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57" r:id="rId3"/>
    <p:sldId id="265" r:id="rId4"/>
    <p:sldId id="266" r:id="rId5"/>
    <p:sldId id="267" r:id="rId6"/>
    <p:sldId id="268" r:id="rId7"/>
    <p:sldId id="284" r:id="rId8"/>
    <p:sldId id="269" r:id="rId9"/>
    <p:sldId id="270" r:id="rId10"/>
    <p:sldId id="274" r:id="rId11"/>
    <p:sldId id="275" r:id="rId12"/>
    <p:sldId id="276" r:id="rId13"/>
    <p:sldId id="277" r:id="rId14"/>
    <p:sldId id="278" r:id="rId15"/>
    <p:sldId id="279" r:id="rId16"/>
    <p:sldId id="280" r:id="rId17"/>
    <p:sldId id="281" r:id="rId18"/>
    <p:sldId id="271" r:id="rId19"/>
    <p:sldId id="282" r:id="rId20"/>
    <p:sldId id="273" r:id="rId21"/>
    <p:sldId id="272" r:id="rId22"/>
    <p:sldId id="283"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011286-512D-4D77-9F88-F919A727D127}" type="datetimeFigureOut">
              <a:rPr lang="en-US" smtClean="0"/>
              <a:pPr/>
              <a:t>12/31/2013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F37FD8-2953-4152-85DA-B6D0A0644CC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AAFC3-27F3-4E46-9DD5-547FFF3BD032}" type="datetimeFigureOut">
              <a:rPr lang="en-US" smtClean="0"/>
              <a:pPr/>
              <a:t>12/31/2013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CFD835-80E8-47CC-A114-A6D2DF2796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b="1" dirty="0" smtClean="0"/>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CFD835-80E8-47CC-A114-A6D2DF27962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C1CFD835-80E8-47CC-A114-A6D2DF27962E}"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1CFD835-80E8-47CC-A114-A6D2DF27962E}"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9348886-9DE0-49D6-B7AA-131FBA239487}" type="datetimeFigureOut">
              <a:rPr lang="en-US" smtClean="0"/>
              <a:pPr/>
              <a:t>12/31/2013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BAFBE5D-E506-4AF0-BEC9-17322AA1FA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AFBE5D-E506-4AF0-BEC9-17322AA1FA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AFBE5D-E506-4AF0-BEC9-17322AA1FA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AFBE5D-E506-4AF0-BEC9-17322AA1FAB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AFBE5D-E506-4AF0-BEC9-17322AA1FAB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AFBE5D-E506-4AF0-BEC9-17322AA1FAB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BAFBE5D-E506-4AF0-BEC9-17322AA1FA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BAFBE5D-E506-4AF0-BEC9-17322AA1FAB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9348886-9DE0-49D6-B7AA-131FBA239487}" type="datetimeFigureOut">
              <a:rPr lang="en-US" smtClean="0"/>
              <a:pPr/>
              <a:t>12/31/2013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BAFBE5D-E506-4AF0-BEC9-17322AA1FA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9348886-9DE0-49D6-B7AA-131FBA239487}" type="datetimeFigureOut">
              <a:rPr lang="en-US" smtClean="0"/>
              <a:pPr/>
              <a:t>12/31/2013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AFBE5D-E506-4AF0-BEC9-17322AA1FA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9348886-9DE0-49D6-B7AA-131FBA239487}" type="datetimeFigureOut">
              <a:rPr lang="en-US" smtClean="0"/>
              <a:pPr/>
              <a:t>12/31/2013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BAFBE5D-E506-4AF0-BEC9-17322AA1FAB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348886-9DE0-49D6-B7AA-131FBA239487}" type="datetimeFigureOut">
              <a:rPr lang="en-US" smtClean="0"/>
              <a:pPr/>
              <a:t>12/31/2013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BAFBE5D-E506-4AF0-BEC9-17322AA1FA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ncbi.nlm.nih.gov/" TargetMode="External"/><Relationship Id="rId2" Type="http://schemas.openxmlformats.org/officeDocument/2006/relationships/hyperlink" Target="http://www.nami.org/Content/ContentGroups/Helpline1/Dual_Diagnosis_-_Substance_Abuse_and_Mental_Illness.htm" TargetMode="External"/><Relationship Id="rId1" Type="http://schemas.openxmlformats.org/officeDocument/2006/relationships/slideLayout" Target="../slideLayouts/slideLayout2.xml"/><Relationship Id="rId5" Type="http://schemas.openxmlformats.org/officeDocument/2006/relationships/hyperlink" Target="http://www.samhsa.gov/" TargetMode="External"/><Relationship Id="rId4" Type="http://schemas.openxmlformats.org/officeDocument/2006/relationships/hyperlink" Target="http://www.ncbi.nlm.nih.gov/books/NBK6417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solidFill>
                  <a:schemeClr val="tx1"/>
                </a:solidFill>
              </a:rPr>
              <a:t>Substance Abuse</a:t>
            </a:r>
            <a:br>
              <a:rPr lang="en-US" sz="5400" dirty="0" smtClean="0">
                <a:solidFill>
                  <a:schemeClr val="tx1"/>
                </a:solidFill>
              </a:rPr>
            </a:br>
            <a:r>
              <a:rPr lang="en-US" sz="5400" dirty="0" smtClean="0">
                <a:solidFill>
                  <a:schemeClr val="tx1"/>
                </a:solidFill>
              </a:rPr>
              <a:t>&amp; Mental Illness</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By Veneranda Heffern, LCSW and Julia Matthies, LCSW</a:t>
            </a:r>
          </a:p>
          <a:p>
            <a:r>
              <a:rPr lang="en-US" dirty="0" smtClean="0"/>
              <a:t>Arizona State Hospital Family Support Group </a:t>
            </a:r>
          </a:p>
          <a:p>
            <a:r>
              <a:rPr lang="en-US" dirty="0" smtClean="0"/>
              <a:t>January 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a:bodyPr>
          <a:lstStyle/>
          <a:p>
            <a:pPr>
              <a:spcBef>
                <a:spcPts val="0"/>
              </a:spcBef>
              <a:buNone/>
            </a:pPr>
            <a:endParaRPr lang="en-US" sz="1200" dirty="0" smtClean="0"/>
          </a:p>
          <a:p>
            <a:pPr>
              <a:spcBef>
                <a:spcPts val="0"/>
              </a:spcBef>
            </a:pPr>
            <a:r>
              <a:rPr lang="en-US" sz="2400" dirty="0" smtClean="0"/>
              <a:t>Acute intoxication with sedatives like diazepam is similar to what is experienced with alcohol.</a:t>
            </a:r>
          </a:p>
          <a:p>
            <a:pPr>
              <a:spcBef>
                <a:spcPts val="0"/>
              </a:spcBef>
              <a:buNone/>
            </a:pPr>
            <a:endParaRPr lang="en-US" sz="1200" dirty="0" smtClean="0"/>
          </a:p>
          <a:p>
            <a:pPr>
              <a:spcBef>
                <a:spcPts val="0"/>
              </a:spcBef>
            </a:pPr>
            <a:r>
              <a:rPr lang="en-US" sz="2400" dirty="0" smtClean="0"/>
              <a:t>Withdrawal symptoms are also similar to alcohol and include mood instability with anxiety and/or depression, sleep disturbance, autonomic hyperactivity, tremor, nausea or vomiting, and, in more severe cases, transient hallucinations or illusions and grand mal seizures. </a:t>
            </a:r>
          </a:p>
          <a:p>
            <a:pPr>
              <a:spcBef>
                <a:spcPts val="0"/>
              </a:spcBef>
              <a:buNone/>
            </a:pPr>
            <a:endParaRPr lang="en-US" sz="1200" dirty="0" smtClean="0"/>
          </a:p>
          <a:p>
            <a:pPr>
              <a:spcBef>
                <a:spcPts val="0"/>
              </a:spcBef>
            </a:pPr>
            <a:r>
              <a:rPr lang="en-US" sz="2400" dirty="0" smtClean="0"/>
              <a:t>Many people who use sedatives chronically seem to experience difficulty with anxiety symptoms, which respond poorly to other anxiety treatments.</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Psychological Effects of Sedatives</a:t>
            </a:r>
            <a:endParaRPr lang="en-US" sz="4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noAutofit/>
          </a:bodyPr>
          <a:lstStyle/>
          <a:p>
            <a:pPr marL="365760" lvl="1" indent="-256032">
              <a:spcBef>
                <a:spcPts val="0"/>
              </a:spcBef>
              <a:buSzPct val="68000"/>
              <a:buNone/>
            </a:pPr>
            <a:endParaRPr lang="en-US" sz="1300" dirty="0" smtClean="0"/>
          </a:p>
          <a:p>
            <a:pPr marL="365760" lvl="1" indent="-256032">
              <a:spcBef>
                <a:spcPts val="0"/>
              </a:spcBef>
              <a:buSzPct val="68000"/>
              <a:buFont typeface="Wingdings 3"/>
              <a:buChar char=""/>
            </a:pPr>
            <a:r>
              <a:rPr lang="en-US" sz="2700" dirty="0" smtClean="0"/>
              <a:t>Integrated Treatment is a research-proven model of treatment for people with serious mental illnesses and co-occurring substance use disorders.</a:t>
            </a:r>
          </a:p>
          <a:p>
            <a:pPr marL="365760" lvl="1" indent="-256032">
              <a:spcBef>
                <a:spcPts val="0"/>
              </a:spcBef>
              <a:buSzPct val="68000"/>
              <a:buNone/>
            </a:pPr>
            <a:endParaRPr lang="en-US" sz="1300" dirty="0" smtClean="0"/>
          </a:p>
          <a:p>
            <a:pPr marL="365760" lvl="1" indent="-256032">
              <a:spcBef>
                <a:spcPts val="0"/>
              </a:spcBef>
              <a:buSzPct val="68000"/>
              <a:buFont typeface="Wingdings 3"/>
              <a:buChar char=""/>
            </a:pPr>
            <a:r>
              <a:rPr lang="en-US" sz="2700" dirty="0" smtClean="0"/>
              <a:t>Consumers receive combined treatment for mental illnesses and substance use disorders from the same practitioner or treatment team. They receive one consistent message about treatment and recovery.</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Integrated Treatment for</a:t>
            </a:r>
            <a:br>
              <a:rPr lang="en-US" sz="4200" dirty="0" smtClean="0">
                <a:solidFill>
                  <a:schemeClr val="tx1"/>
                </a:solidFill>
              </a:rPr>
            </a:br>
            <a:r>
              <a:rPr lang="en-US" sz="4200" dirty="0" smtClean="0">
                <a:solidFill>
                  <a:schemeClr val="tx1"/>
                </a:solidFill>
              </a:rPr>
              <a:t>Co-Occurring Disorders</a:t>
            </a:r>
            <a:endParaRPr lang="en-US" sz="4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4114800" cy="4800600"/>
          </a:xfrm>
        </p:spPr>
        <p:txBody>
          <a:bodyPr>
            <a:noAutofit/>
          </a:bodyPr>
          <a:lstStyle/>
          <a:p>
            <a:pPr>
              <a:spcBef>
                <a:spcPts val="0"/>
              </a:spcBef>
              <a:buClr>
                <a:srgbClr val="87ADDC"/>
              </a:buClr>
              <a:buNone/>
              <a:tabLst>
                <a:tab pos="342900" algn="l"/>
              </a:tabLst>
              <a:defRPr/>
            </a:pPr>
            <a:endParaRPr lang="en-US" sz="1100" dirty="0" smtClean="0">
              <a:ea typeface="MS Mincho" pitchFamily="49" charset="-128"/>
            </a:endParaRPr>
          </a:p>
          <a:p>
            <a:pPr>
              <a:spcBef>
                <a:spcPts val="0"/>
              </a:spcBef>
              <a:buClr>
                <a:srgbClr val="87ADDC"/>
              </a:buClr>
              <a:buFont typeface="Wingdings" pitchFamily="2" charset="2"/>
              <a:buChar char="n"/>
              <a:tabLst>
                <a:tab pos="342900" algn="l"/>
              </a:tabLst>
              <a:defRPr/>
            </a:pPr>
            <a:r>
              <a:rPr lang="en-US" sz="2300" dirty="0" smtClean="0">
                <a:ea typeface="MS Mincho" pitchFamily="49" charset="-128"/>
              </a:rPr>
              <a:t>Mental health and substance abuse treatment are integrated to meet the needs of people with co-occurring disorders.</a:t>
            </a:r>
          </a:p>
          <a:p>
            <a:pPr>
              <a:spcBef>
                <a:spcPts val="0"/>
              </a:spcBef>
              <a:buClr>
                <a:srgbClr val="87ADDC"/>
              </a:buClr>
              <a:buNone/>
              <a:tabLst>
                <a:tab pos="342900" algn="l"/>
              </a:tabLst>
              <a:defRPr/>
            </a:pPr>
            <a:endParaRPr lang="en-US" sz="1100" dirty="0" smtClean="0"/>
          </a:p>
          <a:p>
            <a:pPr>
              <a:spcBef>
                <a:spcPts val="0"/>
              </a:spcBef>
              <a:buClr>
                <a:srgbClr val="87ADDC"/>
              </a:buClr>
              <a:buNone/>
              <a:tabLst>
                <a:tab pos="342900" algn="l"/>
              </a:tabLst>
              <a:defRPr/>
            </a:pPr>
            <a:endParaRPr lang="en-US" sz="1100" dirty="0" smtClean="0"/>
          </a:p>
          <a:p>
            <a:pPr>
              <a:spcBef>
                <a:spcPts val="0"/>
              </a:spcBef>
              <a:buClr>
                <a:srgbClr val="87ADDC"/>
              </a:buClr>
              <a:buFont typeface="Wingdings" pitchFamily="2" charset="2"/>
              <a:buChar char="n"/>
              <a:tabLst>
                <a:tab pos="342900" algn="l"/>
              </a:tabLst>
              <a:defRPr/>
            </a:pPr>
            <a:r>
              <a:rPr lang="en-US" sz="2300" dirty="0" smtClean="0">
                <a:ea typeface="MS Mincho" pitchFamily="49" charset="-128"/>
              </a:rPr>
              <a:t>Integrated treatment specialists are trained to treat both substance use and serious mental illnesses.</a:t>
            </a:r>
          </a:p>
        </p:txBody>
      </p:sp>
      <p:sp>
        <p:nvSpPr>
          <p:cNvPr id="3" name="Title 2"/>
          <p:cNvSpPr>
            <a:spLocks noGrp="1"/>
          </p:cNvSpPr>
          <p:nvPr>
            <p:ph type="title"/>
          </p:nvPr>
        </p:nvSpPr>
        <p:spPr>
          <a:xfrm>
            <a:off x="457200" y="228600"/>
            <a:ext cx="8229600" cy="1371600"/>
          </a:xfrm>
        </p:spPr>
        <p:txBody>
          <a:bodyPr>
            <a:noAutofit/>
          </a:bodyPr>
          <a:lstStyle/>
          <a:p>
            <a:r>
              <a:rPr lang="en-US" sz="3300" dirty="0" smtClean="0">
                <a:solidFill>
                  <a:schemeClr val="tx1"/>
                </a:solidFill>
              </a:rPr>
              <a:t>Practice Principles for Integrated Treatment for Co-Occurring Disorders</a:t>
            </a:r>
            <a:endParaRPr lang="en-US" sz="3300" dirty="0">
              <a:solidFill>
                <a:schemeClr val="tx1"/>
              </a:solidFill>
            </a:endParaRPr>
          </a:p>
        </p:txBody>
      </p:sp>
      <p:sp>
        <p:nvSpPr>
          <p:cNvPr id="6" name="Rectangle 4"/>
          <p:cNvSpPr>
            <a:spLocks noChangeArrowheads="1"/>
          </p:cNvSpPr>
          <p:nvPr/>
        </p:nvSpPr>
        <p:spPr bwMode="auto">
          <a:xfrm>
            <a:off x="4572000" y="1600200"/>
            <a:ext cx="4100512" cy="4800600"/>
          </a:xfrm>
          <a:prstGeom prst="rect">
            <a:avLst/>
          </a:prstGeom>
          <a:noFill/>
          <a:ln w="9525">
            <a:noFill/>
            <a:miter lim="800000"/>
            <a:headEnd/>
            <a:tailEnd/>
          </a:ln>
          <a:effectLst/>
        </p:spPr>
        <p:txBody>
          <a:bodyPr/>
          <a:lstStyle/>
          <a:p>
            <a:pPr marL="365760" indent="-256032">
              <a:buClr>
                <a:srgbClr val="87ADDC"/>
              </a:buClr>
              <a:buSzPct val="60000"/>
              <a:tabLst>
                <a:tab pos="342900" algn="l"/>
              </a:tabLst>
              <a:defRPr/>
            </a:pPr>
            <a:endParaRPr lang="en-US" sz="1100" dirty="0" smtClean="0">
              <a:ea typeface="MS Mincho" pitchFamily="49" charset="-128"/>
            </a:endParaRPr>
          </a:p>
          <a:p>
            <a:pPr marL="365760" indent="-256032">
              <a:buClr>
                <a:srgbClr val="87ADDC"/>
              </a:buClr>
              <a:buSzPct val="60000"/>
              <a:buFont typeface="Wingdings" pitchFamily="2" charset="2"/>
              <a:buChar char="n"/>
              <a:tabLst>
                <a:tab pos="342900" algn="l"/>
              </a:tabLst>
              <a:defRPr/>
            </a:pPr>
            <a:r>
              <a:rPr lang="en-US" sz="2300" dirty="0" smtClean="0">
                <a:ea typeface="MS Mincho" pitchFamily="49" charset="-128"/>
              </a:rPr>
              <a:t>Co-occurring </a:t>
            </a:r>
            <a:r>
              <a:rPr lang="en-US" sz="2300" dirty="0">
                <a:ea typeface="MS Mincho" pitchFamily="49" charset="-128"/>
              </a:rPr>
              <a:t>disorders </a:t>
            </a:r>
            <a:br>
              <a:rPr lang="en-US" sz="2300" dirty="0">
                <a:ea typeface="MS Mincho" pitchFamily="49" charset="-128"/>
              </a:rPr>
            </a:br>
            <a:r>
              <a:rPr lang="en-US" sz="2300" dirty="0">
                <a:ea typeface="MS Mincho" pitchFamily="49" charset="-128"/>
              </a:rPr>
              <a:t>are treated in a stage-wise fashion with different services provided at different </a:t>
            </a:r>
            <a:r>
              <a:rPr lang="en-US" sz="2300" dirty="0" smtClean="0">
                <a:ea typeface="MS Mincho" pitchFamily="49" charset="-128"/>
              </a:rPr>
              <a:t>stages.</a:t>
            </a:r>
          </a:p>
          <a:p>
            <a:pPr marL="365760" indent="-256032">
              <a:buClr>
                <a:srgbClr val="87ADDC"/>
              </a:buClr>
              <a:buSzPct val="60000"/>
              <a:tabLst>
                <a:tab pos="342900" algn="l"/>
              </a:tabLst>
              <a:defRPr/>
            </a:pPr>
            <a:endParaRPr lang="en-US" sz="1100" dirty="0" smtClean="0">
              <a:ea typeface="MS Mincho" pitchFamily="49" charset="-128"/>
            </a:endParaRPr>
          </a:p>
          <a:p>
            <a:pPr marL="365760" indent="-256032">
              <a:buClr>
                <a:srgbClr val="87ADDC"/>
              </a:buClr>
              <a:buSzPct val="60000"/>
              <a:tabLst>
                <a:tab pos="342900" algn="l"/>
              </a:tabLst>
              <a:defRPr/>
            </a:pPr>
            <a:endParaRPr lang="en-US" sz="1100" dirty="0">
              <a:ea typeface="MS Mincho" pitchFamily="49" charset="-128"/>
            </a:endParaRPr>
          </a:p>
          <a:p>
            <a:pPr marL="365760" indent="-256032">
              <a:buClr>
                <a:srgbClr val="87ADDC"/>
              </a:buClr>
              <a:buSzPct val="60000"/>
              <a:buFont typeface="Wingdings" pitchFamily="2" charset="2"/>
              <a:buChar char="n"/>
              <a:tabLst>
                <a:tab pos="342900" algn="l"/>
              </a:tabLst>
              <a:defRPr/>
            </a:pPr>
            <a:r>
              <a:rPr lang="en-US" sz="2300" dirty="0">
                <a:ea typeface="MS Mincho" pitchFamily="49" charset="-128"/>
              </a:rPr>
              <a:t>Motivational interventions are used to treat consumers in all stages, </a:t>
            </a:r>
            <a:r>
              <a:rPr lang="en-US" sz="2300" dirty="0" smtClean="0">
                <a:ea typeface="MS Mincho" pitchFamily="49" charset="-128"/>
              </a:rPr>
              <a:t>but </a:t>
            </a:r>
            <a:r>
              <a:rPr lang="en-US" sz="2300" dirty="0">
                <a:ea typeface="MS Mincho" pitchFamily="49" charset="-128"/>
              </a:rPr>
              <a:t>especially in the persuasion </a:t>
            </a:r>
            <a:r>
              <a:rPr lang="en-US" sz="2300" dirty="0" smtClean="0">
                <a:ea typeface="MS Mincho" pitchFamily="49" charset="-128"/>
              </a:rPr>
              <a:t>stage.</a:t>
            </a:r>
            <a:endParaRPr lang="en-US" sz="2300" dirty="0">
              <a:ea typeface="MS Mincho" pitchFamily="49"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4114800" cy="4800600"/>
          </a:xfrm>
        </p:spPr>
        <p:txBody>
          <a:bodyPr>
            <a:normAutofit/>
          </a:bodyPr>
          <a:lstStyle/>
          <a:p>
            <a:pPr>
              <a:spcBef>
                <a:spcPts val="0"/>
              </a:spcBef>
              <a:buClr>
                <a:srgbClr val="87ADDC"/>
              </a:buClr>
              <a:buNone/>
              <a:tabLst>
                <a:tab pos="342900" algn="l"/>
              </a:tabLst>
              <a:defRPr/>
            </a:pPr>
            <a:endParaRPr lang="en-US" sz="1100" dirty="0" smtClean="0">
              <a:ea typeface="MS Mincho" pitchFamily="49" charset="-128"/>
            </a:endParaRPr>
          </a:p>
          <a:p>
            <a:pPr>
              <a:spcBef>
                <a:spcPts val="0"/>
              </a:spcBef>
              <a:buClr>
                <a:srgbClr val="87ADDC"/>
              </a:buClr>
              <a:buFont typeface="Wingdings" pitchFamily="2" charset="2"/>
              <a:buChar char="n"/>
              <a:tabLst>
                <a:tab pos="342900" algn="l"/>
              </a:tabLst>
              <a:defRPr/>
            </a:pPr>
            <a:r>
              <a:rPr lang="en-US" sz="2300" dirty="0" smtClean="0">
                <a:ea typeface="MS Mincho" pitchFamily="49" charset="-128"/>
              </a:rPr>
              <a:t>Substance abuse counseling, using a cognitive-behavioral approach, is used to treat consumers in the active treatment and relapse prevention stages.</a:t>
            </a:r>
          </a:p>
        </p:txBody>
      </p:sp>
      <p:sp>
        <p:nvSpPr>
          <p:cNvPr id="3" name="Title 2"/>
          <p:cNvSpPr>
            <a:spLocks noGrp="1"/>
          </p:cNvSpPr>
          <p:nvPr>
            <p:ph type="title"/>
          </p:nvPr>
        </p:nvSpPr>
        <p:spPr>
          <a:xfrm>
            <a:off x="457200" y="228600"/>
            <a:ext cx="8229600" cy="1371600"/>
          </a:xfrm>
        </p:spPr>
        <p:txBody>
          <a:bodyPr>
            <a:noAutofit/>
          </a:bodyPr>
          <a:lstStyle/>
          <a:p>
            <a:r>
              <a:rPr lang="en-US" sz="3300" dirty="0" smtClean="0">
                <a:solidFill>
                  <a:schemeClr val="tx1"/>
                </a:solidFill>
              </a:rPr>
              <a:t>Practice Principles for Integrated Treatment for Co-Occurring Disorders</a:t>
            </a:r>
            <a:endParaRPr lang="en-US" sz="3300" dirty="0">
              <a:solidFill>
                <a:schemeClr val="tx1"/>
              </a:solidFill>
            </a:endParaRPr>
          </a:p>
        </p:txBody>
      </p:sp>
      <p:sp>
        <p:nvSpPr>
          <p:cNvPr id="6" name="Rectangle 4"/>
          <p:cNvSpPr>
            <a:spLocks noChangeArrowheads="1"/>
          </p:cNvSpPr>
          <p:nvPr/>
        </p:nvSpPr>
        <p:spPr bwMode="auto">
          <a:xfrm>
            <a:off x="4572000" y="1600200"/>
            <a:ext cx="4100512" cy="4800600"/>
          </a:xfrm>
          <a:prstGeom prst="rect">
            <a:avLst/>
          </a:prstGeom>
          <a:noFill/>
          <a:ln w="9525">
            <a:noFill/>
            <a:miter lim="800000"/>
            <a:headEnd/>
            <a:tailEnd/>
          </a:ln>
          <a:effectLst/>
        </p:spPr>
        <p:txBody>
          <a:bodyPr/>
          <a:lstStyle/>
          <a:p>
            <a:pPr marL="342900" indent="-256032">
              <a:buClr>
                <a:srgbClr val="87ADDC"/>
              </a:buClr>
              <a:buSzPct val="60000"/>
              <a:tabLst>
                <a:tab pos="342900" algn="l"/>
              </a:tabLst>
              <a:defRPr/>
            </a:pPr>
            <a:endParaRPr lang="en-US" sz="1100" dirty="0" smtClean="0">
              <a:ea typeface="MS Mincho" pitchFamily="49" charset="-128"/>
            </a:endParaRPr>
          </a:p>
          <a:p>
            <a:pPr marL="342900" indent="-256032">
              <a:buClr>
                <a:srgbClr val="87ADDC"/>
              </a:buClr>
              <a:buSzPct val="60000"/>
              <a:buFont typeface="Wingdings" pitchFamily="2" charset="2"/>
              <a:buChar char="n"/>
              <a:tabLst>
                <a:tab pos="342900" algn="l"/>
              </a:tabLst>
              <a:defRPr/>
            </a:pPr>
            <a:r>
              <a:rPr lang="en-US" sz="2300" dirty="0" smtClean="0">
                <a:ea typeface="MS Mincho" pitchFamily="49" charset="-128"/>
              </a:rPr>
              <a:t>Multiple formats for services are available, including individual, </a:t>
            </a:r>
            <a:br>
              <a:rPr lang="en-US" sz="2300" dirty="0" smtClean="0">
                <a:ea typeface="MS Mincho" pitchFamily="49" charset="-128"/>
              </a:rPr>
            </a:br>
            <a:r>
              <a:rPr lang="en-US" sz="2300" dirty="0" smtClean="0">
                <a:ea typeface="MS Mincho" pitchFamily="49" charset="-128"/>
              </a:rPr>
              <a:t>group, self-help, and </a:t>
            </a:r>
            <a:br>
              <a:rPr lang="en-US" sz="2300" dirty="0" smtClean="0">
                <a:ea typeface="MS Mincho" pitchFamily="49" charset="-128"/>
              </a:rPr>
            </a:br>
            <a:r>
              <a:rPr lang="en-US" sz="2300" dirty="0" smtClean="0">
                <a:ea typeface="MS Mincho" pitchFamily="49" charset="-128"/>
              </a:rPr>
              <a:t>family.</a:t>
            </a:r>
          </a:p>
          <a:p>
            <a:pPr marL="342900" indent="-256032">
              <a:buClr>
                <a:srgbClr val="87ADDC"/>
              </a:buClr>
              <a:buSzPct val="60000"/>
              <a:tabLst>
                <a:tab pos="342900" algn="l"/>
              </a:tabLst>
              <a:defRPr/>
            </a:pPr>
            <a:endParaRPr lang="en-US" sz="1100" dirty="0" smtClean="0">
              <a:ea typeface="MS Mincho" pitchFamily="49" charset="-128"/>
            </a:endParaRPr>
          </a:p>
          <a:p>
            <a:pPr marL="342900" indent="-256032">
              <a:buClr>
                <a:srgbClr val="87ADDC"/>
              </a:buClr>
              <a:buSzPct val="60000"/>
              <a:tabLst>
                <a:tab pos="342900" algn="l"/>
              </a:tabLst>
              <a:defRPr/>
            </a:pPr>
            <a:endParaRPr lang="en-US" sz="1100" dirty="0" smtClean="0">
              <a:ea typeface="MS Mincho" pitchFamily="49" charset="-128"/>
            </a:endParaRPr>
          </a:p>
          <a:p>
            <a:pPr marL="342900" indent="-256032">
              <a:buClr>
                <a:srgbClr val="87ADDC"/>
              </a:buClr>
              <a:buSzPct val="60000"/>
              <a:buFont typeface="Wingdings" pitchFamily="2" charset="2"/>
              <a:buChar char="n"/>
              <a:tabLst>
                <a:tab pos="342900" algn="l"/>
              </a:tabLst>
              <a:defRPr/>
            </a:pPr>
            <a:r>
              <a:rPr lang="en-US" sz="2300" dirty="0" smtClean="0">
                <a:ea typeface="MS Mincho" pitchFamily="49" charset="-128"/>
              </a:rPr>
              <a:t>Medication services </a:t>
            </a:r>
            <a:br>
              <a:rPr lang="en-US" sz="2300" dirty="0" smtClean="0">
                <a:ea typeface="MS Mincho" pitchFamily="49" charset="-128"/>
              </a:rPr>
            </a:br>
            <a:r>
              <a:rPr lang="en-US" sz="2300" dirty="0" smtClean="0">
                <a:ea typeface="MS Mincho" pitchFamily="49" charset="-128"/>
              </a:rPr>
              <a:t>are integrated and coordinated  with psychosocial services.</a:t>
            </a:r>
            <a:endParaRPr lang="en-US" sz="2300" dirty="0">
              <a:ea typeface="MS Mincho" pitchFamily="49"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a:bodyPr>
          <a:lstStyle/>
          <a:p>
            <a:pPr>
              <a:spcBef>
                <a:spcPts val="0"/>
              </a:spcBef>
              <a:buNone/>
              <a:defRPr/>
            </a:pPr>
            <a:endParaRPr lang="en-US" sz="1200" dirty="0" smtClean="0"/>
          </a:p>
          <a:p>
            <a:pPr>
              <a:spcBef>
                <a:spcPts val="0"/>
              </a:spcBef>
              <a:defRPr/>
            </a:pPr>
            <a:r>
              <a:rPr lang="en-US" sz="3400" dirty="0" smtClean="0"/>
              <a:t>Precontemplation — Engagement</a:t>
            </a:r>
          </a:p>
          <a:p>
            <a:pPr marL="365760" lvl="1" indent="-256032">
              <a:spcBef>
                <a:spcPts val="0"/>
              </a:spcBef>
              <a:defRPr/>
            </a:pPr>
            <a:r>
              <a:rPr lang="en-US" sz="2400" dirty="0" smtClean="0"/>
              <a:t>Assertive outreach, practical help (housing, entitlements, other), and an introduction to individual, family, group, and self-help treatment formats.</a:t>
            </a:r>
          </a:p>
          <a:p>
            <a:pPr marL="365760" lvl="1" indent="-256032">
              <a:spcBef>
                <a:spcPts val="0"/>
              </a:spcBef>
              <a:buNone/>
              <a:defRPr/>
            </a:pPr>
            <a:endParaRPr lang="en-US" sz="1200" dirty="0" smtClean="0"/>
          </a:p>
          <a:p>
            <a:pPr marL="365760" lvl="1" indent="-256032">
              <a:spcBef>
                <a:spcPts val="0"/>
              </a:spcBef>
              <a:buNone/>
              <a:defRPr/>
            </a:pPr>
            <a:endParaRPr lang="en-US" sz="1200" dirty="0" smtClean="0"/>
          </a:p>
          <a:p>
            <a:pPr>
              <a:spcBef>
                <a:spcPts val="0"/>
              </a:spcBef>
              <a:defRPr/>
            </a:pPr>
            <a:r>
              <a:rPr lang="en-US" sz="3400" dirty="0" smtClean="0"/>
              <a:t>Contemplation and Preparation — Persuasion</a:t>
            </a:r>
          </a:p>
          <a:p>
            <a:pPr marL="365760" lvl="1" indent="-256032">
              <a:spcBef>
                <a:spcPts val="0"/>
              </a:spcBef>
              <a:defRPr/>
            </a:pPr>
            <a:r>
              <a:rPr lang="en-US" sz="2400" dirty="0" smtClean="0"/>
              <a:t>Education, goal setting, and building awareness of problem through motivational counseling.</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Treatment is in a</a:t>
            </a:r>
            <a:br>
              <a:rPr lang="en-US" sz="4200" dirty="0" smtClean="0">
                <a:solidFill>
                  <a:schemeClr val="tx1"/>
                </a:solidFill>
              </a:rPr>
            </a:br>
            <a:r>
              <a:rPr lang="en-US" sz="4200" dirty="0" smtClean="0">
                <a:solidFill>
                  <a:schemeClr val="tx1"/>
                </a:solidFill>
              </a:rPr>
              <a:t>Stage-Wise Fashion</a:t>
            </a:r>
            <a:endParaRPr lang="en-US" sz="42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a:bodyPr>
          <a:lstStyle/>
          <a:p>
            <a:pPr>
              <a:spcBef>
                <a:spcPts val="0"/>
              </a:spcBef>
              <a:buNone/>
              <a:defRPr/>
            </a:pPr>
            <a:endParaRPr lang="en-US" sz="1200" dirty="0" smtClean="0"/>
          </a:p>
          <a:p>
            <a:pPr>
              <a:spcBef>
                <a:spcPts val="0"/>
              </a:spcBef>
              <a:defRPr/>
            </a:pPr>
            <a:r>
              <a:rPr lang="en-US" sz="3400" dirty="0" smtClean="0"/>
              <a:t>Action — Active treatment</a:t>
            </a:r>
          </a:p>
          <a:p>
            <a:pPr marL="365760" lvl="1" indent="-256032">
              <a:spcBef>
                <a:spcPts val="0"/>
              </a:spcBef>
              <a:defRPr/>
            </a:pPr>
            <a:r>
              <a:rPr lang="en-US" sz="2400" dirty="0" smtClean="0"/>
              <a:t>Counseling and treatment based on cognitive-behavioral techniques, skills training, and support from families and self-help groups.</a:t>
            </a:r>
          </a:p>
          <a:p>
            <a:pPr>
              <a:spcBef>
                <a:spcPts val="0"/>
              </a:spcBef>
              <a:buNone/>
              <a:defRPr/>
            </a:pPr>
            <a:endParaRPr lang="en-US" sz="1200" dirty="0" smtClean="0"/>
          </a:p>
          <a:p>
            <a:pPr>
              <a:spcBef>
                <a:spcPts val="0"/>
              </a:spcBef>
              <a:buNone/>
              <a:defRPr/>
            </a:pPr>
            <a:endParaRPr lang="en-US" sz="1200" dirty="0" smtClean="0"/>
          </a:p>
          <a:p>
            <a:pPr>
              <a:spcBef>
                <a:spcPts val="0"/>
              </a:spcBef>
              <a:defRPr/>
            </a:pPr>
            <a:r>
              <a:rPr lang="en-US" sz="3400" dirty="0" smtClean="0"/>
              <a:t>Maintenance — Relapse Prevention</a:t>
            </a:r>
          </a:p>
          <a:p>
            <a:pPr marL="365760" lvl="1" indent="-256032">
              <a:spcBef>
                <a:spcPts val="0"/>
              </a:spcBef>
              <a:defRPr/>
            </a:pPr>
            <a:r>
              <a:rPr lang="en-US" sz="2400" dirty="0" smtClean="0"/>
              <a:t>Continued counseling and treatment based on relapse prevention techniques, skill building, and ongoing support to promote recovery.</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Treatment is in a</a:t>
            </a:r>
            <a:br>
              <a:rPr lang="en-US" sz="4200" dirty="0" smtClean="0">
                <a:solidFill>
                  <a:schemeClr val="tx1"/>
                </a:solidFill>
              </a:rPr>
            </a:br>
            <a:r>
              <a:rPr lang="en-US" sz="4200" dirty="0" smtClean="0">
                <a:solidFill>
                  <a:schemeClr val="tx1"/>
                </a:solidFill>
              </a:rPr>
              <a:t>Stage-Wise Fashion (Cont.)</a:t>
            </a:r>
            <a:endParaRPr lang="en-US" sz="42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lstStyle/>
          <a:p>
            <a:pPr marL="228600">
              <a:spcBef>
                <a:spcPts val="0"/>
              </a:spcBef>
              <a:buClr>
                <a:srgbClr val="87ADDC"/>
              </a:buClr>
              <a:buNone/>
              <a:tabLst>
                <a:tab pos="228600" algn="l"/>
              </a:tabLst>
              <a:defRPr/>
            </a:pPr>
            <a:endParaRPr lang="en-US" sz="1400" dirty="0" smtClean="0"/>
          </a:p>
          <a:p>
            <a:pPr marL="228600">
              <a:spcBef>
                <a:spcPts val="0"/>
              </a:spcBef>
              <a:buClr>
                <a:srgbClr val="87ADDC"/>
              </a:buClr>
              <a:buFont typeface="Wingdings" pitchFamily="2" charset="2"/>
              <a:buChar char="n"/>
              <a:tabLst>
                <a:tab pos="228600" algn="l"/>
              </a:tabLst>
              <a:defRPr/>
            </a:pPr>
            <a:r>
              <a:rPr lang="en-US" sz="2800" dirty="0" smtClean="0"/>
              <a:t>Hope is critical.</a:t>
            </a:r>
          </a:p>
          <a:p>
            <a:pPr marL="228600">
              <a:spcBef>
                <a:spcPts val="0"/>
              </a:spcBef>
              <a:buClr>
                <a:srgbClr val="87ADDC"/>
              </a:buClr>
              <a:buNone/>
              <a:tabLst>
                <a:tab pos="228600" algn="l"/>
              </a:tabLst>
              <a:defRPr/>
            </a:pPr>
            <a:endParaRPr lang="en-US" sz="1400" dirty="0" smtClean="0"/>
          </a:p>
          <a:p>
            <a:pPr marL="228600">
              <a:spcBef>
                <a:spcPts val="0"/>
              </a:spcBef>
              <a:buClr>
                <a:srgbClr val="87ADDC"/>
              </a:buClr>
              <a:buFont typeface="Wingdings" pitchFamily="2" charset="2"/>
              <a:buChar char="n"/>
              <a:tabLst>
                <a:tab pos="228600" algn="l"/>
              </a:tabLst>
              <a:defRPr/>
            </a:pPr>
            <a:r>
              <a:rPr lang="en-US" sz="2800" dirty="0" smtClean="0"/>
              <a:t>Services and treatment goals are consumer-</a:t>
            </a:r>
            <a:br>
              <a:rPr lang="en-US" sz="2800" dirty="0" smtClean="0"/>
            </a:br>
            <a:r>
              <a:rPr lang="en-US" sz="2800" dirty="0" smtClean="0"/>
              <a:t>driven.</a:t>
            </a:r>
          </a:p>
          <a:p>
            <a:pPr marL="228600">
              <a:spcBef>
                <a:spcPts val="0"/>
              </a:spcBef>
              <a:buClr>
                <a:srgbClr val="87ADDC"/>
              </a:buClr>
              <a:buNone/>
              <a:tabLst>
                <a:tab pos="228600" algn="l"/>
              </a:tabLst>
              <a:defRPr/>
            </a:pPr>
            <a:endParaRPr lang="en-US" sz="1400" dirty="0" smtClean="0"/>
          </a:p>
          <a:p>
            <a:pPr marL="228600">
              <a:spcBef>
                <a:spcPts val="0"/>
              </a:spcBef>
              <a:buClr>
                <a:srgbClr val="87ADDC"/>
              </a:buClr>
              <a:buFont typeface="Wingdings" pitchFamily="2" charset="2"/>
              <a:buChar char="n"/>
              <a:tabLst>
                <a:tab pos="228600" algn="l"/>
              </a:tabLst>
              <a:defRPr/>
            </a:pPr>
            <a:r>
              <a:rPr lang="en-US" sz="2800" dirty="0" smtClean="0"/>
              <a:t>Unconditional respect and compassion for consumers is essential.</a:t>
            </a:r>
          </a:p>
          <a:p>
            <a:pPr marL="228600">
              <a:spcBef>
                <a:spcPts val="0"/>
              </a:spcBef>
              <a:buClr>
                <a:srgbClr val="87ADDC"/>
              </a:buClr>
              <a:buNone/>
              <a:tabLst>
                <a:tab pos="228600" algn="l"/>
              </a:tabLst>
              <a:defRPr/>
            </a:pPr>
            <a:endParaRPr lang="en-US" sz="1400" dirty="0" smtClean="0"/>
          </a:p>
          <a:p>
            <a:pPr marL="228600">
              <a:spcBef>
                <a:spcPts val="0"/>
              </a:spcBef>
              <a:buClr>
                <a:srgbClr val="87ADDC"/>
              </a:buClr>
              <a:buFont typeface="Wingdings" pitchFamily="2" charset="2"/>
              <a:buChar char="n"/>
              <a:tabLst>
                <a:tab pos="228600" algn="l"/>
              </a:tabLst>
              <a:defRPr/>
            </a:pPr>
            <a:r>
              <a:rPr lang="en-US" sz="2800" dirty="0" smtClean="0"/>
              <a:t>Integrated treatment specialists are responsible for engaging consumers and supporting their recovery.</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Integrated Treatment</a:t>
            </a:r>
            <a:br>
              <a:rPr lang="en-US" sz="4200" dirty="0" smtClean="0">
                <a:solidFill>
                  <a:schemeClr val="tx1"/>
                </a:solidFill>
              </a:rPr>
            </a:br>
            <a:r>
              <a:rPr lang="en-US" sz="4200" dirty="0" smtClean="0">
                <a:solidFill>
                  <a:schemeClr val="tx1"/>
                </a:solidFill>
              </a:rPr>
              <a:t>Recovery Model</a:t>
            </a:r>
            <a:endParaRPr lang="en-US" sz="42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lstStyle/>
          <a:p>
            <a:pPr>
              <a:spcBef>
                <a:spcPts val="0"/>
              </a:spcBef>
              <a:buNone/>
              <a:defRPr/>
            </a:pPr>
            <a:endParaRPr lang="en-US" sz="1400" dirty="0" smtClean="0"/>
          </a:p>
          <a:p>
            <a:pPr>
              <a:spcBef>
                <a:spcPts val="0"/>
              </a:spcBef>
              <a:defRPr/>
            </a:pPr>
            <a:r>
              <a:rPr lang="en-US" sz="3000" dirty="0" smtClean="0"/>
              <a:t>Integrated treatment is associated with the following positive outcomes:</a:t>
            </a:r>
            <a:endParaRPr lang="en-US" sz="800" dirty="0" smtClean="0"/>
          </a:p>
          <a:p>
            <a:pPr lvl="1">
              <a:spcBef>
                <a:spcPts val="0"/>
              </a:spcBef>
              <a:defRPr/>
            </a:pPr>
            <a:r>
              <a:rPr lang="en-US" sz="2800" dirty="0" smtClean="0"/>
              <a:t>Reduced substance use</a:t>
            </a:r>
          </a:p>
          <a:p>
            <a:pPr lvl="1">
              <a:spcBef>
                <a:spcPts val="0"/>
              </a:spcBef>
              <a:defRPr/>
            </a:pPr>
            <a:r>
              <a:rPr lang="en-US" sz="2800" dirty="0" smtClean="0"/>
              <a:t>Improvement in psychiatric symptoms and functioning</a:t>
            </a:r>
          </a:p>
          <a:p>
            <a:pPr lvl="1">
              <a:spcBef>
                <a:spcPts val="0"/>
              </a:spcBef>
              <a:defRPr/>
            </a:pPr>
            <a:r>
              <a:rPr lang="en-US" sz="2800" dirty="0" smtClean="0"/>
              <a:t>Decreased hospitalization</a:t>
            </a:r>
          </a:p>
          <a:p>
            <a:pPr lvl="1">
              <a:spcBef>
                <a:spcPts val="0"/>
              </a:spcBef>
              <a:defRPr/>
            </a:pPr>
            <a:r>
              <a:rPr lang="en-US" sz="2800" dirty="0" smtClean="0"/>
              <a:t>Increased housing stability</a:t>
            </a:r>
          </a:p>
          <a:p>
            <a:pPr lvl="1">
              <a:spcBef>
                <a:spcPts val="0"/>
              </a:spcBef>
              <a:defRPr/>
            </a:pPr>
            <a:r>
              <a:rPr lang="en-US" sz="2800" dirty="0" smtClean="0"/>
              <a:t>Fewer arrests</a:t>
            </a:r>
          </a:p>
          <a:p>
            <a:pPr lvl="1">
              <a:spcBef>
                <a:spcPts val="0"/>
              </a:spcBef>
              <a:defRPr/>
            </a:pPr>
            <a:r>
              <a:rPr lang="en-US" sz="2800" dirty="0" smtClean="0"/>
              <a:t>Improved quality of life</a:t>
            </a:r>
          </a:p>
        </p:txBody>
      </p:sp>
      <p:sp>
        <p:nvSpPr>
          <p:cNvPr id="3" name="Title 2"/>
          <p:cNvSpPr>
            <a:spLocks noGrp="1"/>
          </p:cNvSpPr>
          <p:nvPr>
            <p:ph type="title"/>
          </p:nvPr>
        </p:nvSpPr>
        <p:spPr>
          <a:xfrm>
            <a:off x="457200" y="228600"/>
            <a:ext cx="8229600" cy="1295400"/>
          </a:xfrm>
        </p:spPr>
        <p:txBody>
          <a:bodyPr>
            <a:noAutofit/>
          </a:bodyPr>
          <a:lstStyle/>
          <a:p>
            <a:r>
              <a:rPr lang="en-US" sz="4200" dirty="0" smtClean="0">
                <a:solidFill>
                  <a:schemeClr val="tx1"/>
                </a:solidFill>
              </a:rPr>
              <a:t>Integrated Treatment</a:t>
            </a:r>
            <a:br>
              <a:rPr lang="en-US" sz="4200" dirty="0" smtClean="0">
                <a:solidFill>
                  <a:schemeClr val="tx1"/>
                </a:solidFill>
              </a:rPr>
            </a:br>
            <a:r>
              <a:rPr lang="en-US" sz="4200" dirty="0" smtClean="0">
                <a:solidFill>
                  <a:schemeClr val="tx1"/>
                </a:solidFill>
              </a:rPr>
              <a:t>Recovery Model (Cont.)</a:t>
            </a:r>
            <a:endParaRPr lang="en-US" sz="42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Autofit/>
          </a:bodyPr>
          <a:lstStyle/>
          <a:p>
            <a:pPr>
              <a:spcBef>
                <a:spcPts val="0"/>
              </a:spcBef>
              <a:buNone/>
            </a:pPr>
            <a:r>
              <a:rPr lang="en-US" sz="1700" b="1" dirty="0" smtClean="0"/>
              <a:t>1.Do </a:t>
            </a:r>
            <a:r>
              <a:rPr lang="en-US" sz="1700" b="1" dirty="0"/>
              <a:t>learn the facts about alcoholism and addiction.  Obtain information through counseling, open AA/NA meetings, and </a:t>
            </a:r>
            <a:r>
              <a:rPr lang="en-US" sz="1700" b="1" dirty="0" smtClean="0"/>
              <a:t>AL-Anon.</a:t>
            </a:r>
            <a:endParaRPr lang="en-US" sz="1700" dirty="0"/>
          </a:p>
          <a:p>
            <a:pPr>
              <a:spcBef>
                <a:spcPts val="0"/>
              </a:spcBef>
              <a:buNone/>
            </a:pPr>
            <a:r>
              <a:rPr lang="en-US" sz="1500" dirty="0" smtClean="0"/>
              <a:t>	Only </a:t>
            </a:r>
            <a:r>
              <a:rPr lang="en-US" sz="1500" dirty="0"/>
              <a:t>when we understand the characteristics and dynamics of addiction can we begin to respond to its symptoms more effectively. Realizing that addiction is a progressive disease will </a:t>
            </a:r>
            <a:r>
              <a:rPr lang="en-US" sz="1500" dirty="0" smtClean="0"/>
              <a:t>help you to accept your loved </a:t>
            </a:r>
            <a:r>
              <a:rPr lang="en-US" sz="1500" dirty="0"/>
              <a:t>one as a “sick person” rather than a “bad person.” </a:t>
            </a:r>
            <a:r>
              <a:rPr lang="en-US" sz="1500" dirty="0" smtClean="0"/>
              <a:t>No </a:t>
            </a:r>
            <a:r>
              <a:rPr lang="en-US" sz="1500" dirty="0"/>
              <a:t>one is to blame, the problem is not caused by bad parenting or any other family shortcoming, and attendance at open AA/NA meetings is important. </a:t>
            </a:r>
            <a:r>
              <a:rPr lang="en-US" sz="1500" dirty="0" smtClean="0"/>
              <a:t>You </a:t>
            </a:r>
            <a:r>
              <a:rPr lang="en-US" sz="1500" dirty="0"/>
              <a:t>are not </a:t>
            </a:r>
            <a:r>
              <a:rPr lang="en-US" sz="1500" dirty="0" smtClean="0"/>
              <a:t>alone, and </a:t>
            </a:r>
            <a:r>
              <a:rPr lang="en-US" sz="1500" dirty="0"/>
              <a:t>there are many other families just like </a:t>
            </a:r>
            <a:r>
              <a:rPr lang="en-US" sz="1500" dirty="0" smtClean="0"/>
              <a:t>yours involved </a:t>
            </a:r>
            <a:r>
              <a:rPr lang="en-US" sz="1500" dirty="0"/>
              <a:t>in this struggle. </a:t>
            </a:r>
          </a:p>
          <a:p>
            <a:pPr>
              <a:spcBef>
                <a:spcPts val="0"/>
              </a:spcBef>
              <a:buNone/>
            </a:pPr>
            <a:endParaRPr lang="en-US" sz="1000" dirty="0" smtClean="0"/>
          </a:p>
          <a:p>
            <a:pPr>
              <a:spcBef>
                <a:spcPts val="0"/>
              </a:spcBef>
              <a:buNone/>
            </a:pPr>
            <a:r>
              <a:rPr lang="en-US" sz="1700" b="1" dirty="0" smtClean="0"/>
              <a:t>2.Don’t </a:t>
            </a:r>
            <a:r>
              <a:rPr lang="en-US" sz="1700" b="1" dirty="0"/>
              <a:t>rescue the alcoholic or addict. Let him experience the full consequence of his or her </a:t>
            </a:r>
            <a:r>
              <a:rPr lang="en-US" sz="1700" b="1" dirty="0" smtClean="0"/>
              <a:t>disease.</a:t>
            </a:r>
            <a:endParaRPr lang="en-US" sz="1700" dirty="0"/>
          </a:p>
          <a:p>
            <a:pPr>
              <a:spcBef>
                <a:spcPts val="0"/>
              </a:spcBef>
              <a:buNone/>
            </a:pPr>
            <a:r>
              <a:rPr lang="en-US" sz="1500" dirty="0" smtClean="0"/>
              <a:t>	Unfortunately</a:t>
            </a:r>
            <a:r>
              <a:rPr lang="en-US" sz="1500" dirty="0"/>
              <a:t>, it is extremely rare for anyone to be “loved” into recovery. Recovering people experience a “hitting bottom.” This implies an accumulation of negative consequences related to drinking or drug use which provides the necessary motivation and inspiration to initiate a recovery effort. It has been said that “truth” and “consequences” are the foundations of insight and this holds true for addiction. Rescuing the addicted person from his consequences only ensures that more consequences must occur before the need for recovery is realized</a:t>
            </a:r>
            <a:r>
              <a:rPr lang="en-US" sz="1500" dirty="0" smtClean="0"/>
              <a:t>.</a:t>
            </a:r>
            <a:endParaRPr lang="en-US" sz="1500" dirty="0"/>
          </a:p>
        </p:txBody>
      </p:sp>
      <p:sp>
        <p:nvSpPr>
          <p:cNvPr id="2" name="Title 1"/>
          <p:cNvSpPr>
            <a:spLocks noGrp="1"/>
          </p:cNvSpPr>
          <p:nvPr>
            <p:ph type="title"/>
          </p:nvPr>
        </p:nvSpPr>
        <p:spPr>
          <a:xfrm>
            <a:off x="457200" y="228600"/>
            <a:ext cx="8229600" cy="1295400"/>
          </a:xfrm>
        </p:spPr>
        <p:txBody>
          <a:bodyPr>
            <a:normAutofit/>
          </a:bodyPr>
          <a:lstStyle/>
          <a:p>
            <a:r>
              <a:rPr lang="en-US" sz="4200" dirty="0" smtClean="0">
                <a:solidFill>
                  <a:schemeClr val="tx1"/>
                </a:solidFill>
              </a:rPr>
              <a:t>Ten Ways Families Can Help</a:t>
            </a:r>
            <a:endParaRPr lang="en-US" sz="42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76800"/>
          </a:xfrm>
        </p:spPr>
        <p:txBody>
          <a:bodyPr>
            <a:noAutofit/>
          </a:bodyPr>
          <a:lstStyle/>
          <a:p>
            <a:pPr>
              <a:spcBef>
                <a:spcPts val="0"/>
              </a:spcBef>
              <a:buNone/>
            </a:pPr>
            <a:r>
              <a:rPr lang="en-US" sz="1700" b="1" dirty="0" smtClean="0"/>
              <a:t>3.Don’t </a:t>
            </a:r>
            <a:r>
              <a:rPr lang="en-US" sz="1700" b="1" dirty="0"/>
              <a:t>financially support the addict or their </a:t>
            </a:r>
            <a:r>
              <a:rPr lang="en-US" sz="1700" b="1" dirty="0" smtClean="0"/>
              <a:t>addiction.</a:t>
            </a:r>
            <a:endParaRPr lang="en-US" sz="1700" dirty="0"/>
          </a:p>
          <a:p>
            <a:pPr>
              <a:spcBef>
                <a:spcPts val="0"/>
              </a:spcBef>
              <a:buNone/>
            </a:pPr>
            <a:r>
              <a:rPr lang="en-US" sz="1500" dirty="0" smtClean="0"/>
              <a:t>	Money is the lifeblood of addiction. Buying groceries, paying for a car repair bill, loaning money, paying rent, and paying a court fine are all examples of contributing to the continuation of alcohol or drug use. Money is almost always given by family members with the best of intentions, but it always serves to enable the alcoholic or addict to avoid the natural and necessary consequences of addiction. Many addicts recover simply because they could not get money to buy their drug.</a:t>
            </a:r>
          </a:p>
          <a:p>
            <a:pPr>
              <a:spcBef>
                <a:spcPts val="0"/>
              </a:spcBef>
              <a:buNone/>
            </a:pPr>
            <a:endParaRPr lang="en-US" sz="1000" dirty="0" smtClean="0"/>
          </a:p>
          <a:p>
            <a:pPr>
              <a:spcBef>
                <a:spcPts val="0"/>
              </a:spcBef>
              <a:buNone/>
            </a:pPr>
            <a:r>
              <a:rPr lang="en-US" sz="1700" b="1" dirty="0" smtClean="0"/>
              <a:t>4.Don’t analyze the loved one’s drinking or drug use. Don’t try to figure it out or look for underlying causes</a:t>
            </a:r>
            <a:r>
              <a:rPr lang="en-US" sz="1700" dirty="0" smtClean="0"/>
              <a:t> .</a:t>
            </a:r>
          </a:p>
          <a:p>
            <a:pPr>
              <a:spcBef>
                <a:spcPts val="0"/>
              </a:spcBef>
              <a:buNone/>
            </a:pPr>
            <a:r>
              <a:rPr lang="en-US" sz="1500" dirty="0" smtClean="0"/>
              <a:t>	Addiction is a disease. Looking for underlying causes is a waste of time and energy and usually ends up with some type of blame focused on the family or others. This “paralysis by analysis” is a common manipulation by the disease of addiction which distracts everyone from the important issue of the illness itself.</a:t>
            </a:r>
          </a:p>
        </p:txBody>
      </p:sp>
      <p:sp>
        <p:nvSpPr>
          <p:cNvPr id="2" name="Title 1"/>
          <p:cNvSpPr>
            <a:spLocks noGrp="1"/>
          </p:cNvSpPr>
          <p:nvPr>
            <p:ph type="title"/>
          </p:nvPr>
        </p:nvSpPr>
        <p:spPr>
          <a:xfrm>
            <a:off x="457200" y="228600"/>
            <a:ext cx="8229600" cy="1295400"/>
          </a:xfrm>
        </p:spPr>
        <p:txBody>
          <a:bodyPr>
            <a:normAutofit/>
          </a:bodyPr>
          <a:lstStyle/>
          <a:p>
            <a:r>
              <a:rPr lang="en-US" sz="4200" dirty="0" smtClean="0">
                <a:solidFill>
                  <a:schemeClr val="tx1"/>
                </a:solidFill>
              </a:rPr>
              <a:t>Ten Ways Families Can Help</a:t>
            </a:r>
            <a:endParaRPr lang="en-US" sz="42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334000"/>
          </a:xfrm>
        </p:spPr>
        <p:txBody>
          <a:bodyPr>
            <a:normAutofit/>
          </a:bodyPr>
          <a:lstStyle/>
          <a:p>
            <a:endParaRPr lang="en-US" sz="1400" dirty="0" smtClean="0"/>
          </a:p>
          <a:p>
            <a:r>
              <a:rPr lang="en-US" sz="2800" dirty="0" smtClean="0"/>
              <a:t>Roughly </a:t>
            </a:r>
            <a:r>
              <a:rPr lang="en-US" sz="2800" dirty="0"/>
              <a:t>50 percent of individuals with severe </a:t>
            </a:r>
            <a:r>
              <a:rPr lang="en-US" sz="2800" dirty="0" smtClean="0"/>
              <a:t>mental disorders </a:t>
            </a:r>
            <a:r>
              <a:rPr lang="en-US" sz="2800" dirty="0"/>
              <a:t>are affected by some form of substance </a:t>
            </a:r>
            <a:r>
              <a:rPr lang="en-US" sz="2800" dirty="0" smtClean="0"/>
              <a:t>use disorder.</a:t>
            </a:r>
          </a:p>
          <a:p>
            <a:endParaRPr lang="en-US" sz="1400" dirty="0" smtClean="0"/>
          </a:p>
          <a:p>
            <a:r>
              <a:rPr lang="en-US" sz="2800" dirty="0"/>
              <a:t>The drug most commonly used is alcohol, followed by marijuana and cocaine. Prescription drugs such as tranquilizers and sleeping medicines may also be abused.</a:t>
            </a:r>
          </a:p>
        </p:txBody>
      </p:sp>
      <p:sp>
        <p:nvSpPr>
          <p:cNvPr id="2" name="Title 1"/>
          <p:cNvSpPr>
            <a:spLocks noGrp="1"/>
          </p:cNvSpPr>
          <p:nvPr>
            <p:ph type="title"/>
          </p:nvPr>
        </p:nvSpPr>
        <p:spPr>
          <a:xfrm>
            <a:off x="457200" y="228600"/>
            <a:ext cx="8229600" cy="1295400"/>
          </a:xfrm>
        </p:spPr>
        <p:txBody>
          <a:bodyPr>
            <a:noAutofit/>
          </a:bodyPr>
          <a:lstStyle/>
          <a:p>
            <a:r>
              <a:rPr lang="en-US" sz="4200" dirty="0" smtClean="0">
                <a:solidFill>
                  <a:schemeClr val="tx1"/>
                </a:solidFill>
              </a:rPr>
              <a:t>Dual Diagnosis/</a:t>
            </a:r>
            <a:br>
              <a:rPr lang="en-US" sz="4200" dirty="0" smtClean="0">
                <a:solidFill>
                  <a:schemeClr val="tx1"/>
                </a:solidFill>
              </a:rPr>
            </a:br>
            <a:r>
              <a:rPr lang="en-US" sz="4200" dirty="0" smtClean="0">
                <a:solidFill>
                  <a:schemeClr val="tx1"/>
                </a:solidFill>
              </a:rPr>
              <a:t>Co-Occurring Disorders</a:t>
            </a:r>
            <a:endParaRPr lang="en-US" sz="4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76800"/>
          </a:xfrm>
        </p:spPr>
        <p:txBody>
          <a:bodyPr>
            <a:normAutofit/>
          </a:bodyPr>
          <a:lstStyle/>
          <a:p>
            <a:pPr>
              <a:spcBef>
                <a:spcPts val="0"/>
              </a:spcBef>
              <a:buNone/>
            </a:pPr>
            <a:r>
              <a:rPr lang="en-US" sz="1700" b="1" dirty="0" smtClean="0"/>
              <a:t>5.Don’t make idle threats. Say what you mean and mean what you say</a:t>
            </a:r>
            <a:r>
              <a:rPr lang="en-US" sz="1700" dirty="0" smtClean="0"/>
              <a:t>.</a:t>
            </a:r>
          </a:p>
          <a:p>
            <a:pPr>
              <a:spcBef>
                <a:spcPts val="0"/>
              </a:spcBef>
              <a:buNone/>
            </a:pPr>
            <a:r>
              <a:rPr lang="en-US" sz="1500" dirty="0" smtClean="0"/>
              <a:t>	Words only marginally impact the alcoholic or addict. Rather, “actions speak louder than words” applies to addiction. Threats are as meaningless as the promises made by the addicted person. </a:t>
            </a:r>
          </a:p>
          <a:p>
            <a:pPr>
              <a:spcBef>
                <a:spcPts val="0"/>
              </a:spcBef>
              <a:buNone/>
            </a:pPr>
            <a:endParaRPr lang="en-US" sz="1000" b="1" dirty="0" smtClean="0"/>
          </a:p>
          <a:p>
            <a:pPr>
              <a:spcBef>
                <a:spcPts val="0"/>
              </a:spcBef>
              <a:buNone/>
            </a:pPr>
            <a:r>
              <a:rPr lang="en-US" sz="1700" b="1" dirty="0" smtClean="0"/>
              <a:t>6.Don’t extract promises. A person with an addiction cannot keep promises.</a:t>
            </a:r>
            <a:endParaRPr lang="en-US" sz="1700" dirty="0" smtClean="0"/>
          </a:p>
          <a:p>
            <a:pPr>
              <a:spcBef>
                <a:spcPts val="0"/>
              </a:spcBef>
              <a:buNone/>
            </a:pPr>
            <a:r>
              <a:rPr lang="en-US" sz="1500" dirty="0" smtClean="0"/>
              <a:t>	This is not because they don’t intend to, but rather because they are powerless to consistently act up on their commitments. Extracting a promise only serves to increase the anger toward the loved one.</a:t>
            </a:r>
          </a:p>
        </p:txBody>
      </p:sp>
      <p:sp>
        <p:nvSpPr>
          <p:cNvPr id="2" name="Title 1"/>
          <p:cNvSpPr>
            <a:spLocks noGrp="1"/>
          </p:cNvSpPr>
          <p:nvPr>
            <p:ph type="title"/>
          </p:nvPr>
        </p:nvSpPr>
        <p:spPr>
          <a:xfrm>
            <a:off x="457200" y="228600"/>
            <a:ext cx="8229600" cy="1295400"/>
          </a:xfrm>
        </p:spPr>
        <p:txBody>
          <a:bodyPr>
            <a:normAutofit/>
          </a:bodyPr>
          <a:lstStyle/>
          <a:p>
            <a:r>
              <a:rPr lang="en-US" sz="4200" dirty="0" smtClean="0">
                <a:solidFill>
                  <a:schemeClr val="tx1"/>
                </a:solidFill>
              </a:rPr>
              <a:t>Ten Ways Families Can Help</a:t>
            </a:r>
            <a:endParaRPr lang="en-US" sz="4200"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normAutofit/>
          </a:bodyPr>
          <a:lstStyle/>
          <a:p>
            <a:pPr>
              <a:spcBef>
                <a:spcPts val="0"/>
              </a:spcBef>
              <a:buNone/>
            </a:pPr>
            <a:r>
              <a:rPr lang="en-US" sz="1700" b="1" dirty="0" smtClean="0"/>
              <a:t>7.Don’t preach or lecture. Preaching and lecturing are easily discounted by the addicted person</a:t>
            </a:r>
            <a:r>
              <a:rPr lang="en-US" sz="1700" dirty="0" smtClean="0"/>
              <a:t>.</a:t>
            </a:r>
          </a:p>
          <a:p>
            <a:pPr>
              <a:spcBef>
                <a:spcPts val="0"/>
              </a:spcBef>
              <a:buNone/>
            </a:pPr>
            <a:r>
              <a:rPr lang="en-US" sz="1500" dirty="0" smtClean="0"/>
              <a:t>	A sick person is not motivated to take positive action through guilt or intimidation. If an alcoholic or addict could be “talked into” getting sober, many more people would get sober.</a:t>
            </a:r>
          </a:p>
          <a:p>
            <a:pPr>
              <a:lnSpc>
                <a:spcPct val="110000"/>
              </a:lnSpc>
              <a:spcBef>
                <a:spcPts val="0"/>
              </a:spcBef>
              <a:buNone/>
            </a:pPr>
            <a:endParaRPr lang="en-US" sz="1000" b="1" dirty="0" smtClean="0"/>
          </a:p>
          <a:p>
            <a:pPr>
              <a:lnSpc>
                <a:spcPct val="110000"/>
              </a:lnSpc>
              <a:spcBef>
                <a:spcPts val="0"/>
              </a:spcBef>
              <a:buNone/>
            </a:pPr>
            <a:r>
              <a:rPr lang="en-US" sz="1700" b="1" dirty="0" smtClean="0"/>
              <a:t>8.Do avoid the reactions of pity and anger. These emotions create a painful roller coaster for the loved one.</a:t>
            </a:r>
            <a:endParaRPr lang="en-US" sz="1700" dirty="0" smtClean="0"/>
          </a:p>
          <a:p>
            <a:pPr>
              <a:lnSpc>
                <a:spcPct val="110000"/>
              </a:lnSpc>
              <a:spcBef>
                <a:spcPts val="0"/>
              </a:spcBef>
              <a:buNone/>
            </a:pPr>
            <a:r>
              <a:rPr lang="en-US" sz="1500" dirty="0" smtClean="0"/>
              <a:t>	For any given amount of anger that is felt by a family member in any given situation, that amount, or more, of pity will be felt for the alcoholic or addict once the anger subsides. This teeter-totter is a common experience for family members. They get angry over a situation, make threats or initiate consequences, and then backtrack from those decisions once the anger has subsided and has been replaced by pity. If anger can be avoided then so can pity. The family can then follow through on their decision not to enable.</a:t>
            </a:r>
          </a:p>
        </p:txBody>
      </p:sp>
      <p:sp>
        <p:nvSpPr>
          <p:cNvPr id="2" name="Title 1"/>
          <p:cNvSpPr>
            <a:spLocks noGrp="1"/>
          </p:cNvSpPr>
          <p:nvPr>
            <p:ph type="title"/>
          </p:nvPr>
        </p:nvSpPr>
        <p:spPr>
          <a:xfrm>
            <a:off x="457200" y="228600"/>
            <a:ext cx="8229600" cy="1295400"/>
          </a:xfrm>
        </p:spPr>
        <p:txBody>
          <a:bodyPr>
            <a:normAutofit/>
          </a:bodyPr>
          <a:lstStyle/>
          <a:p>
            <a:r>
              <a:rPr lang="en-US" sz="4200" dirty="0" smtClean="0">
                <a:solidFill>
                  <a:schemeClr val="tx1"/>
                </a:solidFill>
              </a:rPr>
              <a:t>Ten Ways Families Can Help</a:t>
            </a:r>
            <a:endParaRPr lang="en-US" sz="420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24400"/>
          </a:xfrm>
        </p:spPr>
        <p:txBody>
          <a:bodyPr>
            <a:noAutofit/>
          </a:bodyPr>
          <a:lstStyle/>
          <a:p>
            <a:pPr>
              <a:spcBef>
                <a:spcPts val="0"/>
              </a:spcBef>
              <a:buNone/>
            </a:pPr>
            <a:r>
              <a:rPr lang="en-US" sz="1700" b="1" dirty="0" smtClean="0"/>
              <a:t>9.Don’t accommodate the disease.</a:t>
            </a:r>
            <a:endParaRPr lang="en-US" sz="1700" dirty="0" smtClean="0"/>
          </a:p>
          <a:p>
            <a:pPr>
              <a:spcBef>
                <a:spcPts val="0"/>
              </a:spcBef>
              <a:buNone/>
            </a:pPr>
            <a:r>
              <a:rPr lang="en-US" sz="1500" dirty="0" smtClean="0"/>
              <a:t>	Addiction is a subtle foe. It will infiltrate a family’s home, lifestyle, and attitudes in a way that can go unnoticed by the family. As the disease progresses within the family system, the family will unknowingly accommodate its presence. Examples of accommodation include locking up money and other valuables, not inviting guests over for fear that the addict or alcoholic might embarrass them, adjusting one’s work schedule to be home with the addict or alcoholic, and planning one’s day around events involving the alcoholic. </a:t>
            </a:r>
          </a:p>
          <a:p>
            <a:pPr>
              <a:spcBef>
                <a:spcPts val="0"/>
              </a:spcBef>
              <a:buNone/>
            </a:pPr>
            <a:endParaRPr lang="en-US" sz="1000" dirty="0" smtClean="0"/>
          </a:p>
          <a:p>
            <a:pPr>
              <a:spcBef>
                <a:spcPts val="0"/>
              </a:spcBef>
              <a:buNone/>
            </a:pPr>
            <a:r>
              <a:rPr lang="en-US" sz="1700" b="1" dirty="0" smtClean="0"/>
              <a:t>10.Do focus upon your own life and responsibilities</a:t>
            </a:r>
            <a:r>
              <a:rPr lang="en-US" sz="1700" dirty="0" smtClean="0"/>
              <a:t>.</a:t>
            </a:r>
          </a:p>
          <a:p>
            <a:pPr>
              <a:spcBef>
                <a:spcPts val="0"/>
              </a:spcBef>
              <a:buNone/>
            </a:pPr>
            <a:r>
              <a:rPr lang="en-US" sz="1500" dirty="0" smtClean="0"/>
              <a:t>	Family members must identify areas of their lives that have been neglected due to their focus on, or even obsession with, the alcoholic or addict. Other family members, hobbies, job and health, for example, often take a back seat to the needs of the alcoholic or addict and the inevitable crisis of addiction. Turning attention away from the addict and focusing on other personal areas of one’s life is empowering and helpful to all concerned.</a:t>
            </a:r>
          </a:p>
        </p:txBody>
      </p:sp>
      <p:sp>
        <p:nvSpPr>
          <p:cNvPr id="2" name="Title 1"/>
          <p:cNvSpPr>
            <a:spLocks noGrp="1"/>
          </p:cNvSpPr>
          <p:nvPr>
            <p:ph type="title"/>
          </p:nvPr>
        </p:nvSpPr>
        <p:spPr>
          <a:xfrm>
            <a:off x="457200" y="228600"/>
            <a:ext cx="8229600" cy="1295400"/>
          </a:xfrm>
        </p:spPr>
        <p:txBody>
          <a:bodyPr>
            <a:normAutofit/>
          </a:bodyPr>
          <a:lstStyle/>
          <a:p>
            <a:r>
              <a:rPr lang="en-US" sz="4200" dirty="0" smtClean="0">
                <a:solidFill>
                  <a:schemeClr val="tx1"/>
                </a:solidFill>
              </a:rPr>
              <a:t>Ten Ways Families Can Help</a:t>
            </a:r>
            <a:endParaRPr lang="en-US" sz="4200"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483291"/>
          </a:xfrm>
        </p:spPr>
        <p:txBody>
          <a:bodyPr>
            <a:normAutofit/>
          </a:bodyPr>
          <a:lstStyle/>
          <a:p>
            <a:pPr>
              <a:spcBef>
                <a:spcPts val="0"/>
              </a:spcBef>
            </a:pPr>
            <a:r>
              <a:rPr lang="en-US" sz="1800" dirty="0" smtClean="0"/>
              <a:t>Hughes, Ed.  (1/29/2007). “10 Ways Family Members Can Help a Loved One with a Drug or Alcohol Problem.”</a:t>
            </a:r>
          </a:p>
          <a:p>
            <a:pPr>
              <a:spcBef>
                <a:spcPts val="0"/>
              </a:spcBef>
            </a:pPr>
            <a:r>
              <a:rPr lang="en-US" sz="1800" dirty="0" smtClean="0"/>
              <a:t>National Alliance on Mental Illness. “NAMI: Hearts and Minds.” Created January, 2010.</a:t>
            </a:r>
          </a:p>
          <a:p>
            <a:pPr>
              <a:spcBef>
                <a:spcPts val="0"/>
              </a:spcBef>
            </a:pPr>
            <a:r>
              <a:rPr lang="en-US" sz="1800" dirty="0" smtClean="0"/>
              <a:t>National Alliance on Mental Illness.  “</a:t>
            </a:r>
            <a:r>
              <a:rPr lang="en-US" sz="1800" dirty="0"/>
              <a:t>Dual Diagnosis: Substance Abuse and Mental </a:t>
            </a:r>
            <a:r>
              <a:rPr lang="en-US" sz="1800" dirty="0" smtClean="0"/>
              <a:t>Illness.”  Retrieved from </a:t>
            </a:r>
            <a:r>
              <a:rPr lang="en-US" sz="1800" dirty="0" smtClean="0">
                <a:solidFill>
                  <a:srgbClr val="FF0000"/>
                </a:solidFill>
                <a:hlinkClick r:id="rId2"/>
              </a:rPr>
              <a:t>http://www.nami.org/Content/ContentGroups/Helpline1/Dual_Diagnosis_-_Substance_Abuse_and_Mental_Illness.htm</a:t>
            </a:r>
            <a:r>
              <a:rPr lang="en-US" sz="1800" dirty="0" smtClean="0">
                <a:solidFill>
                  <a:srgbClr val="FF0000"/>
                </a:solidFill>
              </a:rPr>
              <a:t>  </a:t>
            </a:r>
            <a:r>
              <a:rPr lang="en-US" sz="1800" dirty="0" smtClean="0"/>
              <a:t>on December 27, 2013.</a:t>
            </a:r>
          </a:p>
          <a:p>
            <a:pPr>
              <a:spcBef>
                <a:spcPts val="0"/>
              </a:spcBef>
            </a:pPr>
            <a:r>
              <a:rPr lang="en-US" sz="1800" u="sng" dirty="0" smtClean="0">
                <a:solidFill>
                  <a:srgbClr val="FF0000"/>
                </a:solidFill>
                <a:hlinkClick r:id="rId3"/>
              </a:rPr>
              <a:t>National Center for Biotechnology Information</a:t>
            </a:r>
            <a:r>
              <a:rPr lang="en-US" sz="1800" dirty="0" smtClean="0"/>
              <a:t>. “9 Substance-Induced Disorders.” retrieved from </a:t>
            </a:r>
            <a:r>
              <a:rPr lang="en-US" sz="1800" dirty="0" smtClean="0">
                <a:solidFill>
                  <a:srgbClr val="FF0000"/>
                </a:solidFill>
                <a:hlinkClick r:id="rId4"/>
              </a:rPr>
              <a:t>http://www.ncbi.nlm.nih.gov/books/NBK64178/</a:t>
            </a:r>
            <a:r>
              <a:rPr lang="en-US" sz="1800" dirty="0" smtClean="0">
                <a:solidFill>
                  <a:srgbClr val="FF0000"/>
                </a:solidFill>
              </a:rPr>
              <a:t> </a:t>
            </a:r>
            <a:r>
              <a:rPr lang="en-US" sz="1800" dirty="0" smtClean="0"/>
              <a:t>on December 27, 2013.</a:t>
            </a:r>
          </a:p>
          <a:p>
            <a:pPr>
              <a:spcBef>
                <a:spcPts val="0"/>
              </a:spcBef>
            </a:pPr>
            <a:r>
              <a:rPr lang="en-US" sz="1800" dirty="0" smtClean="0"/>
              <a:t>Substance Abuse and Mental Health Services Administration. </a:t>
            </a:r>
            <a:r>
              <a:rPr lang="en-US" sz="1800" dirty="0" smtClean="0">
                <a:solidFill>
                  <a:srgbClr val="FF0000"/>
                </a:solidFill>
                <a:hlinkClick r:id="rId5"/>
              </a:rPr>
              <a:t>http://www.samhsa.gov/</a:t>
            </a:r>
            <a:r>
              <a:rPr lang="en-US" sz="1800" dirty="0" smtClean="0">
                <a:solidFill>
                  <a:srgbClr val="FF0000"/>
                </a:solidFill>
              </a:rPr>
              <a:t> </a:t>
            </a:r>
          </a:p>
        </p:txBody>
      </p:sp>
      <p:sp>
        <p:nvSpPr>
          <p:cNvPr id="2" name="Title 1"/>
          <p:cNvSpPr>
            <a:spLocks noGrp="1"/>
          </p:cNvSpPr>
          <p:nvPr>
            <p:ph type="title"/>
          </p:nvPr>
        </p:nvSpPr>
        <p:spPr>
          <a:xfrm>
            <a:off x="457200" y="228600"/>
            <a:ext cx="8229600" cy="1295400"/>
          </a:xfrm>
        </p:spPr>
        <p:txBody>
          <a:bodyPr/>
          <a:lstStyle/>
          <a:p>
            <a:r>
              <a:rPr lang="en-US" sz="4200" dirty="0" smtClean="0">
                <a:solidFill>
                  <a:schemeClr val="tx1"/>
                </a:solidFill>
              </a:rPr>
              <a:t>References</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483291"/>
          </a:xfrm>
        </p:spPr>
        <p:txBody>
          <a:bodyPr>
            <a:noAutofit/>
          </a:bodyPr>
          <a:lstStyle/>
          <a:p>
            <a:pPr>
              <a:spcBef>
                <a:spcPts val="0"/>
              </a:spcBef>
            </a:pPr>
            <a:endParaRPr lang="en-US" sz="1400" dirty="0" smtClean="0"/>
          </a:p>
          <a:p>
            <a:pPr>
              <a:spcBef>
                <a:spcPts val="0"/>
              </a:spcBef>
            </a:pPr>
            <a:r>
              <a:rPr lang="en-US" sz="2800" dirty="0" smtClean="0"/>
              <a:t>It </a:t>
            </a:r>
            <a:r>
              <a:rPr lang="en-US" sz="2800" dirty="0"/>
              <a:t>may be difficult to separate the behaviors due to </a:t>
            </a:r>
            <a:r>
              <a:rPr lang="en-US" sz="2800" dirty="0" smtClean="0"/>
              <a:t>mental </a:t>
            </a:r>
            <a:r>
              <a:rPr lang="en-US" sz="2800" dirty="0"/>
              <a:t>illness </a:t>
            </a:r>
            <a:r>
              <a:rPr lang="en-US" sz="2800" dirty="0" smtClean="0"/>
              <a:t>from </a:t>
            </a:r>
            <a:r>
              <a:rPr lang="en-US" sz="2800" dirty="0"/>
              <a:t>those due to drugs</a:t>
            </a:r>
            <a:r>
              <a:rPr lang="en-US" sz="2800" dirty="0" smtClean="0"/>
              <a:t>.</a:t>
            </a:r>
          </a:p>
          <a:p>
            <a:pPr>
              <a:spcBef>
                <a:spcPts val="0"/>
              </a:spcBef>
            </a:pPr>
            <a:endParaRPr lang="en-US" sz="1400" dirty="0" smtClean="0"/>
          </a:p>
          <a:p>
            <a:pPr>
              <a:spcBef>
                <a:spcPts val="0"/>
              </a:spcBef>
            </a:pPr>
            <a:r>
              <a:rPr lang="en-US" sz="2800" dirty="0" smtClean="0"/>
              <a:t>What are some effects of the following?</a:t>
            </a:r>
          </a:p>
          <a:p>
            <a:pPr lvl="1">
              <a:spcBef>
                <a:spcPts val="0"/>
              </a:spcBef>
            </a:pPr>
            <a:r>
              <a:rPr lang="en-US" sz="2600" dirty="0" smtClean="0"/>
              <a:t>Marijuana</a:t>
            </a:r>
          </a:p>
          <a:p>
            <a:pPr lvl="1">
              <a:spcBef>
                <a:spcPts val="0"/>
              </a:spcBef>
            </a:pPr>
            <a:r>
              <a:rPr lang="en-US" sz="2600" dirty="0" smtClean="0"/>
              <a:t>Alcohol</a:t>
            </a:r>
          </a:p>
          <a:p>
            <a:pPr lvl="1">
              <a:spcBef>
                <a:spcPts val="0"/>
              </a:spcBef>
            </a:pPr>
            <a:r>
              <a:rPr lang="en-US" sz="2600" dirty="0" smtClean="0"/>
              <a:t>Cocaine</a:t>
            </a:r>
          </a:p>
          <a:p>
            <a:pPr lvl="1">
              <a:spcBef>
                <a:spcPts val="0"/>
              </a:spcBef>
            </a:pPr>
            <a:r>
              <a:rPr lang="en-US" sz="2600" dirty="0" smtClean="0"/>
              <a:t>Hallucinogens</a:t>
            </a:r>
            <a:endParaRPr lang="en-US" sz="2600" dirty="0"/>
          </a:p>
        </p:txBody>
      </p:sp>
      <p:sp>
        <p:nvSpPr>
          <p:cNvPr id="2" name="Title 1"/>
          <p:cNvSpPr>
            <a:spLocks noGrp="1"/>
          </p:cNvSpPr>
          <p:nvPr>
            <p:ph type="title"/>
          </p:nvPr>
        </p:nvSpPr>
        <p:spPr>
          <a:xfrm>
            <a:off x="457200" y="228600"/>
            <a:ext cx="8229600" cy="1295400"/>
          </a:xfrm>
        </p:spPr>
        <p:txBody>
          <a:bodyPr>
            <a:noAutofit/>
          </a:bodyPr>
          <a:lstStyle/>
          <a:p>
            <a:r>
              <a:rPr lang="en-US" sz="4200" dirty="0" smtClean="0">
                <a:solidFill>
                  <a:schemeClr val="tx1"/>
                </a:solidFill>
              </a:rPr>
              <a:t>Substance Abuse vs. Psychiatric Symptoms</a:t>
            </a:r>
            <a:endParaRPr lang="en-US" sz="4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Autofit/>
          </a:bodyPr>
          <a:lstStyle/>
          <a:p>
            <a:pPr>
              <a:spcBef>
                <a:spcPts val="0"/>
              </a:spcBef>
            </a:pPr>
            <a:endParaRPr lang="en-US" sz="1100" dirty="0" smtClean="0"/>
          </a:p>
          <a:p>
            <a:pPr>
              <a:spcBef>
                <a:spcPts val="0"/>
              </a:spcBef>
            </a:pPr>
            <a:r>
              <a:rPr lang="en-US" sz="2300" dirty="0" smtClean="0"/>
              <a:t>The effects </a:t>
            </a:r>
            <a:r>
              <a:rPr lang="en-US" sz="2300" dirty="0"/>
              <a:t>of marijuana on mood vary and may include euphoria, calmness, anxiety, or paranoia</a:t>
            </a:r>
            <a:r>
              <a:rPr lang="en-US" sz="2300" dirty="0" smtClean="0"/>
              <a:t>.</a:t>
            </a:r>
          </a:p>
          <a:p>
            <a:pPr>
              <a:spcBef>
                <a:spcPts val="0"/>
              </a:spcBef>
              <a:buNone/>
            </a:pPr>
            <a:endParaRPr lang="en-US" sz="1100" dirty="0"/>
          </a:p>
          <a:p>
            <a:pPr>
              <a:spcBef>
                <a:spcPts val="0"/>
              </a:spcBef>
            </a:pPr>
            <a:r>
              <a:rPr lang="en-US" sz="2300" dirty="0"/>
              <a:t>Other short-term psychological effects of </a:t>
            </a:r>
            <a:r>
              <a:rPr lang="en-US" sz="2300" dirty="0" smtClean="0"/>
              <a:t>marijuana include:</a:t>
            </a:r>
          </a:p>
          <a:p>
            <a:pPr lvl="1">
              <a:spcBef>
                <a:spcPts val="0"/>
              </a:spcBef>
            </a:pPr>
            <a:r>
              <a:rPr lang="en-US" sz="2100" dirty="0" smtClean="0"/>
              <a:t>Distorted </a:t>
            </a:r>
            <a:r>
              <a:rPr lang="en-US" sz="2100" dirty="0"/>
              <a:t>sense of time </a:t>
            </a:r>
          </a:p>
          <a:p>
            <a:pPr lvl="1">
              <a:spcBef>
                <a:spcPts val="0"/>
              </a:spcBef>
            </a:pPr>
            <a:r>
              <a:rPr lang="en-US" sz="2100" dirty="0"/>
              <a:t>Paranoia </a:t>
            </a:r>
          </a:p>
          <a:p>
            <a:pPr lvl="1">
              <a:spcBef>
                <a:spcPts val="0"/>
              </a:spcBef>
            </a:pPr>
            <a:r>
              <a:rPr lang="en-US" sz="2100" dirty="0"/>
              <a:t>Magical or "random" thinking </a:t>
            </a:r>
          </a:p>
          <a:p>
            <a:pPr lvl="1">
              <a:spcBef>
                <a:spcPts val="0"/>
              </a:spcBef>
            </a:pPr>
            <a:r>
              <a:rPr lang="en-US" sz="2100" dirty="0"/>
              <a:t>Short-term memory loss </a:t>
            </a:r>
          </a:p>
          <a:p>
            <a:pPr lvl="1">
              <a:spcBef>
                <a:spcPts val="0"/>
              </a:spcBef>
            </a:pPr>
            <a:r>
              <a:rPr lang="en-US" sz="2100" dirty="0"/>
              <a:t>Anxiety and </a:t>
            </a:r>
            <a:r>
              <a:rPr lang="en-US" sz="2100" dirty="0" smtClean="0"/>
              <a:t>depression</a:t>
            </a:r>
          </a:p>
          <a:p>
            <a:pPr lvl="1">
              <a:spcBef>
                <a:spcPts val="0"/>
              </a:spcBef>
              <a:buNone/>
            </a:pPr>
            <a:endParaRPr lang="en-US" sz="1100" dirty="0"/>
          </a:p>
          <a:p>
            <a:pPr>
              <a:spcBef>
                <a:spcPts val="0"/>
              </a:spcBef>
            </a:pPr>
            <a:r>
              <a:rPr lang="en-US" sz="2300" dirty="0"/>
              <a:t>These psychological signs of using pot also generally ease after a few hours. But residual effects can last for days</a:t>
            </a:r>
            <a:r>
              <a:rPr lang="en-US" sz="2300" dirty="0" smtClean="0"/>
              <a:t>.</a:t>
            </a:r>
            <a:endParaRPr lang="en-US" sz="2300" dirty="0"/>
          </a:p>
        </p:txBody>
      </p:sp>
      <p:sp>
        <p:nvSpPr>
          <p:cNvPr id="2" name="Title 1"/>
          <p:cNvSpPr>
            <a:spLocks noGrp="1"/>
          </p:cNvSpPr>
          <p:nvPr>
            <p:ph type="title"/>
          </p:nvPr>
        </p:nvSpPr>
        <p:spPr>
          <a:xfrm>
            <a:off x="457200" y="228600"/>
            <a:ext cx="8229600" cy="1295400"/>
          </a:xfrm>
        </p:spPr>
        <p:txBody>
          <a:bodyPr>
            <a:noAutofit/>
          </a:bodyPr>
          <a:lstStyle/>
          <a:p>
            <a:r>
              <a:rPr lang="en-US" sz="4200" b="1" dirty="0" smtClean="0">
                <a:solidFill>
                  <a:schemeClr val="tx1"/>
                </a:solidFill>
              </a:rPr>
              <a:t>Psychological Effects of Marijuana</a:t>
            </a:r>
            <a:endParaRPr lang="en-US" sz="42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Autofit/>
          </a:bodyPr>
          <a:lstStyle/>
          <a:p>
            <a:pPr>
              <a:spcBef>
                <a:spcPts val="0"/>
              </a:spcBef>
            </a:pPr>
            <a:endParaRPr lang="en-US" sz="900" dirty="0" smtClean="0"/>
          </a:p>
          <a:p>
            <a:pPr>
              <a:spcBef>
                <a:spcPts val="0"/>
              </a:spcBef>
            </a:pPr>
            <a:r>
              <a:rPr lang="en-US" sz="1800" dirty="0" smtClean="0"/>
              <a:t>Effects may include: </a:t>
            </a:r>
          </a:p>
          <a:p>
            <a:pPr lvl="1">
              <a:spcBef>
                <a:spcPts val="0"/>
              </a:spcBef>
            </a:pPr>
            <a:r>
              <a:rPr lang="en-US" sz="1600" dirty="0" smtClean="0"/>
              <a:t>Euphoria</a:t>
            </a:r>
          </a:p>
          <a:p>
            <a:pPr lvl="1">
              <a:spcBef>
                <a:spcPts val="0"/>
              </a:spcBef>
            </a:pPr>
            <a:r>
              <a:rPr lang="en-US" sz="1600" dirty="0" smtClean="0"/>
              <a:t>Mood instability </a:t>
            </a:r>
          </a:p>
          <a:p>
            <a:pPr lvl="1">
              <a:spcBef>
                <a:spcPts val="0"/>
              </a:spcBef>
            </a:pPr>
            <a:r>
              <a:rPr lang="en-US" sz="1600" dirty="0" smtClean="0"/>
              <a:t>Decreased </a:t>
            </a:r>
            <a:r>
              <a:rPr lang="en-US" sz="1600" dirty="0"/>
              <a:t>impulse </a:t>
            </a:r>
            <a:r>
              <a:rPr lang="en-US" sz="1600" dirty="0" smtClean="0"/>
              <a:t>control</a:t>
            </a:r>
          </a:p>
          <a:p>
            <a:pPr lvl="1">
              <a:spcBef>
                <a:spcPts val="0"/>
              </a:spcBef>
            </a:pPr>
            <a:r>
              <a:rPr lang="en-US" sz="1600" dirty="0" smtClean="0"/>
              <a:t>Increased </a:t>
            </a:r>
            <a:r>
              <a:rPr lang="en-US" sz="1600" dirty="0"/>
              <a:t>social </a:t>
            </a:r>
            <a:r>
              <a:rPr lang="en-US" sz="1600" dirty="0" smtClean="0"/>
              <a:t>confidence  </a:t>
            </a:r>
          </a:p>
          <a:p>
            <a:pPr lvl="1">
              <a:spcBef>
                <a:spcPts val="0"/>
              </a:spcBef>
            </a:pPr>
            <a:r>
              <a:rPr lang="en-US" sz="1600" dirty="0" smtClean="0"/>
              <a:t>Such </a:t>
            </a:r>
            <a:r>
              <a:rPr lang="en-US" sz="1600" dirty="0"/>
              <a:t>symptoms might even appear “</a:t>
            </a:r>
            <a:r>
              <a:rPr lang="en-US" sz="1600" dirty="0" err="1" smtClean="0"/>
              <a:t>hypomanic</a:t>
            </a:r>
            <a:r>
              <a:rPr lang="en-US" sz="1600" dirty="0" smtClean="0"/>
              <a:t>”</a:t>
            </a:r>
          </a:p>
          <a:p>
            <a:pPr lvl="1">
              <a:spcBef>
                <a:spcPts val="0"/>
              </a:spcBef>
              <a:buNone/>
            </a:pPr>
            <a:endParaRPr lang="en-US" sz="900" dirty="0" smtClean="0"/>
          </a:p>
          <a:p>
            <a:pPr>
              <a:spcBef>
                <a:spcPts val="0"/>
              </a:spcBef>
            </a:pPr>
            <a:r>
              <a:rPr lang="en-US" sz="1800" dirty="0" smtClean="0"/>
              <a:t>In a person who has many life stresses, losses, and struggles, which is often the case as addiction to alcohol proceeds, the mood instability and lowered impulse control can lead to increased rates of violence toward others and self. Prolonged drinking increases the incidence of depressed mood, anxiety, and violence potential.</a:t>
            </a:r>
          </a:p>
          <a:p>
            <a:pPr>
              <a:spcBef>
                <a:spcPts val="0"/>
              </a:spcBef>
              <a:buNone/>
            </a:pPr>
            <a:endParaRPr lang="en-US" sz="900" dirty="0" smtClean="0"/>
          </a:p>
          <a:p>
            <a:pPr>
              <a:spcBef>
                <a:spcPts val="0"/>
              </a:spcBef>
            </a:pPr>
            <a:r>
              <a:rPr lang="en-US" sz="1800" dirty="0" smtClean="0"/>
              <a:t>Symptoms </a:t>
            </a:r>
            <a:r>
              <a:rPr lang="en-US" sz="1800" dirty="0"/>
              <a:t>of alcohol withdrawal include agitation, anxiety, tremor, malaise, </a:t>
            </a:r>
            <a:r>
              <a:rPr lang="en-US" sz="1800" dirty="0" smtClean="0"/>
              <a:t>exaggeration </a:t>
            </a:r>
            <a:r>
              <a:rPr lang="en-US" sz="1800" dirty="0"/>
              <a:t>of </a:t>
            </a:r>
            <a:r>
              <a:rPr lang="en-US" sz="1800" dirty="0" smtClean="0"/>
              <a:t>reflexes, rapid </a:t>
            </a:r>
            <a:r>
              <a:rPr lang="en-US" sz="1800" dirty="0"/>
              <a:t>heart </a:t>
            </a:r>
            <a:r>
              <a:rPr lang="en-US" sz="1800" dirty="0" smtClean="0"/>
              <a:t>beat, </a:t>
            </a:r>
            <a:r>
              <a:rPr lang="en-US" sz="1800" dirty="0"/>
              <a:t>increasing blood pressure, sweating, insomnia, nausea or vomiting, and perceptual distortions</a:t>
            </a:r>
            <a:r>
              <a:rPr lang="en-US" sz="1800" dirty="0" smtClean="0"/>
              <a:t>.</a:t>
            </a:r>
            <a:endParaRPr lang="en-US" sz="1800" dirty="0"/>
          </a:p>
        </p:txBody>
      </p:sp>
      <p:sp>
        <p:nvSpPr>
          <p:cNvPr id="2" name="Title 1"/>
          <p:cNvSpPr>
            <a:spLocks noGrp="1"/>
          </p:cNvSpPr>
          <p:nvPr>
            <p:ph type="title"/>
          </p:nvPr>
        </p:nvSpPr>
        <p:spPr>
          <a:xfrm>
            <a:off x="457200" y="228600"/>
            <a:ext cx="8229600" cy="1295400"/>
          </a:xfrm>
        </p:spPr>
        <p:txBody>
          <a:bodyPr>
            <a:noAutofit/>
          </a:bodyPr>
          <a:lstStyle/>
          <a:p>
            <a:r>
              <a:rPr lang="en-US" sz="4200" b="1" dirty="0" smtClean="0">
                <a:solidFill>
                  <a:schemeClr val="tx1"/>
                </a:solidFill>
              </a:rPr>
              <a:t>Psychological Effects of Alcohol</a:t>
            </a:r>
            <a:endParaRPr lang="en-US" sz="42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Autofit/>
          </a:bodyPr>
          <a:lstStyle/>
          <a:p>
            <a:pPr>
              <a:spcBef>
                <a:spcPts val="0"/>
              </a:spcBef>
            </a:pPr>
            <a:endParaRPr lang="en-US" sz="1100" dirty="0" smtClean="0"/>
          </a:p>
          <a:p>
            <a:pPr>
              <a:spcBef>
                <a:spcPts val="0"/>
              </a:spcBef>
            </a:pPr>
            <a:r>
              <a:rPr lang="en-US" sz="2200" dirty="0" smtClean="0"/>
              <a:t>Effects may include:</a:t>
            </a:r>
          </a:p>
          <a:p>
            <a:pPr lvl="1">
              <a:spcBef>
                <a:spcPts val="0"/>
              </a:spcBef>
            </a:pPr>
            <a:r>
              <a:rPr lang="en-US" sz="2200" dirty="0" smtClean="0"/>
              <a:t>Euphoria</a:t>
            </a:r>
          </a:p>
          <a:p>
            <a:pPr lvl="1">
              <a:spcBef>
                <a:spcPts val="0"/>
              </a:spcBef>
            </a:pPr>
            <a:r>
              <a:rPr lang="en-US" sz="2200" dirty="0" smtClean="0"/>
              <a:t>Sense </a:t>
            </a:r>
            <a:r>
              <a:rPr lang="en-US" sz="2200" dirty="0"/>
              <a:t>of internal </a:t>
            </a:r>
            <a:r>
              <a:rPr lang="en-US" sz="2200" dirty="0" smtClean="0"/>
              <a:t>well-being</a:t>
            </a:r>
          </a:p>
          <a:p>
            <a:pPr lvl="1">
              <a:spcBef>
                <a:spcPts val="0"/>
              </a:spcBef>
            </a:pPr>
            <a:r>
              <a:rPr lang="en-US" sz="2200" dirty="0" smtClean="0"/>
              <a:t>Perceived </a:t>
            </a:r>
            <a:r>
              <a:rPr lang="en-US" sz="2200" dirty="0"/>
              <a:t>increased powers of thought, strength, and </a:t>
            </a:r>
            <a:r>
              <a:rPr lang="en-US" sz="2200" dirty="0" smtClean="0"/>
              <a:t>accomplishment</a:t>
            </a:r>
          </a:p>
          <a:p>
            <a:pPr lvl="1">
              <a:spcBef>
                <a:spcPts val="0"/>
              </a:spcBef>
            </a:pPr>
            <a:endParaRPr lang="en-US" sz="1100" dirty="0" smtClean="0"/>
          </a:p>
          <a:p>
            <a:pPr>
              <a:spcBef>
                <a:spcPts val="0"/>
              </a:spcBef>
            </a:pPr>
            <a:r>
              <a:rPr lang="en-US" sz="2200" dirty="0" smtClean="0"/>
              <a:t>As </a:t>
            </a:r>
            <a:r>
              <a:rPr lang="en-US" sz="2200" dirty="0"/>
              <a:t>dosage increases, the chances of impulsive dangerous </a:t>
            </a:r>
            <a:r>
              <a:rPr lang="en-US" sz="2200" dirty="0" smtClean="0"/>
              <a:t>behaviors also </a:t>
            </a:r>
            <a:r>
              <a:rPr lang="en-US" sz="2200" dirty="0"/>
              <a:t>increases. </a:t>
            </a:r>
            <a:endParaRPr lang="en-US" sz="2200" dirty="0" smtClean="0"/>
          </a:p>
          <a:p>
            <a:pPr>
              <a:spcBef>
                <a:spcPts val="0"/>
              </a:spcBef>
              <a:buNone/>
            </a:pPr>
            <a:endParaRPr lang="en-US" sz="1100" dirty="0" smtClean="0"/>
          </a:p>
          <a:p>
            <a:pPr>
              <a:spcBef>
                <a:spcPts val="0"/>
              </a:spcBef>
            </a:pPr>
            <a:r>
              <a:rPr lang="en-US" sz="2200" dirty="0" smtClean="0"/>
              <a:t>Chronic </a:t>
            </a:r>
            <a:r>
              <a:rPr lang="en-US" sz="2200" dirty="0"/>
              <a:t>heavy </a:t>
            </a:r>
            <a:r>
              <a:rPr lang="en-US" sz="2200" dirty="0" smtClean="0"/>
              <a:t>users may </a:t>
            </a:r>
            <a:r>
              <a:rPr lang="en-US" sz="2200" dirty="0"/>
              <a:t>experience temporary paranoid delusional states. </a:t>
            </a:r>
            <a:r>
              <a:rPr lang="en-US" sz="2200" dirty="0" smtClean="0"/>
              <a:t>These </a:t>
            </a:r>
            <a:r>
              <a:rPr lang="en-US" sz="2200" dirty="0"/>
              <a:t>psychotic states may last for weeks, months, and even years</a:t>
            </a:r>
            <a:r>
              <a:rPr lang="en-US" sz="2200" dirty="0" smtClean="0"/>
              <a:t>.</a:t>
            </a:r>
          </a:p>
        </p:txBody>
      </p:sp>
      <p:sp>
        <p:nvSpPr>
          <p:cNvPr id="2" name="Title 1"/>
          <p:cNvSpPr>
            <a:spLocks noGrp="1"/>
          </p:cNvSpPr>
          <p:nvPr>
            <p:ph type="title"/>
          </p:nvPr>
        </p:nvSpPr>
        <p:spPr>
          <a:xfrm>
            <a:off x="457200" y="228600"/>
            <a:ext cx="8229600" cy="1295400"/>
          </a:xfrm>
        </p:spPr>
        <p:txBody>
          <a:bodyPr>
            <a:noAutofit/>
          </a:bodyPr>
          <a:lstStyle/>
          <a:p>
            <a:r>
              <a:rPr lang="en-US" sz="4000" b="1" dirty="0" smtClean="0">
                <a:solidFill>
                  <a:schemeClr val="tx1"/>
                </a:solidFill>
              </a:rPr>
              <a:t>Psychological Effects of Cocaine &amp; Amphetamines</a:t>
            </a:r>
            <a:endParaRPr lang="en-US" sz="4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Autofit/>
          </a:bodyPr>
          <a:lstStyle/>
          <a:p>
            <a:pPr>
              <a:spcBef>
                <a:spcPts val="0"/>
              </a:spcBef>
            </a:pPr>
            <a:endParaRPr lang="en-US" sz="1100" dirty="0" smtClean="0"/>
          </a:p>
          <a:p>
            <a:pPr>
              <a:spcBef>
                <a:spcPts val="0"/>
              </a:spcBef>
            </a:pPr>
            <a:r>
              <a:rPr lang="en-US" sz="2200" dirty="0" smtClean="0"/>
              <a:t>After </a:t>
            </a:r>
            <a:r>
              <a:rPr lang="en-US" sz="2200" dirty="0"/>
              <a:t>intoxication comes a crash in which the person is desperately fatigued, depressed, and often craves more stimulant to relieve these withdrawal symptoms</a:t>
            </a:r>
            <a:r>
              <a:rPr lang="en-US" sz="2200" dirty="0" smtClean="0"/>
              <a:t>.</a:t>
            </a:r>
          </a:p>
          <a:p>
            <a:pPr>
              <a:spcBef>
                <a:spcPts val="0"/>
              </a:spcBef>
              <a:buNone/>
            </a:pPr>
            <a:endParaRPr lang="en-US" sz="1100" dirty="0"/>
          </a:p>
          <a:p>
            <a:pPr>
              <a:spcBef>
                <a:spcPts val="0"/>
              </a:spcBef>
            </a:pPr>
            <a:r>
              <a:rPr lang="en-US" sz="2200" dirty="0"/>
              <a:t>Even with several weeks of abstinence, many people who are addicted to stimulants report a </a:t>
            </a:r>
            <a:r>
              <a:rPr lang="en-US" sz="2200" dirty="0" smtClean="0"/>
              <a:t>low mood </a:t>
            </a:r>
            <a:r>
              <a:rPr lang="en-US" sz="2200" dirty="0"/>
              <a:t>that is marked by </a:t>
            </a:r>
            <a:r>
              <a:rPr lang="en-US" sz="2200" dirty="0" smtClean="0"/>
              <a:t>absence </a:t>
            </a:r>
            <a:r>
              <a:rPr lang="en-US" sz="2200" dirty="0"/>
              <a:t>of </a:t>
            </a:r>
            <a:r>
              <a:rPr lang="en-US" sz="2200" dirty="0" smtClean="0"/>
              <a:t>pleasure </a:t>
            </a:r>
            <a:r>
              <a:rPr lang="en-US" sz="2200" dirty="0"/>
              <a:t>and/or </a:t>
            </a:r>
            <a:r>
              <a:rPr lang="en-US" sz="2200" dirty="0" smtClean="0"/>
              <a:t>anxiety.</a:t>
            </a:r>
          </a:p>
          <a:p>
            <a:pPr>
              <a:spcBef>
                <a:spcPts val="0"/>
              </a:spcBef>
            </a:pPr>
            <a:endParaRPr lang="en-US" sz="1100" dirty="0" smtClean="0"/>
          </a:p>
          <a:p>
            <a:pPr>
              <a:spcBef>
                <a:spcPts val="0"/>
              </a:spcBef>
            </a:pPr>
            <a:r>
              <a:rPr lang="en-US" sz="2200" dirty="0" smtClean="0"/>
              <a:t>Heavy</a:t>
            </a:r>
            <a:r>
              <a:rPr lang="en-US" sz="2200" dirty="0"/>
              <a:t>, long-term amphetamine use appears to cause long-term changes in the functional structure of the brain, and this is accompanied by long-term problems with concentration, memory, and, at </a:t>
            </a:r>
            <a:r>
              <a:rPr lang="en-US" sz="2200" dirty="0" smtClean="0"/>
              <a:t>times, psychotic </a:t>
            </a:r>
            <a:r>
              <a:rPr lang="en-US" sz="2200" dirty="0"/>
              <a:t>symptoms</a:t>
            </a:r>
            <a:r>
              <a:rPr lang="en-US" sz="2200" dirty="0" smtClean="0"/>
              <a:t>.</a:t>
            </a:r>
            <a:endParaRPr lang="en-US" sz="2200" dirty="0"/>
          </a:p>
        </p:txBody>
      </p:sp>
      <p:sp>
        <p:nvSpPr>
          <p:cNvPr id="2" name="Title 1"/>
          <p:cNvSpPr>
            <a:spLocks noGrp="1"/>
          </p:cNvSpPr>
          <p:nvPr>
            <p:ph type="title"/>
          </p:nvPr>
        </p:nvSpPr>
        <p:spPr>
          <a:xfrm>
            <a:off x="457200" y="228600"/>
            <a:ext cx="8229600" cy="1295400"/>
          </a:xfrm>
        </p:spPr>
        <p:txBody>
          <a:bodyPr>
            <a:noAutofit/>
          </a:bodyPr>
          <a:lstStyle/>
          <a:p>
            <a:r>
              <a:rPr lang="en-US" sz="4000" b="1" dirty="0" smtClean="0">
                <a:solidFill>
                  <a:schemeClr val="tx1"/>
                </a:solidFill>
              </a:rPr>
              <a:t>Psychological Effects of Cocaine &amp; Amphetamines (Cont.)</a:t>
            </a:r>
            <a:endParaRPr lang="en-US" sz="40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24400"/>
          </a:xfrm>
        </p:spPr>
        <p:txBody>
          <a:bodyPr>
            <a:noAutofit/>
          </a:bodyPr>
          <a:lstStyle/>
          <a:p>
            <a:pPr>
              <a:spcBef>
                <a:spcPts val="0"/>
              </a:spcBef>
            </a:pPr>
            <a:endParaRPr lang="en-US" sz="1000" dirty="0" smtClean="0"/>
          </a:p>
          <a:p>
            <a:pPr>
              <a:spcBef>
                <a:spcPts val="0"/>
              </a:spcBef>
            </a:pPr>
            <a:r>
              <a:rPr lang="en-US" sz="2100" dirty="0" smtClean="0"/>
              <a:t>Hallucinogens include LSD, magic mushrooms, and others.</a:t>
            </a:r>
          </a:p>
          <a:p>
            <a:pPr>
              <a:spcBef>
                <a:spcPts val="0"/>
              </a:spcBef>
            </a:pPr>
            <a:endParaRPr lang="en-US" sz="1000" dirty="0"/>
          </a:p>
          <a:p>
            <a:pPr>
              <a:spcBef>
                <a:spcPts val="0"/>
              </a:spcBef>
            </a:pPr>
            <a:r>
              <a:rPr lang="en-US" sz="2100" dirty="0" smtClean="0"/>
              <a:t>Produce </a:t>
            </a:r>
            <a:r>
              <a:rPr lang="en-US" sz="2100" dirty="0"/>
              <a:t>visual distortions and </a:t>
            </a:r>
            <a:r>
              <a:rPr lang="en-US" sz="2100" dirty="0" smtClean="0"/>
              <a:t>hallucinations</a:t>
            </a:r>
            <a:r>
              <a:rPr lang="en-US" sz="2100" dirty="0"/>
              <a:t>. </a:t>
            </a:r>
            <a:endParaRPr lang="en-US" sz="2100" dirty="0" smtClean="0"/>
          </a:p>
          <a:p>
            <a:pPr>
              <a:spcBef>
                <a:spcPts val="0"/>
              </a:spcBef>
              <a:buNone/>
            </a:pPr>
            <a:endParaRPr lang="en-US" sz="1000" dirty="0" smtClean="0"/>
          </a:p>
          <a:p>
            <a:pPr>
              <a:spcBef>
                <a:spcPts val="0"/>
              </a:spcBef>
            </a:pPr>
            <a:r>
              <a:rPr lang="en-US" sz="2100" dirty="0" smtClean="0"/>
              <a:t>Some </a:t>
            </a:r>
            <a:r>
              <a:rPr lang="en-US" sz="2100" dirty="0"/>
              <a:t>people who use hallucinogens experience </a:t>
            </a:r>
            <a:r>
              <a:rPr lang="en-US" sz="2100" dirty="0" smtClean="0"/>
              <a:t>a distortion </a:t>
            </a:r>
            <a:r>
              <a:rPr lang="en-US" sz="2100" dirty="0"/>
              <a:t>of their sense of time and feelings of depersonalization. </a:t>
            </a:r>
            <a:endParaRPr lang="en-US" sz="2100" dirty="0" smtClean="0"/>
          </a:p>
          <a:p>
            <a:pPr>
              <a:spcBef>
                <a:spcPts val="0"/>
              </a:spcBef>
            </a:pPr>
            <a:endParaRPr lang="en-US" sz="1000" dirty="0" smtClean="0"/>
          </a:p>
          <a:p>
            <a:pPr>
              <a:spcBef>
                <a:spcPts val="0"/>
              </a:spcBef>
            </a:pPr>
            <a:r>
              <a:rPr lang="en-US" sz="2100" dirty="0" smtClean="0"/>
              <a:t>Hallucinogens </a:t>
            </a:r>
            <a:r>
              <a:rPr lang="en-US" sz="2100" dirty="0"/>
              <a:t>may also be associated with drug-induced panic, paranoia, and even delusional states in addition to the hallucinations. </a:t>
            </a:r>
            <a:endParaRPr lang="en-US" sz="2100" dirty="0" smtClean="0"/>
          </a:p>
          <a:p>
            <a:pPr>
              <a:spcBef>
                <a:spcPts val="0"/>
              </a:spcBef>
              <a:buNone/>
            </a:pPr>
            <a:endParaRPr lang="en-US" sz="1000" dirty="0" smtClean="0"/>
          </a:p>
          <a:p>
            <a:pPr>
              <a:spcBef>
                <a:spcPts val="0"/>
              </a:spcBef>
            </a:pPr>
            <a:r>
              <a:rPr lang="en-US" sz="2100" dirty="0" smtClean="0"/>
              <a:t>A </a:t>
            </a:r>
            <a:r>
              <a:rPr lang="en-US" sz="2100" dirty="0"/>
              <a:t>few people who use hallucinogens experience chronic reactions, involving prolonged psychotic reactions, depression, exacerbations of preexisting mental disorders, and flashbacks</a:t>
            </a:r>
            <a:r>
              <a:rPr lang="en-US" sz="2100" dirty="0" smtClean="0"/>
              <a:t>.</a:t>
            </a:r>
            <a:endParaRPr lang="en-US" sz="2100" dirty="0"/>
          </a:p>
        </p:txBody>
      </p:sp>
      <p:sp>
        <p:nvSpPr>
          <p:cNvPr id="2" name="Title 1"/>
          <p:cNvSpPr>
            <a:spLocks noGrp="1"/>
          </p:cNvSpPr>
          <p:nvPr>
            <p:ph type="title"/>
          </p:nvPr>
        </p:nvSpPr>
        <p:spPr>
          <a:xfrm>
            <a:off x="457200" y="228600"/>
            <a:ext cx="8229600" cy="1295400"/>
          </a:xfrm>
        </p:spPr>
        <p:txBody>
          <a:bodyPr>
            <a:noAutofit/>
          </a:bodyPr>
          <a:lstStyle/>
          <a:p>
            <a:r>
              <a:rPr lang="en-US" sz="4400" b="1" dirty="0" smtClean="0">
                <a:solidFill>
                  <a:schemeClr val="tx1"/>
                </a:solidFill>
              </a:rPr>
              <a:t>Psychological Effects of Hallucinogens</a:t>
            </a:r>
            <a:endParaRPr lang="en-US" sz="44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noAutofit/>
          </a:bodyPr>
          <a:lstStyle/>
          <a:p>
            <a:pPr>
              <a:spcBef>
                <a:spcPts val="0"/>
              </a:spcBef>
              <a:buNone/>
            </a:pPr>
            <a:endParaRPr lang="en-US" sz="1100" dirty="0" smtClean="0"/>
          </a:p>
          <a:p>
            <a:pPr>
              <a:spcBef>
                <a:spcPts val="0"/>
              </a:spcBef>
            </a:pPr>
            <a:r>
              <a:rPr lang="en-US" sz="2200" dirty="0" err="1" smtClean="0"/>
              <a:t>Opioid</a:t>
            </a:r>
            <a:r>
              <a:rPr lang="en-US" sz="2200" dirty="0" smtClean="0"/>
              <a:t> intoxication is characterized by intense euphoria and well-being.</a:t>
            </a:r>
          </a:p>
          <a:p>
            <a:pPr>
              <a:spcBef>
                <a:spcPts val="0"/>
              </a:spcBef>
              <a:buNone/>
            </a:pPr>
            <a:endParaRPr lang="en-US" sz="1100" dirty="0"/>
          </a:p>
          <a:p>
            <a:pPr>
              <a:spcBef>
                <a:spcPts val="0"/>
              </a:spcBef>
            </a:pPr>
            <a:r>
              <a:rPr lang="en-US" sz="2200" dirty="0" smtClean="0"/>
              <a:t>Withdrawal </a:t>
            </a:r>
            <a:r>
              <a:rPr lang="en-US" sz="2200" dirty="0"/>
              <a:t>results in agitation, severe body aches, gastrointestinal symptoms, </a:t>
            </a:r>
            <a:r>
              <a:rPr lang="en-US" sz="2200" dirty="0" smtClean="0"/>
              <a:t>low mood, </a:t>
            </a:r>
            <a:r>
              <a:rPr lang="en-US" sz="2200" dirty="0"/>
              <a:t>and craving to use more </a:t>
            </a:r>
            <a:r>
              <a:rPr lang="en-US" sz="2200" dirty="0" err="1"/>
              <a:t>opioids</a:t>
            </a:r>
            <a:r>
              <a:rPr lang="en-US" sz="2200" dirty="0"/>
              <a:t>. Symptoms during withdrawal vary—some will become acutely anxious and agitated, while others will experience </a:t>
            </a:r>
            <a:r>
              <a:rPr lang="en-US" sz="2200" dirty="0" smtClean="0"/>
              <a:t>depression. </a:t>
            </a:r>
            <a:r>
              <a:rPr lang="en-US" sz="2200" dirty="0"/>
              <a:t>Even with abstinence, anxiety, depression, and sleep disturbance can persist for </a:t>
            </a:r>
            <a:r>
              <a:rPr lang="en-US" sz="2200" dirty="0" smtClean="0"/>
              <a:t>weeks.</a:t>
            </a:r>
          </a:p>
          <a:p>
            <a:pPr>
              <a:spcBef>
                <a:spcPts val="0"/>
              </a:spcBef>
              <a:buNone/>
            </a:pPr>
            <a:endParaRPr lang="en-US" sz="1100" dirty="0"/>
          </a:p>
          <a:p>
            <a:pPr>
              <a:spcBef>
                <a:spcPts val="0"/>
              </a:spcBef>
            </a:pPr>
            <a:r>
              <a:rPr lang="en-US" sz="2200" dirty="0"/>
              <a:t>Phencyclidine (PCP) causes dissociative and delusional symptoms, and may lead to violent behavior and amnesia </a:t>
            </a:r>
            <a:r>
              <a:rPr lang="en-US" sz="2200" dirty="0" smtClean="0"/>
              <a:t>(“blacking out”) of </a:t>
            </a:r>
            <a:r>
              <a:rPr lang="en-US" sz="2200" dirty="0"/>
              <a:t>the intoxication. </a:t>
            </a:r>
          </a:p>
        </p:txBody>
      </p:sp>
      <p:sp>
        <p:nvSpPr>
          <p:cNvPr id="2" name="Title 1"/>
          <p:cNvSpPr>
            <a:spLocks noGrp="1"/>
          </p:cNvSpPr>
          <p:nvPr>
            <p:ph type="title"/>
          </p:nvPr>
        </p:nvSpPr>
        <p:spPr>
          <a:xfrm>
            <a:off x="457200" y="228600"/>
            <a:ext cx="8229600" cy="1295400"/>
          </a:xfrm>
        </p:spPr>
        <p:txBody>
          <a:bodyPr>
            <a:noAutofit/>
          </a:bodyPr>
          <a:lstStyle/>
          <a:p>
            <a:r>
              <a:rPr lang="en-US" sz="4200" b="1" dirty="0" smtClean="0">
                <a:solidFill>
                  <a:schemeClr val="tx1"/>
                </a:solidFill>
              </a:rPr>
              <a:t>Psychological Effects of </a:t>
            </a:r>
            <a:r>
              <a:rPr lang="en-US" sz="4200" b="1" dirty="0" err="1" smtClean="0">
                <a:solidFill>
                  <a:schemeClr val="tx1"/>
                </a:solidFill>
              </a:rPr>
              <a:t>Opioids</a:t>
            </a:r>
            <a:endParaRPr lang="en-US" sz="420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6111</TotalTime>
  <Words>1119</Words>
  <Application>Microsoft Office PowerPoint</Application>
  <PresentationFormat>On-screen Show (4:3)</PresentationFormat>
  <Paragraphs>188</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Substance Abuse &amp; Mental Illness</vt:lpstr>
      <vt:lpstr>Dual Diagnosis/ Co-Occurring Disorders</vt:lpstr>
      <vt:lpstr>Substance Abuse vs. Psychiatric Symptoms</vt:lpstr>
      <vt:lpstr>Psychological Effects of Marijuana</vt:lpstr>
      <vt:lpstr>Psychological Effects of Alcohol</vt:lpstr>
      <vt:lpstr>Psychological Effects of Cocaine &amp; Amphetamines</vt:lpstr>
      <vt:lpstr>Psychological Effects of Cocaine &amp; Amphetamines (Cont.)</vt:lpstr>
      <vt:lpstr>Psychological Effects of Hallucinogens</vt:lpstr>
      <vt:lpstr>Psychological Effects of Opioids</vt:lpstr>
      <vt:lpstr>Psychological Effects of Sedatives</vt:lpstr>
      <vt:lpstr>Integrated Treatment for Co-Occurring Disorders</vt:lpstr>
      <vt:lpstr>Practice Principles for Integrated Treatment for Co-Occurring Disorders</vt:lpstr>
      <vt:lpstr>Practice Principles for Integrated Treatment for Co-Occurring Disorders</vt:lpstr>
      <vt:lpstr>Treatment is in a Stage-Wise Fashion</vt:lpstr>
      <vt:lpstr>Treatment is in a Stage-Wise Fashion (Cont.)</vt:lpstr>
      <vt:lpstr>Integrated Treatment Recovery Model</vt:lpstr>
      <vt:lpstr>Integrated Treatment Recovery Model (Cont.)</vt:lpstr>
      <vt:lpstr>Ten Ways Families Can Help</vt:lpstr>
      <vt:lpstr>Ten Ways Families Can Help</vt:lpstr>
      <vt:lpstr>Ten Ways Families Can Help</vt:lpstr>
      <vt:lpstr>Ten Ways Families Can Help</vt:lpstr>
      <vt:lpstr>Ten Ways Families Can Help</vt:lpstr>
      <vt:lpstr>References </vt:lpstr>
    </vt:vector>
  </TitlesOfParts>
  <Company>ADHS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matthij</dc:creator>
  <cp:lastModifiedBy>arndtj</cp:lastModifiedBy>
  <cp:revision>611</cp:revision>
  <dcterms:created xsi:type="dcterms:W3CDTF">2013-12-26T15:06:56Z</dcterms:created>
  <dcterms:modified xsi:type="dcterms:W3CDTF">2013-12-31T20:15:23Z</dcterms:modified>
</cp:coreProperties>
</file>