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9" r:id="rId2"/>
    <p:sldId id="260" r:id="rId3"/>
    <p:sldId id="261" r:id="rId4"/>
    <p:sldId id="301" r:id="rId5"/>
    <p:sldId id="303" r:id="rId6"/>
    <p:sldId id="304" r:id="rId7"/>
    <p:sldId id="342" r:id="rId8"/>
    <p:sldId id="264" r:id="rId9"/>
    <p:sldId id="265" r:id="rId10"/>
    <p:sldId id="266" r:id="rId11"/>
    <p:sldId id="305" r:id="rId12"/>
    <p:sldId id="343" r:id="rId13"/>
    <p:sldId id="346" r:id="rId14"/>
    <p:sldId id="307" r:id="rId15"/>
    <p:sldId id="269" r:id="rId16"/>
    <p:sldId id="270" r:id="rId17"/>
    <p:sldId id="271" r:id="rId18"/>
    <p:sldId id="308" r:id="rId19"/>
    <p:sldId id="309" r:id="rId20"/>
    <p:sldId id="341" r:id="rId21"/>
    <p:sldId id="310" r:id="rId22"/>
    <p:sldId id="311" r:id="rId23"/>
    <p:sldId id="312" r:id="rId24"/>
    <p:sldId id="313" r:id="rId25"/>
    <p:sldId id="314" r:id="rId26"/>
    <p:sldId id="348" r:id="rId27"/>
    <p:sldId id="347" r:id="rId28"/>
    <p:sldId id="349"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Slaysman"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D6462-41EF-4F21-8AD1-1D3F52E570F5}"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67A22-D1A1-4B8F-84EB-1130EABE3A7C}" type="slidenum">
              <a:rPr lang="en-US" smtClean="0"/>
              <a:t>‹#›</a:t>
            </a:fld>
            <a:endParaRPr lang="en-US"/>
          </a:p>
        </p:txBody>
      </p:sp>
    </p:spTree>
    <p:extLst>
      <p:ext uri="{BB962C8B-B14F-4D97-AF65-F5344CB8AC3E}">
        <p14:creationId xmlns:p14="http://schemas.microsoft.com/office/powerpoint/2010/main" val="200565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a:xfrm>
            <a:off x="914712"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a:t>
            </a:r>
            <a:r>
              <a:rPr lang="en-US" baseline="0" dirty="0" smtClean="0"/>
              <a:t> why we don’t want the licensing fees with the application, refunds…</a:t>
            </a:r>
            <a:endParaRPr lang="en-US" dirty="0"/>
          </a:p>
        </p:txBody>
      </p:sp>
      <p:sp>
        <p:nvSpPr>
          <p:cNvPr id="4" name="Slide Number Placeholder 3"/>
          <p:cNvSpPr>
            <a:spLocks noGrp="1"/>
          </p:cNvSpPr>
          <p:nvPr>
            <p:ph type="sldNum" sz="quarter" idx="10"/>
          </p:nvPr>
        </p:nvSpPr>
        <p:spPr/>
        <p:txBody>
          <a:bodyPr/>
          <a:lstStyle/>
          <a:p>
            <a:fld id="{7D367A22-D1A1-4B8F-84EB-1130EABE3A7C}" type="slidenum">
              <a:rPr lang="en-US" smtClean="0"/>
              <a:t>39</a:t>
            </a:fld>
            <a:endParaRPr lang="en-US"/>
          </a:p>
        </p:txBody>
      </p:sp>
    </p:spTree>
    <p:extLst>
      <p:ext uri="{BB962C8B-B14F-4D97-AF65-F5344CB8AC3E}">
        <p14:creationId xmlns:p14="http://schemas.microsoft.com/office/powerpoint/2010/main" val="272480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inspection takes place at the end of the month and you want your license right away, the license may only be good for 11 months and one day – i.e., if issued April 30, it will expire March 31.</a:t>
            </a:r>
          </a:p>
          <a:p>
            <a:r>
              <a:rPr lang="en-US" dirty="0"/>
              <a:t>It may be to your advantage to wait a day (or a few) to get your license at the beginning of a month, so it’s good for closer to 12 months – i.e., if license is issued May 1, it will expire April 30.</a:t>
            </a:r>
          </a:p>
          <a:p>
            <a:endParaRPr lang="en-US" dirty="0"/>
          </a:p>
        </p:txBody>
      </p:sp>
    </p:spTree>
    <p:extLst>
      <p:ext uri="{BB962C8B-B14F-4D97-AF65-F5344CB8AC3E}">
        <p14:creationId xmlns:p14="http://schemas.microsoft.com/office/powerpoint/2010/main" val="392988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nothing</a:t>
            </a:r>
            <a:r>
              <a:rPr lang="en-US" baseline="0" dirty="0" smtClean="0"/>
              <a:t> to do with money, placements.  You have to choose what population you serve.  We will get to more specific licensure steps in the next training session, the Licensure Process.  Try to have participants hold questions till the end.</a:t>
            </a:r>
            <a:endParaRPr lang="en-US" dirty="0"/>
          </a:p>
        </p:txBody>
      </p:sp>
      <p:sp>
        <p:nvSpPr>
          <p:cNvPr id="4" name="Slide Number Placeholder 3"/>
          <p:cNvSpPr>
            <a:spLocks noGrp="1"/>
          </p:cNvSpPr>
          <p:nvPr>
            <p:ph type="sldNum" sz="quarter" idx="10"/>
          </p:nvPr>
        </p:nvSpPr>
        <p:spPr/>
        <p:txBody>
          <a:bodyPr/>
          <a:lstStyle/>
          <a:p>
            <a:fld id="{7D367A22-D1A1-4B8F-84EB-1130EABE3A7C}" type="slidenum">
              <a:rPr lang="en-US" smtClean="0"/>
              <a:t>7</a:t>
            </a:fld>
            <a:endParaRPr lang="en-US"/>
          </a:p>
        </p:txBody>
      </p:sp>
    </p:spTree>
    <p:extLst>
      <p:ext uri="{BB962C8B-B14F-4D97-AF65-F5344CB8AC3E}">
        <p14:creationId xmlns:p14="http://schemas.microsoft.com/office/powerpoint/2010/main" val="219627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ALL</a:t>
            </a:r>
            <a:r>
              <a:rPr lang="en-US" sz="1200" i="1" dirty="0" smtClean="0"/>
              <a:t> Subclasses must follow Article 1</a:t>
            </a:r>
          </a:p>
          <a:p>
            <a:endParaRPr lang="en-US" dirty="0"/>
          </a:p>
        </p:txBody>
      </p:sp>
      <p:sp>
        <p:nvSpPr>
          <p:cNvPr id="4" name="Slide Number Placeholder 3"/>
          <p:cNvSpPr>
            <a:spLocks noGrp="1"/>
          </p:cNvSpPr>
          <p:nvPr>
            <p:ph type="sldNum" sz="quarter" idx="10"/>
          </p:nvPr>
        </p:nvSpPr>
        <p:spPr/>
        <p:txBody>
          <a:bodyPr/>
          <a:lstStyle/>
          <a:p>
            <a:fld id="{7D367A22-D1A1-4B8F-84EB-1130EABE3A7C}" type="slidenum">
              <a:rPr lang="en-US" smtClean="0"/>
              <a:t>11</a:t>
            </a:fld>
            <a:endParaRPr lang="en-US"/>
          </a:p>
        </p:txBody>
      </p:sp>
    </p:spTree>
    <p:extLst>
      <p:ext uri="{BB962C8B-B14F-4D97-AF65-F5344CB8AC3E}">
        <p14:creationId xmlns:p14="http://schemas.microsoft.com/office/powerpoint/2010/main" val="46528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unlicensed care and that an applicant</a:t>
            </a:r>
            <a:r>
              <a:rPr lang="en-US" baseline="0" dirty="0" smtClean="0"/>
              <a:t> cannot begin operating until (and unless) the Department issues a license.  If a facility is operating under the exemption in A.R.S. § 36-</a:t>
            </a:r>
            <a:endParaRPr lang="en-US" dirty="0"/>
          </a:p>
        </p:txBody>
      </p:sp>
    </p:spTree>
    <p:extLst>
      <p:ext uri="{BB962C8B-B14F-4D97-AF65-F5344CB8AC3E}">
        <p14:creationId xmlns:p14="http://schemas.microsoft.com/office/powerpoint/2010/main" val="80338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a:t>
            </a:r>
            <a:r>
              <a:rPr lang="en-US" baseline="0" dirty="0" smtClean="0"/>
              <a:t> application is legible (can fill out on computer); </a:t>
            </a:r>
            <a:r>
              <a:rPr lang="en-US" dirty="0" smtClean="0"/>
              <a:t>R9-1-412 only applies to ADHC &amp; ALC</a:t>
            </a:r>
            <a:r>
              <a:rPr lang="en-US" baseline="0" dirty="0" smtClean="0"/>
              <a:t> facilities.</a:t>
            </a:r>
            <a:endParaRPr lang="en-US" dirty="0"/>
          </a:p>
        </p:txBody>
      </p:sp>
    </p:spTree>
    <p:extLst>
      <p:ext uri="{BB962C8B-B14F-4D97-AF65-F5344CB8AC3E}">
        <p14:creationId xmlns:p14="http://schemas.microsoft.com/office/powerpoint/2010/main" val="283182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87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08975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257542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73506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EA6C8770-E903-4C6F-B517-D35ECCD6EBF7}" type="datetime1">
              <a:rPr lang="en-US">
                <a:solidFill>
                  <a:prstClr val="black">
                    <a:tint val="75000"/>
                  </a:prstClr>
                </a:solidFill>
              </a:rPr>
              <a:pPr>
                <a:defRPr/>
              </a:pPr>
              <a:t>11/17/2015</a:t>
            </a:fld>
            <a:endParaRPr lang="en-US" dirty="0">
              <a:solidFill>
                <a:prstClr val="black">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95DB376-E223-485C-BA72-F5624ED66F0A}" type="slidenum">
              <a:rPr lang="en-US">
                <a:solidFill>
                  <a:prstClr val="black">
                    <a:tint val="75000"/>
                  </a:prstClr>
                </a:solidFill>
              </a:rPr>
              <a:pPr>
                <a:defRPr/>
              </a:pPr>
              <a:t>‹#›</a:t>
            </a:fld>
            <a:endParaRPr lang="en-US" dirty="0">
              <a:solidFill>
                <a:prstClr val="black">
                  <a:tint val="75000"/>
                </a:prstClr>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1246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331697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A7B5F-1774-4673-A030-E1325C17EB97}"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9922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A7B5F-1774-4673-A030-E1325C17EB97}"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41355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A7B5F-1774-4673-A030-E1325C17EB97}"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6161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A7B5F-1774-4673-A030-E1325C17EB97}"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63205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A7B5F-1774-4673-A030-E1325C17EB97}"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163358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A7B5F-1774-4673-A030-E1325C17EB97}"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1814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A7B5F-1774-4673-A030-E1325C17EB97}"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42179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A7B5F-1774-4673-A030-E1325C17EB97}" type="datetimeFigureOut">
              <a:rPr lang="en-US" smtClean="0"/>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037F-4218-4F91-A8E8-27BE73EAD9D4}" type="slidenum">
              <a:rPr lang="en-US" smtClean="0"/>
              <a:t>‹#›</a:t>
            </a:fld>
            <a:endParaRPr lang="en-US"/>
          </a:p>
        </p:txBody>
      </p:sp>
      <p:pic>
        <p:nvPicPr>
          <p:cNvPr id="1026" name="Picture 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51478" y="6365463"/>
            <a:ext cx="3429000" cy="338554"/>
          </a:xfrm>
          <a:prstGeom prst="rect">
            <a:avLst/>
          </a:prstGeom>
          <a:noFill/>
          <a:ln>
            <a:noFill/>
          </a:ln>
        </p:spPr>
        <p:txBody>
          <a:bodyPr wrap="square" rtlCol="0">
            <a:spAutoFit/>
          </a:bodyPr>
          <a:lstStyle/>
          <a:p>
            <a:r>
              <a:rPr lang="en-US" sz="1600" b="1" i="1" dirty="0" smtClean="0">
                <a:ln>
                  <a:noFill/>
                </a:ln>
                <a:solidFill>
                  <a:schemeClr val="bg1"/>
                </a:solidFill>
                <a:latin typeface="Goudy Old Style" pitchFamily="18" charset="0"/>
                <a:cs typeface="Times New Roman" pitchFamily="18" charset="0"/>
              </a:rPr>
              <a:t>Health and Wellness for all Arizonans</a:t>
            </a:r>
            <a:endParaRPr lang="en-US" sz="1600" b="1" i="1" dirty="0">
              <a:ln>
                <a:noFill/>
              </a:ln>
              <a:solidFill>
                <a:schemeClr val="bg1"/>
              </a:solidFill>
              <a:latin typeface="Goudy Old Style" pitchFamily="18" charset="0"/>
              <a:cs typeface="Times New Roman" pitchFamily="18" charset="0"/>
            </a:endParaRPr>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55753" y="5805488"/>
            <a:ext cx="731047" cy="519112"/>
          </a:xfrm>
          <a:prstGeom prst="rect">
            <a:avLst/>
          </a:prstGeom>
        </p:spPr>
      </p:pic>
    </p:spTree>
    <p:extLst>
      <p:ext uri="{BB962C8B-B14F-4D97-AF65-F5344CB8AC3E}">
        <p14:creationId xmlns:p14="http://schemas.microsoft.com/office/powerpoint/2010/main" val="2631475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azdhs.gov/als/residenti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zdhs.gov/licensing/residential-facilities/index.php#providers-hom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zleg.gov/FormatDocument.asp?inDoc=/ars/36/00401.htm&amp;Title=36&amp;DocType=A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zleg.gov/FormatDocument.asp?inDoc=/ars/36/00401.htm&amp;Title=36&amp;DocType=AR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azdhs.gov/licensing/residential-facilities/index.php#providers-application-form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azdhs.gov/licensing/residential-facilities/index.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zcarecheck.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azdhs.gov/bhs/" TargetMode="External"/><Relationship Id="rId2" Type="http://schemas.openxmlformats.org/officeDocument/2006/relationships/hyperlink" Target="http://www.azahcccs.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211arizona.org/" TargetMode="External"/><Relationship Id="rId2" Type="http://schemas.openxmlformats.org/officeDocument/2006/relationships/hyperlink" Target="http://www.azdes.gov/" TargetMode="External"/><Relationship Id="rId1" Type="http://schemas.openxmlformats.org/officeDocument/2006/relationships/slideLayout" Target="../slideLayouts/slideLayout2.xml"/><Relationship Id="rId4" Type="http://schemas.openxmlformats.org/officeDocument/2006/relationships/hyperlink" Target="http://www.aznciaboard.us/"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azdes.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esidential.Facilities@azdhs.gov" TargetMode="External"/><Relationship Id="rId2" Type="http://schemas.openxmlformats.org/officeDocument/2006/relationships/hyperlink" Target="http://www.azdhs.gov/als/residential"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zleg.gov/FormatDocument.asp?inDoc=/ars/36/00401.htm&amp;Title=36&amp;DocType=ARS" TargetMode="External"/><Relationship Id="rId2" Type="http://schemas.openxmlformats.org/officeDocument/2006/relationships/hyperlink" Target="http://www.azleg.gov/ArizonaRevisedStatutes.asp?Title=36"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0" y="2971800"/>
            <a:ext cx="6019800" cy="2438400"/>
          </a:xfrm>
        </p:spPr>
        <p:txBody>
          <a:bodyPr>
            <a:normAutofit fontScale="90000"/>
          </a:bodyPr>
          <a:lstStyle/>
          <a:p>
            <a:pPr>
              <a:defRPr/>
            </a:pPr>
            <a:r>
              <a:rPr lang="en-US" sz="4800" dirty="0" smtClean="0"/>
              <a:t/>
            </a:r>
            <a:br>
              <a:rPr lang="en-US" sz="4800" dirty="0" smtClean="0"/>
            </a:br>
            <a:r>
              <a:rPr lang="en-US" sz="4800" dirty="0" smtClean="0"/>
              <a:t/>
            </a:r>
            <a:br>
              <a:rPr lang="en-US" sz="4800" dirty="0" smtClean="0"/>
            </a:br>
            <a:r>
              <a:rPr lang="en-US" dirty="0"/>
              <a:t>The </a:t>
            </a:r>
            <a:r>
              <a:rPr lang="en-US" dirty="0" smtClean="0"/>
              <a:t>Basics</a:t>
            </a:r>
            <a:br>
              <a:rPr lang="en-US" dirty="0" smtClean="0"/>
            </a:br>
            <a:r>
              <a:rPr lang="en-US" dirty="0" smtClean="0"/>
              <a:t>of</a:t>
            </a:r>
            <a:br>
              <a:rPr lang="en-US" dirty="0" smtClean="0"/>
            </a:br>
            <a:r>
              <a:rPr lang="en-US" dirty="0" smtClean="0"/>
              <a:t>Residential </a:t>
            </a:r>
            <a:r>
              <a:rPr lang="en-US" dirty="0"/>
              <a:t>Licensing </a:t>
            </a:r>
            <a:r>
              <a:rPr lang="en-US" sz="4800" dirty="0" smtClean="0"/>
              <a:t/>
            </a:r>
            <a:br>
              <a:rPr lang="en-US" sz="4800" dirty="0" smtClean="0"/>
            </a:br>
            <a:endParaRPr lang="en-US" sz="4800" dirty="0"/>
          </a:p>
        </p:txBody>
      </p:sp>
      <p:sp>
        <p:nvSpPr>
          <p:cNvPr id="163843" name="Rectangle 3"/>
          <p:cNvSpPr>
            <a:spLocks noGrp="1" noChangeArrowheads="1"/>
          </p:cNvSpPr>
          <p:nvPr>
            <p:ph type="body" idx="1"/>
          </p:nvPr>
        </p:nvSpPr>
        <p:spPr>
          <a:xfrm>
            <a:off x="457200" y="4991100"/>
            <a:ext cx="8077200" cy="952500"/>
          </a:xfrm>
        </p:spPr>
        <p:txBody>
          <a:bodyPr/>
          <a:lstStyle/>
          <a:p>
            <a:pPr algn="ctr">
              <a:lnSpc>
                <a:spcPct val="80000"/>
              </a:lnSpc>
              <a:buFont typeface="Wingdings" pitchFamily="2" charset="2"/>
              <a:buNone/>
              <a:defRPr/>
            </a:pPr>
            <a:endParaRPr lang="en-US" sz="1800" dirty="0"/>
          </a:p>
          <a:p>
            <a:pPr algn="ctr">
              <a:lnSpc>
                <a:spcPct val="80000"/>
              </a:lnSpc>
              <a:buFont typeface="Wingdings" pitchFamily="2" charset="2"/>
              <a:buNone/>
              <a:defRPr/>
            </a:pPr>
            <a:endParaRPr lang="en-US" sz="1800" dirty="0"/>
          </a:p>
          <a:p>
            <a:pPr algn="ctr">
              <a:lnSpc>
                <a:spcPct val="80000"/>
              </a:lnSpc>
              <a:buFont typeface="Wingdings" pitchFamily="2" charset="2"/>
              <a:buNone/>
              <a:defRPr/>
            </a:pPr>
            <a:endParaRPr lang="en-US" sz="1000" b="1" i="1" dirty="0"/>
          </a:p>
          <a:p>
            <a:pPr algn="ctr">
              <a:lnSpc>
                <a:spcPct val="80000"/>
              </a:lnSpc>
              <a:buFont typeface="Wingdings" pitchFamily="2" charset="2"/>
              <a:buNone/>
              <a:defRPr/>
            </a:pPr>
            <a:endParaRPr lang="en-US" sz="1000" b="1" i="1" dirty="0"/>
          </a:p>
        </p:txBody>
      </p:sp>
      <p:pic>
        <p:nvPicPr>
          <p:cNvPr id="1026" name="Picture 2" descr="http://intranet.hs.azdhs.gov/sites/default/files/2013/05/logo-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228600"/>
            <a:ext cx="4508500" cy="320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269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sz="4000" dirty="0" smtClean="0"/>
              <a:t/>
            </a:r>
            <a:br>
              <a:rPr lang="en-US" sz="4000" dirty="0" smtClean="0"/>
            </a:br>
            <a:r>
              <a:rPr lang="en-US" sz="4000" dirty="0" smtClean="0"/>
              <a:t>Rules </a:t>
            </a:r>
            <a:r>
              <a:rPr lang="en-US" sz="4000" dirty="0"/>
              <a:t>Governing Residential Facilities</a:t>
            </a:r>
            <a:br>
              <a:rPr lang="en-US" sz="4000" dirty="0"/>
            </a:br>
            <a:endParaRPr lang="en-US" sz="4000" dirty="0"/>
          </a:p>
        </p:txBody>
      </p:sp>
      <p:sp>
        <p:nvSpPr>
          <p:cNvPr id="3" name="Text Placeholder 2"/>
          <p:cNvSpPr>
            <a:spLocks noGrp="1"/>
          </p:cNvSpPr>
          <p:nvPr>
            <p:ph type="body" idx="1"/>
          </p:nvPr>
        </p:nvSpPr>
        <p:spPr>
          <a:xfrm>
            <a:off x="457200" y="914400"/>
            <a:ext cx="8229600" cy="5029200"/>
          </a:xfrm>
        </p:spPr>
        <p:txBody>
          <a:bodyPr>
            <a:normAutofit/>
          </a:bodyPr>
          <a:lstStyle/>
          <a:p>
            <a:pPr>
              <a:buNone/>
            </a:pPr>
            <a:endParaRPr lang="en-US" sz="2800" dirty="0"/>
          </a:p>
          <a:p>
            <a:pPr lvl="1">
              <a:buFont typeface="Wingdings" panose="05000000000000000000" pitchFamily="2" charset="2"/>
              <a:buChar char="Ø"/>
            </a:pPr>
            <a:r>
              <a:rPr lang="en-US" dirty="0" smtClean="0"/>
              <a:t>Article 1: General</a:t>
            </a:r>
          </a:p>
          <a:p>
            <a:pPr lvl="1">
              <a:buFont typeface="Wingdings" panose="05000000000000000000" pitchFamily="2" charset="2"/>
              <a:buChar char="Ø"/>
            </a:pPr>
            <a:r>
              <a:rPr lang="en-US" dirty="0" smtClean="0"/>
              <a:t>Article 7: Behavioral Health Residential Facilities</a:t>
            </a:r>
          </a:p>
          <a:p>
            <a:pPr lvl="1">
              <a:buFont typeface="Wingdings" panose="05000000000000000000" pitchFamily="2" charset="2"/>
              <a:buChar char="Ø"/>
            </a:pPr>
            <a:r>
              <a:rPr lang="en-US" dirty="0" smtClean="0"/>
              <a:t>Article 8: Assisted Living Facilities</a:t>
            </a:r>
          </a:p>
          <a:p>
            <a:pPr lvl="1">
              <a:buFont typeface="Wingdings" panose="05000000000000000000" pitchFamily="2" charset="2"/>
              <a:buChar char="Ø"/>
            </a:pPr>
            <a:r>
              <a:rPr lang="en-US" dirty="0" smtClean="0"/>
              <a:t>Article 11: Adult Day Health Care Facilities</a:t>
            </a:r>
          </a:p>
          <a:p>
            <a:pPr lvl="1">
              <a:buFont typeface="Wingdings" panose="05000000000000000000" pitchFamily="2" charset="2"/>
              <a:buChar char="Ø"/>
            </a:pPr>
            <a:r>
              <a:rPr lang="en-US" dirty="0" smtClean="0"/>
              <a:t>Article 16: Behavioral Health Respite Homes</a:t>
            </a:r>
          </a:p>
          <a:p>
            <a:pPr lvl="1">
              <a:buFont typeface="Wingdings" panose="05000000000000000000" pitchFamily="2" charset="2"/>
              <a:buChar char="Ø"/>
            </a:pPr>
            <a:r>
              <a:rPr lang="en-US" dirty="0" smtClean="0"/>
              <a:t>Article 18: Adult Behavioral Health Therapeutic Homes</a:t>
            </a:r>
          </a:p>
          <a:p>
            <a:pPr lvl="1">
              <a:buFont typeface="Wingdings" panose="05000000000000000000" pitchFamily="2" charset="2"/>
              <a:buChar char="Ø"/>
            </a:pPr>
            <a:endParaRPr lang="en-US" dirty="0"/>
          </a:p>
          <a:p>
            <a:pPr lvl="1">
              <a:buFont typeface="Wingdings" panose="05000000000000000000" pitchFamily="2" charset="2"/>
              <a:buChar char="Ø"/>
            </a:pPr>
            <a:r>
              <a:rPr lang="en-US" sz="2400" b="1" i="1" dirty="0"/>
              <a:t>ALL</a:t>
            </a:r>
            <a:r>
              <a:rPr lang="en-US" sz="2400" i="1" dirty="0"/>
              <a:t> Subclasses must follow Article 1</a:t>
            </a:r>
          </a:p>
          <a:p>
            <a:pPr lvl="1">
              <a:buFont typeface="Wingdings" panose="05000000000000000000" pitchFamily="2" charset="2"/>
              <a:buChar char="Ø"/>
            </a:pPr>
            <a:endParaRPr lang="en-US" dirty="0" smtClean="0"/>
          </a:p>
          <a:p>
            <a:pPr marL="0" indent="0">
              <a:buNone/>
            </a:pPr>
            <a:endParaRPr lang="en-US" dirty="0" smtClean="0"/>
          </a:p>
        </p:txBody>
      </p:sp>
    </p:spTree>
    <p:extLst>
      <p:ext uri="{BB962C8B-B14F-4D97-AF65-F5344CB8AC3E}">
        <p14:creationId xmlns:p14="http://schemas.microsoft.com/office/powerpoint/2010/main" val="2926532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BRFL Website</a:t>
            </a:r>
            <a:endParaRPr lang="en-US" dirty="0"/>
          </a:p>
        </p:txBody>
      </p:sp>
      <p:sp>
        <p:nvSpPr>
          <p:cNvPr id="3" name="Content Placeholder 2"/>
          <p:cNvSpPr>
            <a:spLocks noGrp="1"/>
          </p:cNvSpPr>
          <p:nvPr>
            <p:ph idx="1"/>
          </p:nvPr>
        </p:nvSpPr>
        <p:spPr>
          <a:xfrm>
            <a:off x="152400" y="1219200"/>
            <a:ext cx="8763000" cy="4724400"/>
          </a:xfrm>
        </p:spPr>
        <p:txBody>
          <a:bodyPr>
            <a:normAutofit lnSpcReduction="10000"/>
          </a:bodyPr>
          <a:lstStyle/>
          <a:p>
            <a:pPr marL="0" indent="0">
              <a:buNone/>
            </a:pPr>
            <a:r>
              <a:rPr lang="en-US" sz="3600" dirty="0" smtClean="0"/>
              <a:t>Download and print the Articles specific to your subclass from </a:t>
            </a:r>
            <a:r>
              <a:rPr lang="en-US" sz="3600" dirty="0"/>
              <a:t>our </a:t>
            </a:r>
            <a:r>
              <a:rPr lang="en-US" sz="3600" dirty="0" smtClean="0"/>
              <a:t>website: </a:t>
            </a:r>
          </a:p>
          <a:p>
            <a:endParaRPr lang="en-US" dirty="0">
              <a:hlinkClick r:id="rId3"/>
            </a:endParaRPr>
          </a:p>
          <a:p>
            <a:pPr marL="0" indent="0" algn="ctr">
              <a:buNone/>
            </a:pPr>
            <a:r>
              <a:rPr lang="en-US" sz="4000" dirty="0">
                <a:hlinkClick r:id="rId4"/>
              </a:rPr>
              <a:t>http://</a:t>
            </a:r>
            <a:r>
              <a:rPr lang="en-US" sz="4000" dirty="0" smtClean="0">
                <a:hlinkClick r:id="rId4"/>
              </a:rPr>
              <a:t>www.azdhs.gov/licensing/residential-facilities/index.php#providers-home</a:t>
            </a:r>
            <a:r>
              <a:rPr lang="en-US" sz="4000" dirty="0" smtClean="0"/>
              <a:t> </a:t>
            </a:r>
            <a:endParaRPr lang="en-US" sz="1600" dirty="0" smtClean="0"/>
          </a:p>
          <a:p>
            <a:pPr marL="0" indent="0" algn="ctr">
              <a:buNone/>
            </a:pPr>
            <a:endParaRPr lang="en-US" sz="2400" i="1" dirty="0" smtClean="0"/>
          </a:p>
          <a:p>
            <a:pPr algn="ctr">
              <a:buFont typeface="Arial" charset="0"/>
              <a:buChar char="•"/>
            </a:pPr>
            <a:r>
              <a:rPr lang="en-US" sz="2400" i="1" dirty="0" smtClean="0"/>
              <a:t>Articles 7, 8, 11, 16, and 18 are effective July 1, 2014</a:t>
            </a:r>
          </a:p>
          <a:p>
            <a:pPr algn="ctr">
              <a:buFont typeface="Arial" charset="0"/>
              <a:buChar char="•"/>
            </a:pPr>
            <a:r>
              <a:rPr lang="en-US" sz="2400" i="1" dirty="0" smtClean="0"/>
              <a:t>Article 1 is effective January 1, 2015</a:t>
            </a:r>
          </a:p>
          <a:p>
            <a:pPr marL="0" indent="0">
              <a:buNone/>
            </a:pPr>
            <a:r>
              <a:rPr lang="en-US" dirty="0" smtClean="0"/>
              <a:t> </a:t>
            </a:r>
            <a:endParaRPr lang="en-US" dirty="0"/>
          </a:p>
        </p:txBody>
      </p:sp>
    </p:spTree>
    <p:extLst>
      <p:ext uri="{BB962C8B-B14F-4D97-AF65-F5344CB8AC3E}">
        <p14:creationId xmlns:p14="http://schemas.microsoft.com/office/powerpoint/2010/main" val="2109853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685800"/>
            <a:ext cx="866943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352107" y="3646967"/>
            <a:ext cx="1524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89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6943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447800" y="3581400"/>
            <a:ext cx="838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0" y="3581400"/>
            <a:ext cx="29718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65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90600" y="2514600"/>
            <a:ext cx="7239000" cy="1752600"/>
          </a:xfrm>
        </p:spPr>
        <p:txBody>
          <a:bodyPr/>
          <a:lstStyle/>
          <a:p>
            <a:pPr marL="0" indent="0" algn="ctr">
              <a:buNone/>
            </a:pPr>
            <a:r>
              <a:rPr lang="en-US" sz="4800" dirty="0"/>
              <a:t>Definitions</a:t>
            </a:r>
            <a:r>
              <a:rPr lang="en-US" dirty="0"/>
              <a:t>	</a:t>
            </a:r>
          </a:p>
        </p:txBody>
      </p:sp>
    </p:spTree>
    <p:extLst>
      <p:ext uri="{BB962C8B-B14F-4D97-AF65-F5344CB8AC3E}">
        <p14:creationId xmlns:p14="http://schemas.microsoft.com/office/powerpoint/2010/main" val="2072729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762000"/>
          </a:xfrm>
        </p:spPr>
        <p:txBody>
          <a:bodyPr>
            <a:normAutofit/>
          </a:bodyPr>
          <a:lstStyle/>
          <a:p>
            <a:pPr eaLnBrk="1" hangingPunct="1"/>
            <a:r>
              <a:rPr lang="en-US" sz="4000" dirty="0" smtClean="0"/>
              <a:t>Regulation of Residential Facilities</a:t>
            </a:r>
          </a:p>
        </p:txBody>
      </p:sp>
      <p:sp>
        <p:nvSpPr>
          <p:cNvPr id="28675" name="Rectangle 3"/>
          <p:cNvSpPr>
            <a:spLocks noGrp="1" noChangeArrowheads="1"/>
          </p:cNvSpPr>
          <p:nvPr>
            <p:ph type="body" idx="1"/>
          </p:nvPr>
        </p:nvSpPr>
        <p:spPr>
          <a:xfrm>
            <a:off x="457200" y="685800"/>
            <a:ext cx="8229600" cy="5486399"/>
          </a:xfrm>
        </p:spPr>
        <p:txBody>
          <a:bodyPr>
            <a:normAutofit/>
          </a:bodyPr>
          <a:lstStyle/>
          <a:p>
            <a:r>
              <a:rPr lang="en-US" dirty="0" smtClean="0"/>
              <a:t>Health Care Institutions (</a:t>
            </a:r>
            <a:r>
              <a:rPr lang="en-US" dirty="0" smtClean="0">
                <a:hlinkClick r:id="rId3"/>
              </a:rPr>
              <a:t>A.R.S. § 36-401.A.21</a:t>
            </a:r>
            <a:r>
              <a:rPr lang="en-US" dirty="0" smtClean="0"/>
              <a:t>)</a:t>
            </a:r>
          </a:p>
          <a:p>
            <a:r>
              <a:rPr lang="en-US" sz="2800" dirty="0"/>
              <a:t> "Health care institution" means every place, institution, building or agency, whether organized for profit or not, that provides facilities with medical services, nursing services, behavioral health services, health screening services, other health-related services, supervisory care services, personal care services or directed care services and includes home health agencies as defined in section 36-151, outdoor behavioral health care programs and hospice service </a:t>
            </a:r>
            <a:r>
              <a:rPr lang="en-US" sz="2800" dirty="0" smtClean="0"/>
              <a:t>agencies</a:t>
            </a:r>
            <a:endParaRPr lang="en-US" sz="2800" dirty="0"/>
          </a:p>
          <a:p>
            <a:endParaRPr lang="en-US" sz="1600" dirty="0" smtClean="0"/>
          </a:p>
        </p:txBody>
      </p:sp>
    </p:spTree>
    <p:extLst>
      <p:ext uri="{BB962C8B-B14F-4D97-AF65-F5344CB8AC3E}">
        <p14:creationId xmlns:p14="http://schemas.microsoft.com/office/powerpoint/2010/main" val="172295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Assisted Living definition</a:t>
            </a:r>
            <a:endParaRPr lang="en-US" dirty="0"/>
          </a:p>
        </p:txBody>
      </p:sp>
      <p:sp>
        <p:nvSpPr>
          <p:cNvPr id="3" name="Text Placeholder 2"/>
          <p:cNvSpPr>
            <a:spLocks noGrp="1"/>
          </p:cNvSpPr>
          <p:nvPr>
            <p:ph type="body" idx="1"/>
          </p:nvPr>
        </p:nvSpPr>
        <p:spPr>
          <a:xfrm>
            <a:off x="457200" y="1371600"/>
            <a:ext cx="8229600" cy="4876800"/>
          </a:xfrm>
        </p:spPr>
        <p:txBody>
          <a:bodyPr>
            <a:normAutofit/>
          </a:bodyPr>
          <a:lstStyle/>
          <a:p>
            <a:pPr marL="0" indent="0">
              <a:buNone/>
            </a:pPr>
            <a:r>
              <a:rPr lang="en-US" dirty="0" smtClean="0">
                <a:hlinkClick r:id="rId2"/>
              </a:rPr>
              <a:t>A.R.S. § 36-401.A.8</a:t>
            </a:r>
            <a:r>
              <a:rPr lang="en-US" dirty="0">
                <a:hlinkClick r:id="rId2"/>
              </a:rPr>
              <a:t>.</a:t>
            </a:r>
            <a:r>
              <a:rPr lang="en-US" dirty="0"/>
              <a:t> "Assisted living facility" means a residential care institution, including an adult foster care home, that provides or contracts to provide supervisory care services, personal care services or directed care services on a continuous </a:t>
            </a:r>
            <a:r>
              <a:rPr lang="en-US" dirty="0" smtClean="0"/>
              <a:t>basis</a:t>
            </a:r>
          </a:p>
          <a:p>
            <a:endParaRPr lang="en-US" dirty="0"/>
          </a:p>
          <a:p>
            <a:endParaRPr lang="en-US" dirty="0"/>
          </a:p>
        </p:txBody>
      </p:sp>
    </p:spTree>
    <p:extLst>
      <p:ext uri="{BB962C8B-B14F-4D97-AF65-F5344CB8AC3E}">
        <p14:creationId xmlns:p14="http://schemas.microsoft.com/office/powerpoint/2010/main" val="2937342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Assisted Living Facilities</a:t>
            </a:r>
            <a:endParaRPr lang="en-US" dirty="0"/>
          </a:p>
        </p:txBody>
      </p:sp>
      <p:sp>
        <p:nvSpPr>
          <p:cNvPr id="3" name="Text Placeholder 2"/>
          <p:cNvSpPr>
            <a:spLocks noGrp="1"/>
          </p:cNvSpPr>
          <p:nvPr>
            <p:ph type="body" idx="1"/>
          </p:nvPr>
        </p:nvSpPr>
        <p:spPr>
          <a:xfrm>
            <a:off x="457200" y="1371600"/>
            <a:ext cx="8229600" cy="4876800"/>
          </a:xfrm>
        </p:spPr>
        <p:txBody>
          <a:bodyPr>
            <a:normAutofit/>
          </a:bodyPr>
          <a:lstStyle/>
          <a:p>
            <a:pPr>
              <a:buFont typeface="Wingdings" pitchFamily="2" charset="2"/>
              <a:buChar char="Ø"/>
            </a:pPr>
            <a:r>
              <a:rPr lang="en-US" dirty="0" smtClean="0"/>
              <a:t>Assisted Living Home:  10 beds or fewer</a:t>
            </a:r>
          </a:p>
          <a:p>
            <a:pPr lvl="1">
              <a:buFont typeface="Wingdings" pitchFamily="2" charset="2"/>
              <a:buChar char="Ø"/>
            </a:pPr>
            <a:r>
              <a:rPr lang="en-US" dirty="0" smtClean="0"/>
              <a:t>Usually in a house</a:t>
            </a:r>
          </a:p>
          <a:p>
            <a:pPr>
              <a:buFont typeface="Wingdings" pitchFamily="2" charset="2"/>
              <a:buChar char="Ø"/>
            </a:pPr>
            <a:r>
              <a:rPr lang="en-US" dirty="0" smtClean="0"/>
              <a:t>Assisted Living Center:  11 beds or more</a:t>
            </a:r>
          </a:p>
          <a:p>
            <a:pPr lvl="1">
              <a:buFont typeface="Wingdings" pitchFamily="2" charset="2"/>
              <a:buChar char="Ø"/>
            </a:pPr>
            <a:r>
              <a:rPr lang="en-US" dirty="0" smtClean="0"/>
              <a:t>Usually in a commercial building</a:t>
            </a:r>
          </a:p>
          <a:p>
            <a:pPr>
              <a:buFont typeface="Wingdings" pitchFamily="2" charset="2"/>
              <a:buChar char="Ø"/>
            </a:pPr>
            <a:r>
              <a:rPr lang="en-US" dirty="0" smtClean="0"/>
              <a:t>Adult Foster Care Home:  </a:t>
            </a:r>
            <a:r>
              <a:rPr lang="en-US" dirty="0"/>
              <a:t>4 </a:t>
            </a:r>
            <a:r>
              <a:rPr lang="en-US" dirty="0" smtClean="0"/>
              <a:t>beds or fewer; the sponsor must live in the home and integrate </a:t>
            </a:r>
            <a:r>
              <a:rPr lang="en-US" dirty="0"/>
              <a:t>the residents </a:t>
            </a:r>
            <a:r>
              <a:rPr lang="en-US" dirty="0" smtClean="0"/>
              <a:t>into their family</a:t>
            </a:r>
          </a:p>
          <a:p>
            <a:pPr>
              <a:buFont typeface="Wingdings" pitchFamily="2" charset="2"/>
              <a:buChar char="Ø"/>
            </a:pPr>
            <a:endParaRPr lang="en-US" dirty="0"/>
          </a:p>
          <a:p>
            <a:pPr>
              <a:buFont typeface="Wingdings"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197623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u="sng" dirty="0"/>
              <a:t>Assisted Living </a:t>
            </a:r>
            <a:r>
              <a:rPr lang="en-US" sz="3600" u="sng" dirty="0" smtClean="0"/>
              <a:t>Centers &amp; Adult </a:t>
            </a:r>
            <a:r>
              <a:rPr lang="en-US" sz="3600" u="sng" dirty="0"/>
              <a:t>Day Health Care</a:t>
            </a:r>
            <a:r>
              <a:rPr lang="en-US" sz="3600" dirty="0"/>
              <a:t> </a:t>
            </a:r>
          </a:p>
        </p:txBody>
      </p:sp>
      <p:sp>
        <p:nvSpPr>
          <p:cNvPr id="3" name="Text Placeholder 2"/>
          <p:cNvSpPr>
            <a:spLocks noGrp="1"/>
          </p:cNvSpPr>
          <p:nvPr>
            <p:ph type="body" idx="1"/>
          </p:nvPr>
        </p:nvSpPr>
        <p:spPr>
          <a:xfrm>
            <a:off x="457200" y="1371600"/>
            <a:ext cx="8229600" cy="5029200"/>
          </a:xfrm>
        </p:spPr>
        <p:txBody>
          <a:bodyPr>
            <a:normAutofit/>
          </a:bodyPr>
          <a:lstStyle/>
          <a:p>
            <a:r>
              <a:rPr lang="en-US" u="sng" dirty="0" smtClean="0"/>
              <a:t>Assisted Living Centers</a:t>
            </a:r>
            <a:r>
              <a:rPr lang="en-US" dirty="0" smtClean="0"/>
              <a:t> (11 or more beds) and </a:t>
            </a:r>
            <a:r>
              <a:rPr lang="en-US" u="sng" dirty="0" smtClean="0"/>
              <a:t>Adult Day Health Care</a:t>
            </a:r>
            <a:r>
              <a:rPr lang="en-US" dirty="0" smtClean="0"/>
              <a:t> facilities are required to go through Architectural Review before applying for a license</a:t>
            </a:r>
            <a:endParaRPr lang="en-US" dirty="0"/>
          </a:p>
          <a:p>
            <a:endParaRPr lang="en-US" dirty="0" smtClean="0"/>
          </a:p>
          <a:p>
            <a:r>
              <a:rPr lang="en-US" dirty="0" smtClean="0"/>
              <a:t>Other Residential Facilities need to work with their local jurisdiction</a:t>
            </a:r>
            <a:endParaRPr lang="en-US" dirty="0"/>
          </a:p>
        </p:txBody>
      </p:sp>
    </p:spTree>
    <p:extLst>
      <p:ext uri="{BB962C8B-B14F-4D97-AF65-F5344CB8AC3E}">
        <p14:creationId xmlns:p14="http://schemas.microsoft.com/office/powerpoint/2010/main" val="3361625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Levels of Care – Assisted Living</a:t>
            </a:r>
            <a:endParaRPr lang="en-US" dirty="0"/>
          </a:p>
        </p:txBody>
      </p:sp>
      <p:sp>
        <p:nvSpPr>
          <p:cNvPr id="3" name="Text Placeholder 2"/>
          <p:cNvSpPr>
            <a:spLocks noGrp="1"/>
          </p:cNvSpPr>
          <p:nvPr>
            <p:ph type="body" idx="1"/>
          </p:nvPr>
        </p:nvSpPr>
        <p:spPr>
          <a:xfrm>
            <a:off x="304800" y="685800"/>
            <a:ext cx="8458200" cy="5486400"/>
          </a:xfrm>
        </p:spPr>
        <p:txBody>
          <a:bodyPr>
            <a:normAutofit fontScale="47500" lnSpcReduction="20000"/>
          </a:bodyPr>
          <a:lstStyle/>
          <a:p>
            <a:r>
              <a:rPr lang="en-US" sz="5200" b="1" dirty="0"/>
              <a:t>Supervisory care </a:t>
            </a:r>
            <a:r>
              <a:rPr lang="en-US" sz="5200" b="1" dirty="0" smtClean="0"/>
              <a:t>services: </a:t>
            </a:r>
            <a:r>
              <a:rPr lang="en-US" sz="5200" dirty="0" smtClean="0"/>
              <a:t>general </a:t>
            </a:r>
            <a:r>
              <a:rPr lang="en-US" sz="5200" dirty="0"/>
              <a:t>supervision, including daily awareness of resident functioning and continuing needs, the ability to intervene in a crisis and assistance in the self-administration of prescribed </a:t>
            </a:r>
            <a:r>
              <a:rPr lang="en-US" sz="5200" dirty="0" smtClean="0"/>
              <a:t>medications</a:t>
            </a:r>
          </a:p>
          <a:p>
            <a:r>
              <a:rPr lang="en-US" sz="5200" dirty="0" smtClean="0"/>
              <a:t> </a:t>
            </a:r>
            <a:r>
              <a:rPr lang="en-US" sz="5200" b="1" dirty="0"/>
              <a:t>Personal care </a:t>
            </a:r>
            <a:r>
              <a:rPr lang="en-US" sz="5200" b="1" dirty="0" smtClean="0"/>
              <a:t>services: </a:t>
            </a:r>
            <a:r>
              <a:rPr lang="en-US" sz="5200" dirty="0" smtClean="0"/>
              <a:t>assistance </a:t>
            </a:r>
            <a:r>
              <a:rPr lang="en-US" sz="5200" dirty="0"/>
              <a:t>with activities of daily living that can be performed by persons without professional skills or professional training and includes the coordination or provision of intermittent nursing services and the administration of medications and treatments by a nurse who is licensed pursuant to title 32, chapter 15 or as otherwise provided by </a:t>
            </a:r>
            <a:r>
              <a:rPr lang="en-US" sz="5200" dirty="0" smtClean="0"/>
              <a:t>law</a:t>
            </a:r>
          </a:p>
          <a:p>
            <a:r>
              <a:rPr lang="en-US" sz="5200" b="1" dirty="0" smtClean="0"/>
              <a:t>Directed </a:t>
            </a:r>
            <a:r>
              <a:rPr lang="en-US" sz="5200" b="1" dirty="0"/>
              <a:t>care </a:t>
            </a:r>
            <a:r>
              <a:rPr lang="en-US" sz="5200" b="1" dirty="0" smtClean="0"/>
              <a:t>services: </a:t>
            </a:r>
            <a:r>
              <a:rPr lang="en-US" sz="5200" dirty="0" smtClean="0"/>
              <a:t>programs </a:t>
            </a:r>
            <a:r>
              <a:rPr lang="en-US" sz="5200" dirty="0"/>
              <a:t>and services, including supervisory and personal care services, that are provided to persons who are incapable of recognizing danger, summoning assistance, expressing need or making basic care </a:t>
            </a:r>
            <a:r>
              <a:rPr lang="en-US" sz="5200" dirty="0" smtClean="0"/>
              <a:t>decisions</a:t>
            </a:r>
            <a:endParaRPr lang="en-US" sz="5200" dirty="0"/>
          </a:p>
          <a:p>
            <a:endParaRPr lang="en-US" sz="1000" dirty="0"/>
          </a:p>
          <a:p>
            <a:endParaRPr lang="en-US" dirty="0"/>
          </a:p>
        </p:txBody>
      </p:sp>
    </p:spTree>
    <p:extLst>
      <p:ext uri="{BB962C8B-B14F-4D97-AF65-F5344CB8AC3E}">
        <p14:creationId xmlns:p14="http://schemas.microsoft.com/office/powerpoint/2010/main" val="150925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idx="4294967295"/>
          </p:nvPr>
        </p:nvSpPr>
        <p:spPr>
          <a:xfrm>
            <a:off x="990600" y="457200"/>
            <a:ext cx="7239000" cy="4648200"/>
          </a:xfrm>
        </p:spPr>
        <p:txBody>
          <a:bodyPr anchor="b" anchorCtr="1">
            <a:normAutofit fontScale="90000"/>
          </a:bodyPr>
          <a:lstStyle/>
          <a:p>
            <a:pPr>
              <a:defRPr/>
            </a:pPr>
            <a:r>
              <a:rPr lang="en-US" sz="3900" dirty="0"/>
              <a:t>Arizona Department of Health </a:t>
            </a:r>
            <a:r>
              <a:rPr lang="en-US" sz="3900" dirty="0" smtClean="0"/>
              <a:t>Services</a:t>
            </a:r>
            <a:br>
              <a:rPr lang="en-US" sz="3900" dirty="0" smtClean="0"/>
            </a:br>
            <a:r>
              <a:rPr lang="en-US" sz="3600" smtClean="0"/>
              <a:t>Cara Christ M.D., Director </a:t>
            </a:r>
            <a:r>
              <a:rPr lang="en-US" sz="3900" dirty="0"/>
              <a:t/>
            </a:r>
            <a:br>
              <a:rPr lang="en-US" sz="3900" dirty="0"/>
            </a:br>
            <a:r>
              <a:rPr lang="en-US" sz="1800" dirty="0"/>
              <a:t/>
            </a:r>
            <a:br>
              <a:rPr lang="en-US" sz="1800" dirty="0"/>
            </a:br>
            <a:r>
              <a:rPr lang="en-US" sz="1800" dirty="0">
                <a:latin typeface="Verdana" pitchFamily="34" charset="0"/>
              </a:rPr>
              <a:t>   </a:t>
            </a:r>
            <a:r>
              <a:rPr lang="en-US" sz="1800" dirty="0"/>
              <a:t/>
            </a:r>
            <a:br>
              <a:rPr lang="en-US" sz="1800" dirty="0"/>
            </a:br>
            <a:r>
              <a:rPr lang="en-US" sz="3600" dirty="0"/>
              <a:t>Division of </a:t>
            </a:r>
            <a:r>
              <a:rPr lang="en-US" sz="3600" dirty="0" smtClean="0"/>
              <a:t>Public Health Licensing</a:t>
            </a:r>
            <a:r>
              <a:rPr lang="en-US" sz="4000" dirty="0"/>
              <a:t/>
            </a:r>
            <a:br>
              <a:rPr lang="en-US" sz="4000" dirty="0"/>
            </a:br>
            <a:r>
              <a:rPr lang="en-US" sz="2800" dirty="0"/>
              <a:t/>
            </a:r>
            <a:br>
              <a:rPr lang="en-US" sz="2800" dirty="0"/>
            </a:br>
            <a:r>
              <a:rPr lang="en-US" sz="3200" dirty="0"/>
              <a:t>Bureau of Residential Facilities </a:t>
            </a:r>
            <a:r>
              <a:rPr lang="en-US" sz="3200" dirty="0" smtClean="0"/>
              <a:t>Licensing</a:t>
            </a:r>
            <a:br>
              <a:rPr lang="en-US" sz="3200" dirty="0" smtClean="0"/>
            </a:br>
            <a:r>
              <a:rPr lang="en-US" sz="3200" dirty="0" smtClean="0"/>
              <a:t>Diane Eckles, Bureau Chief</a:t>
            </a:r>
            <a:r>
              <a:rPr lang="en-US" sz="2800" dirty="0" smtClean="0"/>
              <a:t/>
            </a:r>
            <a:br>
              <a:rPr lang="en-US" sz="2800" dirty="0" smtClean="0"/>
            </a:br>
            <a:r>
              <a:rPr lang="en-US" sz="3200" dirty="0" smtClean="0"/>
              <a:t>  </a:t>
            </a:r>
            <a:endParaRPr lang="en-US" sz="2000" dirty="0"/>
          </a:p>
        </p:txBody>
      </p:sp>
    </p:spTree>
    <p:extLst>
      <p:ext uri="{BB962C8B-B14F-4D97-AF65-F5344CB8AC3E}">
        <p14:creationId xmlns:p14="http://schemas.microsoft.com/office/powerpoint/2010/main" val="37523927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Residents in Assisted Living Facilities may have</a:t>
            </a:r>
            <a:r>
              <a:rPr lang="en-US" dirty="0" smtClean="0"/>
              <a:t>:</a:t>
            </a:r>
            <a:endParaRPr lang="en-US" dirty="0"/>
          </a:p>
        </p:txBody>
      </p:sp>
      <p:sp>
        <p:nvSpPr>
          <p:cNvPr id="3" name="Text Placeholder 2"/>
          <p:cNvSpPr>
            <a:spLocks noGrp="1"/>
          </p:cNvSpPr>
          <p:nvPr>
            <p:ph type="body" idx="1"/>
          </p:nvPr>
        </p:nvSpPr>
        <p:spPr/>
        <p:txBody>
          <a:bodyPr>
            <a:normAutofit fontScale="92500" lnSpcReduction="10000"/>
          </a:bodyPr>
          <a:lstStyle/>
          <a:p>
            <a:pPr marL="0" indent="0">
              <a:buNone/>
            </a:pPr>
            <a:endParaRPr lang="en-US" sz="1000" dirty="0"/>
          </a:p>
          <a:p>
            <a:r>
              <a:rPr lang="en-US" dirty="0"/>
              <a:t>Mild limitations:  General supervision only, no hands-on care</a:t>
            </a:r>
          </a:p>
          <a:p>
            <a:r>
              <a:rPr lang="en-US" dirty="0"/>
              <a:t>Severe physical limitations: Hands-on care</a:t>
            </a:r>
          </a:p>
          <a:p>
            <a:r>
              <a:rPr lang="en-US" dirty="0"/>
              <a:t>Physical or cognitive deficits requiring assistance with self-administration of medications or medication administration</a:t>
            </a:r>
          </a:p>
          <a:p>
            <a:r>
              <a:rPr lang="en-US" dirty="0"/>
              <a:t>Severe cognitive deficits such as Alzheimer’s disease</a:t>
            </a:r>
          </a:p>
          <a:p>
            <a:endParaRPr lang="en-US" dirty="0"/>
          </a:p>
        </p:txBody>
      </p:sp>
    </p:spTree>
    <p:extLst>
      <p:ext uri="{BB962C8B-B14F-4D97-AF65-F5344CB8AC3E}">
        <p14:creationId xmlns:p14="http://schemas.microsoft.com/office/powerpoint/2010/main" val="317974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Behavioral Health Residential Facility: Definition</a:t>
            </a:r>
            <a:endParaRPr lang="en-US" dirty="0"/>
          </a:p>
        </p:txBody>
      </p:sp>
      <p:sp>
        <p:nvSpPr>
          <p:cNvPr id="3" name="Text Placeholder 2"/>
          <p:cNvSpPr>
            <a:spLocks noGrp="1"/>
          </p:cNvSpPr>
          <p:nvPr>
            <p:ph type="body" idx="1"/>
          </p:nvPr>
        </p:nvSpPr>
        <p:spPr>
          <a:xfrm>
            <a:off x="381000" y="1524000"/>
            <a:ext cx="8305800" cy="4876800"/>
          </a:xfrm>
        </p:spPr>
        <p:txBody>
          <a:bodyPr>
            <a:normAutofit/>
          </a:bodyPr>
          <a:lstStyle/>
          <a:p>
            <a:r>
              <a:rPr lang="en-US" dirty="0" smtClean="0"/>
              <a:t>R9-10-101.29. </a:t>
            </a:r>
            <a:r>
              <a:rPr lang="en-US" dirty="0"/>
              <a:t>"Behavioral health residential facility" means a health care institution that provides treatment to an individual experiencing a behavioral health issue that</a:t>
            </a:r>
            <a:r>
              <a:rPr lang="en-US" dirty="0" smtClean="0"/>
              <a:t>:</a:t>
            </a:r>
          </a:p>
          <a:p>
            <a:endParaRPr lang="en-US" sz="800" dirty="0" smtClean="0"/>
          </a:p>
          <a:p>
            <a:pPr marL="914400" lvl="2">
              <a:buFontTx/>
              <a:buChar char="-"/>
            </a:pPr>
            <a:r>
              <a:rPr lang="en-US" sz="2800" dirty="0" smtClean="0"/>
              <a:t>Limits </a:t>
            </a:r>
            <a:r>
              <a:rPr lang="en-US" sz="2800" dirty="0"/>
              <a:t>the individual’s ability to be independent</a:t>
            </a:r>
            <a:r>
              <a:rPr lang="en-US" sz="2800" dirty="0" smtClean="0"/>
              <a:t>,</a:t>
            </a:r>
          </a:p>
          <a:p>
            <a:pPr marL="685800" lvl="2" indent="0" algn="ctr">
              <a:buNone/>
            </a:pPr>
            <a:r>
              <a:rPr lang="en-US" sz="2800" dirty="0" smtClean="0"/>
              <a:t> or</a:t>
            </a:r>
          </a:p>
          <a:p>
            <a:pPr marL="914400" lvl="2">
              <a:buNone/>
            </a:pPr>
            <a:r>
              <a:rPr lang="en-US" sz="2800" dirty="0" smtClean="0"/>
              <a:t> </a:t>
            </a:r>
            <a:r>
              <a:rPr lang="en-US" sz="2800" dirty="0"/>
              <a:t>-</a:t>
            </a:r>
            <a:r>
              <a:rPr lang="en-US" sz="2800" dirty="0" smtClean="0"/>
              <a:t> </a:t>
            </a:r>
            <a:r>
              <a:rPr lang="en-US" sz="2800" dirty="0"/>
              <a:t>Causes the individual to require treatment to maintain or enhance </a:t>
            </a:r>
            <a:r>
              <a:rPr lang="en-US" sz="2800" dirty="0" smtClean="0"/>
              <a:t>independence </a:t>
            </a:r>
            <a:endParaRPr lang="en-US" sz="2800" dirty="0"/>
          </a:p>
          <a:p>
            <a:endParaRPr lang="en-US" dirty="0"/>
          </a:p>
          <a:p>
            <a:endParaRPr lang="en-US" dirty="0"/>
          </a:p>
        </p:txBody>
      </p:sp>
    </p:spTree>
    <p:extLst>
      <p:ext uri="{BB962C8B-B14F-4D97-AF65-F5344CB8AC3E}">
        <p14:creationId xmlns:p14="http://schemas.microsoft.com/office/powerpoint/2010/main" val="421994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dirty="0" smtClean="0"/>
              <a:t>Behavioral Health Residential Facilities</a:t>
            </a:r>
            <a:endParaRPr lang="en-US" dirty="0"/>
          </a:p>
        </p:txBody>
      </p:sp>
      <p:sp>
        <p:nvSpPr>
          <p:cNvPr id="3" name="Text Placeholder 2"/>
          <p:cNvSpPr>
            <a:spLocks noGrp="1"/>
          </p:cNvSpPr>
          <p:nvPr>
            <p:ph type="body" idx="1"/>
          </p:nvPr>
        </p:nvSpPr>
        <p:spPr>
          <a:xfrm>
            <a:off x="457200" y="990600"/>
            <a:ext cx="8229600" cy="4953000"/>
          </a:xfrm>
        </p:spPr>
        <p:txBody>
          <a:bodyPr>
            <a:normAutofit/>
          </a:bodyPr>
          <a:lstStyle/>
          <a:p>
            <a:r>
              <a:rPr lang="en-US" dirty="0" smtClean="0"/>
              <a:t>Provide services to people whose </a:t>
            </a:r>
            <a:r>
              <a:rPr lang="en-US" b="1" dirty="0" smtClean="0"/>
              <a:t>primary</a:t>
            </a:r>
            <a:r>
              <a:rPr lang="en-US" dirty="0" smtClean="0"/>
              <a:t> need is for services related to:</a:t>
            </a:r>
          </a:p>
          <a:p>
            <a:pPr marL="0" indent="0">
              <a:buNone/>
            </a:pPr>
            <a:endParaRPr lang="en-US" sz="1100" dirty="0" smtClean="0"/>
          </a:p>
          <a:p>
            <a:pPr lvl="1"/>
            <a:r>
              <a:rPr lang="en-US" dirty="0" smtClean="0"/>
              <a:t>A Mental Disorder (i.e., schizophrenia, </a:t>
            </a:r>
            <a:r>
              <a:rPr lang="en-US" dirty="0"/>
              <a:t>bipolar disorder, </a:t>
            </a:r>
            <a:r>
              <a:rPr lang="en-US" dirty="0" smtClean="0"/>
              <a:t>depression, </a:t>
            </a:r>
            <a:r>
              <a:rPr lang="en-US" dirty="0"/>
              <a:t>personality </a:t>
            </a:r>
            <a:r>
              <a:rPr lang="en-US" dirty="0" smtClean="0"/>
              <a:t>disorders, etc.) </a:t>
            </a:r>
          </a:p>
          <a:p>
            <a:pPr lvl="1"/>
            <a:endParaRPr lang="en-US" dirty="0" smtClean="0"/>
          </a:p>
          <a:p>
            <a:pPr lvl="1"/>
            <a:r>
              <a:rPr lang="en-US" dirty="0" smtClean="0"/>
              <a:t>Substance Abuse </a:t>
            </a:r>
          </a:p>
          <a:p>
            <a:pPr lvl="1"/>
            <a:endParaRPr lang="en-US" dirty="0" smtClean="0"/>
          </a:p>
          <a:p>
            <a:pPr lvl="1"/>
            <a:r>
              <a:rPr lang="en-US" dirty="0" smtClean="0"/>
              <a:t>“Mental Disorder” DOES NOT include Alzheimer’s disease or other dementia</a:t>
            </a:r>
            <a:endParaRPr lang="en-US" dirty="0"/>
          </a:p>
        </p:txBody>
      </p:sp>
    </p:spTree>
    <p:extLst>
      <p:ext uri="{BB962C8B-B14F-4D97-AF65-F5344CB8AC3E}">
        <p14:creationId xmlns:p14="http://schemas.microsoft.com/office/powerpoint/2010/main" val="52855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Key Personnel</a:t>
            </a:r>
            <a:endParaRPr lang="en-US" dirty="0"/>
          </a:p>
        </p:txBody>
      </p:sp>
      <p:sp>
        <p:nvSpPr>
          <p:cNvPr id="3" name="Content Placeholder 2"/>
          <p:cNvSpPr>
            <a:spLocks noGrp="1"/>
          </p:cNvSpPr>
          <p:nvPr>
            <p:ph idx="1"/>
          </p:nvPr>
        </p:nvSpPr>
        <p:spPr>
          <a:xfrm>
            <a:off x="457200" y="1447800"/>
            <a:ext cx="8229600" cy="4572000"/>
          </a:xfrm>
        </p:spPr>
        <p:txBody>
          <a:bodyPr>
            <a:normAutofit fontScale="92500"/>
          </a:bodyPr>
          <a:lstStyle/>
          <a:p>
            <a:r>
              <a:rPr lang="en-US" dirty="0" smtClean="0"/>
              <a:t>An </a:t>
            </a:r>
            <a:r>
              <a:rPr lang="en-US" b="1" dirty="0" smtClean="0"/>
              <a:t>Assisted Living Facility </a:t>
            </a:r>
            <a:r>
              <a:rPr lang="en-US" dirty="0" smtClean="0"/>
              <a:t>must have a certified Assisted Living Manager who is responsible for the assisted living services provided</a:t>
            </a:r>
          </a:p>
          <a:p>
            <a:endParaRPr lang="en-US" dirty="0" smtClean="0"/>
          </a:p>
          <a:p>
            <a:r>
              <a:rPr lang="en-US" dirty="0" smtClean="0"/>
              <a:t>A </a:t>
            </a:r>
            <a:r>
              <a:rPr lang="en-US" b="1" dirty="0" smtClean="0"/>
              <a:t>Behavioral </a:t>
            </a:r>
            <a:r>
              <a:rPr lang="en-US" b="1" dirty="0"/>
              <a:t>Health Residential Facility</a:t>
            </a:r>
            <a:r>
              <a:rPr lang="en-US" dirty="0"/>
              <a:t> must </a:t>
            </a:r>
            <a:r>
              <a:rPr lang="en-US" dirty="0" smtClean="0"/>
              <a:t>have a </a:t>
            </a:r>
            <a:r>
              <a:rPr lang="en-US" dirty="0"/>
              <a:t>Behavioral Health Professional (BHP</a:t>
            </a:r>
            <a:r>
              <a:rPr lang="en-US" dirty="0" smtClean="0"/>
              <a:t>) who must be available to oversee the behavioral health services provided; an administrator must be responsible for the services provided</a:t>
            </a:r>
            <a:endParaRPr lang="en-US" dirty="0"/>
          </a:p>
          <a:p>
            <a:endParaRPr lang="en-US" dirty="0" smtClean="0"/>
          </a:p>
        </p:txBody>
      </p:sp>
    </p:spTree>
    <p:extLst>
      <p:ext uri="{BB962C8B-B14F-4D97-AF65-F5344CB8AC3E}">
        <p14:creationId xmlns:p14="http://schemas.microsoft.com/office/powerpoint/2010/main" val="507856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2590800"/>
            <a:ext cx="8229600" cy="1371600"/>
          </a:xfrm>
        </p:spPr>
        <p:txBody>
          <a:bodyPr>
            <a:normAutofit/>
          </a:bodyPr>
          <a:lstStyle/>
          <a:p>
            <a:pPr marL="0" indent="0" algn="ctr">
              <a:buNone/>
            </a:pPr>
            <a:r>
              <a:rPr lang="en-US" sz="4800" dirty="0" smtClean="0"/>
              <a:t>The Application Process</a:t>
            </a:r>
            <a:endParaRPr lang="en-US" sz="4800" dirty="0"/>
          </a:p>
        </p:txBody>
      </p:sp>
    </p:spTree>
    <p:extLst>
      <p:ext uri="{BB962C8B-B14F-4D97-AF65-F5344CB8AC3E}">
        <p14:creationId xmlns:p14="http://schemas.microsoft.com/office/powerpoint/2010/main" val="3596129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Application forms</a:t>
            </a:r>
            <a:endParaRPr lang="en-US" dirty="0"/>
          </a:p>
        </p:txBody>
      </p:sp>
      <p:sp>
        <p:nvSpPr>
          <p:cNvPr id="3" name="Content Placeholder 2"/>
          <p:cNvSpPr>
            <a:spLocks noGrp="1"/>
          </p:cNvSpPr>
          <p:nvPr>
            <p:ph idx="1"/>
          </p:nvPr>
        </p:nvSpPr>
        <p:spPr>
          <a:xfrm>
            <a:off x="152400" y="1219200"/>
            <a:ext cx="8763000" cy="5105400"/>
          </a:xfrm>
        </p:spPr>
        <p:txBody>
          <a:bodyPr>
            <a:normAutofit/>
          </a:bodyPr>
          <a:lstStyle/>
          <a:p>
            <a:r>
              <a:rPr lang="en-US" dirty="0" smtClean="0"/>
              <a:t>Download and print from </a:t>
            </a:r>
            <a:r>
              <a:rPr lang="en-US" dirty="0"/>
              <a:t>our </a:t>
            </a:r>
            <a:r>
              <a:rPr lang="en-US" dirty="0" smtClean="0"/>
              <a:t>website: </a:t>
            </a:r>
            <a:r>
              <a:rPr lang="en-US" dirty="0">
                <a:hlinkClick r:id="rId2"/>
              </a:rPr>
              <a:t>http://</a:t>
            </a:r>
            <a:r>
              <a:rPr lang="en-US" dirty="0" smtClean="0">
                <a:hlinkClick r:id="rId2"/>
              </a:rPr>
              <a:t>azdhs.gov/licensing/residential-facilities/index.php#providers-application-forms</a:t>
            </a:r>
            <a:r>
              <a:rPr lang="en-US" dirty="0" smtClean="0"/>
              <a:t> </a:t>
            </a:r>
            <a:endParaRPr lang="en-US" sz="1600" dirty="0" smtClean="0"/>
          </a:p>
          <a:p>
            <a:r>
              <a:rPr lang="en-US" dirty="0" smtClean="0"/>
              <a:t>The application must be complete before the Bureau will conduct an inspection and issue the license</a:t>
            </a:r>
          </a:p>
          <a:p>
            <a:pPr lvl="1"/>
            <a:r>
              <a:rPr lang="en-US" dirty="0" smtClean="0"/>
              <a:t>DO NOT leave anything blank.  Use “N/A” if something does not apply to your facility</a:t>
            </a:r>
          </a:p>
          <a:p>
            <a:pPr lvl="1"/>
            <a:r>
              <a:rPr lang="en-US" dirty="0" smtClean="0"/>
              <a:t>Submit ALL required documents</a:t>
            </a:r>
            <a:endParaRPr lang="en-US" dirty="0"/>
          </a:p>
        </p:txBody>
      </p:sp>
    </p:spTree>
    <p:extLst>
      <p:ext uri="{BB962C8B-B14F-4D97-AF65-F5344CB8AC3E}">
        <p14:creationId xmlns:p14="http://schemas.microsoft.com/office/powerpoint/2010/main" val="989968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685800"/>
            <a:ext cx="866943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352107" y="3646967"/>
            <a:ext cx="1524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65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62000"/>
            <a:ext cx="881155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371600" y="3657600"/>
            <a:ext cx="914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6019800" y="3352800"/>
            <a:ext cx="533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0" y="4572000"/>
            <a:ext cx="4572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3429000"/>
            <a:ext cx="3048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77000" y="3810000"/>
            <a:ext cx="6096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3168134"/>
            <a:ext cx="1447800" cy="369332"/>
          </a:xfrm>
          <a:prstGeom prst="rect">
            <a:avLst/>
          </a:prstGeom>
          <a:noFill/>
        </p:spPr>
        <p:txBody>
          <a:bodyPr wrap="square" rtlCol="0">
            <a:spAutoFit/>
          </a:bodyPr>
          <a:lstStyle/>
          <a:p>
            <a:r>
              <a:rPr lang="en-US" sz="900" dirty="0" smtClean="0"/>
              <a:t>Not required for corporations or LLCs</a:t>
            </a:r>
            <a:endParaRPr lang="en-US" sz="900" dirty="0"/>
          </a:p>
        </p:txBody>
      </p:sp>
      <p:cxnSp>
        <p:nvCxnSpPr>
          <p:cNvPr id="21" name="Straight Arrow Connector 20"/>
          <p:cNvCxnSpPr/>
          <p:nvPr/>
        </p:nvCxnSpPr>
        <p:spPr>
          <a:xfrm flipH="1" flipV="1">
            <a:off x="6019800" y="4114800"/>
            <a:ext cx="10668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4267200"/>
            <a:ext cx="1600200" cy="507831"/>
          </a:xfrm>
          <a:prstGeom prst="rect">
            <a:avLst/>
          </a:prstGeom>
          <a:noFill/>
        </p:spPr>
        <p:txBody>
          <a:bodyPr wrap="square" rtlCol="0">
            <a:spAutoFit/>
          </a:bodyPr>
          <a:lstStyle/>
          <a:p>
            <a:r>
              <a:rPr lang="en-US" sz="900" dirty="0" smtClean="0"/>
              <a:t>Only required for AL Centers and Adult Day Health Care Facilities</a:t>
            </a:r>
            <a:endParaRPr lang="en-US" sz="900" dirty="0"/>
          </a:p>
        </p:txBody>
      </p:sp>
    </p:spTree>
    <p:extLst>
      <p:ext uri="{BB962C8B-B14F-4D97-AF65-F5344CB8AC3E}">
        <p14:creationId xmlns:p14="http://schemas.microsoft.com/office/powerpoint/2010/main" val="1530641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62" y="990600"/>
            <a:ext cx="895367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267200" y="3733800"/>
            <a:ext cx="762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28600"/>
            <a:ext cx="8229600" cy="808038"/>
          </a:xfrm>
        </p:spPr>
        <p:txBody>
          <a:bodyPr/>
          <a:lstStyle/>
          <a:p>
            <a:r>
              <a:rPr lang="en-US" dirty="0" smtClean="0"/>
              <a:t>Filling out the initial application</a:t>
            </a:r>
            <a:endParaRPr lang="en-US" dirty="0"/>
          </a:p>
        </p:txBody>
      </p:sp>
    </p:spTree>
    <p:extLst>
      <p:ext uri="{BB962C8B-B14F-4D97-AF65-F5344CB8AC3E}">
        <p14:creationId xmlns:p14="http://schemas.microsoft.com/office/powerpoint/2010/main" val="255679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21" y="17721"/>
            <a:ext cx="4762500" cy="570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60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020762"/>
          </a:xfrm>
        </p:spPr>
        <p:txBody>
          <a:bodyPr>
            <a:normAutofit fontScale="90000"/>
          </a:bodyPr>
          <a:lstStyle/>
          <a:p>
            <a:pPr eaLnBrk="1" hangingPunct="1">
              <a:defRPr/>
            </a:pPr>
            <a:r>
              <a:rPr lang="en-US" dirty="0" smtClean="0"/>
              <a:t>Office Locations and Phone Numbers</a:t>
            </a:r>
          </a:p>
        </p:txBody>
      </p:sp>
      <p:sp>
        <p:nvSpPr>
          <p:cNvPr id="26627" name="Rectangle 3"/>
          <p:cNvSpPr>
            <a:spLocks noGrp="1" noChangeArrowheads="1"/>
          </p:cNvSpPr>
          <p:nvPr>
            <p:ph type="body" idx="1"/>
          </p:nvPr>
        </p:nvSpPr>
        <p:spPr>
          <a:xfrm>
            <a:off x="685800" y="1524000"/>
            <a:ext cx="7772400" cy="5181600"/>
          </a:xfrm>
        </p:spPr>
        <p:txBody>
          <a:bodyPr/>
          <a:lstStyle/>
          <a:p>
            <a:pPr eaLnBrk="1" hangingPunct="1">
              <a:defRPr/>
            </a:pPr>
            <a:r>
              <a:rPr lang="en-US" dirty="0" smtClean="0"/>
              <a:t>Phoenix:  150 N. 18</a:t>
            </a:r>
            <a:r>
              <a:rPr lang="en-US" baseline="30000" dirty="0" smtClean="0"/>
              <a:t>th</a:t>
            </a:r>
            <a:r>
              <a:rPr lang="en-US" dirty="0" smtClean="0"/>
              <a:t> Ave.,  Suite 420 </a:t>
            </a:r>
          </a:p>
          <a:p>
            <a:pPr eaLnBrk="1" hangingPunct="1">
              <a:defRPr/>
            </a:pPr>
            <a:r>
              <a:rPr lang="en-US" dirty="0" smtClean="0"/>
              <a:t>602-364-2639		FAX: 602-324-5872</a:t>
            </a:r>
          </a:p>
          <a:p>
            <a:pPr eaLnBrk="1" hangingPunct="1">
              <a:defRPr/>
            </a:pPr>
            <a:endParaRPr lang="en-US" dirty="0" smtClean="0"/>
          </a:p>
          <a:p>
            <a:pPr eaLnBrk="1" hangingPunct="1">
              <a:defRPr/>
            </a:pPr>
            <a:r>
              <a:rPr lang="en-US" dirty="0" smtClean="0"/>
              <a:t>Tucson:  400 W. Congress St.,  Suite 116 </a:t>
            </a:r>
          </a:p>
          <a:p>
            <a:pPr eaLnBrk="1" hangingPunct="1">
              <a:defRPr/>
            </a:pPr>
            <a:r>
              <a:rPr lang="en-US" dirty="0" smtClean="0"/>
              <a:t>520-628-6965		FAX: 520-628-6991</a:t>
            </a:r>
          </a:p>
          <a:p>
            <a:pPr eaLnBrk="1" hangingPunct="1">
              <a:defRPr/>
            </a:pPr>
            <a:endParaRPr lang="en-US" dirty="0" smtClean="0"/>
          </a:p>
        </p:txBody>
      </p:sp>
    </p:spTree>
    <p:extLst>
      <p:ext uri="{BB962C8B-B14F-4D97-AF65-F5344CB8AC3E}">
        <p14:creationId xmlns:p14="http://schemas.microsoft.com/office/powerpoint/2010/main" val="27013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 calcmode="lin" valueType="num">
                                      <p:cBhvr additive="base">
                                        <p:cTn id="17"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 calcmode="lin" valueType="num">
                                      <p:cBhvr additive="base">
                                        <p:cTn id="2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0126"/>
            <a:ext cx="5486399" cy="573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772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1"/>
            <a:ext cx="5638800" cy="561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82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898"/>
            <a:ext cx="4938712" cy="571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062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37" y="0"/>
            <a:ext cx="4786204" cy="575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181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609600"/>
            <a:ext cx="90963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702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533400"/>
            <a:ext cx="90868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24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609600"/>
            <a:ext cx="90963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54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09600"/>
            <a:ext cx="90773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731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Fees</a:t>
            </a:r>
            <a:endParaRPr lang="en-US" dirty="0"/>
          </a:p>
        </p:txBody>
      </p:sp>
      <p:sp>
        <p:nvSpPr>
          <p:cNvPr id="3" name="Text Placeholder 2"/>
          <p:cNvSpPr>
            <a:spLocks noGrp="1"/>
          </p:cNvSpPr>
          <p:nvPr>
            <p:ph type="body"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419225"/>
            <a:ext cx="89535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835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3894222" cy="573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735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457200" y="76200"/>
            <a:ext cx="8229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smtClean="0">
                <a:effectLst/>
              </a:rPr>
              <a:t>Purpose of the Bureau of Residential Facilities Licensing (BRFL)</a:t>
            </a:r>
          </a:p>
        </p:txBody>
      </p:sp>
      <p:sp>
        <p:nvSpPr>
          <p:cNvPr id="9219" name="Rectangle 3"/>
          <p:cNvSpPr>
            <a:spLocks noGrp="1" noChangeArrowheads="1"/>
          </p:cNvSpPr>
          <p:nvPr>
            <p:ph type="body" idx="4294967295"/>
          </p:nvPr>
        </p:nvSpPr>
        <p:spPr>
          <a:xfrm>
            <a:off x="457200" y="1371600"/>
            <a:ext cx="8229600" cy="4724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endParaRPr lang="en-US" sz="1400" dirty="0"/>
          </a:p>
          <a:p>
            <a:r>
              <a:rPr lang="en-US" sz="2800" b="1" dirty="0"/>
              <a:t>Mission Statement:</a:t>
            </a:r>
            <a:r>
              <a:rPr lang="en-US" sz="2800" dirty="0"/>
              <a:t> </a:t>
            </a:r>
            <a:endParaRPr lang="en-US" sz="2800" dirty="0" smtClean="0"/>
          </a:p>
          <a:p>
            <a:pPr lvl="1"/>
            <a:r>
              <a:rPr lang="en-US" sz="2400" dirty="0" smtClean="0"/>
              <a:t>“</a:t>
            </a:r>
            <a:r>
              <a:rPr lang="en-US" sz="2400" i="1" dirty="0" smtClean="0"/>
              <a:t>To </a:t>
            </a:r>
            <a:r>
              <a:rPr lang="en-US" sz="2400" i="1" dirty="0"/>
              <a:t>protect the health and safety of Arizonans by providing information, establishing standards, and licensing and regulating </a:t>
            </a:r>
            <a:r>
              <a:rPr lang="en-US" sz="2400" i="1" dirty="0" smtClean="0"/>
              <a:t>health and child care services”</a:t>
            </a:r>
          </a:p>
          <a:p>
            <a:endParaRPr lang="en-US" sz="2800" dirty="0"/>
          </a:p>
          <a:p>
            <a:r>
              <a:rPr lang="en-US" sz="2800" dirty="0"/>
              <a:t>To promote and protect public health through a comprehensive compliance </a:t>
            </a:r>
            <a:r>
              <a:rPr lang="en-US" sz="2800" dirty="0" smtClean="0"/>
              <a:t>system</a:t>
            </a:r>
            <a:endParaRPr lang="en-US" sz="2800" dirty="0"/>
          </a:p>
          <a:p>
            <a:endParaRPr lang="en-US" sz="2800" dirty="0"/>
          </a:p>
        </p:txBody>
      </p:sp>
      <p:sp>
        <p:nvSpPr>
          <p:cNvPr id="2" name="Slide Number Placeholder 1"/>
          <p:cNvSpPr>
            <a:spLocks noGrp="1"/>
          </p:cNvSpPr>
          <p:nvPr>
            <p:ph type="sldNum" sz="quarter" idx="12"/>
          </p:nvPr>
        </p:nvSpPr>
        <p:spPr/>
        <p:txBody>
          <a:bodyPr/>
          <a:lstStyle/>
          <a:p>
            <a:pPr>
              <a:defRPr/>
            </a:pPr>
            <a:fld id="{A631709B-444B-48F6-B439-A60E784EA0E1}"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333698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Submitting your application</a:t>
            </a:r>
            <a:endParaRPr lang="en-US" dirty="0"/>
          </a:p>
        </p:txBody>
      </p:sp>
      <p:sp>
        <p:nvSpPr>
          <p:cNvPr id="3" name="Text Placeholder 2"/>
          <p:cNvSpPr>
            <a:spLocks noGrp="1"/>
          </p:cNvSpPr>
          <p:nvPr>
            <p:ph type="body" idx="1"/>
          </p:nvPr>
        </p:nvSpPr>
        <p:spPr>
          <a:xfrm>
            <a:off x="457200" y="838200"/>
            <a:ext cx="8229600" cy="5181600"/>
          </a:xfrm>
        </p:spPr>
        <p:txBody>
          <a:bodyPr>
            <a:normAutofit fontScale="92500" lnSpcReduction="10000"/>
          </a:bodyPr>
          <a:lstStyle/>
          <a:p>
            <a:r>
              <a:rPr lang="en-US" dirty="0" smtClean="0"/>
              <a:t>Once the application is submitted, you will receive a letter telling you that your application is either complete or incomplete</a:t>
            </a:r>
          </a:p>
          <a:p>
            <a:pPr marL="0" indent="0">
              <a:buNone/>
            </a:pPr>
            <a:endParaRPr lang="en-US" dirty="0" smtClean="0"/>
          </a:p>
          <a:p>
            <a:pPr lvl="1"/>
            <a:r>
              <a:rPr lang="en-US" dirty="0" smtClean="0"/>
              <a:t>A complete application will be forwarded to a supervisor (team lead) to be assigned to a surveyor who will contact you to schedule the inspection</a:t>
            </a:r>
            <a:endParaRPr lang="en-US" dirty="0"/>
          </a:p>
          <a:p>
            <a:pPr lvl="1"/>
            <a:endParaRPr lang="en-US" dirty="0" smtClean="0"/>
          </a:p>
          <a:p>
            <a:pPr lvl="1"/>
            <a:r>
              <a:rPr lang="en-US" dirty="0" smtClean="0"/>
              <a:t>An incomplete application will prompt our administrative staff to contact you (in writing) requesting the information needed to complete your application</a:t>
            </a:r>
          </a:p>
          <a:p>
            <a:endParaRPr lang="en-US" dirty="0" smtClean="0"/>
          </a:p>
          <a:p>
            <a:pPr lvl="1"/>
            <a:endParaRPr lang="en-US" dirty="0"/>
          </a:p>
        </p:txBody>
      </p:sp>
    </p:spTree>
    <p:extLst>
      <p:ext uri="{BB962C8B-B14F-4D97-AF65-F5344CB8AC3E}">
        <p14:creationId xmlns:p14="http://schemas.microsoft.com/office/powerpoint/2010/main" val="1735585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Timeframes</a:t>
            </a:r>
            <a:endParaRPr lang="en-US" dirty="0"/>
          </a:p>
        </p:txBody>
      </p:sp>
      <p:sp>
        <p:nvSpPr>
          <p:cNvPr id="3" name="Text Placeholder 2"/>
          <p:cNvSpPr>
            <a:spLocks noGrp="1"/>
          </p:cNvSpPr>
          <p:nvPr>
            <p:ph type="body" idx="1"/>
          </p:nvPr>
        </p:nvSpPr>
        <p:spPr/>
        <p:txBody>
          <a:bodyPr>
            <a:normAutofit lnSpcReduction="10000"/>
          </a:bodyPr>
          <a:lstStyle/>
          <a:p>
            <a:r>
              <a:rPr lang="en-US" dirty="0"/>
              <a:t>The Department has 120 </a:t>
            </a:r>
            <a:r>
              <a:rPr lang="en-US" dirty="0" smtClean="0"/>
              <a:t>days (total) </a:t>
            </a:r>
            <a:r>
              <a:rPr lang="en-US" dirty="0"/>
              <a:t>to issue the </a:t>
            </a:r>
            <a:r>
              <a:rPr lang="en-US" dirty="0" smtClean="0"/>
              <a:t>license. This is broken down by:</a:t>
            </a:r>
          </a:p>
          <a:p>
            <a:pPr lvl="1"/>
            <a:r>
              <a:rPr lang="en-US" dirty="0" smtClean="0"/>
              <a:t>Administrative, 30 days</a:t>
            </a:r>
          </a:p>
          <a:p>
            <a:pPr lvl="1"/>
            <a:r>
              <a:rPr lang="en-US" dirty="0" smtClean="0"/>
              <a:t>Substantive, 90 days</a:t>
            </a:r>
          </a:p>
          <a:p>
            <a:pPr marL="457200" lvl="1" indent="0">
              <a:buNone/>
            </a:pPr>
            <a:endParaRPr lang="en-US" dirty="0"/>
          </a:p>
          <a:p>
            <a:r>
              <a:rPr lang="en-US" sz="3000" dirty="0"/>
              <a:t>A license is valid for a maximum of one year  </a:t>
            </a:r>
            <a:r>
              <a:rPr lang="en-US" sz="3000" dirty="0" smtClean="0"/>
              <a:t> (</a:t>
            </a:r>
            <a:r>
              <a:rPr lang="en-US" sz="3000" dirty="0"/>
              <a:t>365 </a:t>
            </a:r>
            <a:r>
              <a:rPr lang="en-US" sz="3000" dirty="0" smtClean="0"/>
              <a:t>days) and expire </a:t>
            </a:r>
            <a:r>
              <a:rPr lang="en-US" sz="3000" dirty="0"/>
              <a:t>on the last day of the </a:t>
            </a:r>
            <a:r>
              <a:rPr lang="en-US" sz="3000" dirty="0" smtClean="0"/>
              <a:t>month</a:t>
            </a:r>
            <a:endParaRPr lang="en-US" sz="3000" dirty="0"/>
          </a:p>
          <a:p>
            <a:endParaRPr lang="en-US" dirty="0"/>
          </a:p>
        </p:txBody>
      </p:sp>
    </p:spTree>
    <p:extLst>
      <p:ext uri="{BB962C8B-B14F-4D97-AF65-F5344CB8AC3E}">
        <p14:creationId xmlns:p14="http://schemas.microsoft.com/office/powerpoint/2010/main" val="2391985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Next Steps</a:t>
            </a:r>
            <a:endParaRPr lang="en-US" dirty="0"/>
          </a:p>
        </p:txBody>
      </p:sp>
      <p:sp>
        <p:nvSpPr>
          <p:cNvPr id="3" name="Text Placeholder 2"/>
          <p:cNvSpPr>
            <a:spLocks noGrp="1"/>
          </p:cNvSpPr>
          <p:nvPr>
            <p:ph type="body" idx="1"/>
          </p:nvPr>
        </p:nvSpPr>
        <p:spPr>
          <a:xfrm>
            <a:off x="457200" y="1066800"/>
            <a:ext cx="8229600" cy="5105400"/>
          </a:xfrm>
        </p:spPr>
        <p:txBody>
          <a:bodyPr>
            <a:normAutofit/>
          </a:bodyPr>
          <a:lstStyle/>
          <a:p>
            <a:pPr marL="0" indent="0" algn="ctr">
              <a:buNone/>
            </a:pPr>
            <a:r>
              <a:rPr lang="en-US" dirty="0" smtClean="0"/>
              <a:t>Once you have submitted an application, contact our office </a:t>
            </a:r>
            <a:r>
              <a:rPr lang="en-US" dirty="0"/>
              <a:t>to sign up for the next </a:t>
            </a:r>
            <a:r>
              <a:rPr lang="en-US" dirty="0" smtClean="0"/>
              <a:t>segment </a:t>
            </a:r>
            <a:r>
              <a:rPr lang="en-US" dirty="0"/>
              <a:t>in our New Provider training series</a:t>
            </a:r>
          </a:p>
          <a:p>
            <a:pPr marL="0" indent="0" algn="ctr">
              <a:buNone/>
            </a:pPr>
            <a:r>
              <a:rPr lang="en-US" dirty="0" smtClean="0"/>
              <a:t> </a:t>
            </a:r>
          </a:p>
          <a:p>
            <a:pPr marL="0" indent="0" algn="ctr">
              <a:buNone/>
            </a:pPr>
            <a:r>
              <a:rPr lang="en-US" dirty="0" smtClean="0"/>
              <a:t>(602) 364-2639 (Phoenix) </a:t>
            </a:r>
          </a:p>
          <a:p>
            <a:pPr marL="0" indent="0" algn="ctr">
              <a:buNone/>
            </a:pPr>
            <a:r>
              <a:rPr lang="en-US" i="1" dirty="0" smtClean="0"/>
              <a:t>or </a:t>
            </a:r>
          </a:p>
          <a:p>
            <a:pPr marL="0" indent="0" algn="ctr">
              <a:buNone/>
            </a:pPr>
            <a:r>
              <a:rPr lang="en-US" dirty="0" smtClean="0"/>
              <a:t>(520) 628-6965 (Tucson) </a:t>
            </a:r>
          </a:p>
          <a:p>
            <a:pPr marL="0" indent="0">
              <a:buNone/>
            </a:pPr>
            <a:endParaRPr lang="en-US" sz="3600" dirty="0" smtClean="0"/>
          </a:p>
          <a:p>
            <a:endParaRPr lang="en-US" sz="2900" dirty="0" smtClean="0"/>
          </a:p>
        </p:txBody>
      </p:sp>
    </p:spTree>
    <p:extLst>
      <p:ext uri="{BB962C8B-B14F-4D97-AF65-F5344CB8AC3E}">
        <p14:creationId xmlns:p14="http://schemas.microsoft.com/office/powerpoint/2010/main" val="3675260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81000" y="1600200"/>
            <a:ext cx="7848600" cy="3962400"/>
          </a:xfrm>
        </p:spPr>
        <p:txBody>
          <a:bodyPr>
            <a:normAutofit/>
          </a:bodyPr>
          <a:lstStyle/>
          <a:p>
            <a:pPr marL="0" indent="0" algn="ctr">
              <a:buNone/>
            </a:pPr>
            <a:endParaRPr lang="en-US" sz="5400" dirty="0" smtClean="0"/>
          </a:p>
          <a:p>
            <a:pPr marL="0" indent="0" algn="ctr">
              <a:buNone/>
            </a:pPr>
            <a:r>
              <a:rPr lang="en-US" sz="5400" dirty="0" smtClean="0"/>
              <a:t>Resources</a:t>
            </a:r>
            <a:endParaRPr lang="en-US" sz="5400" dirty="0"/>
          </a:p>
        </p:txBody>
      </p:sp>
    </p:spTree>
    <p:extLst>
      <p:ext uri="{BB962C8B-B14F-4D97-AF65-F5344CB8AC3E}">
        <p14:creationId xmlns:p14="http://schemas.microsoft.com/office/powerpoint/2010/main" val="757714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685800"/>
          </a:xfrm>
        </p:spPr>
        <p:txBody>
          <a:bodyPr>
            <a:normAutofit fontScale="90000"/>
          </a:bodyPr>
          <a:lstStyle/>
          <a:p>
            <a:pPr>
              <a:defRPr/>
            </a:pPr>
            <a:r>
              <a:rPr lang="en-US" dirty="0"/>
              <a:t>Bureau of Residential Facilities Licensing Website </a:t>
            </a:r>
            <a:endParaRPr lang="en-US" dirty="0" smtClean="0"/>
          </a:p>
        </p:txBody>
      </p:sp>
      <p:sp>
        <p:nvSpPr>
          <p:cNvPr id="82947" name="Rectangle 3"/>
          <p:cNvSpPr>
            <a:spLocks noGrp="1" noChangeArrowheads="1"/>
          </p:cNvSpPr>
          <p:nvPr>
            <p:ph type="body" idx="1"/>
          </p:nvPr>
        </p:nvSpPr>
        <p:spPr>
          <a:xfrm>
            <a:off x="134938" y="1143000"/>
            <a:ext cx="8896350" cy="5562600"/>
          </a:xfrm>
        </p:spPr>
        <p:txBody>
          <a:bodyPr/>
          <a:lstStyle/>
          <a:p>
            <a:pPr marL="0" indent="0" algn="ctr">
              <a:lnSpc>
                <a:spcPct val="90000"/>
              </a:lnSpc>
              <a:buNone/>
              <a:defRPr/>
            </a:pPr>
            <a:r>
              <a:rPr lang="en-US" dirty="0">
                <a:hlinkClick r:id="rId3"/>
              </a:rPr>
              <a:t>http://</a:t>
            </a:r>
            <a:r>
              <a:rPr lang="en-US" dirty="0" smtClean="0">
                <a:hlinkClick r:id="rId3"/>
              </a:rPr>
              <a:t>azdhs.gov/licensing/residential-facilities/index.php</a:t>
            </a:r>
            <a:r>
              <a:rPr lang="en-US" dirty="0" smtClean="0"/>
              <a:t> </a:t>
            </a:r>
            <a:r>
              <a:rPr lang="en-US" sz="2800" dirty="0" smtClean="0"/>
              <a:t>	</a:t>
            </a:r>
          </a:p>
          <a:p>
            <a:pPr marL="0" indent="0">
              <a:lnSpc>
                <a:spcPct val="90000"/>
              </a:lnSpc>
              <a:buNone/>
              <a:defRPr/>
            </a:pPr>
            <a:r>
              <a:rPr lang="en-US" sz="2800" dirty="0"/>
              <a:t>	</a:t>
            </a:r>
            <a:r>
              <a:rPr lang="en-US" sz="2800" dirty="0" smtClean="0"/>
              <a:t>Contains Links to:</a:t>
            </a:r>
          </a:p>
          <a:p>
            <a:pPr marL="0" indent="0">
              <a:lnSpc>
                <a:spcPct val="90000"/>
              </a:lnSpc>
              <a:buNone/>
              <a:defRPr/>
            </a:pPr>
            <a:r>
              <a:rPr lang="en-US" sz="2800" dirty="0"/>
              <a:t>	</a:t>
            </a:r>
            <a:r>
              <a:rPr lang="en-US" sz="2800" dirty="0" smtClean="0"/>
              <a:t>	Frequently Asked Questions  </a:t>
            </a:r>
          </a:p>
          <a:p>
            <a:pPr marL="0" indent="0" eaLnBrk="1" hangingPunct="1">
              <a:lnSpc>
                <a:spcPct val="90000"/>
              </a:lnSpc>
              <a:buNone/>
              <a:defRPr/>
            </a:pPr>
            <a:r>
              <a:rPr lang="en-US" sz="2800" dirty="0" smtClean="0"/>
              <a:t>		License application forms</a:t>
            </a:r>
          </a:p>
          <a:p>
            <a:pPr marL="0" indent="0" eaLnBrk="1" hangingPunct="1">
              <a:lnSpc>
                <a:spcPct val="90000"/>
              </a:lnSpc>
              <a:buNone/>
              <a:defRPr/>
            </a:pPr>
            <a:r>
              <a:rPr lang="en-US" sz="2800" dirty="0" smtClean="0"/>
              <a:t> 		Rules and Regulations</a:t>
            </a:r>
          </a:p>
          <a:p>
            <a:pPr marL="0" indent="0" eaLnBrk="1" hangingPunct="1">
              <a:lnSpc>
                <a:spcPct val="90000"/>
              </a:lnSpc>
              <a:buNone/>
              <a:defRPr/>
            </a:pPr>
            <a:r>
              <a:rPr lang="en-US" sz="2800" dirty="0"/>
              <a:t>	</a:t>
            </a:r>
            <a:r>
              <a:rPr lang="en-US" sz="2800" dirty="0" smtClean="0"/>
              <a:t>	Online Complaint System</a:t>
            </a:r>
          </a:p>
          <a:p>
            <a:pPr marL="0" indent="0" eaLnBrk="1" hangingPunct="1">
              <a:lnSpc>
                <a:spcPct val="90000"/>
              </a:lnSpc>
              <a:buNone/>
              <a:defRPr/>
            </a:pPr>
            <a:endParaRPr lang="en-US" sz="2800" dirty="0"/>
          </a:p>
          <a:p>
            <a:pPr marL="0" indent="0" algn="ctr">
              <a:lnSpc>
                <a:spcPct val="90000"/>
              </a:lnSpc>
              <a:buNone/>
              <a:defRPr/>
            </a:pPr>
            <a:r>
              <a:rPr lang="en-US" sz="2800" dirty="0" smtClean="0">
                <a:hlinkClick r:id="rId4"/>
              </a:rPr>
              <a:t>www.azcarecheck.com</a:t>
            </a:r>
            <a:r>
              <a:rPr lang="en-US" sz="2800" dirty="0" smtClean="0"/>
              <a:t> has </a:t>
            </a:r>
            <a:r>
              <a:rPr lang="en-US" sz="2800" dirty="0"/>
              <a:t>facility information, including survey history and enforcement actions</a:t>
            </a:r>
          </a:p>
          <a:p>
            <a:pPr eaLnBrk="1" hangingPunct="1">
              <a:lnSpc>
                <a:spcPct val="90000"/>
              </a:lnSpc>
              <a:defRPr/>
            </a:pPr>
            <a:endParaRPr lang="en-US" sz="2800" dirty="0" smtClean="0"/>
          </a:p>
        </p:txBody>
      </p:sp>
    </p:spTree>
    <p:extLst>
      <p:ext uri="{BB962C8B-B14F-4D97-AF65-F5344CB8AC3E}">
        <p14:creationId xmlns:p14="http://schemas.microsoft.com/office/powerpoint/2010/main" val="35705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947">
                                            <p:txEl>
                                              <p:pRg st="7" end="7"/>
                                            </p:txEl>
                                          </p:spTgt>
                                        </p:tgtEl>
                                        <p:attrNameLst>
                                          <p:attrName>style.visibility</p:attrName>
                                        </p:attrNameLst>
                                      </p:cBhvr>
                                      <p:to>
                                        <p:strVal val="visible"/>
                                      </p:to>
                                    </p:set>
                                    <p:anim calcmode="lin" valueType="num">
                                      <p:cBhvr additive="base">
                                        <p:cTn id="43" dur="500" fill="hold"/>
                                        <p:tgtEl>
                                          <p:spTgt spid="8294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2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914400"/>
            <a:ext cx="8229600" cy="4648200"/>
          </a:xfrm>
        </p:spPr>
        <p:txBody>
          <a:bodyPr>
            <a:normAutofit/>
          </a:bodyPr>
          <a:lstStyle/>
          <a:p>
            <a:pPr marL="0" indent="0">
              <a:buNone/>
            </a:pPr>
            <a:r>
              <a:rPr lang="en-US" dirty="0" smtClean="0"/>
              <a:t>Arizona Health Care Cost Containment S</a:t>
            </a:r>
            <a:r>
              <a:rPr lang="en-US" dirty="0"/>
              <a:t>ystem (AHCCCS) </a:t>
            </a:r>
            <a:endParaRPr lang="en-US" dirty="0" smtClean="0"/>
          </a:p>
          <a:p>
            <a:pPr marL="457200" lvl="1" indent="0">
              <a:buNone/>
            </a:pPr>
            <a:r>
              <a:rPr lang="en-US" dirty="0" smtClean="0"/>
              <a:t>Phone</a:t>
            </a:r>
            <a:r>
              <a:rPr lang="en-US" dirty="0"/>
              <a:t>: 602-417-4000 or 1-800-654-8713 </a:t>
            </a:r>
          </a:p>
          <a:p>
            <a:pPr marL="457200" lvl="1" indent="0">
              <a:buNone/>
            </a:pPr>
            <a:r>
              <a:rPr lang="en-US" dirty="0" smtClean="0"/>
              <a:t>Website: </a:t>
            </a:r>
            <a:r>
              <a:rPr lang="en-US" dirty="0" smtClean="0">
                <a:hlinkClick r:id="rId2"/>
              </a:rPr>
              <a:t>www.azahcccs.gov</a:t>
            </a:r>
            <a:r>
              <a:rPr lang="en-US" dirty="0" smtClean="0"/>
              <a:t> </a:t>
            </a:r>
          </a:p>
          <a:p>
            <a:pPr marL="457200" lvl="1" indent="0">
              <a:buNone/>
            </a:pPr>
            <a:endParaRPr lang="en-US" sz="900" dirty="0"/>
          </a:p>
          <a:p>
            <a:pPr marL="0" indent="0">
              <a:buNone/>
            </a:pPr>
            <a:r>
              <a:rPr lang="en-US" dirty="0" smtClean="0"/>
              <a:t>AZDHS Division of Behavioral Health Services</a:t>
            </a:r>
            <a:endParaRPr lang="en-US" dirty="0"/>
          </a:p>
          <a:p>
            <a:pPr marL="457200" lvl="1" indent="0">
              <a:buNone/>
            </a:pPr>
            <a:r>
              <a:rPr lang="en-US" dirty="0"/>
              <a:t>Phone: </a:t>
            </a:r>
            <a:r>
              <a:rPr lang="en-US" dirty="0" smtClean="0"/>
              <a:t>602-364-4558 </a:t>
            </a:r>
            <a:r>
              <a:rPr lang="en-US" dirty="0"/>
              <a:t>or 1-800-867-5808</a:t>
            </a:r>
          </a:p>
          <a:p>
            <a:pPr marL="457200" lvl="1" indent="0">
              <a:buNone/>
            </a:pPr>
            <a:r>
              <a:rPr lang="en-US" dirty="0"/>
              <a:t>Website: </a:t>
            </a:r>
            <a:r>
              <a:rPr lang="en-US" dirty="0" smtClean="0">
                <a:hlinkClick r:id="rId3"/>
              </a:rPr>
              <a:t>azdhs.gov/</a:t>
            </a:r>
            <a:r>
              <a:rPr lang="en-US" dirty="0" err="1" smtClean="0">
                <a:hlinkClick r:id="rId3"/>
              </a:rPr>
              <a:t>bhs</a:t>
            </a:r>
            <a:r>
              <a:rPr lang="en-US" dirty="0" smtClean="0"/>
              <a:t> </a:t>
            </a:r>
          </a:p>
          <a:p>
            <a:pPr marL="457200" lvl="1" indent="0" algn="ctr">
              <a:buNone/>
            </a:pPr>
            <a:r>
              <a:rPr lang="en-US" sz="2000" i="1" dirty="0" smtClean="0"/>
              <a:t>DBHS monitors the contact for  the Regional Behavioral Health Authorities (RBHAs)</a:t>
            </a:r>
            <a:endParaRPr lang="en-US" sz="2000" i="1" dirty="0"/>
          </a:p>
          <a:p>
            <a:pPr algn="ctr"/>
            <a:endParaRPr lang="en-US" dirty="0"/>
          </a:p>
        </p:txBody>
      </p:sp>
    </p:spTree>
    <p:extLst>
      <p:ext uri="{BB962C8B-B14F-4D97-AF65-F5344CB8AC3E}">
        <p14:creationId xmlns:p14="http://schemas.microsoft.com/office/powerpoint/2010/main" val="3997661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Other Resources</a:t>
            </a:r>
            <a:endParaRPr lang="en-US" dirty="0"/>
          </a:p>
        </p:txBody>
      </p:sp>
      <p:sp>
        <p:nvSpPr>
          <p:cNvPr id="3" name="Content Placeholder 2"/>
          <p:cNvSpPr>
            <a:spLocks noGrp="1"/>
          </p:cNvSpPr>
          <p:nvPr>
            <p:ph idx="1"/>
          </p:nvPr>
        </p:nvSpPr>
        <p:spPr>
          <a:xfrm>
            <a:off x="457200" y="1066800"/>
            <a:ext cx="8229600" cy="4953000"/>
          </a:xfrm>
        </p:spPr>
        <p:txBody>
          <a:bodyPr>
            <a:normAutofit fontScale="85000" lnSpcReduction="20000"/>
          </a:bodyPr>
          <a:lstStyle/>
          <a:p>
            <a:pPr>
              <a:buFont typeface="Wingdings" panose="05000000000000000000" pitchFamily="2" charset="2"/>
              <a:buChar char="Ø"/>
            </a:pPr>
            <a:r>
              <a:rPr lang="en-US" dirty="0" smtClean="0"/>
              <a:t>DES Long-Term Care Ombudsman:</a:t>
            </a:r>
          </a:p>
          <a:p>
            <a:pPr lvl="1">
              <a:buFont typeface="Wingdings" panose="05000000000000000000" pitchFamily="2" charset="2"/>
              <a:buChar char="Ø"/>
            </a:pPr>
            <a:r>
              <a:rPr lang="en-US" dirty="0" smtClean="0"/>
              <a:t>Phone: </a:t>
            </a:r>
            <a:r>
              <a:rPr lang="en-US" dirty="0"/>
              <a:t>(602) </a:t>
            </a:r>
            <a:r>
              <a:rPr lang="en-US" dirty="0" smtClean="0"/>
              <a:t>542-6454</a:t>
            </a:r>
          </a:p>
          <a:p>
            <a:pPr lvl="1">
              <a:buFont typeface="Wingdings" panose="05000000000000000000" pitchFamily="2" charset="2"/>
              <a:buChar char="Ø"/>
            </a:pPr>
            <a:r>
              <a:rPr lang="en-US" dirty="0" smtClean="0"/>
              <a:t>Website: </a:t>
            </a:r>
            <a:r>
              <a:rPr lang="en-US" dirty="0" smtClean="0">
                <a:hlinkClick r:id="rId2"/>
              </a:rPr>
              <a:t>www.azdes.gov</a:t>
            </a:r>
            <a:r>
              <a:rPr lang="en-US" dirty="0" smtClean="0"/>
              <a:t> </a:t>
            </a:r>
          </a:p>
          <a:p>
            <a:pPr marL="457200" lvl="1" indent="0">
              <a:buNone/>
            </a:pPr>
            <a:endParaRPr lang="en-US" dirty="0"/>
          </a:p>
          <a:p>
            <a:pPr>
              <a:buFont typeface="Wingdings" panose="05000000000000000000" pitchFamily="2" charset="2"/>
              <a:buChar char="Ø"/>
            </a:pPr>
            <a:r>
              <a:rPr lang="en-US" dirty="0"/>
              <a:t>Community Information and Referral Services</a:t>
            </a:r>
          </a:p>
          <a:p>
            <a:pPr lvl="1">
              <a:buFont typeface="Wingdings" panose="05000000000000000000" pitchFamily="2" charset="2"/>
              <a:buChar char="Ø"/>
            </a:pPr>
            <a:r>
              <a:rPr lang="en-US" dirty="0"/>
              <a:t>Phone:  2-1-1 or </a:t>
            </a:r>
            <a:r>
              <a:rPr lang="en-US" dirty="0" smtClean="0"/>
              <a:t>(602) 263-8845 </a:t>
            </a:r>
            <a:r>
              <a:rPr lang="en-US" dirty="0"/>
              <a:t>x100 </a:t>
            </a:r>
          </a:p>
          <a:p>
            <a:pPr lvl="1">
              <a:buFont typeface="Wingdings" panose="05000000000000000000" pitchFamily="2" charset="2"/>
              <a:buChar char="Ø"/>
            </a:pPr>
            <a:r>
              <a:rPr lang="en-US" dirty="0"/>
              <a:t>Website:  </a:t>
            </a:r>
            <a:r>
              <a:rPr lang="en-US" dirty="0" smtClean="0">
                <a:hlinkClick r:id="rId3"/>
              </a:rPr>
              <a:t>www.211arizona.org</a:t>
            </a:r>
            <a:r>
              <a:rPr lang="en-US" dirty="0" smtClean="0"/>
              <a:t>  </a:t>
            </a:r>
          </a:p>
          <a:p>
            <a:pPr lvl="1">
              <a:buFont typeface="Wingdings" panose="05000000000000000000" pitchFamily="2" charset="2"/>
              <a:buChar char="Ø"/>
            </a:pPr>
            <a:endParaRPr lang="en-US" dirty="0" smtClean="0"/>
          </a:p>
          <a:p>
            <a:pPr>
              <a:buFont typeface="Wingdings" panose="05000000000000000000" pitchFamily="2" charset="2"/>
              <a:buChar char="Ø"/>
            </a:pPr>
            <a:r>
              <a:rPr lang="en-US" dirty="0"/>
              <a:t>Arizona Board of Examiners of Nursing Care Institution Administrators and Assisted Living Facility </a:t>
            </a:r>
            <a:r>
              <a:rPr lang="en-US" dirty="0" smtClean="0"/>
              <a:t>Managers</a:t>
            </a:r>
          </a:p>
          <a:p>
            <a:pPr lvl="1">
              <a:buFont typeface="Wingdings" panose="05000000000000000000" pitchFamily="2" charset="2"/>
              <a:buChar char="Ø"/>
            </a:pPr>
            <a:r>
              <a:rPr lang="en-US" dirty="0"/>
              <a:t>Phone:  (602) 364-2273 </a:t>
            </a:r>
          </a:p>
          <a:p>
            <a:pPr lvl="1">
              <a:buFont typeface="Wingdings" panose="05000000000000000000" pitchFamily="2" charset="2"/>
              <a:buChar char="Ø"/>
            </a:pPr>
            <a:r>
              <a:rPr lang="en-US" dirty="0" smtClean="0"/>
              <a:t>Website: </a:t>
            </a:r>
            <a:r>
              <a:rPr lang="en-US" dirty="0" smtClean="0">
                <a:hlinkClick r:id="rId4"/>
              </a:rPr>
              <a:t>www.aznciaboard.us</a:t>
            </a:r>
            <a:r>
              <a:rPr lang="en-US" dirty="0" smtClean="0"/>
              <a:t>   </a:t>
            </a: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297345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648200"/>
          </a:xfrm>
        </p:spPr>
        <p:txBody>
          <a:bodyPr>
            <a:normAutofit/>
          </a:bodyPr>
          <a:lstStyle/>
          <a:p>
            <a:pPr marL="0" indent="0">
              <a:buNone/>
            </a:pPr>
            <a:endParaRPr lang="en-US" sz="3000" dirty="0" smtClean="0"/>
          </a:p>
          <a:p>
            <a:pPr lvl="0">
              <a:buFont typeface="Wingdings" panose="05000000000000000000" pitchFamily="2" charset="2"/>
              <a:buChar char="Ø"/>
            </a:pPr>
            <a:r>
              <a:rPr lang="en-US" sz="2700" dirty="0"/>
              <a:t>DES Department of Child Safety  (DCS </a:t>
            </a:r>
            <a:r>
              <a:rPr lang="en-US" sz="2700" dirty="0" smtClean="0"/>
              <a:t>[Foster </a:t>
            </a:r>
            <a:r>
              <a:rPr lang="en-US" sz="2700" dirty="0"/>
              <a:t>care</a:t>
            </a:r>
            <a:r>
              <a:rPr lang="en-US" sz="2700" dirty="0" smtClean="0"/>
              <a:t>]):</a:t>
            </a:r>
            <a:endParaRPr lang="en-US" sz="2700" dirty="0"/>
          </a:p>
          <a:p>
            <a:pPr lvl="1">
              <a:buFont typeface="Wingdings" panose="05000000000000000000" pitchFamily="2" charset="2"/>
              <a:buChar char="Ø"/>
            </a:pPr>
            <a:r>
              <a:rPr lang="en-US" sz="2700" dirty="0"/>
              <a:t>Phone: 1-877-KIDS-NEEDU (1-877-543-7633</a:t>
            </a:r>
            <a:r>
              <a:rPr lang="en-US" sz="2700" dirty="0" smtClean="0"/>
              <a:t>)</a:t>
            </a:r>
          </a:p>
          <a:p>
            <a:pPr lvl="1">
              <a:buFont typeface="Wingdings" panose="05000000000000000000" pitchFamily="2" charset="2"/>
              <a:buChar char="Ø"/>
            </a:pPr>
            <a:endParaRPr lang="en-US" sz="2700" dirty="0"/>
          </a:p>
          <a:p>
            <a:pPr>
              <a:buFont typeface="Wingdings" panose="05000000000000000000" pitchFamily="2" charset="2"/>
              <a:buChar char="Ø"/>
            </a:pPr>
            <a:r>
              <a:rPr lang="en-US" sz="2700" dirty="0" smtClean="0"/>
              <a:t>DES </a:t>
            </a:r>
            <a:r>
              <a:rPr lang="en-US" sz="2700" dirty="0"/>
              <a:t>Department of Developmental </a:t>
            </a:r>
            <a:r>
              <a:rPr lang="en-US" sz="2700" dirty="0" smtClean="0"/>
              <a:t>Disabilities (DDD):</a:t>
            </a:r>
          </a:p>
          <a:p>
            <a:pPr lvl="1">
              <a:buFont typeface="Wingdings" panose="05000000000000000000" pitchFamily="2" charset="2"/>
              <a:buChar char="Ø"/>
            </a:pPr>
            <a:r>
              <a:rPr lang="en-US" sz="2700" dirty="0" smtClean="0"/>
              <a:t>Phone: </a:t>
            </a:r>
            <a:r>
              <a:rPr lang="en-US" sz="2700" dirty="0"/>
              <a:t>(602) 542-0419 or (866) </a:t>
            </a:r>
            <a:r>
              <a:rPr lang="en-US" sz="2700" dirty="0" smtClean="0"/>
              <a:t>229-5553</a:t>
            </a:r>
          </a:p>
          <a:p>
            <a:pPr lvl="1">
              <a:buFont typeface="Wingdings" panose="05000000000000000000" pitchFamily="2" charset="2"/>
              <a:buChar char="Ø"/>
            </a:pPr>
            <a:endParaRPr lang="en-US" sz="2700" dirty="0" smtClean="0"/>
          </a:p>
          <a:p>
            <a:pPr>
              <a:buFont typeface="Wingdings" panose="05000000000000000000" pitchFamily="2" charset="2"/>
              <a:buChar char="Ø"/>
            </a:pPr>
            <a:r>
              <a:rPr lang="en-US" sz="2700" dirty="0" smtClean="0"/>
              <a:t>DES Website</a:t>
            </a:r>
            <a:r>
              <a:rPr lang="en-US" sz="2700" dirty="0"/>
              <a:t>:  </a:t>
            </a:r>
            <a:r>
              <a:rPr lang="en-US" sz="2700" dirty="0">
                <a:hlinkClick r:id="rId2"/>
              </a:rPr>
              <a:t>https://www.azdes.gov</a:t>
            </a:r>
            <a:r>
              <a:rPr lang="en-US" sz="2700" dirty="0" smtClean="0">
                <a:hlinkClick r:id="rId2"/>
              </a:rPr>
              <a:t>/</a:t>
            </a:r>
            <a:r>
              <a:rPr lang="en-US" sz="2700" dirty="0" smtClean="0"/>
              <a:t> </a:t>
            </a:r>
          </a:p>
          <a:p>
            <a:pPr lvl="1">
              <a:buFont typeface="Wingdings" panose="05000000000000000000" pitchFamily="2" charset="2"/>
              <a:buChar char="Ø"/>
            </a:pPr>
            <a:endParaRPr lang="en-US" dirty="0"/>
          </a:p>
        </p:txBody>
      </p:sp>
      <p:sp>
        <p:nvSpPr>
          <p:cNvPr id="4" name="Rectangle 3"/>
          <p:cNvSpPr/>
          <p:nvPr/>
        </p:nvSpPr>
        <p:spPr>
          <a:xfrm>
            <a:off x="609600" y="533400"/>
            <a:ext cx="7391400" cy="769441"/>
          </a:xfrm>
          <a:prstGeom prst="rect">
            <a:avLst/>
          </a:prstGeom>
        </p:spPr>
        <p:txBody>
          <a:bodyPr wrap="square">
            <a:spAutoFit/>
          </a:bodyPr>
          <a:lstStyle/>
          <a:p>
            <a:pPr algn="ctr"/>
            <a:r>
              <a:rPr lang="en-US" sz="4400" dirty="0"/>
              <a:t>Other </a:t>
            </a:r>
            <a:r>
              <a:rPr lang="en-US" sz="4400" dirty="0" smtClean="0"/>
              <a:t>Resources</a:t>
            </a:r>
            <a:endParaRPr lang="en-US" sz="4400" dirty="0"/>
          </a:p>
        </p:txBody>
      </p:sp>
    </p:spTree>
    <p:extLst>
      <p:ext uri="{BB962C8B-B14F-4D97-AF65-F5344CB8AC3E}">
        <p14:creationId xmlns:p14="http://schemas.microsoft.com/office/powerpoint/2010/main" val="2461519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Local </a:t>
            </a:r>
            <a:r>
              <a:rPr lang="en-US" dirty="0"/>
              <a:t>J</a:t>
            </a:r>
            <a:r>
              <a:rPr lang="en-US" dirty="0" smtClean="0"/>
              <a:t>urisdiction Contacts</a:t>
            </a:r>
            <a:endParaRPr lang="en-US" dirty="0"/>
          </a:p>
        </p:txBody>
      </p:sp>
      <p:sp>
        <p:nvSpPr>
          <p:cNvPr id="3" name="Text Placeholder 2"/>
          <p:cNvSpPr>
            <a:spLocks noGrp="1"/>
          </p:cNvSpPr>
          <p:nvPr>
            <p:ph type="body" idx="1"/>
          </p:nvPr>
        </p:nvSpPr>
        <p:spPr>
          <a:xfrm>
            <a:off x="457200" y="838200"/>
            <a:ext cx="8229600" cy="5334000"/>
          </a:xfrm>
        </p:spPr>
        <p:txBody>
          <a:bodyPr>
            <a:normAutofit/>
          </a:bodyPr>
          <a:lstStyle/>
          <a:p>
            <a:r>
              <a:rPr lang="en-US" dirty="0" smtClean="0"/>
              <a:t>City of Phoenix:  </a:t>
            </a:r>
          </a:p>
          <a:p>
            <a:pPr lvl="1"/>
            <a:r>
              <a:rPr lang="en-US" dirty="0"/>
              <a:t>Office of Customer </a:t>
            </a:r>
            <a:r>
              <a:rPr lang="en-US" dirty="0" smtClean="0"/>
              <a:t>Advocacy: 602-534-7344</a:t>
            </a:r>
            <a:endParaRPr lang="en-US" dirty="0"/>
          </a:p>
          <a:p>
            <a:pPr lvl="1"/>
            <a:r>
              <a:rPr lang="en-US" dirty="0" smtClean="0"/>
              <a:t>Fire Department: 602-262-7860</a:t>
            </a:r>
          </a:p>
          <a:p>
            <a:r>
              <a:rPr lang="en-US" dirty="0" smtClean="0"/>
              <a:t>City of Mesa:</a:t>
            </a:r>
          </a:p>
          <a:p>
            <a:pPr lvl="1"/>
            <a:r>
              <a:rPr lang="en-US" dirty="0"/>
              <a:t>Building Safety </a:t>
            </a:r>
            <a:r>
              <a:rPr lang="en-US" dirty="0" smtClean="0"/>
              <a:t>Division: 480-644-4057</a:t>
            </a:r>
            <a:endParaRPr lang="en-US" dirty="0"/>
          </a:p>
          <a:p>
            <a:pPr lvl="1"/>
            <a:r>
              <a:rPr lang="en-US" dirty="0" smtClean="0"/>
              <a:t>Fire Prevention: 480-644-2622</a:t>
            </a:r>
          </a:p>
          <a:p>
            <a:r>
              <a:rPr lang="en-US" dirty="0" smtClean="0"/>
              <a:t>City of Glendale:</a:t>
            </a:r>
          </a:p>
          <a:p>
            <a:pPr lvl="1"/>
            <a:r>
              <a:rPr lang="en-US" dirty="0"/>
              <a:t>Building </a:t>
            </a:r>
            <a:r>
              <a:rPr lang="en-US" dirty="0" smtClean="0"/>
              <a:t>Safety: 623-915-3263</a:t>
            </a:r>
            <a:endParaRPr lang="en-US" dirty="0"/>
          </a:p>
          <a:p>
            <a:pPr lvl="1"/>
            <a:r>
              <a:rPr lang="en-US" dirty="0"/>
              <a:t>Fire Prevention </a:t>
            </a:r>
            <a:r>
              <a:rPr lang="en-US" dirty="0" smtClean="0"/>
              <a:t>Office: 623-930-4420</a:t>
            </a:r>
            <a:endParaRPr lang="en-US" dirty="0"/>
          </a:p>
        </p:txBody>
      </p:sp>
    </p:spTree>
    <p:extLst>
      <p:ext uri="{BB962C8B-B14F-4D97-AF65-F5344CB8AC3E}">
        <p14:creationId xmlns:p14="http://schemas.microsoft.com/office/powerpoint/2010/main" val="4235537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Local Jurisdiction Contacts</a:t>
            </a:r>
            <a:endParaRPr lang="en-US" dirty="0"/>
          </a:p>
        </p:txBody>
      </p:sp>
      <p:sp>
        <p:nvSpPr>
          <p:cNvPr id="3" name="Text Placeholder 2"/>
          <p:cNvSpPr>
            <a:spLocks noGrp="1"/>
          </p:cNvSpPr>
          <p:nvPr>
            <p:ph type="body" idx="1"/>
          </p:nvPr>
        </p:nvSpPr>
        <p:spPr>
          <a:xfrm>
            <a:off x="457200" y="1143000"/>
            <a:ext cx="8229600" cy="5029200"/>
          </a:xfrm>
        </p:spPr>
        <p:txBody>
          <a:bodyPr>
            <a:normAutofit/>
          </a:bodyPr>
          <a:lstStyle/>
          <a:p>
            <a:r>
              <a:rPr lang="en-US" dirty="0" smtClean="0"/>
              <a:t>City of Surprise:</a:t>
            </a:r>
          </a:p>
          <a:p>
            <a:pPr lvl="1"/>
            <a:r>
              <a:rPr lang="en-US" dirty="0"/>
              <a:t>Community Development </a:t>
            </a:r>
            <a:r>
              <a:rPr lang="en-US" dirty="0" smtClean="0"/>
              <a:t>Dept.:</a:t>
            </a:r>
            <a:r>
              <a:rPr lang="en-US" dirty="0"/>
              <a:t>	</a:t>
            </a:r>
            <a:r>
              <a:rPr lang="en-US" dirty="0" smtClean="0"/>
              <a:t>623-222-3000</a:t>
            </a:r>
            <a:endParaRPr lang="en-US" dirty="0"/>
          </a:p>
          <a:p>
            <a:pPr lvl="1"/>
            <a:r>
              <a:rPr lang="en-US" dirty="0"/>
              <a:t>Fire Prevention </a:t>
            </a:r>
            <a:r>
              <a:rPr lang="en-US" dirty="0" smtClean="0"/>
              <a:t>Division: 623.222.5100</a:t>
            </a:r>
            <a:endParaRPr lang="en-US" dirty="0"/>
          </a:p>
          <a:p>
            <a:r>
              <a:rPr lang="en-US" dirty="0" smtClean="0"/>
              <a:t>City of Tucson:</a:t>
            </a:r>
          </a:p>
          <a:p>
            <a:pPr lvl="1"/>
            <a:r>
              <a:rPr lang="en-US" dirty="0"/>
              <a:t>Planning &amp; Development Services </a:t>
            </a:r>
            <a:r>
              <a:rPr lang="en-US" dirty="0" smtClean="0"/>
              <a:t>Department: 520-791-5550 </a:t>
            </a:r>
            <a:endParaRPr lang="en-US" dirty="0"/>
          </a:p>
          <a:p>
            <a:pPr lvl="1"/>
            <a:r>
              <a:rPr lang="en-US" dirty="0"/>
              <a:t>Fire </a:t>
            </a:r>
            <a:r>
              <a:rPr lang="en-US" dirty="0" smtClean="0"/>
              <a:t>Prevention: 520-791-4502</a:t>
            </a:r>
            <a:endParaRPr lang="en-US" dirty="0"/>
          </a:p>
        </p:txBody>
      </p:sp>
    </p:spTree>
    <p:extLst>
      <p:ext uri="{BB962C8B-B14F-4D97-AF65-F5344CB8AC3E}">
        <p14:creationId xmlns:p14="http://schemas.microsoft.com/office/powerpoint/2010/main" val="4228479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Bureau of Residential Facilities Licensing (BRFL)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BRFL Licenses </a:t>
            </a:r>
            <a:r>
              <a:rPr lang="en-US" dirty="0"/>
              <a:t>and </a:t>
            </a:r>
            <a:r>
              <a:rPr lang="en-US" dirty="0" smtClean="0"/>
              <a:t>regulates:</a:t>
            </a:r>
          </a:p>
          <a:p>
            <a:pPr lvl="1"/>
            <a:r>
              <a:rPr lang="en-US" dirty="0" smtClean="0"/>
              <a:t> </a:t>
            </a:r>
            <a:r>
              <a:rPr lang="en-US" dirty="0"/>
              <a:t>Residential Healthcare </a:t>
            </a:r>
            <a:r>
              <a:rPr lang="en-US" dirty="0" smtClean="0"/>
              <a:t>Facilities </a:t>
            </a:r>
          </a:p>
          <a:p>
            <a:pPr lvl="2"/>
            <a:r>
              <a:rPr lang="en-US" dirty="0" smtClean="0"/>
              <a:t>Assisted </a:t>
            </a:r>
            <a:r>
              <a:rPr lang="en-US" dirty="0"/>
              <a:t>Living Centers and </a:t>
            </a:r>
            <a:r>
              <a:rPr lang="en-US" dirty="0" smtClean="0"/>
              <a:t>Homes</a:t>
            </a:r>
            <a:endParaRPr lang="en-US" dirty="0"/>
          </a:p>
          <a:p>
            <a:pPr lvl="2"/>
            <a:r>
              <a:rPr lang="en-US" dirty="0" smtClean="0"/>
              <a:t>Behavioral </a:t>
            </a:r>
            <a:r>
              <a:rPr lang="en-US" dirty="0"/>
              <a:t>Health Residential </a:t>
            </a:r>
            <a:r>
              <a:rPr lang="en-US" dirty="0" smtClean="0"/>
              <a:t>Facilities</a:t>
            </a:r>
            <a:endParaRPr lang="en-US" dirty="0"/>
          </a:p>
          <a:p>
            <a:pPr marL="0" indent="0">
              <a:buNone/>
            </a:pPr>
            <a:endParaRPr lang="en-US" sz="1400" dirty="0"/>
          </a:p>
          <a:p>
            <a:r>
              <a:rPr lang="en-US" dirty="0" smtClean="0"/>
              <a:t>BRFL also </a:t>
            </a:r>
            <a:r>
              <a:rPr lang="en-US" dirty="0"/>
              <a:t>licenses </a:t>
            </a:r>
            <a:r>
              <a:rPr lang="en-US" dirty="0" smtClean="0"/>
              <a:t>and regulates:</a:t>
            </a:r>
          </a:p>
          <a:p>
            <a:pPr lvl="1"/>
            <a:r>
              <a:rPr lang="en-US" dirty="0" smtClean="0"/>
              <a:t>Adult </a:t>
            </a:r>
            <a:r>
              <a:rPr lang="en-US" dirty="0"/>
              <a:t>Day Health Care </a:t>
            </a:r>
            <a:r>
              <a:rPr lang="en-US" dirty="0" smtClean="0"/>
              <a:t>Facilities</a:t>
            </a:r>
          </a:p>
          <a:p>
            <a:pPr lvl="1"/>
            <a:r>
              <a:rPr lang="en-US" dirty="0" smtClean="0"/>
              <a:t>Adult </a:t>
            </a:r>
            <a:r>
              <a:rPr lang="en-US" dirty="0"/>
              <a:t>Foster Care </a:t>
            </a:r>
            <a:r>
              <a:rPr lang="en-US" dirty="0" smtClean="0"/>
              <a:t>Homes</a:t>
            </a:r>
          </a:p>
          <a:p>
            <a:pPr lvl="1"/>
            <a:r>
              <a:rPr lang="en-US" dirty="0" smtClean="0"/>
              <a:t>Behavioral </a:t>
            </a:r>
            <a:r>
              <a:rPr lang="en-US" dirty="0"/>
              <a:t>Health Respite </a:t>
            </a:r>
            <a:r>
              <a:rPr lang="en-US" dirty="0" smtClean="0"/>
              <a:t>Homes</a:t>
            </a:r>
            <a:endParaRPr lang="en-US" dirty="0"/>
          </a:p>
          <a:p>
            <a:pPr lvl="1"/>
            <a:r>
              <a:rPr lang="en-US" dirty="0" smtClean="0"/>
              <a:t>Behavioral </a:t>
            </a:r>
            <a:r>
              <a:rPr lang="en-US" dirty="0"/>
              <a:t>Health Therapeutic </a:t>
            </a:r>
            <a:r>
              <a:rPr lang="en-US" dirty="0" smtClean="0"/>
              <a:t>Homes</a:t>
            </a:r>
            <a:endParaRPr lang="en-US" dirty="0"/>
          </a:p>
        </p:txBody>
      </p:sp>
    </p:spTree>
    <p:extLst>
      <p:ext uri="{BB962C8B-B14F-4D97-AF65-F5344CB8AC3E}">
        <p14:creationId xmlns:p14="http://schemas.microsoft.com/office/powerpoint/2010/main" val="4180398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QUESTIONS</a:t>
            </a:r>
            <a:r>
              <a:rPr lang="en-US" dirty="0" smtClean="0"/>
              <a:t>?</a:t>
            </a:r>
            <a:endParaRPr lang="en-US" dirty="0"/>
          </a:p>
        </p:txBody>
      </p:sp>
      <p:sp>
        <p:nvSpPr>
          <p:cNvPr id="3" name="Text Placeholder 2"/>
          <p:cNvSpPr>
            <a:spLocks noGrp="1"/>
          </p:cNvSpPr>
          <p:nvPr>
            <p:ph type="body" idx="1"/>
          </p:nvPr>
        </p:nvSpPr>
        <p:spPr>
          <a:xfrm>
            <a:off x="457200" y="1066800"/>
            <a:ext cx="8229600" cy="5105400"/>
          </a:xfrm>
        </p:spPr>
        <p:txBody>
          <a:bodyPr/>
          <a:lstStyle/>
          <a:p>
            <a:r>
              <a:rPr lang="en-US" dirty="0" smtClean="0"/>
              <a:t>Phoenix office:  </a:t>
            </a:r>
            <a:r>
              <a:rPr lang="en-US" dirty="0"/>
              <a:t>150 N. 18th Ave.,  Suite 420 </a:t>
            </a:r>
          </a:p>
          <a:p>
            <a:r>
              <a:rPr lang="en-US" dirty="0"/>
              <a:t>602-364-2639		FAX: 602-324-5872</a:t>
            </a:r>
          </a:p>
          <a:p>
            <a:endParaRPr lang="en-US" dirty="0"/>
          </a:p>
          <a:p>
            <a:r>
              <a:rPr lang="en-US" dirty="0" smtClean="0"/>
              <a:t>Tucson office:  </a:t>
            </a:r>
            <a:r>
              <a:rPr lang="en-US" dirty="0"/>
              <a:t>400 W. Congress St.,  Suite 116 </a:t>
            </a:r>
          </a:p>
          <a:p>
            <a:r>
              <a:rPr lang="en-US" dirty="0"/>
              <a:t>520-628-6965		FAX: 520-628-6991</a:t>
            </a:r>
          </a:p>
          <a:p>
            <a:endParaRPr lang="en-US" dirty="0" smtClean="0"/>
          </a:p>
          <a:p>
            <a:r>
              <a:rPr lang="en-US" dirty="0" smtClean="0"/>
              <a:t>Website:  </a:t>
            </a:r>
            <a:r>
              <a:rPr lang="en-US" dirty="0" smtClean="0">
                <a:hlinkClick r:id="rId2"/>
              </a:rPr>
              <a:t>www.azdhs.gov/als/residential</a:t>
            </a:r>
            <a:endParaRPr lang="en-US" dirty="0" smtClean="0"/>
          </a:p>
          <a:p>
            <a:r>
              <a:rPr lang="en-US" dirty="0" smtClean="0"/>
              <a:t>Email: </a:t>
            </a:r>
            <a:r>
              <a:rPr lang="en-US" dirty="0" smtClean="0">
                <a:hlinkClick r:id="rId3"/>
              </a:rPr>
              <a:t>Residential.Licensing@azdhs.gov</a:t>
            </a:r>
            <a:endParaRPr lang="en-US" dirty="0"/>
          </a:p>
        </p:txBody>
      </p:sp>
    </p:spTree>
    <p:extLst>
      <p:ext uri="{BB962C8B-B14F-4D97-AF65-F5344CB8AC3E}">
        <p14:creationId xmlns:p14="http://schemas.microsoft.com/office/powerpoint/2010/main" val="383126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Health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a:t>
            </a:r>
            <a:r>
              <a:rPr lang="en-US" u="sng" dirty="0" smtClean="0"/>
              <a:t>NOT</a:t>
            </a:r>
            <a:r>
              <a:rPr lang="en-US" dirty="0" smtClean="0"/>
              <a:t> license or regulate:</a:t>
            </a:r>
          </a:p>
          <a:p>
            <a:pPr lvl="1"/>
            <a:r>
              <a:rPr lang="en-US" dirty="0" smtClean="0"/>
              <a:t>Child Foster Care Homes</a:t>
            </a:r>
          </a:p>
          <a:p>
            <a:pPr lvl="1"/>
            <a:endParaRPr lang="en-US" dirty="0" smtClean="0"/>
          </a:p>
          <a:p>
            <a:r>
              <a:rPr lang="en-US" dirty="0" smtClean="0"/>
              <a:t>Does license, but doesn’t monitor programs:</a:t>
            </a:r>
          </a:p>
          <a:p>
            <a:pPr lvl="1"/>
            <a:r>
              <a:rPr lang="en-US" dirty="0" smtClean="0"/>
              <a:t>Developmentally Disabled Group Homes*</a:t>
            </a:r>
          </a:p>
          <a:p>
            <a:pPr marL="457200" lvl="1" indent="0">
              <a:buNone/>
            </a:pPr>
            <a:endParaRPr lang="en-US" dirty="0" smtClean="0"/>
          </a:p>
          <a:p>
            <a:pPr marL="457200" lvl="1" indent="0">
              <a:buNone/>
            </a:pPr>
            <a:r>
              <a:rPr lang="en-US" dirty="0" smtClean="0"/>
              <a:t>These facilities are licensed and regulated by the Department of Economic Security (DES)</a:t>
            </a:r>
          </a:p>
          <a:p>
            <a:pPr marL="457200" lvl="1" indent="0">
              <a:buNone/>
            </a:pPr>
            <a:endParaRPr lang="en-US" dirty="0"/>
          </a:p>
          <a:p>
            <a:pPr marL="457200" lvl="1" indent="0" algn="ctr">
              <a:buNone/>
            </a:pPr>
            <a:r>
              <a:rPr lang="en-US" sz="2200" i="1" dirty="0" smtClean="0"/>
              <a:t>*the term “group home” is typically used by DES, not DHS</a:t>
            </a:r>
            <a:endParaRPr lang="en-US" sz="2200" i="1" dirty="0"/>
          </a:p>
        </p:txBody>
      </p:sp>
    </p:spTree>
    <p:extLst>
      <p:ext uri="{BB962C8B-B14F-4D97-AF65-F5344CB8AC3E}">
        <p14:creationId xmlns:p14="http://schemas.microsoft.com/office/powerpoint/2010/main" val="42424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Training</a:t>
            </a:r>
            <a:endParaRPr lang="en-US" dirty="0"/>
          </a:p>
        </p:txBody>
      </p:sp>
      <p:sp>
        <p:nvSpPr>
          <p:cNvPr id="3" name="Content Placeholder 2"/>
          <p:cNvSpPr>
            <a:spLocks noGrp="1"/>
          </p:cNvSpPr>
          <p:nvPr>
            <p:ph idx="1"/>
          </p:nvPr>
        </p:nvSpPr>
        <p:spPr/>
        <p:txBody>
          <a:bodyPr/>
          <a:lstStyle/>
          <a:p>
            <a:r>
              <a:rPr lang="en-US" dirty="0" smtClean="0"/>
              <a:t>To help you, the potential provider, to determine what kind of facility you want to own and operate</a:t>
            </a:r>
          </a:p>
          <a:p>
            <a:r>
              <a:rPr lang="en-US" dirty="0" smtClean="0"/>
              <a:t>Review application requirements</a:t>
            </a:r>
          </a:p>
          <a:p>
            <a:r>
              <a:rPr lang="en-US" dirty="0" smtClean="0"/>
              <a:t>Navigating the Bureau’s website</a:t>
            </a:r>
          </a:p>
          <a:p>
            <a:pPr marL="0" indent="0">
              <a:buNone/>
            </a:pPr>
            <a:endParaRPr lang="en-US" dirty="0"/>
          </a:p>
        </p:txBody>
      </p:sp>
    </p:spTree>
    <p:extLst>
      <p:ext uri="{BB962C8B-B14F-4D97-AF65-F5344CB8AC3E}">
        <p14:creationId xmlns:p14="http://schemas.microsoft.com/office/powerpoint/2010/main" val="356190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Applicable Rules and Statutes</a:t>
            </a:r>
            <a:endParaRPr lang="en-US" dirty="0"/>
          </a:p>
        </p:txBody>
      </p:sp>
      <p:sp>
        <p:nvSpPr>
          <p:cNvPr id="3" name="Text Placeholder 2"/>
          <p:cNvSpPr>
            <a:spLocks noGrp="1"/>
          </p:cNvSpPr>
          <p:nvPr>
            <p:ph type="body" idx="1"/>
          </p:nvPr>
        </p:nvSpPr>
        <p:spPr>
          <a:xfrm>
            <a:off x="152400" y="838200"/>
            <a:ext cx="8763000" cy="5638800"/>
          </a:xfrm>
        </p:spPr>
        <p:txBody>
          <a:bodyPr>
            <a:normAutofit/>
          </a:bodyPr>
          <a:lstStyle/>
          <a:p>
            <a:r>
              <a:rPr lang="en-US" dirty="0" smtClean="0"/>
              <a:t>Licensing of Residential Facilities is governed by the Arizona Revised Statutes (“A.R.S.”), primarily </a:t>
            </a:r>
            <a:r>
              <a:rPr lang="en-US" dirty="0" smtClean="0">
                <a:hlinkClick r:id="rId2"/>
              </a:rPr>
              <a:t>Title 36: Public Health and Safety, Chapter 4: Health Care Institutions</a:t>
            </a:r>
            <a:endParaRPr lang="en-US" dirty="0" smtClean="0"/>
          </a:p>
          <a:p>
            <a:endParaRPr lang="en-US" sz="800" dirty="0" smtClean="0"/>
          </a:p>
          <a:p>
            <a:r>
              <a:rPr lang="en-US" dirty="0" smtClean="0"/>
              <a:t>Reference to a statute generally uses this format:  </a:t>
            </a:r>
          </a:p>
          <a:p>
            <a:pPr marL="0" indent="0">
              <a:buNone/>
              <a:tabLst>
                <a:tab pos="628650" algn="l"/>
              </a:tabLst>
            </a:pPr>
            <a:r>
              <a:rPr lang="en-US" dirty="0"/>
              <a:t>	</a:t>
            </a:r>
            <a:r>
              <a:rPr lang="en-US" dirty="0" smtClean="0">
                <a:hlinkClick r:id="rId3"/>
              </a:rPr>
              <a:t>A.R.S. § 36-401.A.1.</a:t>
            </a:r>
            <a:r>
              <a:rPr lang="en-US" dirty="0" smtClean="0"/>
              <a:t> or </a:t>
            </a:r>
            <a:r>
              <a:rPr lang="en-US" dirty="0">
                <a:hlinkClick r:id="rId3"/>
              </a:rPr>
              <a:t>A.R.S. § </a:t>
            </a:r>
            <a:r>
              <a:rPr lang="en-US" dirty="0" smtClean="0">
                <a:hlinkClick r:id="rId3"/>
              </a:rPr>
              <a:t>36-401(A)(1)</a:t>
            </a:r>
            <a:endParaRPr lang="en-US" dirty="0" smtClean="0"/>
          </a:p>
          <a:p>
            <a:pPr marL="0" indent="0">
              <a:buNone/>
            </a:pPr>
            <a:endParaRPr lang="en-US" dirty="0" smtClean="0"/>
          </a:p>
          <a:p>
            <a:pPr marL="0" indent="0">
              <a:buNone/>
            </a:pPr>
            <a:r>
              <a:rPr lang="en-US" dirty="0" smtClean="0"/>
              <a:t>Statutes are </a:t>
            </a:r>
            <a:r>
              <a:rPr lang="en-US" u="sng" dirty="0" smtClean="0"/>
              <a:t>law,</a:t>
            </a:r>
            <a:r>
              <a:rPr lang="en-US" dirty="0" smtClean="0"/>
              <a:t> and authorize the Department to adopt Rules which are specific to each </a:t>
            </a:r>
            <a:r>
              <a:rPr lang="en-US" dirty="0"/>
              <a:t>facility type </a:t>
            </a:r>
            <a:r>
              <a:rPr lang="en-US" dirty="0" smtClean="0"/>
              <a:t> </a:t>
            </a:r>
          </a:p>
        </p:txBody>
      </p:sp>
    </p:spTree>
    <p:extLst>
      <p:ext uri="{BB962C8B-B14F-4D97-AF65-F5344CB8AC3E}">
        <p14:creationId xmlns:p14="http://schemas.microsoft.com/office/powerpoint/2010/main" val="320206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Applicable Rules and Statutes</a:t>
            </a:r>
            <a:endParaRPr lang="en-US" dirty="0"/>
          </a:p>
        </p:txBody>
      </p:sp>
      <p:sp>
        <p:nvSpPr>
          <p:cNvPr id="3" name="Text Placeholder 2"/>
          <p:cNvSpPr>
            <a:spLocks noGrp="1"/>
          </p:cNvSpPr>
          <p:nvPr>
            <p:ph type="body" idx="1"/>
          </p:nvPr>
        </p:nvSpPr>
        <p:spPr>
          <a:xfrm>
            <a:off x="457200" y="1295400"/>
            <a:ext cx="8229600" cy="4419600"/>
          </a:xfrm>
        </p:spPr>
        <p:txBody>
          <a:bodyPr>
            <a:normAutofit/>
          </a:bodyPr>
          <a:lstStyle/>
          <a:p>
            <a:r>
              <a:rPr lang="en-US" dirty="0"/>
              <a:t>Reference to a rule generally this format:</a:t>
            </a:r>
          </a:p>
          <a:p>
            <a:endParaRPr lang="en-US" dirty="0"/>
          </a:p>
          <a:p>
            <a:pPr lvl="1"/>
            <a:r>
              <a:rPr lang="en-US" dirty="0"/>
              <a:t>Title 9, Chapter 10, Article 8 (specific subclass), Rule Number </a:t>
            </a:r>
            <a:r>
              <a:rPr lang="en-US" dirty="0" smtClean="0"/>
              <a:t>803.A.3.a</a:t>
            </a:r>
            <a:endParaRPr lang="en-US" dirty="0"/>
          </a:p>
          <a:p>
            <a:pPr marL="0" indent="0">
              <a:buNone/>
            </a:pPr>
            <a:r>
              <a:rPr lang="en-US" dirty="0"/>
              <a:t>  </a:t>
            </a:r>
          </a:p>
          <a:p>
            <a:pPr lvl="1"/>
            <a:r>
              <a:rPr lang="en-US" dirty="0"/>
              <a:t>Example of an Assisted Living Rule</a:t>
            </a:r>
          </a:p>
          <a:p>
            <a:pPr lvl="2"/>
            <a:r>
              <a:rPr lang="en-US" dirty="0" smtClean="0"/>
              <a:t>R9-10-803.A.3.a</a:t>
            </a:r>
            <a:endParaRPr lang="en-US" dirty="0"/>
          </a:p>
          <a:p>
            <a:pPr marL="914400" lvl="2" indent="0">
              <a:buNone/>
              <a:tabLst>
                <a:tab pos="1085850" algn="l"/>
              </a:tabLst>
            </a:pPr>
            <a:endParaRPr lang="en-US" dirty="0"/>
          </a:p>
        </p:txBody>
      </p:sp>
    </p:spTree>
    <p:extLst>
      <p:ext uri="{BB962C8B-B14F-4D97-AF65-F5344CB8AC3E}">
        <p14:creationId xmlns:p14="http://schemas.microsoft.com/office/powerpoint/2010/main" val="3070549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hs-landscap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adhs-landscape-master</Template>
  <TotalTime>88</TotalTime>
  <Words>1636</Words>
  <Application>Microsoft Office PowerPoint</Application>
  <PresentationFormat>On-screen Show (4:3)</PresentationFormat>
  <Paragraphs>225</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adhs-landscape-master</vt:lpstr>
      <vt:lpstr>  The Basics of Residential Licensing  </vt:lpstr>
      <vt:lpstr>Arizona Department of Health Services Cara Christ M.D., Director       Division of Public Health Licensing  Bureau of Residential Facilities Licensing Diane Eckles, Bureau Chief   </vt:lpstr>
      <vt:lpstr>Office Locations and Phone Numbers</vt:lpstr>
      <vt:lpstr>Purpose of the Bureau of Residential Facilities Licensing (BRFL)</vt:lpstr>
      <vt:lpstr>Bureau of Residential Facilities Licensing (BRFL)</vt:lpstr>
      <vt:lpstr>Department of Health Services</vt:lpstr>
      <vt:lpstr>Purpose of this Training</vt:lpstr>
      <vt:lpstr>Applicable Rules and Statutes</vt:lpstr>
      <vt:lpstr>Applicable Rules and Statutes</vt:lpstr>
      <vt:lpstr> Rules Governing Residential Facilities </vt:lpstr>
      <vt:lpstr>BRFL Website</vt:lpstr>
      <vt:lpstr>PowerPoint Presentation</vt:lpstr>
      <vt:lpstr>PowerPoint Presentation</vt:lpstr>
      <vt:lpstr>PowerPoint Presentation</vt:lpstr>
      <vt:lpstr>Regulation of Residential Facilities</vt:lpstr>
      <vt:lpstr>Assisted Living definition</vt:lpstr>
      <vt:lpstr>Assisted Living Facilities</vt:lpstr>
      <vt:lpstr>Assisted Living Centers &amp; Adult Day Health Care </vt:lpstr>
      <vt:lpstr>Levels of Care – Assisted Living</vt:lpstr>
      <vt:lpstr>Residents in Assisted Living Facilities may have:</vt:lpstr>
      <vt:lpstr>Behavioral Health Residential Facility: Definition</vt:lpstr>
      <vt:lpstr>Behavioral Health Residential Facilities</vt:lpstr>
      <vt:lpstr>Key Personnel</vt:lpstr>
      <vt:lpstr>PowerPoint Presentation</vt:lpstr>
      <vt:lpstr>Application forms</vt:lpstr>
      <vt:lpstr>PowerPoint Presentation</vt:lpstr>
      <vt:lpstr>PowerPoint Presentation</vt:lpstr>
      <vt:lpstr>Filling out the initial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Fees</vt:lpstr>
      <vt:lpstr>PowerPoint Presentation</vt:lpstr>
      <vt:lpstr>Submitting your application</vt:lpstr>
      <vt:lpstr>Timeframes</vt:lpstr>
      <vt:lpstr>Next Steps</vt:lpstr>
      <vt:lpstr>PowerPoint Presentation</vt:lpstr>
      <vt:lpstr>Bureau of Residential Facilities Licensing Website </vt:lpstr>
      <vt:lpstr> </vt:lpstr>
      <vt:lpstr>Other Resources</vt:lpstr>
      <vt:lpstr>PowerPoint Presentation</vt:lpstr>
      <vt:lpstr>Local Jurisdiction Contacts</vt:lpstr>
      <vt:lpstr>Local Jurisdiction Contacts</vt:lpstr>
      <vt:lpstr>QUESTIONS?</vt:lpstr>
    </vt:vector>
  </TitlesOfParts>
  <Company>AzDHS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Gannon Wegner</dc:creator>
  <cp:lastModifiedBy>Nicole Bucher</cp:lastModifiedBy>
  <cp:revision>16</cp:revision>
  <dcterms:created xsi:type="dcterms:W3CDTF">2013-12-19T23:26:39Z</dcterms:created>
  <dcterms:modified xsi:type="dcterms:W3CDTF">2015-11-17T16:36:04Z</dcterms:modified>
  <cp:contentStatus/>
</cp:coreProperties>
</file>