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61" r:id="rId2"/>
    <p:sldId id="314" r:id="rId3"/>
    <p:sldId id="317" r:id="rId4"/>
    <p:sldId id="318" r:id="rId5"/>
    <p:sldId id="315" r:id="rId6"/>
    <p:sldId id="316" r:id="rId7"/>
    <p:sldId id="325" r:id="rId8"/>
    <p:sldId id="331" r:id="rId9"/>
    <p:sldId id="319" r:id="rId10"/>
    <p:sldId id="339" r:id="rId11"/>
    <p:sldId id="342" r:id="rId12"/>
    <p:sldId id="343" r:id="rId13"/>
    <p:sldId id="330" r:id="rId14"/>
    <p:sldId id="332" r:id="rId15"/>
    <p:sldId id="320" r:id="rId16"/>
    <p:sldId id="333" r:id="rId17"/>
    <p:sldId id="321" r:id="rId18"/>
    <p:sldId id="337" r:id="rId19"/>
    <p:sldId id="338" r:id="rId20"/>
    <p:sldId id="344" r:id="rId21"/>
    <p:sldId id="322" r:id="rId22"/>
    <p:sldId id="393" r:id="rId23"/>
    <p:sldId id="366" r:id="rId24"/>
    <p:sldId id="389" r:id="rId25"/>
    <p:sldId id="367" r:id="rId26"/>
    <p:sldId id="394" r:id="rId27"/>
    <p:sldId id="368" r:id="rId28"/>
    <p:sldId id="369" r:id="rId29"/>
    <p:sldId id="370" r:id="rId30"/>
    <p:sldId id="371" r:id="rId31"/>
    <p:sldId id="372" r:id="rId32"/>
    <p:sldId id="400" r:id="rId33"/>
    <p:sldId id="403" r:id="rId34"/>
    <p:sldId id="373" r:id="rId35"/>
    <p:sldId id="395" r:id="rId36"/>
    <p:sldId id="396" r:id="rId37"/>
    <p:sldId id="397" r:id="rId38"/>
    <p:sldId id="399" r:id="rId39"/>
    <p:sldId id="374" r:id="rId40"/>
    <p:sldId id="379" r:id="rId41"/>
    <p:sldId id="380" r:id="rId42"/>
    <p:sldId id="381" r:id="rId43"/>
    <p:sldId id="382" r:id="rId44"/>
    <p:sldId id="376" r:id="rId45"/>
    <p:sldId id="377" r:id="rId46"/>
    <p:sldId id="402" r:id="rId47"/>
    <p:sldId id="347" r:id="rId48"/>
    <p:sldId id="349" r:id="rId49"/>
    <p:sldId id="334" r:id="rId50"/>
    <p:sldId id="323" r:id="rId51"/>
    <p:sldId id="262" r:id="rId52"/>
    <p:sldId id="32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ole Bucher" initials="N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10"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6D6462-41EF-4F21-8AD1-1D3F52E570F5}" type="datetimeFigureOut">
              <a:rPr lang="en-US" smtClean="0"/>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67A22-D1A1-4B8F-84EB-1130EABE3A7C}" type="slidenum">
              <a:rPr lang="en-US" smtClean="0"/>
              <a:t>‹#›</a:t>
            </a:fld>
            <a:endParaRPr lang="en-US"/>
          </a:p>
        </p:txBody>
      </p:sp>
    </p:spTree>
    <p:extLst>
      <p:ext uri="{BB962C8B-B14F-4D97-AF65-F5344CB8AC3E}">
        <p14:creationId xmlns:p14="http://schemas.microsoft.com/office/powerpoint/2010/main" val="200565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cs typeface="Arial" charset="0"/>
              </a:defRPr>
            </a:lvl1pPr>
            <a:lvl2pPr marL="729057" indent="-280406" defTabSz="914437" eaLnBrk="0" hangingPunct="0">
              <a:defRPr>
                <a:solidFill>
                  <a:schemeClr val="tx1"/>
                </a:solidFill>
                <a:latin typeface="Arial" charset="0"/>
                <a:cs typeface="Arial" charset="0"/>
              </a:defRPr>
            </a:lvl2pPr>
            <a:lvl3pPr marL="1121626" indent="-224325" defTabSz="914437" eaLnBrk="0" hangingPunct="0">
              <a:defRPr>
                <a:solidFill>
                  <a:schemeClr val="tx1"/>
                </a:solidFill>
                <a:latin typeface="Arial" charset="0"/>
                <a:cs typeface="Arial" charset="0"/>
              </a:defRPr>
            </a:lvl3pPr>
            <a:lvl4pPr marL="1570276" indent="-224325" defTabSz="914437" eaLnBrk="0" hangingPunct="0">
              <a:defRPr>
                <a:solidFill>
                  <a:schemeClr val="tx1"/>
                </a:solidFill>
                <a:latin typeface="Arial" charset="0"/>
                <a:cs typeface="Arial" charset="0"/>
              </a:defRPr>
            </a:lvl4pPr>
            <a:lvl5pPr marL="2018927" indent="-224325" defTabSz="914437" eaLnBrk="0" hangingPunct="0">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pPr eaLnBrk="1" hangingPunct="1"/>
            <a:fld id="{9D5C7D08-74DA-47E3-AB1B-9C17C1130F44}" type="slidenum">
              <a:rPr lang="en-US" smtClean="0"/>
              <a:pPr eaLnBrk="1" hangingPunct="1"/>
              <a:t>1</a:t>
            </a:fld>
            <a:endParaRPr lang="en-US" dirty="0"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a:xfrm>
            <a:off x="914711" y="4344025"/>
            <a:ext cx="5028579" cy="4114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Left off with slide </a:t>
            </a:r>
            <a:r>
              <a:rPr lang="en-US" smtClean="0"/>
              <a:t>#48</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443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cs typeface="Arial" charset="0"/>
              </a:defRPr>
            </a:lvl1pPr>
            <a:lvl2pPr marL="729057" indent="-280406" defTabSz="914437" eaLnBrk="0" hangingPunct="0">
              <a:defRPr>
                <a:solidFill>
                  <a:schemeClr val="tx1"/>
                </a:solidFill>
                <a:latin typeface="Arial" charset="0"/>
                <a:cs typeface="Arial" charset="0"/>
              </a:defRPr>
            </a:lvl2pPr>
            <a:lvl3pPr marL="1121626" indent="-224325" defTabSz="914437" eaLnBrk="0" hangingPunct="0">
              <a:defRPr>
                <a:solidFill>
                  <a:schemeClr val="tx1"/>
                </a:solidFill>
                <a:latin typeface="Arial" charset="0"/>
                <a:cs typeface="Arial" charset="0"/>
              </a:defRPr>
            </a:lvl3pPr>
            <a:lvl4pPr marL="1570276" indent="-224325" defTabSz="914437" eaLnBrk="0" hangingPunct="0">
              <a:defRPr>
                <a:solidFill>
                  <a:schemeClr val="tx1"/>
                </a:solidFill>
                <a:latin typeface="Arial" charset="0"/>
                <a:cs typeface="Arial" charset="0"/>
              </a:defRPr>
            </a:lvl4pPr>
            <a:lvl5pPr marL="2018927" indent="-224325" defTabSz="914437" eaLnBrk="0" hangingPunct="0">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pPr eaLnBrk="1" hangingPunct="1"/>
            <a:fld id="{DA974628-B421-411A-B72D-840971609A90}" type="slidenum">
              <a:rPr lang="en-US" smtClean="0"/>
              <a:pPr eaLnBrk="1" hangingPunct="1"/>
              <a:t>32</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392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cs typeface="Arial" charset="0"/>
              </a:defRPr>
            </a:lvl1pPr>
            <a:lvl2pPr marL="729057" indent="-280406" defTabSz="914437" eaLnBrk="0" hangingPunct="0">
              <a:defRPr>
                <a:solidFill>
                  <a:schemeClr val="tx1"/>
                </a:solidFill>
                <a:latin typeface="Arial" charset="0"/>
                <a:cs typeface="Arial" charset="0"/>
              </a:defRPr>
            </a:lvl2pPr>
            <a:lvl3pPr marL="1121626" indent="-224325" defTabSz="914437" eaLnBrk="0" hangingPunct="0">
              <a:defRPr>
                <a:solidFill>
                  <a:schemeClr val="tx1"/>
                </a:solidFill>
                <a:latin typeface="Arial" charset="0"/>
                <a:cs typeface="Arial" charset="0"/>
              </a:defRPr>
            </a:lvl3pPr>
            <a:lvl4pPr marL="1570276" indent="-224325" defTabSz="914437" eaLnBrk="0" hangingPunct="0">
              <a:defRPr>
                <a:solidFill>
                  <a:schemeClr val="tx1"/>
                </a:solidFill>
                <a:latin typeface="Arial" charset="0"/>
                <a:cs typeface="Arial" charset="0"/>
              </a:defRPr>
            </a:lvl4pPr>
            <a:lvl5pPr marL="2018927" indent="-224325" defTabSz="914437" eaLnBrk="0" hangingPunct="0">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pPr eaLnBrk="1" hangingPunct="1"/>
            <a:fld id="{DD64C1B6-456A-4B1D-9796-CBC38CFC4DC6}" type="slidenum">
              <a:rPr lang="en-US" smtClean="0"/>
              <a:pPr eaLnBrk="1" hangingPunct="1"/>
              <a:t>33</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two books are required</a:t>
            </a:r>
            <a:r>
              <a:rPr lang="en-US" baseline="0" dirty="0" smtClean="0"/>
              <a:t> to be at the facility. The rules state tis information need to be “available”. Therefore, having them on-line is acceptable. The surveyor will ask during the survey for you to show it on your facility computer if you choose to use on-line resources. You must have both a drug reference guide AND toxicology reference.</a:t>
            </a:r>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38</a:t>
            </a:fld>
            <a:endParaRPr lang="en-US" dirty="0"/>
          </a:p>
        </p:txBody>
      </p:sp>
    </p:spTree>
    <p:extLst>
      <p:ext uri="{BB962C8B-B14F-4D97-AF65-F5344CB8AC3E}">
        <p14:creationId xmlns:p14="http://schemas.microsoft.com/office/powerpoint/2010/main" val="283826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239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cs typeface="Arial" charset="0"/>
              </a:defRPr>
            </a:lvl1pPr>
            <a:lvl2pPr marL="729057" indent="-280406" defTabSz="914437" eaLnBrk="0" hangingPunct="0">
              <a:defRPr>
                <a:solidFill>
                  <a:schemeClr val="tx1"/>
                </a:solidFill>
                <a:latin typeface="Arial" charset="0"/>
                <a:cs typeface="Arial" charset="0"/>
              </a:defRPr>
            </a:lvl2pPr>
            <a:lvl3pPr marL="1121626" indent="-224325" defTabSz="914437" eaLnBrk="0" hangingPunct="0">
              <a:defRPr>
                <a:solidFill>
                  <a:schemeClr val="tx1"/>
                </a:solidFill>
                <a:latin typeface="Arial" charset="0"/>
                <a:cs typeface="Arial" charset="0"/>
              </a:defRPr>
            </a:lvl3pPr>
            <a:lvl4pPr marL="1570276" indent="-224325" defTabSz="914437" eaLnBrk="0" hangingPunct="0">
              <a:defRPr>
                <a:solidFill>
                  <a:schemeClr val="tx1"/>
                </a:solidFill>
                <a:latin typeface="Arial" charset="0"/>
                <a:cs typeface="Arial" charset="0"/>
              </a:defRPr>
            </a:lvl4pPr>
            <a:lvl5pPr marL="2018927" indent="-224325" defTabSz="914437" eaLnBrk="0" hangingPunct="0">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pPr eaLnBrk="1" hangingPunct="1"/>
            <a:fld id="{6FF5A416-8D2F-40A8-ADCB-E85E3D5BF8A4}" type="slidenum">
              <a:rPr lang="en-US" smtClean="0"/>
              <a:pPr eaLnBrk="1" hangingPunct="1"/>
              <a:t>42</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367A22-D1A1-4B8F-84EB-1130EABE3A7C}" type="slidenum">
              <a:rPr lang="en-US" smtClean="0"/>
              <a:t>45</a:t>
            </a:fld>
            <a:endParaRPr lang="en-US"/>
          </a:p>
        </p:txBody>
      </p:sp>
    </p:spTree>
    <p:extLst>
      <p:ext uri="{BB962C8B-B14F-4D97-AF65-F5344CB8AC3E}">
        <p14:creationId xmlns:p14="http://schemas.microsoft.com/office/powerpoint/2010/main" val="510529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413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cs typeface="Arial" charset="0"/>
              </a:defRPr>
            </a:lvl1pPr>
            <a:lvl2pPr marL="729057" indent="-280406" defTabSz="914437" eaLnBrk="0" hangingPunct="0">
              <a:defRPr>
                <a:solidFill>
                  <a:schemeClr val="tx1"/>
                </a:solidFill>
                <a:latin typeface="Arial" charset="0"/>
                <a:cs typeface="Arial" charset="0"/>
              </a:defRPr>
            </a:lvl2pPr>
            <a:lvl3pPr marL="1121626" indent="-224325" defTabSz="914437" eaLnBrk="0" hangingPunct="0">
              <a:defRPr>
                <a:solidFill>
                  <a:schemeClr val="tx1"/>
                </a:solidFill>
                <a:latin typeface="Arial" charset="0"/>
                <a:cs typeface="Arial" charset="0"/>
              </a:defRPr>
            </a:lvl3pPr>
            <a:lvl4pPr marL="1570276" indent="-224325" defTabSz="914437" eaLnBrk="0" hangingPunct="0">
              <a:defRPr>
                <a:solidFill>
                  <a:schemeClr val="tx1"/>
                </a:solidFill>
                <a:latin typeface="Arial" charset="0"/>
                <a:cs typeface="Arial" charset="0"/>
              </a:defRPr>
            </a:lvl4pPr>
            <a:lvl5pPr marL="2018927" indent="-224325" defTabSz="914437" eaLnBrk="0" hangingPunct="0">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pPr eaLnBrk="1" hangingPunct="1"/>
            <a:fld id="{4A28A727-FFBB-48F3-9624-7120E55BC18E}" type="slidenum">
              <a:rPr lang="en-US" smtClean="0"/>
              <a:pPr eaLnBrk="1" hangingPunct="1"/>
              <a:t>48</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coming, here are some resources for you.</a:t>
            </a:r>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50</a:t>
            </a:fld>
            <a:endParaRPr lang="en-US" dirty="0"/>
          </a:p>
        </p:txBody>
      </p:sp>
    </p:spTree>
    <p:extLst>
      <p:ext uri="{BB962C8B-B14F-4D97-AF65-F5344CB8AC3E}">
        <p14:creationId xmlns:p14="http://schemas.microsoft.com/office/powerpoint/2010/main" val="1877546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things need to be listed on your application</a:t>
            </a:r>
            <a:r>
              <a:rPr lang="en-US" baseline="0" dirty="0" smtClean="0"/>
              <a:t> and explained in your P&amp;P’s. Please note an emergency safety response (ESR) is a physical hold and NOT what you do to respond to an emergency.  The “hold” is in response to the sudden, intense, out of control behavior of the resident. An outdoor behavioral health program is a specific program that can only be done at an accredited facility. There is only one is the entire state of AZ. They actually live in the wilderness for a period of time. So this is not the same as wanting to do outdoor activities such as camping for the weekend, etc. </a:t>
            </a:r>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7</a:t>
            </a:fld>
            <a:endParaRPr lang="en-US" dirty="0"/>
          </a:p>
        </p:txBody>
      </p:sp>
    </p:spTree>
    <p:extLst>
      <p:ext uri="{BB962C8B-B14F-4D97-AF65-F5344CB8AC3E}">
        <p14:creationId xmlns:p14="http://schemas.microsoft.com/office/powerpoint/2010/main" val="2657561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it simple. What do you want to achieve?</a:t>
            </a:r>
            <a:r>
              <a:rPr lang="en-US" baseline="0" dirty="0" smtClean="0"/>
              <a:t> Then what steps do your staff take to achieve it? For example, medication disposal policy. The policy may be “Blah </a:t>
            </a:r>
            <a:r>
              <a:rPr lang="en-US" baseline="0" dirty="0" err="1" smtClean="0"/>
              <a:t>Blah</a:t>
            </a:r>
            <a:r>
              <a:rPr lang="en-US" baseline="0" dirty="0" smtClean="0"/>
              <a:t> Agency will ensure all outdated or contaminated meds are disposed of in a safe, legal manner.” The procedure is the steps on how to dispose. Is it two people? Is it flushed? Dissolved? Returned to the pharmacy? As a staff person, I should be able to go to the P&amp;P manual and it will tell me what to do.</a:t>
            </a:r>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16</a:t>
            </a:fld>
            <a:endParaRPr lang="en-US" dirty="0"/>
          </a:p>
        </p:txBody>
      </p:sp>
    </p:spTree>
    <p:extLst>
      <p:ext uri="{BB962C8B-B14F-4D97-AF65-F5344CB8AC3E}">
        <p14:creationId xmlns:p14="http://schemas.microsoft.com/office/powerpoint/2010/main" val="2352233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21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18048" indent="-276172">
              <a:defRPr>
                <a:solidFill>
                  <a:schemeClr val="tx1"/>
                </a:solidFill>
                <a:latin typeface="Calibri" pitchFamily="34" charset="0"/>
              </a:defRPr>
            </a:lvl2pPr>
            <a:lvl3pPr marL="1104690" indent="-220938">
              <a:defRPr>
                <a:solidFill>
                  <a:schemeClr val="tx1"/>
                </a:solidFill>
                <a:latin typeface="Calibri" pitchFamily="34" charset="0"/>
              </a:defRPr>
            </a:lvl3pPr>
            <a:lvl4pPr marL="1546565" indent="-220938">
              <a:defRPr>
                <a:solidFill>
                  <a:schemeClr val="tx1"/>
                </a:solidFill>
                <a:latin typeface="Calibri" pitchFamily="34" charset="0"/>
              </a:defRPr>
            </a:lvl4pPr>
            <a:lvl5pPr marL="1988441" indent="-220938">
              <a:defRPr>
                <a:solidFill>
                  <a:schemeClr val="tx1"/>
                </a:solidFill>
                <a:latin typeface="Calibri" pitchFamily="34" charset="0"/>
              </a:defRPr>
            </a:lvl5pPr>
            <a:lvl6pPr marL="2430317" indent="-220938" fontAlgn="base">
              <a:spcBef>
                <a:spcPct val="0"/>
              </a:spcBef>
              <a:spcAft>
                <a:spcPct val="0"/>
              </a:spcAft>
              <a:defRPr>
                <a:solidFill>
                  <a:schemeClr val="tx1"/>
                </a:solidFill>
                <a:latin typeface="Calibri" pitchFamily="34" charset="0"/>
              </a:defRPr>
            </a:lvl6pPr>
            <a:lvl7pPr marL="2872192" indent="-220938" fontAlgn="base">
              <a:spcBef>
                <a:spcPct val="0"/>
              </a:spcBef>
              <a:spcAft>
                <a:spcPct val="0"/>
              </a:spcAft>
              <a:defRPr>
                <a:solidFill>
                  <a:schemeClr val="tx1"/>
                </a:solidFill>
                <a:latin typeface="Calibri" pitchFamily="34" charset="0"/>
              </a:defRPr>
            </a:lvl7pPr>
            <a:lvl8pPr marL="3314068" indent="-220938" fontAlgn="base">
              <a:spcBef>
                <a:spcPct val="0"/>
              </a:spcBef>
              <a:spcAft>
                <a:spcPct val="0"/>
              </a:spcAft>
              <a:defRPr>
                <a:solidFill>
                  <a:schemeClr val="tx1"/>
                </a:solidFill>
                <a:latin typeface="Calibri" pitchFamily="34" charset="0"/>
              </a:defRPr>
            </a:lvl8pPr>
            <a:lvl9pPr marL="3755943" indent="-22093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979CF06-296E-4832-9729-8C359A907D50}" type="slidenum">
              <a:rPr lang="en-US" altLang="en-US" smtClean="0"/>
              <a:pPr fontAlgn="base">
                <a:spcBef>
                  <a:spcPct val="0"/>
                </a:spcBef>
                <a:spcAft>
                  <a:spcPct val="0"/>
                </a:spcAft>
                <a:defRPr/>
              </a:pPr>
              <a:t>18</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Abuse, neglect, and exploitation is required by statute to be reported to the local police and child/adult protective</a:t>
            </a:r>
            <a:r>
              <a:rPr lang="en-US" baseline="0" dirty="0" smtClean="0"/>
              <a:t> services</a:t>
            </a:r>
            <a:r>
              <a:rPr lang="en-US" dirty="0" smtClean="0"/>
              <a:t>. The rules have two sections, the first is “G”. If a resident discloses during group or independently to someone that they</a:t>
            </a:r>
            <a:r>
              <a:rPr lang="en-US" baseline="0" dirty="0" smtClean="0"/>
              <a:t> had been a victim of abuse at their previous facility or at home, etc. BEFORE they began receiving services from you….. You are only required to contact the police and child/adult protective services. If, they disclose an instance of abuse WHILE ADMITTED TO YOUR FACILTIY (this includes while on the premises or if they are on a weekend pass) you follow “H”. You not only report as you did in “G” but you are also required to complete an internal investigation. You keep the report, it does not need to be submitted to licensing. Think about it, if you contact child/adult protective services about an allegation of abuse at your facility; who do you think they will call? Right, us. </a:t>
            </a:r>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19</a:t>
            </a:fld>
            <a:endParaRPr lang="en-US" dirty="0"/>
          </a:p>
        </p:txBody>
      </p:sp>
    </p:spTree>
    <p:extLst>
      <p:ext uri="{BB962C8B-B14F-4D97-AF65-F5344CB8AC3E}">
        <p14:creationId xmlns:p14="http://schemas.microsoft.com/office/powerpoint/2010/main" val="2561018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18788" name="Slide Number Placeholder 3"/>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r" eaLnBrk="1" hangingPunct="1"/>
            <a:fld id="{6103DA2E-A387-4E9B-9B21-34B066C86E9C}" type="slidenum">
              <a:rPr lang="en-US" sz="1200"/>
              <a:pPr algn="r" eaLnBrk="1" hangingPunct="1"/>
              <a:t>20</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367A22-D1A1-4B8F-84EB-1130EABE3A7C}" type="slidenum">
              <a:rPr lang="en-US" smtClean="0"/>
              <a:t>21</a:t>
            </a:fld>
            <a:endParaRPr lang="en-US"/>
          </a:p>
        </p:txBody>
      </p:sp>
    </p:spTree>
    <p:extLst>
      <p:ext uri="{BB962C8B-B14F-4D97-AF65-F5344CB8AC3E}">
        <p14:creationId xmlns:p14="http://schemas.microsoft.com/office/powerpoint/2010/main" val="126897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119812" name="Slide Number Placeholder 3"/>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r" eaLnBrk="1" hangingPunct="1"/>
            <a:fld id="{BB818D07-8F3A-40DB-B72D-99098EEA2E65}" type="slidenum">
              <a:rPr lang="en-US" sz="1200"/>
              <a:pPr algn="r" eaLnBrk="1" hangingPunct="1"/>
              <a:t>24</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E96701-3305-4DF2-9324-9C5658CB4F02}" type="slidenum">
              <a:rPr lang="en-US" smtClean="0"/>
              <a:t>25</a:t>
            </a:fld>
            <a:endParaRPr lang="en-US" dirty="0"/>
          </a:p>
        </p:txBody>
      </p:sp>
    </p:spTree>
    <p:extLst>
      <p:ext uri="{BB962C8B-B14F-4D97-AF65-F5344CB8AC3E}">
        <p14:creationId xmlns:p14="http://schemas.microsoft.com/office/powerpoint/2010/main" val="1229264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1A7B5F-1774-4673-A030-E1325C17EB97}"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08975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1A7B5F-1774-4673-A030-E1325C17EB97}"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257542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1A7B5F-1774-4673-A030-E1325C17EB97}"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735064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EA6C8770-E903-4C6F-B517-D35ECCD6EBF7}" type="datetime1">
              <a:rPr lang="en-US"/>
              <a:pPr>
                <a:defRPr/>
              </a:pPr>
              <a:t>11/17/2015</a:t>
            </a:fld>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B95DB376-E223-485C-BA72-F5624ED66F0A}"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52515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1A7B5F-1774-4673-A030-E1325C17EB97}"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3316970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1A7B5F-1774-4673-A030-E1325C17EB97}"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99228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1A7B5F-1774-4673-A030-E1325C17EB97}"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41355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1A7B5F-1774-4673-A030-E1325C17EB97}"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61613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1A7B5F-1774-4673-A030-E1325C17EB97}"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63205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1A7B5F-1774-4673-A030-E1325C17EB97}"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163358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1A7B5F-1774-4673-A030-E1325C17EB97}"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18149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1A7B5F-1774-4673-A030-E1325C17EB97}"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5037F-4218-4F91-A8E8-27BE73EAD9D4}" type="slidenum">
              <a:rPr lang="en-US" smtClean="0"/>
              <a:t>‹#›</a:t>
            </a:fld>
            <a:endParaRPr lang="en-US"/>
          </a:p>
        </p:txBody>
      </p:sp>
    </p:spTree>
    <p:extLst>
      <p:ext uri="{BB962C8B-B14F-4D97-AF65-F5344CB8AC3E}">
        <p14:creationId xmlns:p14="http://schemas.microsoft.com/office/powerpoint/2010/main" val="34217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A7B5F-1774-4673-A030-E1325C17EB97}"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5037F-4218-4F91-A8E8-27BE73EAD9D4}" type="slidenum">
              <a:rPr lang="en-US" smtClean="0"/>
              <a:t>‹#›</a:t>
            </a:fld>
            <a:endParaRPr lang="en-US"/>
          </a:p>
        </p:txBody>
      </p:sp>
      <p:pic>
        <p:nvPicPr>
          <p:cNvPr id="1026" name="Picture 2"/>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638800"/>
            <a:ext cx="9144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451478" y="6365463"/>
            <a:ext cx="3429000" cy="338554"/>
          </a:xfrm>
          <a:prstGeom prst="rect">
            <a:avLst/>
          </a:prstGeom>
          <a:noFill/>
          <a:ln>
            <a:noFill/>
          </a:ln>
        </p:spPr>
        <p:txBody>
          <a:bodyPr wrap="square" rtlCol="0">
            <a:spAutoFit/>
          </a:bodyPr>
          <a:lstStyle/>
          <a:p>
            <a:r>
              <a:rPr lang="en-US" sz="1600" b="1" i="1" dirty="0" smtClean="0">
                <a:ln>
                  <a:noFill/>
                </a:ln>
                <a:solidFill>
                  <a:schemeClr val="bg1"/>
                </a:solidFill>
                <a:latin typeface="Goudy Old Style" pitchFamily="18" charset="0"/>
                <a:cs typeface="Times New Roman" pitchFamily="18" charset="0"/>
              </a:rPr>
              <a:t>Health and Wellness for all Arizonans</a:t>
            </a:r>
            <a:endParaRPr lang="en-US" sz="1600" b="1" i="1" dirty="0">
              <a:ln>
                <a:noFill/>
              </a:ln>
              <a:solidFill>
                <a:schemeClr val="bg1"/>
              </a:solidFill>
              <a:latin typeface="Goudy Old Style" pitchFamily="18" charset="0"/>
              <a:cs typeface="Times New Roman" pitchFamily="18" charset="0"/>
            </a:endParaRPr>
          </a:p>
        </p:txBody>
      </p:sp>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55753" y="5805488"/>
            <a:ext cx="731047" cy="519112"/>
          </a:xfrm>
          <a:prstGeom prst="rect">
            <a:avLst/>
          </a:prstGeom>
        </p:spPr>
      </p:pic>
    </p:spTree>
    <p:extLst>
      <p:ext uri="{BB962C8B-B14F-4D97-AF65-F5344CB8AC3E}">
        <p14:creationId xmlns:p14="http://schemas.microsoft.com/office/powerpoint/2010/main" val="2631475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aznciaboard.u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zleg.gov/FormatDocument.asp?inDoc=/ars/11/00593.htm&amp;Title=11&amp;DocType=AR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zleg.gov/FormatDocument.asp?inDoc=/ars/46/00454.htm&amp;Title=46&amp;DocType=AR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toxnet.nlm.nih.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health.gov/dietaryguidelines/2010.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azdhs.gov/ops/oacr/rules/rulemakings/active/recent.php?pg=hci-phase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residential.licensing@azdhs.gov" TargetMode="External"/><Relationship Id="rId5" Type="http://schemas.openxmlformats.org/officeDocument/2006/relationships/hyperlink" Target="http://www.azleg.gov/ArizonaRevisedStatutes.asp?Title=36" TargetMode="External"/><Relationship Id="rId4" Type="http://schemas.openxmlformats.org/officeDocument/2006/relationships/hyperlink" Target="http://azdhs.gov/licensing/residential-facilities/index.php"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azdhs.gov/licensing/residential-facilities/index.php#providers-resources"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0" y="2971800"/>
            <a:ext cx="9144000" cy="3276600"/>
          </a:xfrm>
        </p:spPr>
        <p:txBody>
          <a:bodyPr>
            <a:normAutofit fontScale="90000"/>
          </a:bodyPr>
          <a:lstStyle/>
          <a:p>
            <a:pPr>
              <a:defRPr/>
            </a:pPr>
            <a:r>
              <a:rPr lang="en-US" sz="4800" dirty="0" smtClean="0"/>
              <a:t/>
            </a:r>
            <a:br>
              <a:rPr lang="en-US" sz="4800" dirty="0" smtClean="0"/>
            </a:br>
            <a:r>
              <a:rPr lang="en-US" sz="4800" dirty="0" smtClean="0"/>
              <a:t>Licensure Process</a:t>
            </a:r>
            <a:br>
              <a:rPr lang="en-US" sz="4800" dirty="0" smtClean="0"/>
            </a:br>
            <a:r>
              <a:rPr lang="en-US" sz="4800" dirty="0" smtClean="0"/>
              <a:t>Assisted Living Facilities</a:t>
            </a:r>
            <a:br>
              <a:rPr lang="en-US" sz="4800" dirty="0" smtClean="0"/>
            </a:br>
            <a:r>
              <a:rPr lang="en-US" sz="4800" dirty="0" smtClean="0"/>
              <a:t>Breakout Session</a:t>
            </a:r>
            <a:br>
              <a:rPr lang="en-US" sz="4800" dirty="0" smtClean="0"/>
            </a:br>
            <a:endParaRPr lang="en-US" sz="4800" dirty="0"/>
          </a:p>
        </p:txBody>
      </p:sp>
      <p:sp>
        <p:nvSpPr>
          <p:cNvPr id="163843" name="Rectangle 3"/>
          <p:cNvSpPr>
            <a:spLocks noGrp="1" noChangeArrowheads="1"/>
          </p:cNvSpPr>
          <p:nvPr>
            <p:ph type="body" idx="1"/>
          </p:nvPr>
        </p:nvSpPr>
        <p:spPr>
          <a:xfrm>
            <a:off x="457200" y="4991100"/>
            <a:ext cx="8077200" cy="952500"/>
          </a:xfrm>
        </p:spPr>
        <p:txBody>
          <a:bodyPr/>
          <a:lstStyle/>
          <a:p>
            <a:pPr algn="ctr">
              <a:lnSpc>
                <a:spcPct val="80000"/>
              </a:lnSpc>
              <a:buFont typeface="Wingdings" pitchFamily="2" charset="2"/>
              <a:buNone/>
              <a:defRPr/>
            </a:pPr>
            <a:endParaRPr lang="en-US" sz="1800" dirty="0"/>
          </a:p>
          <a:p>
            <a:pPr algn="ctr">
              <a:lnSpc>
                <a:spcPct val="80000"/>
              </a:lnSpc>
              <a:buFont typeface="Wingdings" pitchFamily="2" charset="2"/>
              <a:buNone/>
              <a:defRPr/>
            </a:pPr>
            <a:endParaRPr lang="en-US" sz="1800" dirty="0"/>
          </a:p>
          <a:p>
            <a:pPr algn="ctr">
              <a:lnSpc>
                <a:spcPct val="80000"/>
              </a:lnSpc>
              <a:buFont typeface="Wingdings" pitchFamily="2" charset="2"/>
              <a:buNone/>
              <a:defRPr/>
            </a:pPr>
            <a:endParaRPr lang="en-US" sz="1000" b="1" i="1" dirty="0"/>
          </a:p>
          <a:p>
            <a:pPr algn="ctr">
              <a:lnSpc>
                <a:spcPct val="80000"/>
              </a:lnSpc>
              <a:buFont typeface="Wingdings" pitchFamily="2" charset="2"/>
              <a:buNone/>
              <a:defRPr/>
            </a:pPr>
            <a:endParaRPr lang="en-US" sz="1000" b="1" i="1" dirty="0"/>
          </a:p>
        </p:txBody>
      </p:sp>
      <p:pic>
        <p:nvPicPr>
          <p:cNvPr id="1026" name="Picture 2" descr="http://intranet.hs.azdhs.gov/sites/default/files/2013/05/logo-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6475" y="228600"/>
            <a:ext cx="4508500" cy="3201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9243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a:t>
            </a:r>
            <a:endParaRPr lang="en-US" dirty="0"/>
          </a:p>
        </p:txBody>
      </p:sp>
      <p:sp>
        <p:nvSpPr>
          <p:cNvPr id="3" name="Content Placeholder 2"/>
          <p:cNvSpPr>
            <a:spLocks noGrp="1"/>
          </p:cNvSpPr>
          <p:nvPr>
            <p:ph idx="1"/>
          </p:nvPr>
        </p:nvSpPr>
        <p:spPr/>
        <p:txBody>
          <a:bodyPr/>
          <a:lstStyle/>
          <a:p>
            <a:r>
              <a:rPr lang="en-US" dirty="0" smtClean="0"/>
              <a:t>R9-10-806.A – A manager shall ensure that</a:t>
            </a:r>
          </a:p>
          <a:p>
            <a:pPr lvl="1"/>
            <a:r>
              <a:rPr lang="en-US" dirty="0" smtClean="0"/>
              <a:t>A caregiver is 18 years of age or older and provides documentation of completion of a caregiver training program </a:t>
            </a:r>
          </a:p>
          <a:p>
            <a:pPr lvl="1"/>
            <a:r>
              <a:rPr lang="en-US" dirty="0" smtClean="0"/>
              <a:t>An assistant caregiver is 16 years of age or older and interacts with the residents under the supervision of a manager or caregiver</a:t>
            </a:r>
            <a:endParaRPr lang="en-US" dirty="0"/>
          </a:p>
        </p:txBody>
      </p:sp>
    </p:spTree>
    <p:extLst>
      <p:ext uri="{BB962C8B-B14F-4D97-AF65-F5344CB8AC3E}">
        <p14:creationId xmlns:p14="http://schemas.microsoft.com/office/powerpoint/2010/main" val="3396651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pPr>
              <a:defRPr/>
            </a:pPr>
            <a:r>
              <a:rPr lang="en-US" dirty="0" smtClean="0"/>
              <a:t>Personnel</a:t>
            </a:r>
            <a:endParaRPr lang="en-US" dirty="0"/>
          </a:p>
        </p:txBody>
      </p:sp>
      <p:sp>
        <p:nvSpPr>
          <p:cNvPr id="3" name="Text Placeholder 2"/>
          <p:cNvSpPr>
            <a:spLocks noGrp="1"/>
          </p:cNvSpPr>
          <p:nvPr>
            <p:ph type="body" idx="1"/>
          </p:nvPr>
        </p:nvSpPr>
        <p:spPr>
          <a:xfrm>
            <a:off x="457200" y="838200"/>
            <a:ext cx="8458200" cy="5562600"/>
          </a:xfrm>
        </p:spPr>
        <p:txBody>
          <a:bodyPr>
            <a:normAutofit lnSpcReduction="10000"/>
          </a:bodyPr>
          <a:lstStyle/>
          <a:p>
            <a:pPr marL="0" indent="0">
              <a:buNone/>
              <a:defRPr/>
            </a:pPr>
            <a:r>
              <a:rPr lang="en-US" dirty="0" smtClean="0"/>
              <a:t>R9-10-806.A.3-4</a:t>
            </a:r>
          </a:p>
          <a:p>
            <a:pPr marL="0" indent="0">
              <a:buNone/>
              <a:defRPr/>
            </a:pPr>
            <a:r>
              <a:rPr lang="en-US" dirty="0" smtClean="0"/>
              <a:t>A Manager shall ensure </a:t>
            </a:r>
            <a:r>
              <a:rPr lang="en-US" dirty="0"/>
              <a:t>t</a:t>
            </a:r>
            <a:r>
              <a:rPr lang="en-US" dirty="0" smtClean="0"/>
              <a:t>he qualifications, skills, and knowledge for a caregiver or assistant caregiver are based upon:</a:t>
            </a:r>
          </a:p>
          <a:p>
            <a:pPr lvl="1">
              <a:defRPr/>
            </a:pPr>
            <a:r>
              <a:rPr lang="en-US" dirty="0" smtClean="0"/>
              <a:t>The </a:t>
            </a:r>
            <a:r>
              <a:rPr lang="en-US" u="sng" dirty="0" smtClean="0"/>
              <a:t>type</a:t>
            </a:r>
            <a:r>
              <a:rPr lang="en-US" dirty="0" smtClean="0"/>
              <a:t> of assisted </a:t>
            </a:r>
            <a:r>
              <a:rPr lang="en-US" dirty="0"/>
              <a:t>living services</a:t>
            </a:r>
            <a:r>
              <a:rPr lang="en-US" dirty="0" smtClean="0"/>
              <a:t>, behavioral </a:t>
            </a:r>
            <a:r>
              <a:rPr lang="en-US" dirty="0"/>
              <a:t>health services, or behavioral </a:t>
            </a:r>
            <a:r>
              <a:rPr lang="en-US" dirty="0" smtClean="0"/>
              <a:t>care expected to be provided, and the </a:t>
            </a:r>
            <a:r>
              <a:rPr lang="en-US" u="sng" dirty="0" smtClean="0"/>
              <a:t>acuity</a:t>
            </a:r>
            <a:r>
              <a:rPr lang="en-US" dirty="0" smtClean="0"/>
              <a:t> of the residents, according to the established job description for caregivers and assistant caregivers.</a:t>
            </a:r>
          </a:p>
          <a:p>
            <a:pPr lvl="1">
              <a:tabLst>
                <a:tab pos="400050" algn="l"/>
              </a:tabLst>
              <a:defRPr/>
            </a:pPr>
            <a:r>
              <a:rPr lang="en-US" dirty="0" smtClean="0"/>
              <a:t>These skills are verified </a:t>
            </a:r>
            <a:r>
              <a:rPr lang="en-US" dirty="0"/>
              <a:t>&amp;</a:t>
            </a:r>
            <a:r>
              <a:rPr lang="en-US" dirty="0" smtClean="0"/>
              <a:t> documented </a:t>
            </a:r>
            <a:r>
              <a:rPr lang="en-US" u="sng" dirty="0" smtClean="0"/>
              <a:t>before</a:t>
            </a:r>
            <a:r>
              <a:rPr lang="en-US" dirty="0" smtClean="0"/>
              <a:t> 	the caregiver or assisted caregiver provides 	services.</a:t>
            </a:r>
          </a:p>
        </p:txBody>
      </p:sp>
      <p:sp>
        <p:nvSpPr>
          <p:cNvPr id="4" name="Slide Number Placeholder 3"/>
          <p:cNvSpPr>
            <a:spLocks noGrp="1"/>
          </p:cNvSpPr>
          <p:nvPr>
            <p:ph type="sldNum" sz="quarter" idx="11"/>
          </p:nvPr>
        </p:nvSpPr>
        <p:spPr/>
        <p:txBody>
          <a:bodyPr/>
          <a:lstStyle/>
          <a:p>
            <a:pPr>
              <a:defRPr/>
            </a:pPr>
            <a:fld id="{960B26F1-A8E3-45A9-AFE3-7BB45E4775FC}" type="slidenum">
              <a:rPr lang="en-US" smtClean="0"/>
              <a:pPr>
                <a:defRPr/>
              </a:pPr>
              <a:t>11</a:t>
            </a:fld>
            <a:endParaRPr lang="en-US" dirty="0"/>
          </a:p>
        </p:txBody>
      </p:sp>
    </p:spTree>
    <p:extLst>
      <p:ext uri="{BB962C8B-B14F-4D97-AF65-F5344CB8AC3E}">
        <p14:creationId xmlns:p14="http://schemas.microsoft.com/office/powerpoint/2010/main" val="1344574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defRPr/>
            </a:pPr>
            <a:r>
              <a:rPr lang="en-US" dirty="0" smtClean="0"/>
              <a:t>Personnel</a:t>
            </a:r>
            <a:endParaRPr lang="en-US" dirty="0"/>
          </a:p>
        </p:txBody>
      </p:sp>
      <p:sp>
        <p:nvSpPr>
          <p:cNvPr id="3" name="Text Placeholder 2"/>
          <p:cNvSpPr>
            <a:spLocks noGrp="1"/>
          </p:cNvSpPr>
          <p:nvPr>
            <p:ph type="body" idx="1"/>
          </p:nvPr>
        </p:nvSpPr>
        <p:spPr>
          <a:xfrm>
            <a:off x="457200" y="914400"/>
            <a:ext cx="8229600" cy="5334000"/>
          </a:xfrm>
        </p:spPr>
        <p:txBody>
          <a:bodyPr>
            <a:normAutofit/>
          </a:bodyPr>
          <a:lstStyle/>
          <a:p>
            <a:pPr marL="0" indent="0">
              <a:buNone/>
              <a:defRPr/>
            </a:pPr>
            <a:r>
              <a:rPr lang="en-US" dirty="0" smtClean="0"/>
              <a:t>R9-10-806.A.5: A Manager shall ensure that an Assisted Living </a:t>
            </a:r>
            <a:r>
              <a:rPr lang="en-US" dirty="0"/>
              <a:t>facility has </a:t>
            </a:r>
            <a:r>
              <a:rPr lang="en-US" dirty="0" smtClean="0"/>
              <a:t>the staff needed to:</a:t>
            </a:r>
          </a:p>
          <a:p>
            <a:pPr lvl="1">
              <a:defRPr/>
            </a:pPr>
            <a:r>
              <a:rPr lang="en-US" dirty="0" smtClean="0"/>
              <a:t>Provide </a:t>
            </a:r>
            <a:r>
              <a:rPr lang="en-US" dirty="0"/>
              <a:t>the </a:t>
            </a:r>
            <a:r>
              <a:rPr lang="en-US" dirty="0" smtClean="0"/>
              <a:t>services </a:t>
            </a:r>
            <a:r>
              <a:rPr lang="en-US" dirty="0"/>
              <a:t>in the assisted living facility’s scope of services;</a:t>
            </a:r>
          </a:p>
          <a:p>
            <a:pPr lvl="1">
              <a:defRPr/>
            </a:pPr>
            <a:r>
              <a:rPr lang="en-US" dirty="0" smtClean="0"/>
              <a:t>Meet </a:t>
            </a:r>
            <a:r>
              <a:rPr lang="en-US" dirty="0"/>
              <a:t>the needs of </a:t>
            </a:r>
            <a:r>
              <a:rPr lang="en-US" dirty="0" smtClean="0"/>
              <a:t>the residents; </a:t>
            </a:r>
            <a:r>
              <a:rPr lang="en-US" dirty="0"/>
              <a:t>and</a:t>
            </a:r>
          </a:p>
          <a:p>
            <a:pPr lvl="1">
              <a:defRPr/>
            </a:pPr>
            <a:r>
              <a:rPr lang="en-US" dirty="0" smtClean="0"/>
              <a:t>Ensure </a:t>
            </a:r>
            <a:r>
              <a:rPr lang="en-US" dirty="0"/>
              <a:t>the </a:t>
            </a:r>
            <a:r>
              <a:rPr lang="en-US" b="1" dirty="0"/>
              <a:t>health and safety </a:t>
            </a:r>
            <a:r>
              <a:rPr lang="en-US" dirty="0"/>
              <a:t>of </a:t>
            </a:r>
            <a:r>
              <a:rPr lang="en-US" dirty="0" smtClean="0"/>
              <a:t>the residents.</a:t>
            </a:r>
          </a:p>
          <a:p>
            <a:pPr>
              <a:defRPr/>
            </a:pPr>
            <a:endParaRPr lang="en-US" sz="1600" dirty="0" smtClean="0"/>
          </a:p>
          <a:p>
            <a:pPr marL="0" indent="0">
              <a:buNone/>
              <a:defRPr/>
            </a:pPr>
            <a:r>
              <a:rPr lang="en-US" dirty="0" smtClean="0"/>
              <a:t>This refers to both the </a:t>
            </a:r>
            <a:r>
              <a:rPr lang="en-US" b="1" dirty="0" smtClean="0"/>
              <a:t>number</a:t>
            </a:r>
            <a:r>
              <a:rPr lang="en-US" dirty="0" smtClean="0"/>
              <a:t> and </a:t>
            </a:r>
            <a:r>
              <a:rPr lang="en-US" b="1" dirty="0" smtClean="0"/>
              <a:t>training</a:t>
            </a:r>
            <a:r>
              <a:rPr lang="en-US" dirty="0" smtClean="0"/>
              <a:t> of staff.</a:t>
            </a:r>
            <a:endParaRPr lang="en-US" dirty="0"/>
          </a:p>
        </p:txBody>
      </p:sp>
      <p:sp>
        <p:nvSpPr>
          <p:cNvPr id="4" name="Slide Number Placeholder 3"/>
          <p:cNvSpPr>
            <a:spLocks noGrp="1"/>
          </p:cNvSpPr>
          <p:nvPr>
            <p:ph type="sldNum" sz="quarter" idx="11"/>
          </p:nvPr>
        </p:nvSpPr>
        <p:spPr/>
        <p:txBody>
          <a:bodyPr/>
          <a:lstStyle/>
          <a:p>
            <a:pPr>
              <a:defRPr/>
            </a:pPr>
            <a:fld id="{4DD7B813-AEBF-43AB-B751-FAF7D581205F}" type="slidenum">
              <a:rPr lang="en-US" smtClean="0"/>
              <a:pPr>
                <a:defRPr/>
              </a:pPr>
              <a:t>12</a:t>
            </a:fld>
            <a:endParaRPr lang="en-US" dirty="0"/>
          </a:p>
        </p:txBody>
      </p:sp>
    </p:spTree>
    <p:extLst>
      <p:ext uri="{BB962C8B-B14F-4D97-AF65-F5344CB8AC3E}">
        <p14:creationId xmlns:p14="http://schemas.microsoft.com/office/powerpoint/2010/main" val="269569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NCIA Board</a:t>
            </a:r>
            <a:endParaRPr lang="en-US" dirty="0"/>
          </a:p>
        </p:txBody>
      </p:sp>
      <p:sp>
        <p:nvSpPr>
          <p:cNvPr id="3" name="Content Placeholder 2"/>
          <p:cNvSpPr>
            <a:spLocks noGrp="1"/>
          </p:cNvSpPr>
          <p:nvPr>
            <p:ph idx="1"/>
          </p:nvPr>
        </p:nvSpPr>
        <p:spPr>
          <a:xfrm>
            <a:off x="457200" y="1143000"/>
            <a:ext cx="8229600" cy="4419601"/>
          </a:xfrm>
        </p:spPr>
        <p:txBody>
          <a:bodyPr/>
          <a:lstStyle/>
          <a:p>
            <a:r>
              <a:rPr lang="en-US" dirty="0"/>
              <a:t>The Arizona Board of Examiners of Nursing Care Institution Administrators and Assisted Living Facility Managers (NCIA Board). </a:t>
            </a:r>
            <a:endParaRPr lang="en-US" dirty="0" smtClean="0"/>
          </a:p>
          <a:p>
            <a:r>
              <a:rPr lang="en-US" dirty="0" smtClean="0">
                <a:solidFill>
                  <a:prstClr val="black"/>
                </a:solidFill>
              </a:rPr>
              <a:t>They maintain training programs for Managers and Caregivers</a:t>
            </a:r>
            <a:endParaRPr lang="en-US" dirty="0">
              <a:solidFill>
                <a:prstClr val="black"/>
              </a:solidFill>
            </a:endParaRPr>
          </a:p>
          <a:p>
            <a:pPr lvl="0"/>
            <a:r>
              <a:rPr lang="en-US" dirty="0">
                <a:solidFill>
                  <a:prstClr val="black"/>
                </a:solidFill>
              </a:rPr>
              <a:t>Website:  </a:t>
            </a:r>
            <a:r>
              <a:rPr lang="en-US" dirty="0">
                <a:hlinkClick r:id="rId2"/>
              </a:rPr>
              <a:t>http://www.aznciaboard.us/</a:t>
            </a:r>
            <a:r>
              <a:rPr lang="en-US" dirty="0"/>
              <a:t> </a:t>
            </a:r>
          </a:p>
          <a:p>
            <a:r>
              <a:rPr lang="en-US" dirty="0"/>
              <a:t>Phone:  (602) 364-2273 </a:t>
            </a:r>
          </a:p>
          <a:p>
            <a:endParaRPr lang="en-US" dirty="0"/>
          </a:p>
        </p:txBody>
      </p:sp>
    </p:spTree>
    <p:extLst>
      <p:ext uri="{BB962C8B-B14F-4D97-AF65-F5344CB8AC3E}">
        <p14:creationId xmlns:p14="http://schemas.microsoft.com/office/powerpoint/2010/main" val="3673609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Fingerprinting</a:t>
            </a:r>
          </a:p>
        </p:txBody>
      </p:sp>
      <p:sp>
        <p:nvSpPr>
          <p:cNvPr id="3" name="Content Placeholder 2"/>
          <p:cNvSpPr>
            <a:spLocks noGrp="1"/>
          </p:cNvSpPr>
          <p:nvPr>
            <p:ph idx="1"/>
          </p:nvPr>
        </p:nvSpPr>
        <p:spPr>
          <a:xfrm>
            <a:off x="457200" y="1524000"/>
            <a:ext cx="8229600" cy="4038601"/>
          </a:xfrm>
        </p:spPr>
        <p:txBody>
          <a:bodyPr>
            <a:normAutofit fontScale="92500" lnSpcReduction="10000"/>
          </a:bodyPr>
          <a:lstStyle/>
          <a:p>
            <a:r>
              <a:rPr lang="en-US" sz="3000" dirty="0" smtClean="0"/>
              <a:t>A.R.S</a:t>
            </a:r>
            <a:r>
              <a:rPr lang="en-US" sz="3000" dirty="0"/>
              <a:t>. § </a:t>
            </a:r>
            <a:r>
              <a:rPr lang="en-US" sz="3000" dirty="0" smtClean="0"/>
              <a:t>36-411: Fingerprinting Statute</a:t>
            </a:r>
            <a:endParaRPr lang="en-US" sz="3000" i="1" dirty="0"/>
          </a:p>
          <a:p>
            <a:r>
              <a:rPr lang="en-US" sz="3000" b="1" u="sng" dirty="0"/>
              <a:t>ALL</a:t>
            </a:r>
            <a:r>
              <a:rPr lang="en-US" sz="3000" dirty="0"/>
              <a:t> </a:t>
            </a:r>
            <a:r>
              <a:rPr lang="en-US" sz="3000" dirty="0" smtClean="0"/>
              <a:t>owners, managers, and </a:t>
            </a:r>
            <a:r>
              <a:rPr lang="en-US" sz="3000" smtClean="0"/>
              <a:t>direct care staff </a:t>
            </a:r>
            <a:r>
              <a:rPr lang="en-US" sz="3000" dirty="0"/>
              <a:t>associated to the home must have </a:t>
            </a:r>
            <a:r>
              <a:rPr lang="en-US" sz="3000" i="1" dirty="0"/>
              <a:t>(even if the owner of the facility lives in another </a:t>
            </a:r>
            <a:r>
              <a:rPr lang="en-US" sz="3000" i="1" dirty="0" smtClean="0"/>
              <a:t>state)</a:t>
            </a:r>
          </a:p>
          <a:p>
            <a:r>
              <a:rPr lang="en-US" sz="3000" dirty="0" smtClean="0"/>
              <a:t>The </a:t>
            </a:r>
            <a:r>
              <a:rPr lang="en-US" sz="3000" dirty="0"/>
              <a:t>card must be verified that it is </a:t>
            </a:r>
            <a:r>
              <a:rPr lang="en-US" sz="3000" dirty="0" smtClean="0"/>
              <a:t>valid</a:t>
            </a:r>
          </a:p>
          <a:p>
            <a:r>
              <a:rPr lang="en-US" sz="3000" dirty="0" smtClean="0"/>
              <a:t>R9-10-806.C.1.c.ix: A manager shall ensure that a personnel record for each employee or volunteer includes documentation of compliance with the requirements in </a:t>
            </a:r>
            <a:r>
              <a:rPr lang="en-US" sz="3000" dirty="0"/>
              <a:t>A.R.S. § </a:t>
            </a:r>
            <a:r>
              <a:rPr lang="en-US" sz="3000" dirty="0" smtClean="0"/>
              <a:t>36-411 (A) and (C)</a:t>
            </a:r>
          </a:p>
          <a:p>
            <a:endParaRPr lang="en-US" dirty="0"/>
          </a:p>
        </p:txBody>
      </p:sp>
    </p:spTree>
    <p:extLst>
      <p:ext uri="{BB962C8B-B14F-4D97-AF65-F5344CB8AC3E}">
        <p14:creationId xmlns:p14="http://schemas.microsoft.com/office/powerpoint/2010/main" val="3956130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Policies &amp; Procedures (“P&amp;Ps”) </a:t>
            </a:r>
            <a:endParaRPr lang="en-US" dirty="0"/>
          </a:p>
        </p:txBody>
      </p:sp>
      <p:sp>
        <p:nvSpPr>
          <p:cNvPr id="3" name="Content Placeholder 2"/>
          <p:cNvSpPr>
            <a:spLocks noGrp="1"/>
          </p:cNvSpPr>
          <p:nvPr>
            <p:ph idx="1"/>
          </p:nvPr>
        </p:nvSpPr>
        <p:spPr>
          <a:xfrm>
            <a:off x="457200" y="1447800"/>
            <a:ext cx="8229600" cy="4343400"/>
          </a:xfrm>
        </p:spPr>
        <p:txBody>
          <a:bodyPr>
            <a:normAutofit fontScale="85000" lnSpcReduction="20000"/>
          </a:bodyPr>
          <a:lstStyle/>
          <a:p>
            <a:r>
              <a:rPr lang="en-US" dirty="0"/>
              <a:t>The rules require facilities to “establish, document, and implement” Policies and Procedures (P&amp;Ps) to protect the health and safety of a </a:t>
            </a:r>
            <a:r>
              <a:rPr lang="en-US" dirty="0" smtClean="0"/>
              <a:t>resident</a:t>
            </a:r>
          </a:p>
          <a:p>
            <a:pPr>
              <a:defRPr/>
            </a:pPr>
            <a:r>
              <a:rPr lang="en-US" dirty="0" smtClean="0"/>
              <a:t>There are no “approved” P&amp;Ps from the Department</a:t>
            </a:r>
          </a:p>
          <a:p>
            <a:pPr>
              <a:defRPr/>
            </a:pPr>
            <a:r>
              <a:rPr lang="en-US" dirty="0"/>
              <a:t>Purchased P&amp;Ps, you will be expected to follow them – make sure they are what you want for your facility and that they cover all of the necessary topics</a:t>
            </a:r>
            <a:r>
              <a:rPr lang="en-US" dirty="0" smtClean="0"/>
              <a:t>.</a:t>
            </a:r>
            <a:endParaRPr lang="en-US" dirty="0"/>
          </a:p>
          <a:p>
            <a:pPr>
              <a:defRPr/>
            </a:pPr>
            <a:r>
              <a:rPr lang="en-US" dirty="0" smtClean="0"/>
              <a:t>Surveys are conducted based on:</a:t>
            </a:r>
          </a:p>
          <a:p>
            <a:pPr lvl="1">
              <a:defRPr/>
            </a:pPr>
            <a:r>
              <a:rPr lang="en-US" dirty="0" smtClean="0"/>
              <a:t>Rules &amp; Statutes</a:t>
            </a:r>
          </a:p>
          <a:p>
            <a:pPr lvl="1">
              <a:defRPr/>
            </a:pPr>
            <a:r>
              <a:rPr lang="en-US" dirty="0" smtClean="0"/>
              <a:t>Outcomes</a:t>
            </a:r>
          </a:p>
          <a:p>
            <a:pPr lvl="1">
              <a:defRPr/>
            </a:pPr>
            <a:r>
              <a:rPr lang="en-US" dirty="0" smtClean="0"/>
              <a:t>Policies and Procedures</a:t>
            </a:r>
            <a:endParaRPr lang="en-US" dirty="0"/>
          </a:p>
          <a:p>
            <a:pPr>
              <a:defRPr/>
            </a:pPr>
            <a:endParaRPr lang="en-US" sz="1500" dirty="0"/>
          </a:p>
          <a:p>
            <a:endParaRPr lang="en-US" dirty="0"/>
          </a:p>
        </p:txBody>
      </p:sp>
    </p:spTree>
    <p:extLst>
      <p:ext uri="{BB962C8B-B14F-4D97-AF65-F5344CB8AC3E}">
        <p14:creationId xmlns:p14="http://schemas.microsoft.com/office/powerpoint/2010/main" val="988520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&amp; Procedures</a:t>
            </a:r>
            <a:endParaRPr lang="en-US" dirty="0"/>
          </a:p>
        </p:txBody>
      </p:sp>
      <p:sp>
        <p:nvSpPr>
          <p:cNvPr id="3" name="Content Placeholder 2"/>
          <p:cNvSpPr>
            <a:spLocks noGrp="1"/>
          </p:cNvSpPr>
          <p:nvPr>
            <p:ph idx="1"/>
          </p:nvPr>
        </p:nvSpPr>
        <p:spPr>
          <a:xfrm>
            <a:off x="457200" y="1600200"/>
            <a:ext cx="8229600" cy="4495800"/>
          </a:xfrm>
        </p:spPr>
        <p:txBody>
          <a:bodyPr>
            <a:normAutofit lnSpcReduction="10000"/>
          </a:bodyPr>
          <a:lstStyle/>
          <a:p>
            <a:pPr marL="0" indent="0">
              <a:buNone/>
            </a:pPr>
            <a:r>
              <a:rPr lang="en-US" dirty="0" smtClean="0"/>
              <a:t>P&amp;P’s are critical to the success of your facility</a:t>
            </a:r>
          </a:p>
          <a:p>
            <a:pPr lvl="1"/>
            <a:r>
              <a:rPr lang="en-US" dirty="0" smtClean="0"/>
              <a:t>The Policy explains </a:t>
            </a:r>
            <a:r>
              <a:rPr lang="en-US" b="1" dirty="0" smtClean="0"/>
              <a:t>“WHAT” </a:t>
            </a:r>
            <a:r>
              <a:rPr lang="en-US" dirty="0" smtClean="0"/>
              <a:t>your expectation is</a:t>
            </a:r>
          </a:p>
          <a:p>
            <a:pPr lvl="1"/>
            <a:r>
              <a:rPr lang="en-US" dirty="0" smtClean="0"/>
              <a:t>The Procedure explains </a:t>
            </a:r>
            <a:r>
              <a:rPr lang="en-US" b="1" dirty="0" smtClean="0"/>
              <a:t>“HOW” </a:t>
            </a:r>
            <a:r>
              <a:rPr lang="en-US" dirty="0" smtClean="0"/>
              <a:t>to do it</a:t>
            </a:r>
          </a:p>
          <a:p>
            <a:pPr lvl="1"/>
            <a:r>
              <a:rPr lang="en-US" dirty="0" smtClean="0"/>
              <a:t>The licensee and their staff are responsible for following the P&amp;P’s approved by the administrator</a:t>
            </a:r>
          </a:p>
          <a:p>
            <a:pPr marL="0" indent="0">
              <a:buNone/>
            </a:pPr>
            <a:endParaRPr lang="en-US" dirty="0" smtClean="0"/>
          </a:p>
          <a:p>
            <a:pPr marL="0" indent="0">
              <a:buNone/>
            </a:pPr>
            <a:r>
              <a:rPr lang="en-US" dirty="0" smtClean="0"/>
              <a:t>Majority </a:t>
            </a:r>
            <a:r>
              <a:rPr lang="en-US" dirty="0"/>
              <a:t>of the Policies and Procedures will be listed in R9-10-803</a:t>
            </a:r>
            <a:r>
              <a:rPr lang="en-US" dirty="0" smtClean="0"/>
              <a:t>. Other </a:t>
            </a:r>
            <a:r>
              <a:rPr lang="en-US" dirty="0"/>
              <a:t>policies required are filtered throughout the rest of Article 8</a:t>
            </a:r>
          </a:p>
          <a:p>
            <a:pPr lvl="1"/>
            <a:endParaRPr lang="en-US" dirty="0" smtClean="0"/>
          </a:p>
          <a:p>
            <a:pPr lvl="1"/>
            <a:endParaRPr lang="en-US" dirty="0"/>
          </a:p>
        </p:txBody>
      </p:sp>
    </p:spTree>
    <p:extLst>
      <p:ext uri="{BB962C8B-B14F-4D97-AF65-F5344CB8AC3E}">
        <p14:creationId xmlns:p14="http://schemas.microsoft.com/office/powerpoint/2010/main" val="346696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Policies &amp; Procedures (“P&amp;Ps”) </a:t>
            </a:r>
            <a:endParaRPr lang="en-US" dirty="0"/>
          </a:p>
        </p:txBody>
      </p:sp>
      <p:sp>
        <p:nvSpPr>
          <p:cNvPr id="3" name="Content Placeholder 2"/>
          <p:cNvSpPr>
            <a:spLocks noGrp="1"/>
          </p:cNvSpPr>
          <p:nvPr>
            <p:ph idx="1"/>
          </p:nvPr>
        </p:nvSpPr>
        <p:spPr/>
        <p:txBody>
          <a:bodyPr/>
          <a:lstStyle/>
          <a:p>
            <a:r>
              <a:rPr lang="en-US" altLang="en-US" dirty="0" smtClean="0"/>
              <a:t>R9-10-803.C.2:  </a:t>
            </a:r>
            <a:r>
              <a:rPr lang="en-US" altLang="en-US" dirty="0"/>
              <a:t>Facility P&amp;Ps must be available to employees and volunteers of the assisted living facility; and </a:t>
            </a:r>
          </a:p>
          <a:p>
            <a:endParaRPr lang="en-US" altLang="en-US" sz="1000" dirty="0"/>
          </a:p>
          <a:p>
            <a:r>
              <a:rPr lang="en-US" altLang="en-US" dirty="0" smtClean="0"/>
              <a:t>R9-10-803.C.3: </a:t>
            </a:r>
            <a:r>
              <a:rPr lang="en-US" altLang="en-US" dirty="0"/>
              <a:t>P&amp;Ps must be reviewed at least once every three years and updated as needed. </a:t>
            </a:r>
          </a:p>
          <a:p>
            <a:endParaRPr lang="en-US" dirty="0"/>
          </a:p>
        </p:txBody>
      </p:sp>
    </p:spTree>
    <p:extLst>
      <p:ext uri="{BB962C8B-B14F-4D97-AF65-F5344CB8AC3E}">
        <p14:creationId xmlns:p14="http://schemas.microsoft.com/office/powerpoint/2010/main" val="495889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76200"/>
            <a:ext cx="8229600" cy="1066800"/>
          </a:xfrm>
        </p:spPr>
        <p:txBody>
          <a:bodyPr>
            <a:normAutofit/>
          </a:bodyPr>
          <a:lstStyle/>
          <a:p>
            <a:pPr eaLnBrk="1" hangingPunct="1"/>
            <a:r>
              <a:rPr lang="en-US" altLang="en-US" dirty="0" smtClean="0"/>
              <a:t>What to report to the Department</a:t>
            </a:r>
          </a:p>
        </p:txBody>
      </p:sp>
      <p:sp>
        <p:nvSpPr>
          <p:cNvPr id="3" name="Content Placeholder 2"/>
          <p:cNvSpPr>
            <a:spLocks noGrp="1"/>
          </p:cNvSpPr>
          <p:nvPr>
            <p:ph idx="1"/>
          </p:nvPr>
        </p:nvSpPr>
        <p:spPr>
          <a:xfrm>
            <a:off x="457200" y="1219200"/>
            <a:ext cx="8229600" cy="4876800"/>
          </a:xfrm>
        </p:spPr>
        <p:txBody>
          <a:bodyPr rtlCol="0">
            <a:normAutofit/>
          </a:bodyPr>
          <a:lstStyle/>
          <a:p>
            <a:pPr marL="0" indent="0">
              <a:buNone/>
              <a:defRPr/>
            </a:pPr>
            <a:r>
              <a:rPr lang="en-US" dirty="0" smtClean="0"/>
              <a:t>R9-10-803.K – A manager shall provide written notification to the Department of a resident’s:</a:t>
            </a:r>
          </a:p>
          <a:p>
            <a:pPr lvl="2">
              <a:defRPr/>
            </a:pPr>
            <a:r>
              <a:rPr lang="en-US" dirty="0" smtClean="0"/>
              <a:t>(a) Death within one working day (</a:t>
            </a:r>
            <a:r>
              <a:rPr lang="en-US" dirty="0" smtClean="0">
                <a:hlinkClick r:id="rId3"/>
              </a:rPr>
              <a:t>A.R.S. § 11-593</a:t>
            </a:r>
            <a:r>
              <a:rPr lang="en-US" dirty="0" smtClean="0"/>
              <a:t>)</a:t>
            </a:r>
          </a:p>
          <a:p>
            <a:pPr lvl="2">
              <a:defRPr/>
            </a:pPr>
            <a:r>
              <a:rPr lang="en-US" dirty="0" smtClean="0"/>
              <a:t>(b) Self-injury, within two working days after the resident inflicts a self-injury that requires immediate intervention by an emergency services provider. </a:t>
            </a:r>
          </a:p>
          <a:p>
            <a:pPr lvl="2">
              <a:defRPr/>
            </a:pPr>
            <a:endParaRPr lang="en-US" dirty="0"/>
          </a:p>
        </p:txBody>
      </p:sp>
    </p:spTree>
    <p:extLst>
      <p:ext uri="{BB962C8B-B14F-4D97-AF65-F5344CB8AC3E}">
        <p14:creationId xmlns:p14="http://schemas.microsoft.com/office/powerpoint/2010/main" val="846887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dirty="0" smtClean="0"/>
              <a:t/>
            </a:r>
            <a:br>
              <a:rPr lang="en-US" dirty="0" smtClean="0"/>
            </a:br>
            <a:r>
              <a:rPr lang="en-US" dirty="0" smtClean="0"/>
              <a:t>Abuse/Neglect/Exploitation</a:t>
            </a:r>
            <a:endParaRPr lang="en-US" dirty="0"/>
          </a:p>
        </p:txBody>
      </p:sp>
      <p:sp>
        <p:nvSpPr>
          <p:cNvPr id="3" name="Content Placeholder 2"/>
          <p:cNvSpPr>
            <a:spLocks noGrp="1"/>
          </p:cNvSpPr>
          <p:nvPr>
            <p:ph idx="1"/>
          </p:nvPr>
        </p:nvSpPr>
        <p:spPr>
          <a:xfrm>
            <a:off x="457200" y="1752600"/>
            <a:ext cx="8229600" cy="4419600"/>
          </a:xfrm>
        </p:spPr>
        <p:txBody>
          <a:bodyPr>
            <a:normAutofit fontScale="85000" lnSpcReduction="20000"/>
          </a:bodyPr>
          <a:lstStyle/>
          <a:p>
            <a:pPr marL="0" indent="0">
              <a:buNone/>
            </a:pPr>
            <a:r>
              <a:rPr lang="en-US" sz="3000" dirty="0" smtClean="0"/>
              <a:t>R9-10-803.J: If a manager has a reasonable </a:t>
            </a:r>
            <a:r>
              <a:rPr lang="en-US" sz="3000" dirty="0"/>
              <a:t>basis, according to </a:t>
            </a:r>
            <a:r>
              <a:rPr lang="en-US" sz="3000" b="1" dirty="0" smtClean="0">
                <a:hlinkClick r:id="rId3"/>
              </a:rPr>
              <a:t>A.R.S. </a:t>
            </a:r>
            <a:r>
              <a:rPr lang="en-US" sz="3000" b="1" dirty="0">
                <a:hlinkClick r:id="rId3"/>
              </a:rPr>
              <a:t>§ </a:t>
            </a:r>
            <a:r>
              <a:rPr lang="en-US" sz="3000" b="1" dirty="0" smtClean="0">
                <a:hlinkClick r:id="rId3"/>
              </a:rPr>
              <a:t>46-454</a:t>
            </a:r>
            <a:r>
              <a:rPr lang="en-US" sz="3000" dirty="0" smtClean="0"/>
              <a:t>, </a:t>
            </a:r>
            <a:r>
              <a:rPr lang="en-US" sz="3000" dirty="0"/>
              <a:t>to believe abuse, neglect or exploitation </a:t>
            </a:r>
            <a:r>
              <a:rPr lang="en-US" sz="3000" dirty="0" smtClean="0"/>
              <a:t>has occurred </a:t>
            </a:r>
            <a:r>
              <a:rPr lang="en-US" sz="3000" dirty="0"/>
              <a:t>on the </a:t>
            </a:r>
            <a:r>
              <a:rPr lang="en-US" sz="3000" dirty="0" smtClean="0"/>
              <a:t>premises…”</a:t>
            </a:r>
          </a:p>
          <a:p>
            <a:pPr marL="514350" indent="-514350">
              <a:buAutoNum type="arabicPeriod"/>
            </a:pPr>
            <a:r>
              <a:rPr lang="en-US" sz="3000" dirty="0" smtClean="0"/>
              <a:t>Take immediate action to stop the suspected abuse, neglect, exploitation;</a:t>
            </a:r>
          </a:p>
          <a:p>
            <a:pPr marL="514350" indent="-514350">
              <a:buAutoNum type="arabicPeriod"/>
            </a:pPr>
            <a:r>
              <a:rPr lang="en-US" sz="3000" dirty="0" smtClean="0"/>
              <a:t>Report the suspected abuse, neglect, or exploitation of the resident according to </a:t>
            </a:r>
            <a:r>
              <a:rPr lang="en-US" sz="3000" b="1" dirty="0">
                <a:hlinkClick r:id="rId3"/>
              </a:rPr>
              <a:t>A.R.S. § </a:t>
            </a:r>
            <a:r>
              <a:rPr lang="en-US" sz="3000" b="1" dirty="0" smtClean="0">
                <a:hlinkClick r:id="rId3"/>
              </a:rPr>
              <a:t>46-454</a:t>
            </a:r>
            <a:endParaRPr lang="en-US" sz="3000" b="1" dirty="0" smtClean="0"/>
          </a:p>
          <a:p>
            <a:pPr marL="514350" indent="-514350">
              <a:buAutoNum type="arabicPeriod"/>
            </a:pPr>
            <a:r>
              <a:rPr lang="en-US" sz="3000" dirty="0" smtClean="0"/>
              <a:t>Document </a:t>
            </a:r>
          </a:p>
          <a:p>
            <a:pPr marL="514350" indent="-514350">
              <a:buAutoNum type="arabicPeriod"/>
            </a:pPr>
            <a:r>
              <a:rPr lang="en-US" sz="3000" dirty="0" smtClean="0"/>
              <a:t>Maintain documentation</a:t>
            </a:r>
          </a:p>
          <a:p>
            <a:pPr marL="514350" indent="-514350">
              <a:buAutoNum type="arabicPeriod"/>
            </a:pPr>
            <a:r>
              <a:rPr lang="en-US" sz="3000" dirty="0" smtClean="0"/>
              <a:t>Initiate an investigation</a:t>
            </a:r>
          </a:p>
          <a:p>
            <a:pPr marL="514350" indent="-514350">
              <a:buAutoNum type="arabicPeriod"/>
            </a:pPr>
            <a:r>
              <a:rPr lang="en-US" sz="3000" dirty="0" smtClean="0"/>
              <a:t>Maintain a copy of the investigation</a:t>
            </a:r>
            <a:endParaRPr lang="en-US" sz="3000" dirty="0"/>
          </a:p>
          <a:p>
            <a:pPr lvl="1"/>
            <a:endParaRPr lang="en-US" sz="2600" dirty="0" smtClean="0"/>
          </a:p>
        </p:txBody>
      </p:sp>
    </p:spTree>
    <p:extLst>
      <p:ext uri="{BB962C8B-B14F-4D97-AF65-F5344CB8AC3E}">
        <p14:creationId xmlns:p14="http://schemas.microsoft.com/office/powerpoint/2010/main" val="137761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 Subclasses</a:t>
            </a:r>
            <a:endParaRPr lang="en-US" dirty="0"/>
          </a:p>
        </p:txBody>
      </p:sp>
      <p:sp>
        <p:nvSpPr>
          <p:cNvPr id="3" name="Content Placeholder 2"/>
          <p:cNvSpPr>
            <a:spLocks noGrp="1"/>
          </p:cNvSpPr>
          <p:nvPr>
            <p:ph idx="1"/>
          </p:nvPr>
        </p:nvSpPr>
        <p:spPr>
          <a:xfrm>
            <a:off x="457200" y="1143000"/>
            <a:ext cx="8229600" cy="4419601"/>
          </a:xfrm>
        </p:spPr>
        <p:txBody>
          <a:bodyPr>
            <a:normAutofit fontScale="92500"/>
          </a:bodyPr>
          <a:lstStyle/>
          <a:p>
            <a:r>
              <a:rPr lang="en-US" dirty="0" smtClean="0"/>
              <a:t>Article 8 – Assisted Living</a:t>
            </a:r>
          </a:p>
          <a:p>
            <a:pPr lvl="1"/>
            <a:r>
              <a:rPr lang="en-US" dirty="0" smtClean="0"/>
              <a:t>Assisted Living Homes</a:t>
            </a:r>
          </a:p>
          <a:p>
            <a:pPr lvl="1"/>
            <a:r>
              <a:rPr lang="en-US" dirty="0" smtClean="0"/>
              <a:t>Assisted Living Centers</a:t>
            </a:r>
          </a:p>
          <a:p>
            <a:pPr lvl="1"/>
            <a:r>
              <a:rPr lang="en-US" dirty="0" smtClean="0"/>
              <a:t>Adult Foster Care</a:t>
            </a:r>
          </a:p>
          <a:p>
            <a:r>
              <a:rPr lang="en-US" dirty="0" smtClean="0"/>
              <a:t>Article 11 – Adult Day Health Care Facilities</a:t>
            </a:r>
          </a:p>
          <a:p>
            <a:endParaRPr lang="en-US" sz="2600" dirty="0"/>
          </a:p>
          <a:p>
            <a:pPr marL="0" indent="0">
              <a:buNone/>
            </a:pPr>
            <a:r>
              <a:rPr lang="en-US" sz="2600" b="1" i="1" u="sng" dirty="0"/>
              <a:t>Article 1 (effective January 2015) applies to ALL </a:t>
            </a:r>
            <a:r>
              <a:rPr lang="en-US" sz="2600" b="1" i="1" u="sng" dirty="0" smtClean="0"/>
              <a:t>subclasses</a:t>
            </a:r>
          </a:p>
          <a:p>
            <a:pPr marL="0" indent="0">
              <a:buNone/>
            </a:pPr>
            <a:endParaRPr lang="en-US" sz="2600" dirty="0"/>
          </a:p>
          <a:p>
            <a:pPr marL="0" indent="0">
              <a:buNone/>
            </a:pPr>
            <a:r>
              <a:rPr lang="en-US" sz="2600" dirty="0" smtClean="0"/>
              <a:t>The following presentation primarily applies to Article 8 facilities</a:t>
            </a:r>
            <a:endParaRPr lang="en-US" sz="2600" dirty="0"/>
          </a:p>
          <a:p>
            <a:pPr marL="0" indent="0">
              <a:buNone/>
            </a:pPr>
            <a:endParaRPr lang="en-US" dirty="0"/>
          </a:p>
        </p:txBody>
      </p:sp>
    </p:spTree>
    <p:extLst>
      <p:ext uri="{BB962C8B-B14F-4D97-AF65-F5344CB8AC3E}">
        <p14:creationId xmlns:p14="http://schemas.microsoft.com/office/powerpoint/2010/main" val="2119237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257"/>
            <a:ext cx="9144000" cy="830943"/>
          </a:xfrm>
        </p:spPr>
        <p:txBody>
          <a:bodyPr>
            <a:normAutofit/>
          </a:bodyPr>
          <a:lstStyle/>
          <a:p>
            <a:pPr>
              <a:defRPr/>
            </a:pPr>
            <a:r>
              <a:rPr lang="en-US" dirty="0" smtClean="0"/>
              <a:t>Posted </a:t>
            </a:r>
            <a:r>
              <a:rPr lang="en-US" dirty="0"/>
              <a:t>D</a:t>
            </a:r>
            <a:r>
              <a:rPr lang="en-US" dirty="0" smtClean="0"/>
              <a:t>ocuments</a:t>
            </a:r>
            <a:endParaRPr lang="en-US" dirty="0" smtClean="0">
              <a:latin typeface="Calibri" pitchFamily="34" charset="0"/>
            </a:endParaRPr>
          </a:p>
        </p:txBody>
      </p:sp>
      <p:sp>
        <p:nvSpPr>
          <p:cNvPr id="3" name="Text Placeholder 2"/>
          <p:cNvSpPr>
            <a:spLocks noGrp="1"/>
          </p:cNvSpPr>
          <p:nvPr>
            <p:ph type="body" idx="4294967295"/>
          </p:nvPr>
        </p:nvSpPr>
        <p:spPr>
          <a:xfrm>
            <a:off x="0" y="762000"/>
            <a:ext cx="9144000" cy="5562600"/>
          </a:xfrm>
        </p:spPr>
        <p:txBody>
          <a:bodyPr>
            <a:normAutofit/>
          </a:bodyPr>
          <a:lstStyle/>
          <a:p>
            <a:pPr marL="609600" indent="-609600" algn="ctr">
              <a:buFont typeface="Wingdings" pitchFamily="2" charset="2"/>
              <a:buNone/>
              <a:defRPr/>
            </a:pPr>
            <a:r>
              <a:rPr lang="en-US" sz="3600" dirty="0" smtClean="0"/>
              <a:t>The following must be conspicuously posted:</a:t>
            </a:r>
          </a:p>
          <a:p>
            <a:pPr lvl="1">
              <a:defRPr/>
            </a:pPr>
            <a:r>
              <a:rPr lang="en-US" dirty="0"/>
              <a:t>Resident </a:t>
            </a:r>
            <a:r>
              <a:rPr lang="en-US" dirty="0" smtClean="0"/>
              <a:t>rights (R9-10-810.C.1-10.)</a:t>
            </a:r>
            <a:endParaRPr lang="en-US" dirty="0"/>
          </a:p>
          <a:p>
            <a:pPr lvl="1">
              <a:defRPr/>
            </a:pPr>
            <a:r>
              <a:rPr lang="en-US" dirty="0"/>
              <a:t>The </a:t>
            </a:r>
            <a:r>
              <a:rPr lang="en-US" dirty="0" smtClean="0"/>
              <a:t>Assisted Living Facility’s </a:t>
            </a:r>
            <a:r>
              <a:rPr lang="en-US" dirty="0"/>
              <a:t>license</a:t>
            </a:r>
          </a:p>
          <a:p>
            <a:pPr lvl="1">
              <a:defRPr/>
            </a:pPr>
            <a:r>
              <a:rPr lang="en-US" dirty="0"/>
              <a:t>Current agencies’ phone </a:t>
            </a:r>
            <a:r>
              <a:rPr lang="en-US" dirty="0" smtClean="0"/>
              <a:t>numbers (R9-10-803.D.3.)</a:t>
            </a:r>
            <a:endParaRPr lang="en-US" dirty="0"/>
          </a:p>
          <a:p>
            <a:pPr lvl="1" algn="just">
              <a:defRPr/>
            </a:pPr>
            <a:r>
              <a:rPr lang="en-US" dirty="0"/>
              <a:t>Location at the facility </a:t>
            </a:r>
            <a:r>
              <a:rPr lang="en-US" dirty="0" smtClean="0"/>
              <a:t>where the most current </a:t>
            </a:r>
            <a:r>
              <a:rPr lang="en-US" dirty="0"/>
              <a:t>Department inspection </a:t>
            </a:r>
            <a:r>
              <a:rPr lang="en-US" dirty="0" smtClean="0"/>
              <a:t>report and plan of correction may be reviewed</a:t>
            </a:r>
            <a:endParaRPr lang="en-US" dirty="0"/>
          </a:p>
          <a:p>
            <a:pPr lvl="1" algn="just">
              <a:defRPr/>
            </a:pPr>
            <a:r>
              <a:rPr lang="en-US" dirty="0" smtClean="0"/>
              <a:t>Evacuation Path in each hallway on each floor</a:t>
            </a:r>
          </a:p>
          <a:p>
            <a:pPr lvl="1" algn="just">
              <a:defRPr/>
            </a:pPr>
            <a:r>
              <a:rPr lang="en-US" dirty="0"/>
              <a:t>Current </a:t>
            </a:r>
            <a:r>
              <a:rPr lang="en-US" dirty="0" smtClean="0"/>
              <a:t>menu </a:t>
            </a:r>
            <a:r>
              <a:rPr lang="en-US" dirty="0"/>
              <a:t>&amp; </a:t>
            </a:r>
            <a:r>
              <a:rPr lang="en-US" dirty="0" smtClean="0"/>
              <a:t>activity calendar</a:t>
            </a:r>
            <a:endParaRPr lang="en-US" dirty="0"/>
          </a:p>
          <a:p>
            <a:pPr lvl="1" algn="just">
              <a:defRPr/>
            </a:pPr>
            <a:r>
              <a:rPr lang="en-US" dirty="0" smtClean="0"/>
              <a:t>If there’s a pool, then pool safety requirements in the pool area.</a:t>
            </a:r>
          </a:p>
          <a:p>
            <a:pPr marL="0" indent="0" algn="just">
              <a:buFont typeface="Wingdings" pitchFamily="2" charset="2"/>
              <a:buNone/>
              <a:defRPr/>
            </a:pPr>
            <a:endParaRPr lang="en-US" sz="2000" dirty="0" smtClean="0"/>
          </a:p>
          <a:p>
            <a:pPr marL="0" indent="0" algn="just">
              <a:buFont typeface="Wingdings" pitchFamily="2" charset="2"/>
              <a:buNone/>
              <a:defRPr/>
            </a:pPr>
            <a:endParaRPr lang="en-US" sz="2000" dirty="0" smtClean="0"/>
          </a:p>
        </p:txBody>
      </p:sp>
    </p:spTree>
    <p:extLst>
      <p:ext uri="{BB962C8B-B14F-4D97-AF65-F5344CB8AC3E}">
        <p14:creationId xmlns:p14="http://schemas.microsoft.com/office/powerpoint/2010/main" val="2132438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Residency &amp; Residency Agreements</a:t>
            </a:r>
            <a:endParaRPr lang="en-US" dirty="0"/>
          </a:p>
        </p:txBody>
      </p:sp>
      <p:sp>
        <p:nvSpPr>
          <p:cNvPr id="3" name="Content Placeholder 2"/>
          <p:cNvSpPr>
            <a:spLocks noGrp="1"/>
          </p:cNvSpPr>
          <p:nvPr>
            <p:ph idx="1"/>
          </p:nvPr>
        </p:nvSpPr>
        <p:spPr>
          <a:xfrm>
            <a:off x="457200" y="1600200"/>
            <a:ext cx="8229600" cy="4343399"/>
          </a:xfrm>
        </p:spPr>
        <p:txBody>
          <a:bodyPr>
            <a:normAutofit fontScale="70000" lnSpcReduction="20000"/>
          </a:bodyPr>
          <a:lstStyle/>
          <a:p>
            <a:r>
              <a:rPr lang="en-US" dirty="0" smtClean="0"/>
              <a:t>R9-10-807.B: Documentation dated within 90 calendar days before acceptance stating whether the resident requires:</a:t>
            </a:r>
          </a:p>
          <a:p>
            <a:pPr lvl="1"/>
            <a:r>
              <a:rPr lang="en-US" dirty="0" smtClean="0"/>
              <a:t>Continuous medical services</a:t>
            </a:r>
          </a:p>
          <a:p>
            <a:pPr lvl="1"/>
            <a:r>
              <a:rPr lang="en-US" dirty="0" smtClean="0"/>
              <a:t>Continuous or intermittent nursing services</a:t>
            </a:r>
          </a:p>
          <a:p>
            <a:pPr lvl="1"/>
            <a:r>
              <a:rPr lang="en-US" dirty="0" smtClean="0"/>
              <a:t>Restraints</a:t>
            </a:r>
          </a:p>
          <a:p>
            <a:pPr lvl="1"/>
            <a:r>
              <a:rPr lang="en-US" dirty="0" smtClean="0"/>
              <a:t>Signed by a physician, registered nurse practitioner, registered nurse, physician assistant</a:t>
            </a:r>
          </a:p>
          <a:p>
            <a:r>
              <a:rPr lang="en-US" dirty="0" smtClean="0"/>
              <a:t>R9-10-807.C: Manager shall not accept or retain a resident if:</a:t>
            </a:r>
          </a:p>
          <a:p>
            <a:pPr lvl="1"/>
            <a:r>
              <a:rPr lang="en-US" dirty="0" smtClean="0"/>
              <a:t>Individual requires restraints</a:t>
            </a:r>
          </a:p>
          <a:p>
            <a:pPr lvl="1"/>
            <a:r>
              <a:rPr lang="en-US" dirty="0" smtClean="0"/>
              <a:t>Services needed are not within the facility’s scope of services</a:t>
            </a:r>
          </a:p>
          <a:p>
            <a:pPr lvl="1"/>
            <a:r>
              <a:rPr lang="en-US" dirty="0" smtClean="0"/>
              <a:t>Facility doesn’t have the ability to provide the services needed</a:t>
            </a:r>
          </a:p>
          <a:p>
            <a:pPr lvl="1"/>
            <a:r>
              <a:rPr lang="en-US" dirty="0" smtClean="0"/>
              <a:t>Resident requires continuous medical services, nursing services (unless facility complies with ARS 36-401(C), or behavioral health services</a:t>
            </a:r>
          </a:p>
        </p:txBody>
      </p:sp>
    </p:spTree>
    <p:extLst>
      <p:ext uri="{BB962C8B-B14F-4D97-AF65-F5344CB8AC3E}">
        <p14:creationId xmlns:p14="http://schemas.microsoft.com/office/powerpoint/2010/main" val="89150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Residency &amp; Residency Agreements</a:t>
            </a:r>
            <a:endParaRPr lang="en-US" dirty="0"/>
          </a:p>
        </p:txBody>
      </p:sp>
      <p:sp>
        <p:nvSpPr>
          <p:cNvPr id="3" name="Content Placeholder 2"/>
          <p:cNvSpPr>
            <a:spLocks noGrp="1"/>
          </p:cNvSpPr>
          <p:nvPr>
            <p:ph idx="1"/>
          </p:nvPr>
        </p:nvSpPr>
        <p:spPr/>
        <p:txBody>
          <a:bodyPr/>
          <a:lstStyle/>
          <a:p>
            <a:pPr marL="0" indent="0">
              <a:buNone/>
            </a:pPr>
            <a:r>
              <a:rPr lang="en-US" dirty="0"/>
              <a:t>R9-10-807.D &amp; E – Lists residency agreement requirements</a:t>
            </a:r>
          </a:p>
          <a:p>
            <a:pPr marL="0" indent="0">
              <a:buNone/>
            </a:pPr>
            <a:endParaRPr lang="en-US" dirty="0"/>
          </a:p>
          <a:p>
            <a:pPr marL="0" indent="0">
              <a:buNone/>
            </a:pPr>
            <a:r>
              <a:rPr lang="en-US" dirty="0" smtClean="0"/>
              <a:t>Termination: R9-10-807.G-J - Lists the facility’s and manager’s rights and responsibilities when terminating residency</a:t>
            </a:r>
            <a:endParaRPr lang="en-US" dirty="0"/>
          </a:p>
        </p:txBody>
      </p:sp>
    </p:spTree>
    <p:extLst>
      <p:ext uri="{BB962C8B-B14F-4D97-AF65-F5344CB8AC3E}">
        <p14:creationId xmlns:p14="http://schemas.microsoft.com/office/powerpoint/2010/main" val="641377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Plans</a:t>
            </a:r>
            <a:endParaRPr lang="en-US" dirty="0"/>
          </a:p>
        </p:txBody>
      </p:sp>
      <p:sp>
        <p:nvSpPr>
          <p:cNvPr id="3" name="Content Placeholder 2"/>
          <p:cNvSpPr>
            <a:spLocks noGrp="1"/>
          </p:cNvSpPr>
          <p:nvPr>
            <p:ph idx="1"/>
          </p:nvPr>
        </p:nvSpPr>
        <p:spPr>
          <a:xfrm>
            <a:off x="457200" y="1295400"/>
            <a:ext cx="8229600" cy="4419600"/>
          </a:xfrm>
        </p:spPr>
        <p:txBody>
          <a:bodyPr>
            <a:normAutofit fontScale="70000" lnSpcReduction="20000"/>
          </a:bodyPr>
          <a:lstStyle/>
          <a:p>
            <a:r>
              <a:rPr lang="en-US" dirty="0" smtClean="0"/>
              <a:t>All residents require service plans</a:t>
            </a:r>
          </a:p>
          <a:p>
            <a:r>
              <a:rPr lang="en-US" dirty="0" smtClean="0"/>
              <a:t>Completed  no later than 14 days after acceptance</a:t>
            </a:r>
          </a:p>
          <a:p>
            <a:r>
              <a:rPr lang="en-US" dirty="0" smtClean="0"/>
              <a:t>Includes:</a:t>
            </a:r>
          </a:p>
          <a:p>
            <a:pPr lvl="1"/>
            <a:r>
              <a:rPr lang="en-US" dirty="0" smtClean="0"/>
              <a:t>Description of the resident’s medical or health problems</a:t>
            </a:r>
          </a:p>
          <a:p>
            <a:pPr lvl="1"/>
            <a:r>
              <a:rPr lang="en-US" dirty="0" smtClean="0"/>
              <a:t>Level of service expected</a:t>
            </a:r>
          </a:p>
          <a:p>
            <a:pPr lvl="1"/>
            <a:r>
              <a:rPr lang="en-US" dirty="0" smtClean="0"/>
              <a:t>Amount, type, and frequency of services</a:t>
            </a:r>
          </a:p>
          <a:p>
            <a:pPr lvl="1"/>
            <a:r>
              <a:rPr lang="en-US" dirty="0" smtClean="0"/>
              <a:t>Behavioral Care (if applicable)</a:t>
            </a:r>
          </a:p>
          <a:p>
            <a:pPr lvl="1"/>
            <a:r>
              <a:rPr lang="en-US" dirty="0" smtClean="0"/>
              <a:t>How medication is stored if it’s in the resident’s room</a:t>
            </a:r>
          </a:p>
          <a:p>
            <a:r>
              <a:rPr lang="en-US" dirty="0" smtClean="0"/>
              <a:t>Additional service plan requirements for residents at the Personal or Directed level of care:</a:t>
            </a:r>
          </a:p>
          <a:p>
            <a:pPr lvl="1"/>
            <a:r>
              <a:rPr lang="en-US" dirty="0" smtClean="0"/>
              <a:t>R9-10-814</a:t>
            </a:r>
          </a:p>
          <a:p>
            <a:pPr lvl="1"/>
            <a:r>
              <a:rPr lang="en-US" dirty="0" smtClean="0"/>
              <a:t>R9-10-815</a:t>
            </a:r>
          </a:p>
          <a:p>
            <a:r>
              <a:rPr lang="en-US" dirty="0" smtClean="0"/>
              <a:t>Reviewed and updated every 3 month, 6 months, or 12 months depending on level of care</a:t>
            </a:r>
            <a:endParaRPr lang="en-US" dirty="0"/>
          </a:p>
        </p:txBody>
      </p:sp>
    </p:spTree>
    <p:extLst>
      <p:ext uri="{BB962C8B-B14F-4D97-AF65-F5344CB8AC3E}">
        <p14:creationId xmlns:p14="http://schemas.microsoft.com/office/powerpoint/2010/main" val="2468828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838200"/>
          </a:xfrm>
        </p:spPr>
        <p:txBody>
          <a:bodyPr>
            <a:normAutofit/>
          </a:bodyPr>
          <a:lstStyle/>
          <a:p>
            <a:pPr>
              <a:defRPr/>
            </a:pPr>
            <a:r>
              <a:rPr lang="en-US" dirty="0" smtClean="0"/>
              <a:t>Activities</a:t>
            </a:r>
            <a:endParaRPr lang="en-US" dirty="0" smtClean="0">
              <a:latin typeface="Calibri" pitchFamily="34" charset="0"/>
            </a:endParaRPr>
          </a:p>
        </p:txBody>
      </p:sp>
      <p:sp>
        <p:nvSpPr>
          <p:cNvPr id="3" name="Text Placeholder 2"/>
          <p:cNvSpPr>
            <a:spLocks noGrp="1"/>
          </p:cNvSpPr>
          <p:nvPr>
            <p:ph type="body" idx="4294967295"/>
          </p:nvPr>
        </p:nvSpPr>
        <p:spPr>
          <a:xfrm>
            <a:off x="76200" y="838200"/>
            <a:ext cx="8991600" cy="5287963"/>
          </a:xfrm>
        </p:spPr>
        <p:txBody>
          <a:bodyPr>
            <a:normAutofit/>
          </a:bodyPr>
          <a:lstStyle/>
          <a:p>
            <a:pPr marL="0" indent="0">
              <a:lnSpc>
                <a:spcPct val="80000"/>
              </a:lnSpc>
              <a:buFont typeface="Wingdings" pitchFamily="2" charset="2"/>
              <a:buNone/>
              <a:defRPr/>
            </a:pPr>
            <a:r>
              <a:rPr lang="en-US" dirty="0" smtClean="0"/>
              <a:t>R9-10-808.E - A calendar of activities:</a:t>
            </a:r>
          </a:p>
          <a:p>
            <a:pPr>
              <a:lnSpc>
                <a:spcPct val="80000"/>
              </a:lnSpc>
              <a:defRPr/>
            </a:pPr>
            <a:r>
              <a:rPr lang="en-US" sz="2800" dirty="0" smtClean="0"/>
              <a:t>Reflects </a:t>
            </a:r>
            <a:r>
              <a:rPr lang="en-US" sz="2800" dirty="0"/>
              <a:t>residents’ preferences, needs, and </a:t>
            </a:r>
            <a:r>
              <a:rPr lang="en-US" sz="2800" dirty="0" smtClean="0"/>
              <a:t>abilities.  Needs to be conspicuously posted in a location that is easily seen by residents.</a:t>
            </a:r>
          </a:p>
          <a:p>
            <a:pPr>
              <a:lnSpc>
                <a:spcPct val="80000"/>
              </a:lnSpc>
              <a:defRPr/>
            </a:pPr>
            <a:r>
              <a:rPr lang="en-US" sz="2800" dirty="0"/>
              <a:t>A </a:t>
            </a:r>
            <a:r>
              <a:rPr lang="en-US" sz="2800" b="1" dirty="0"/>
              <a:t>sample</a:t>
            </a:r>
            <a:r>
              <a:rPr lang="en-US" sz="2800" dirty="0"/>
              <a:t> activity calendar with at least one activity per day is sufficient for the initial </a:t>
            </a:r>
            <a:r>
              <a:rPr lang="en-US" sz="2800" dirty="0" smtClean="0"/>
              <a:t>inspection.</a:t>
            </a:r>
          </a:p>
          <a:p>
            <a:pPr>
              <a:lnSpc>
                <a:spcPct val="80000"/>
              </a:lnSpc>
              <a:defRPr/>
            </a:pPr>
            <a:r>
              <a:rPr lang="en-US" sz="2800" dirty="0" smtClean="0"/>
              <a:t>Equipment </a:t>
            </a:r>
            <a:r>
              <a:rPr lang="en-US" sz="2800" dirty="0"/>
              <a:t>&amp; supplies </a:t>
            </a:r>
            <a:r>
              <a:rPr lang="en-US" sz="2800" dirty="0" smtClean="0"/>
              <a:t>for the activities must </a:t>
            </a:r>
            <a:r>
              <a:rPr lang="en-US" sz="2800" dirty="0"/>
              <a:t>be available</a:t>
            </a:r>
            <a:r>
              <a:rPr lang="en-US" sz="2800" dirty="0" smtClean="0"/>
              <a:t>.  (TV is not an activity.)</a:t>
            </a:r>
          </a:p>
          <a:p>
            <a:pPr>
              <a:lnSpc>
                <a:spcPct val="80000"/>
              </a:lnSpc>
              <a:defRPr/>
            </a:pPr>
            <a:r>
              <a:rPr lang="en-US" sz="2800" dirty="0" smtClean="0"/>
              <a:t>Current magazines, daily newspapers, and a variety of reading materials must be available and accessible to residents.  Books are sufficient for the initial inspection.</a:t>
            </a:r>
            <a:endParaRPr lang="en-US" sz="2800" b="1" dirty="0" smtClean="0"/>
          </a:p>
        </p:txBody>
      </p:sp>
    </p:spTree>
    <p:extLst>
      <p:ext uri="{BB962C8B-B14F-4D97-AF65-F5344CB8AC3E}">
        <p14:creationId xmlns:p14="http://schemas.microsoft.com/office/powerpoint/2010/main" val="49009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and Transfer</a:t>
            </a:r>
            <a:endParaRPr lang="en-US" dirty="0"/>
          </a:p>
        </p:txBody>
      </p:sp>
      <p:sp>
        <p:nvSpPr>
          <p:cNvPr id="3" name="Content Placeholder 2"/>
          <p:cNvSpPr>
            <a:spLocks noGrp="1"/>
          </p:cNvSpPr>
          <p:nvPr>
            <p:ph idx="1"/>
          </p:nvPr>
        </p:nvSpPr>
        <p:spPr>
          <a:xfrm>
            <a:off x="533400" y="1295400"/>
            <a:ext cx="8229600" cy="4800600"/>
          </a:xfrm>
        </p:spPr>
        <p:txBody>
          <a:bodyPr>
            <a:normAutofit fontScale="92500" lnSpcReduction="20000"/>
          </a:bodyPr>
          <a:lstStyle/>
          <a:p>
            <a:r>
              <a:rPr lang="en-US" dirty="0"/>
              <a:t>Transport – the resident will return to the </a:t>
            </a:r>
            <a:r>
              <a:rPr lang="en-US" dirty="0" smtClean="0"/>
              <a:t>facility</a:t>
            </a:r>
          </a:p>
          <a:p>
            <a:endParaRPr lang="en-US" dirty="0"/>
          </a:p>
          <a:p>
            <a:r>
              <a:rPr lang="en-US" dirty="0" smtClean="0"/>
              <a:t>R9-10-809.B.1-4. Transport does not apply to transportation:</a:t>
            </a:r>
          </a:p>
          <a:p>
            <a:pPr marL="971550" lvl="1" indent="-457200"/>
            <a:r>
              <a:rPr lang="en-US" dirty="0" smtClean="0"/>
              <a:t>To somewhere other than a health care institution</a:t>
            </a:r>
          </a:p>
          <a:p>
            <a:pPr marL="971550" lvl="1" indent="-457200"/>
            <a:r>
              <a:rPr lang="en-US" dirty="0" smtClean="0"/>
              <a:t>Provided by the resident or their representative</a:t>
            </a:r>
          </a:p>
          <a:p>
            <a:pPr marL="971550" lvl="1" indent="-457200"/>
            <a:r>
              <a:rPr lang="en-US" dirty="0" smtClean="0"/>
              <a:t>Arranged by the resident or their representative</a:t>
            </a:r>
          </a:p>
          <a:p>
            <a:pPr marL="971550" lvl="1" indent="-457200"/>
            <a:r>
              <a:rPr lang="en-US" dirty="0" smtClean="0"/>
              <a:t>To another health care institution in an emergency</a:t>
            </a:r>
          </a:p>
          <a:p>
            <a:endParaRPr lang="en-US" dirty="0" smtClean="0"/>
          </a:p>
          <a:p>
            <a:r>
              <a:rPr lang="en-US" dirty="0" smtClean="0"/>
              <a:t>Transfer – the resident is not returning to </a:t>
            </a:r>
            <a:r>
              <a:rPr lang="en-US" smtClean="0"/>
              <a:t>the facility</a:t>
            </a:r>
            <a:endParaRPr lang="en-US" dirty="0" smtClean="0"/>
          </a:p>
          <a:p>
            <a:endParaRPr lang="en-US" dirty="0"/>
          </a:p>
        </p:txBody>
      </p:sp>
    </p:spTree>
    <p:extLst>
      <p:ext uri="{BB962C8B-B14F-4D97-AF65-F5344CB8AC3E}">
        <p14:creationId xmlns:p14="http://schemas.microsoft.com/office/powerpoint/2010/main" val="3404183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 Rights</a:t>
            </a:r>
            <a:endParaRPr lang="en-US" dirty="0"/>
          </a:p>
        </p:txBody>
      </p:sp>
      <p:sp>
        <p:nvSpPr>
          <p:cNvPr id="3" name="Content Placeholder 2"/>
          <p:cNvSpPr>
            <a:spLocks noGrp="1"/>
          </p:cNvSpPr>
          <p:nvPr>
            <p:ph idx="1"/>
          </p:nvPr>
        </p:nvSpPr>
        <p:spPr>
          <a:xfrm>
            <a:off x="457200" y="1295400"/>
            <a:ext cx="8229600" cy="4267201"/>
          </a:xfrm>
        </p:spPr>
        <p:txBody>
          <a:bodyPr/>
          <a:lstStyle/>
          <a:p>
            <a:r>
              <a:rPr lang="en-US" dirty="0" smtClean="0"/>
              <a:t>Resident or their representative must receive a written copy of the requirements and rights </a:t>
            </a:r>
          </a:p>
          <a:p>
            <a:pPr marL="0" indent="0">
              <a:buNone/>
            </a:pPr>
            <a:r>
              <a:rPr lang="en-US" dirty="0" smtClean="0"/>
              <a:t> </a:t>
            </a:r>
          </a:p>
          <a:p>
            <a:r>
              <a:rPr lang="en-US" dirty="0" smtClean="0"/>
              <a:t>List of requirements and rights can be found in R9-10-810</a:t>
            </a:r>
          </a:p>
          <a:p>
            <a:pPr marL="0" indent="0">
              <a:buNone/>
            </a:pPr>
            <a:endParaRPr lang="en-US" dirty="0" smtClean="0"/>
          </a:p>
          <a:p>
            <a:r>
              <a:rPr lang="en-US" dirty="0" smtClean="0"/>
              <a:t>Resident rights must be conspicuously posted</a:t>
            </a:r>
            <a:endParaRPr lang="en-US" dirty="0"/>
          </a:p>
        </p:txBody>
      </p:sp>
    </p:spTree>
    <p:extLst>
      <p:ext uri="{BB962C8B-B14F-4D97-AF65-F5344CB8AC3E}">
        <p14:creationId xmlns:p14="http://schemas.microsoft.com/office/powerpoint/2010/main" val="2733217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a:t>
            </a:r>
            <a:endParaRPr lang="en-US" dirty="0"/>
          </a:p>
        </p:txBody>
      </p:sp>
      <p:sp>
        <p:nvSpPr>
          <p:cNvPr id="3" name="Content Placeholder 2"/>
          <p:cNvSpPr>
            <a:spLocks noGrp="1"/>
          </p:cNvSpPr>
          <p:nvPr>
            <p:ph idx="1"/>
          </p:nvPr>
        </p:nvSpPr>
        <p:spPr/>
        <p:txBody>
          <a:bodyPr/>
          <a:lstStyle/>
          <a:p>
            <a:r>
              <a:rPr lang="en-US" dirty="0" smtClean="0"/>
              <a:t>R9-10-811.A – A manager shall ensure a medical </a:t>
            </a:r>
            <a:r>
              <a:rPr lang="en-US" dirty="0"/>
              <a:t>record is established and maintained for each resident according to A.R.S. Title 12, Chapter 13, Article </a:t>
            </a:r>
            <a:r>
              <a:rPr lang="en-US" dirty="0" smtClean="0"/>
              <a:t>7.1</a:t>
            </a:r>
            <a:endParaRPr lang="en-US" dirty="0"/>
          </a:p>
          <a:p>
            <a:r>
              <a:rPr lang="en-US" dirty="0" smtClean="0"/>
              <a:t>CONFIDENTIALITY!</a:t>
            </a:r>
          </a:p>
          <a:p>
            <a:r>
              <a:rPr lang="en-US" dirty="0" smtClean="0"/>
              <a:t>Medical record requirement list: R9-10-811.C</a:t>
            </a:r>
            <a:endParaRPr lang="en-US" dirty="0"/>
          </a:p>
        </p:txBody>
      </p:sp>
    </p:spTree>
    <p:extLst>
      <p:ext uri="{BB962C8B-B14F-4D97-AF65-F5344CB8AC3E}">
        <p14:creationId xmlns:p14="http://schemas.microsoft.com/office/powerpoint/2010/main" val="209338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Care</a:t>
            </a:r>
            <a:endParaRPr lang="en-US" dirty="0"/>
          </a:p>
        </p:txBody>
      </p:sp>
      <p:sp>
        <p:nvSpPr>
          <p:cNvPr id="3" name="Content Placeholder 2"/>
          <p:cNvSpPr>
            <a:spLocks noGrp="1"/>
          </p:cNvSpPr>
          <p:nvPr>
            <p:ph idx="1"/>
          </p:nvPr>
        </p:nvSpPr>
        <p:spPr>
          <a:xfrm>
            <a:off x="457200" y="1219200"/>
            <a:ext cx="8229600" cy="4724400"/>
          </a:xfrm>
        </p:spPr>
        <p:txBody>
          <a:bodyPr>
            <a:normAutofit fontScale="85000" lnSpcReduction="10000"/>
          </a:bodyPr>
          <a:lstStyle/>
          <a:p>
            <a:r>
              <a:rPr lang="en-US" dirty="0" smtClean="0"/>
              <a:t>R9-10-101.22 – means limited behavioral health services, provided to a patient whose primary admitting diagnosis is related to the resident’s need for physical health services that include:</a:t>
            </a:r>
          </a:p>
          <a:p>
            <a:pPr lvl="1"/>
            <a:r>
              <a:rPr lang="en-US" dirty="0" smtClean="0"/>
              <a:t>Assistance with the patient’s psychosocial interactions to manager the behavior </a:t>
            </a:r>
            <a:endParaRPr lang="en-US" dirty="0"/>
          </a:p>
          <a:p>
            <a:pPr lvl="1"/>
            <a:r>
              <a:rPr lang="en-US" dirty="0" smtClean="0"/>
              <a:t>Behavioral health services provided by a behavioral health professional on an intermittent basis to address significant psychological or behavioral response to an identifiable stressor or stressors</a:t>
            </a:r>
          </a:p>
          <a:p>
            <a:pPr lvl="1"/>
            <a:r>
              <a:rPr lang="en-US" dirty="0" smtClean="0"/>
              <a:t>Does not include court-ordered behavioral health services</a:t>
            </a:r>
          </a:p>
          <a:p>
            <a:r>
              <a:rPr lang="en-US" dirty="0" smtClean="0"/>
              <a:t>Evaluation needed</a:t>
            </a:r>
          </a:p>
        </p:txBody>
      </p:sp>
    </p:spTree>
    <p:extLst>
      <p:ext uri="{BB962C8B-B14F-4D97-AF65-F5344CB8AC3E}">
        <p14:creationId xmlns:p14="http://schemas.microsoft.com/office/powerpoint/2010/main" val="1797775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Health Service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authorized service</a:t>
            </a:r>
          </a:p>
          <a:p>
            <a:r>
              <a:rPr lang="en-US" dirty="0" smtClean="0"/>
              <a:t>Additional Policies and Procedures will need to be developed</a:t>
            </a:r>
            <a:endParaRPr lang="en-US" dirty="0"/>
          </a:p>
          <a:p>
            <a:r>
              <a:rPr lang="en-US" dirty="0" smtClean="0"/>
              <a:t>Services are to  be provided under the direction of a behavioral health professional</a:t>
            </a:r>
          </a:p>
          <a:p>
            <a:r>
              <a:rPr lang="en-US" dirty="0" smtClean="0"/>
              <a:t>Behavioral health paraprofessionals and behavioral health technicians (R910-115)</a:t>
            </a:r>
          </a:p>
          <a:p>
            <a:r>
              <a:rPr lang="en-US" dirty="0" smtClean="0"/>
              <a:t>Assessments (R9-10-1011(B))</a:t>
            </a:r>
            <a:endParaRPr lang="en-US" dirty="0"/>
          </a:p>
        </p:txBody>
      </p:sp>
    </p:spTree>
    <p:extLst>
      <p:ext uri="{BB962C8B-B14F-4D97-AF65-F5344CB8AC3E}">
        <p14:creationId xmlns:p14="http://schemas.microsoft.com/office/powerpoint/2010/main" val="2746908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A.R.S. § </a:t>
            </a:r>
            <a:r>
              <a:rPr lang="en-US" dirty="0" smtClean="0"/>
              <a:t>36-401 defines:</a:t>
            </a:r>
          </a:p>
          <a:p>
            <a:r>
              <a:rPr lang="en-US" dirty="0"/>
              <a:t>"Assisted living facility" means a residential care institution, including an adult foster care home, that provides or contracts to provide supervisory care services, personal care services or directed care services on a continuous basis</a:t>
            </a:r>
            <a:r>
              <a:rPr lang="en-US" dirty="0" smtClean="0"/>
              <a:t>.</a:t>
            </a:r>
          </a:p>
          <a:p>
            <a:r>
              <a:rPr lang="en-US" dirty="0"/>
              <a:t>"Assisted living home" means an assisted living facility that provides resident rooms to ten or fewer residents</a:t>
            </a:r>
            <a:r>
              <a:rPr lang="en-US" dirty="0" smtClean="0"/>
              <a:t>.</a:t>
            </a:r>
          </a:p>
          <a:p>
            <a:r>
              <a:rPr lang="en-US" dirty="0"/>
              <a:t>"Assisted living center" means an assisted living facility that provides resident rooms or residential units to eleven or more residents</a:t>
            </a:r>
            <a:r>
              <a:rPr lang="en-US" dirty="0" smtClean="0"/>
              <a:t>.</a:t>
            </a:r>
          </a:p>
          <a:p>
            <a:endParaRPr lang="en-US" dirty="0"/>
          </a:p>
        </p:txBody>
      </p:sp>
    </p:spTree>
    <p:extLst>
      <p:ext uri="{BB962C8B-B14F-4D97-AF65-F5344CB8AC3E}">
        <p14:creationId xmlns:p14="http://schemas.microsoft.com/office/powerpoint/2010/main" val="894763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Personal Care</a:t>
            </a:r>
            <a:endParaRPr lang="en-US" dirty="0"/>
          </a:p>
        </p:txBody>
      </p:sp>
      <p:sp>
        <p:nvSpPr>
          <p:cNvPr id="3" name="Content Placeholder 2"/>
          <p:cNvSpPr>
            <a:spLocks noGrp="1"/>
          </p:cNvSpPr>
          <p:nvPr>
            <p:ph idx="1"/>
          </p:nvPr>
        </p:nvSpPr>
        <p:spPr>
          <a:xfrm>
            <a:off x="457200" y="1143000"/>
            <a:ext cx="8229600" cy="4724400"/>
          </a:xfrm>
        </p:spPr>
        <p:txBody>
          <a:bodyPr>
            <a:normAutofit fontScale="77500" lnSpcReduction="20000"/>
          </a:bodyPr>
          <a:lstStyle/>
          <a:p>
            <a:endParaRPr lang="en-US" dirty="0" smtClean="0"/>
          </a:p>
          <a:p>
            <a:r>
              <a:rPr lang="en-US" dirty="0" smtClean="0"/>
              <a:t>Manager shall not accept or retain a resident who:</a:t>
            </a:r>
          </a:p>
          <a:p>
            <a:pPr lvl="1"/>
            <a:r>
              <a:rPr lang="en-US" dirty="0" smtClean="0"/>
              <a:t>Unable to direct self care</a:t>
            </a:r>
          </a:p>
          <a:p>
            <a:pPr lvl="1"/>
            <a:r>
              <a:rPr lang="en-US" dirty="0" smtClean="0"/>
              <a:t>Confined to a bed or chair because of an inability to ambulate even with assistance*</a:t>
            </a:r>
          </a:p>
          <a:p>
            <a:pPr lvl="1"/>
            <a:r>
              <a:rPr lang="en-US" dirty="0" smtClean="0"/>
              <a:t>Stage 3 or 4 pressure sore*</a:t>
            </a:r>
          </a:p>
          <a:p>
            <a:pPr marL="457200" lvl="1" indent="0">
              <a:buNone/>
            </a:pPr>
            <a:endParaRPr lang="en-US" dirty="0" smtClean="0"/>
          </a:p>
          <a:p>
            <a:r>
              <a:rPr lang="en-US" dirty="0" smtClean="0"/>
              <a:t>Service Plan must include service plan requirements in R9-10-808.A.3 and R9-10-814.F</a:t>
            </a:r>
          </a:p>
          <a:p>
            <a:pPr lvl="1"/>
            <a:endParaRPr lang="en-US" dirty="0" smtClean="0"/>
          </a:p>
          <a:p>
            <a:pPr marL="457200" lvl="1" indent="0">
              <a:buNone/>
            </a:pPr>
            <a:endParaRPr lang="en-US" dirty="0" smtClean="0"/>
          </a:p>
          <a:p>
            <a:pPr marL="457200" lvl="1" indent="0">
              <a:buNone/>
            </a:pPr>
            <a:r>
              <a:rPr lang="en-US" dirty="0" smtClean="0"/>
              <a:t>* There are additional requirements for residents who have a stage 3 or 4 pressure sore or those who are unable to ambulate. See R9-10-814.B &amp; C</a:t>
            </a:r>
          </a:p>
        </p:txBody>
      </p:sp>
    </p:spTree>
    <p:extLst>
      <p:ext uri="{BB962C8B-B14F-4D97-AF65-F5344CB8AC3E}">
        <p14:creationId xmlns:p14="http://schemas.microsoft.com/office/powerpoint/2010/main" val="3828472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Care</a:t>
            </a:r>
            <a:endParaRPr lang="en-US" dirty="0"/>
          </a:p>
        </p:txBody>
      </p:sp>
      <p:sp>
        <p:nvSpPr>
          <p:cNvPr id="3" name="Content Placeholder 2"/>
          <p:cNvSpPr>
            <a:spLocks noGrp="1"/>
          </p:cNvSpPr>
          <p:nvPr>
            <p:ph idx="1"/>
          </p:nvPr>
        </p:nvSpPr>
        <p:spPr>
          <a:xfrm>
            <a:off x="457200" y="1219200"/>
            <a:ext cx="8229600" cy="4648199"/>
          </a:xfrm>
        </p:spPr>
        <p:txBody>
          <a:bodyPr>
            <a:normAutofit fontScale="70000" lnSpcReduction="20000"/>
          </a:bodyPr>
          <a:lstStyle/>
          <a:p>
            <a:r>
              <a:rPr lang="en-US" dirty="0"/>
              <a:t>Manager shall not accept or retain a resident who:</a:t>
            </a:r>
          </a:p>
          <a:p>
            <a:pPr lvl="1"/>
            <a:r>
              <a:rPr lang="en-US" dirty="0"/>
              <a:t>Confined to a bed or chair because of an inability to ambulate even with assistance*</a:t>
            </a:r>
          </a:p>
          <a:p>
            <a:pPr lvl="1"/>
            <a:r>
              <a:rPr lang="en-US" dirty="0"/>
              <a:t>Stage 3 or 4 pressure sore*</a:t>
            </a:r>
          </a:p>
          <a:p>
            <a:pPr marL="0" indent="0">
              <a:buNone/>
            </a:pPr>
            <a:endParaRPr lang="en-US" dirty="0" smtClean="0"/>
          </a:p>
          <a:p>
            <a:r>
              <a:rPr lang="en-US" dirty="0" smtClean="0"/>
              <a:t>Manager shall ensure a resident’s representative is designated for a resident who is unable to direct self care</a:t>
            </a:r>
          </a:p>
          <a:p>
            <a:endParaRPr lang="en-US" dirty="0" smtClean="0"/>
          </a:p>
          <a:p>
            <a:r>
              <a:rPr lang="en-US" dirty="0" smtClean="0"/>
              <a:t>Service plan must include service plan requirements in R9-10-808.A.3, R9-10-814.F, and R9-10-815.C</a:t>
            </a:r>
          </a:p>
          <a:p>
            <a:pPr marL="457200" lvl="1" indent="0">
              <a:buNone/>
            </a:pPr>
            <a:endParaRPr lang="en-US" dirty="0" smtClean="0"/>
          </a:p>
          <a:p>
            <a:pPr marL="457200" lvl="1" indent="0">
              <a:buNone/>
            </a:pPr>
            <a:r>
              <a:rPr lang="en-US" dirty="0" smtClean="0"/>
              <a:t>* </a:t>
            </a:r>
            <a:r>
              <a:rPr lang="en-US" dirty="0"/>
              <a:t>There are additional requirements for residents who have a stage 3 or 4 pressure sore or those who are unable to ambulate. See R9-10-814.B &amp; C</a:t>
            </a:r>
          </a:p>
          <a:p>
            <a:endParaRPr lang="en-US" dirty="0"/>
          </a:p>
        </p:txBody>
      </p:sp>
    </p:spTree>
    <p:extLst>
      <p:ext uri="{BB962C8B-B14F-4D97-AF65-F5344CB8AC3E}">
        <p14:creationId xmlns:p14="http://schemas.microsoft.com/office/powerpoint/2010/main" val="3978113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idx="4294967295"/>
          </p:nvPr>
        </p:nvSpPr>
        <p:spPr>
          <a:xfrm>
            <a:off x="4572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sz="4000" dirty="0" smtClean="0">
                <a:effectLst/>
              </a:rPr>
              <a:t>Resident safety:  R9-10-814.E./815.E.</a:t>
            </a:r>
          </a:p>
        </p:txBody>
      </p:sp>
      <p:sp>
        <p:nvSpPr>
          <p:cNvPr id="73731" name="Rectangle 3"/>
          <p:cNvSpPr>
            <a:spLocks noGrp="1" noChangeArrowheads="1"/>
          </p:cNvSpPr>
          <p:nvPr>
            <p:ph type="body" idx="4294967295"/>
          </p:nvPr>
        </p:nvSpPr>
        <p:spPr>
          <a:xfrm>
            <a:off x="457200" y="1295400"/>
            <a:ext cx="8229600" cy="525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a:buFont typeface="Wingdings" pitchFamily="2" charset="2"/>
              <a:buNone/>
            </a:pPr>
            <a:r>
              <a:rPr lang="en-US" dirty="0" smtClean="0">
                <a:effectLst/>
              </a:rPr>
              <a:t>The Manager shall ensure:</a:t>
            </a:r>
          </a:p>
          <a:p>
            <a:r>
              <a:rPr lang="en-US" dirty="0" smtClean="0">
                <a:effectLst/>
              </a:rPr>
              <a:t>A bell, intercom, or other mechanical means to alert employees to a resident’s needs or emergencies is available in a bedroom being used by a resident receiving personal or directed care services, or </a:t>
            </a:r>
          </a:p>
          <a:p>
            <a:r>
              <a:rPr lang="en-US" dirty="0" smtClean="0">
                <a:effectLst/>
              </a:rPr>
              <a:t>The facility has implemented another means to alert a caregiver or assistant caregiver to a resident’s needs or emergencies.</a:t>
            </a:r>
          </a:p>
          <a:p>
            <a:pPr>
              <a:buFont typeface="Wingdings" pitchFamily="2" charset="2"/>
              <a:buChar char="ü"/>
            </a:pPr>
            <a:endParaRPr lang="en-US" dirty="0" smtClean="0">
              <a:effectLst/>
            </a:endParaRPr>
          </a:p>
          <a:p>
            <a:pPr>
              <a:buFont typeface="Wingdings" pitchFamily="2" charset="2"/>
              <a:buNone/>
            </a:pPr>
            <a:r>
              <a:rPr lang="en-US" sz="4000" dirty="0" smtClean="0">
                <a:effectLst/>
              </a:rPr>
              <a:t> </a:t>
            </a:r>
            <a:endParaRPr lang="en-US" dirty="0" smtClean="0">
              <a:effectLst/>
            </a:endParaRPr>
          </a:p>
        </p:txBody>
      </p:sp>
      <p:sp>
        <p:nvSpPr>
          <p:cNvPr id="2" name="Slide Number Placeholder 1"/>
          <p:cNvSpPr>
            <a:spLocks noGrp="1"/>
          </p:cNvSpPr>
          <p:nvPr>
            <p:ph type="sldNum" sz="quarter" idx="11"/>
          </p:nvPr>
        </p:nvSpPr>
        <p:spPr/>
        <p:txBody>
          <a:bodyPr/>
          <a:lstStyle/>
          <a:p>
            <a:pPr>
              <a:defRPr/>
            </a:pPr>
            <a:fld id="{0E10497D-4F1E-4F51-BA3C-6428A9A4E162}" type="slidenum">
              <a:rPr lang="en-US" smtClean="0"/>
              <a:pPr>
                <a:defRPr/>
              </a:pPr>
              <a:t>32</a:t>
            </a:fld>
            <a:endParaRPr lang="en-US" dirty="0"/>
          </a:p>
        </p:txBody>
      </p:sp>
    </p:spTree>
    <p:extLst>
      <p:ext uri="{BB962C8B-B14F-4D97-AF65-F5344CB8AC3E}">
        <p14:creationId xmlns:p14="http://schemas.microsoft.com/office/powerpoint/2010/main" val="34239320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a:defRPr/>
            </a:pPr>
            <a:r>
              <a:rPr lang="en-US" dirty="0" smtClean="0"/>
              <a:t>Directed Care</a:t>
            </a:r>
          </a:p>
        </p:txBody>
      </p:sp>
      <p:sp>
        <p:nvSpPr>
          <p:cNvPr id="3" name="Text Placeholder 2"/>
          <p:cNvSpPr>
            <a:spLocks noGrp="1"/>
          </p:cNvSpPr>
          <p:nvPr>
            <p:ph type="body" idx="1"/>
          </p:nvPr>
        </p:nvSpPr>
        <p:spPr>
          <a:xfrm>
            <a:off x="457200" y="838200"/>
            <a:ext cx="8229600" cy="5257800"/>
          </a:xfrm>
        </p:spPr>
        <p:txBody>
          <a:bodyPr>
            <a:normAutofit/>
          </a:bodyPr>
          <a:lstStyle/>
          <a:p>
            <a:pPr marL="0" indent="0">
              <a:buFont typeface="Wingdings" pitchFamily="2" charset="2"/>
              <a:buNone/>
              <a:defRPr/>
            </a:pPr>
            <a:r>
              <a:rPr lang="en-US" dirty="0" smtClean="0"/>
              <a:t>For facilities authorized to provide Directed </a:t>
            </a:r>
            <a:r>
              <a:rPr lang="en-US" dirty="0"/>
              <a:t>Care </a:t>
            </a:r>
            <a:r>
              <a:rPr lang="en-US" dirty="0" smtClean="0"/>
              <a:t>Services, there must be a means to exit the facility that meets one of the following:</a:t>
            </a:r>
          </a:p>
          <a:p>
            <a:pPr>
              <a:defRPr/>
            </a:pPr>
            <a:r>
              <a:rPr lang="en-US" dirty="0" smtClean="0"/>
              <a:t>Provides access to an outside area that allows the resident to get 30 feet away from the facility (or can exit this area to get 30 feet away) and controls or alerts employees of the egress of a resident from the facility; or</a:t>
            </a:r>
          </a:p>
          <a:p>
            <a:pPr>
              <a:defRPr/>
            </a:pPr>
            <a:r>
              <a:rPr lang="en-US" dirty="0" smtClean="0"/>
              <a:t>Uses a Special </a:t>
            </a:r>
            <a:r>
              <a:rPr lang="en-US" dirty="0"/>
              <a:t>Egress-Control </a:t>
            </a:r>
            <a:r>
              <a:rPr lang="en-US" dirty="0" smtClean="0"/>
              <a:t>Device</a:t>
            </a:r>
          </a:p>
        </p:txBody>
      </p:sp>
      <p:sp>
        <p:nvSpPr>
          <p:cNvPr id="4" name="Slide Number Placeholder 3"/>
          <p:cNvSpPr>
            <a:spLocks noGrp="1"/>
          </p:cNvSpPr>
          <p:nvPr>
            <p:ph type="sldNum" sz="quarter" idx="11"/>
          </p:nvPr>
        </p:nvSpPr>
        <p:spPr/>
        <p:txBody>
          <a:bodyPr/>
          <a:lstStyle/>
          <a:p>
            <a:pPr>
              <a:defRPr/>
            </a:pPr>
            <a:fld id="{54739766-D08C-4949-95CF-BB2A61BBD53B}" type="slidenum">
              <a:rPr lang="en-US" smtClean="0"/>
              <a:pPr>
                <a:defRPr/>
              </a:pPr>
              <a:t>33</a:t>
            </a:fld>
            <a:endParaRPr lang="en-US" dirty="0"/>
          </a:p>
        </p:txBody>
      </p:sp>
    </p:spTree>
    <p:extLst>
      <p:ext uri="{BB962C8B-B14F-4D97-AF65-F5344CB8AC3E}">
        <p14:creationId xmlns:p14="http://schemas.microsoft.com/office/powerpoint/2010/main" val="38410825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 Services</a:t>
            </a:r>
            <a:endParaRPr lang="en-US" dirty="0"/>
          </a:p>
        </p:txBody>
      </p:sp>
      <p:sp>
        <p:nvSpPr>
          <p:cNvPr id="3" name="Content Placeholder 2"/>
          <p:cNvSpPr>
            <a:spLocks noGrp="1"/>
          </p:cNvSpPr>
          <p:nvPr>
            <p:ph idx="1"/>
          </p:nvPr>
        </p:nvSpPr>
        <p:spPr>
          <a:xfrm>
            <a:off x="457200" y="1371600"/>
            <a:ext cx="8229600" cy="4724400"/>
          </a:xfrm>
        </p:spPr>
        <p:txBody>
          <a:bodyPr>
            <a:normAutofit fontScale="92500" lnSpcReduction="20000"/>
          </a:bodyPr>
          <a:lstStyle/>
          <a:p>
            <a:r>
              <a:rPr lang="en-US" dirty="0" smtClean="0"/>
              <a:t>Additional Policy &amp; Procedure Requirements:</a:t>
            </a:r>
          </a:p>
          <a:p>
            <a:pPr lvl="1"/>
            <a:r>
              <a:rPr lang="en-US" dirty="0" smtClean="0"/>
              <a:t>R9-10-816.A</a:t>
            </a:r>
          </a:p>
          <a:p>
            <a:pPr lvl="1"/>
            <a:r>
              <a:rPr lang="en-US" dirty="0" smtClean="0"/>
              <a:t> R9-10-816.F</a:t>
            </a:r>
          </a:p>
          <a:p>
            <a:pPr lvl="1"/>
            <a:r>
              <a:rPr lang="en-US" dirty="0" smtClean="0"/>
              <a:t>R9-10-816.B</a:t>
            </a:r>
          </a:p>
          <a:p>
            <a:pPr lvl="1"/>
            <a:endParaRPr lang="en-US" dirty="0"/>
          </a:p>
          <a:p>
            <a:r>
              <a:rPr lang="en-US" dirty="0" smtClean="0"/>
              <a:t>There are 3 levels of medication services, a resident can receive a mix of any of the 3</a:t>
            </a:r>
          </a:p>
          <a:p>
            <a:pPr marL="457200" lvl="1" indent="0">
              <a:buNone/>
            </a:pPr>
            <a:r>
              <a:rPr lang="en-US" dirty="0"/>
              <a:t>A.   Medication Administration</a:t>
            </a:r>
          </a:p>
          <a:p>
            <a:pPr marL="457200" lvl="1" indent="0">
              <a:buNone/>
            </a:pPr>
            <a:r>
              <a:rPr lang="en-US" dirty="0"/>
              <a:t>B.   Assistance in the Self-Administration of    	 	Medication </a:t>
            </a:r>
          </a:p>
          <a:p>
            <a:pPr marL="457200" lvl="1" indent="0">
              <a:buNone/>
            </a:pPr>
            <a:r>
              <a:rPr lang="en-US" dirty="0"/>
              <a:t>C.   Self Administration</a:t>
            </a:r>
          </a:p>
          <a:p>
            <a:endParaRPr lang="en-US" dirty="0"/>
          </a:p>
        </p:txBody>
      </p:sp>
    </p:spTree>
    <p:extLst>
      <p:ext uri="{BB962C8B-B14F-4D97-AF65-F5344CB8AC3E}">
        <p14:creationId xmlns:p14="http://schemas.microsoft.com/office/powerpoint/2010/main" val="3229150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 Administration</a:t>
            </a:r>
            <a:endParaRPr lang="en-US" dirty="0"/>
          </a:p>
        </p:txBody>
      </p:sp>
      <p:sp>
        <p:nvSpPr>
          <p:cNvPr id="3" name="Content Placeholder 2"/>
          <p:cNvSpPr>
            <a:spLocks noGrp="1"/>
          </p:cNvSpPr>
          <p:nvPr>
            <p:ph idx="1"/>
          </p:nvPr>
        </p:nvSpPr>
        <p:spPr/>
        <p:txBody>
          <a:bodyPr/>
          <a:lstStyle/>
          <a:p>
            <a:pPr marL="0" indent="0">
              <a:buNone/>
            </a:pPr>
            <a:r>
              <a:rPr lang="en-US" dirty="0" smtClean="0"/>
              <a:t>R9-10-101.120 - </a:t>
            </a:r>
            <a:r>
              <a:rPr lang="en-US" dirty="0"/>
              <a:t>"Medication administration" means restricting a patient's access to the patient's medication and providing the medication to the patient or applying the medication to the patient's body, as ordered by a medical practitioner. </a:t>
            </a:r>
          </a:p>
        </p:txBody>
      </p:sp>
    </p:spTree>
    <p:extLst>
      <p:ext uri="{BB962C8B-B14F-4D97-AF65-F5344CB8AC3E}">
        <p14:creationId xmlns:p14="http://schemas.microsoft.com/office/powerpoint/2010/main" val="166024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Assistance in the Self-Administration of Medication</a:t>
            </a:r>
            <a:endParaRPr lang="en-US" dirty="0"/>
          </a:p>
        </p:txBody>
      </p:sp>
      <p:sp>
        <p:nvSpPr>
          <p:cNvPr id="3" name="Content Placeholder 2"/>
          <p:cNvSpPr>
            <a:spLocks noGrp="1"/>
          </p:cNvSpPr>
          <p:nvPr>
            <p:ph idx="1"/>
          </p:nvPr>
        </p:nvSpPr>
        <p:spPr/>
        <p:txBody>
          <a:bodyPr/>
          <a:lstStyle/>
          <a:p>
            <a:pPr marL="0" indent="0">
              <a:buNone/>
            </a:pPr>
            <a:r>
              <a:rPr lang="en-US" dirty="0" smtClean="0"/>
              <a:t>R9-10-101.17 - </a:t>
            </a:r>
            <a:r>
              <a:rPr lang="en-US" dirty="0"/>
              <a:t>"Assistance in the self-administration of medication" means restricting a patient’s access to the patient’s medication and providing support to the patient while the patient takes the medication to ensure that the medication is taken as ordered. </a:t>
            </a:r>
          </a:p>
        </p:txBody>
      </p:sp>
    </p:spTree>
    <p:extLst>
      <p:ext uri="{BB962C8B-B14F-4D97-AF65-F5344CB8AC3E}">
        <p14:creationId xmlns:p14="http://schemas.microsoft.com/office/powerpoint/2010/main" val="328594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Self-Administration of Medication</a:t>
            </a:r>
            <a:endParaRPr lang="en-US" dirty="0"/>
          </a:p>
        </p:txBody>
      </p:sp>
      <p:sp>
        <p:nvSpPr>
          <p:cNvPr id="3" name="Content Placeholder 2"/>
          <p:cNvSpPr>
            <a:spLocks noGrp="1"/>
          </p:cNvSpPr>
          <p:nvPr>
            <p:ph idx="1"/>
          </p:nvPr>
        </p:nvSpPr>
        <p:spPr/>
        <p:txBody>
          <a:bodyPr/>
          <a:lstStyle/>
          <a:p>
            <a:pPr marL="0" indent="0">
              <a:buNone/>
            </a:pPr>
            <a:r>
              <a:rPr lang="en-US" dirty="0" smtClean="0"/>
              <a:t>R9-10-101.184 - </a:t>
            </a:r>
            <a:r>
              <a:rPr lang="en-US" dirty="0"/>
              <a:t>"Self-administration of medication" means a patient having access to and control of the patient’s medication and may include the patient receiving limited support while taking the medication. </a:t>
            </a:r>
          </a:p>
        </p:txBody>
      </p:sp>
    </p:spTree>
    <p:extLst>
      <p:ext uri="{BB962C8B-B14F-4D97-AF65-F5344CB8AC3E}">
        <p14:creationId xmlns:p14="http://schemas.microsoft.com/office/powerpoint/2010/main" val="3071342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 and toxicology reference guides</a:t>
            </a:r>
            <a:endParaRPr lang="en-US" dirty="0"/>
          </a:p>
        </p:txBody>
      </p:sp>
      <p:sp>
        <p:nvSpPr>
          <p:cNvPr id="3" name="Content Placeholder 2"/>
          <p:cNvSpPr>
            <a:spLocks noGrp="1"/>
          </p:cNvSpPr>
          <p:nvPr>
            <p:ph idx="1"/>
          </p:nvPr>
        </p:nvSpPr>
        <p:spPr>
          <a:xfrm>
            <a:off x="457200" y="1447800"/>
            <a:ext cx="8229600" cy="4343399"/>
          </a:xfrm>
        </p:spPr>
        <p:txBody>
          <a:bodyPr>
            <a:noAutofit/>
          </a:bodyPr>
          <a:lstStyle/>
          <a:p>
            <a:pPr marL="0" indent="0">
              <a:buNone/>
            </a:pPr>
            <a:r>
              <a:rPr lang="en-US" sz="2800" dirty="0" smtClean="0"/>
              <a:t>R9-10-816.D</a:t>
            </a:r>
            <a:r>
              <a:rPr lang="en-US" sz="2800" dirty="0"/>
              <a:t>. </a:t>
            </a:r>
            <a:r>
              <a:rPr lang="en-US" sz="2800" dirty="0" smtClean="0"/>
              <a:t>An administrator shall </a:t>
            </a:r>
            <a:r>
              <a:rPr lang="en-US" sz="2800" dirty="0"/>
              <a:t>ensure that</a:t>
            </a:r>
            <a:r>
              <a:rPr lang="en-US" sz="2800" dirty="0" smtClean="0"/>
              <a:t>:</a:t>
            </a:r>
          </a:p>
          <a:p>
            <a:pPr marL="0" indent="0">
              <a:buNone/>
            </a:pPr>
            <a:endParaRPr lang="en-US" sz="800" dirty="0"/>
          </a:p>
          <a:p>
            <a:pPr marL="457200" lvl="1" indent="0">
              <a:buNone/>
            </a:pPr>
            <a:r>
              <a:rPr lang="en-US" sz="2400" dirty="0" smtClean="0"/>
              <a:t>	1</a:t>
            </a:r>
            <a:r>
              <a:rPr lang="en-US" sz="2400" dirty="0"/>
              <a:t>. A current drug reference guide is available for use by personnel members, </a:t>
            </a:r>
            <a:r>
              <a:rPr lang="en-US" sz="2400" b="1" u="sng" dirty="0" smtClean="0"/>
              <a:t>and</a:t>
            </a:r>
          </a:p>
          <a:p>
            <a:pPr marL="457200" lvl="1" indent="0">
              <a:buNone/>
            </a:pPr>
            <a:endParaRPr lang="en-US" sz="800" b="1" u="sng" dirty="0"/>
          </a:p>
          <a:p>
            <a:pPr marL="457200" lvl="1" indent="0">
              <a:buNone/>
            </a:pPr>
            <a:r>
              <a:rPr lang="en-US" sz="2400" dirty="0" smtClean="0"/>
              <a:t>	2</a:t>
            </a:r>
            <a:r>
              <a:rPr lang="en-US" sz="2400" dirty="0"/>
              <a:t>. A current toxicology reference guide is available for use by personnel </a:t>
            </a:r>
            <a:r>
              <a:rPr lang="en-US" sz="2400" dirty="0" smtClean="0"/>
              <a:t>members</a:t>
            </a:r>
          </a:p>
          <a:p>
            <a:pPr lvl="2"/>
            <a:r>
              <a:rPr lang="en-US" sz="2000" dirty="0" smtClean="0"/>
              <a:t>These references can be “online,” as long as they are available at all times</a:t>
            </a:r>
          </a:p>
          <a:p>
            <a:pPr lvl="2"/>
            <a:r>
              <a:rPr lang="en-US" sz="2000" dirty="0" smtClean="0"/>
              <a:t>A common toxicology reference is </a:t>
            </a:r>
            <a:r>
              <a:rPr lang="en-US" sz="2000" b="1" dirty="0" smtClean="0"/>
              <a:t>TOXNET</a:t>
            </a:r>
            <a:r>
              <a:rPr lang="en-US" sz="2000" dirty="0" smtClean="0"/>
              <a:t>, which can </a:t>
            </a:r>
            <a:r>
              <a:rPr lang="en-US" sz="2000" dirty="0"/>
              <a:t>be found at: </a:t>
            </a:r>
            <a:r>
              <a:rPr lang="en-US" sz="2000" dirty="0">
                <a:hlinkClick r:id="rId3"/>
              </a:rPr>
              <a:t>http://toxnet.nlm.nih.gov</a:t>
            </a:r>
            <a:r>
              <a:rPr lang="en-US" sz="2000" dirty="0" smtClean="0">
                <a:hlinkClick r:id="rId3"/>
              </a:rPr>
              <a:t>/</a:t>
            </a:r>
            <a:r>
              <a:rPr lang="en-US" sz="2000" dirty="0" smtClean="0"/>
              <a:t> </a:t>
            </a:r>
          </a:p>
          <a:p>
            <a:pPr lvl="2"/>
            <a:r>
              <a:rPr lang="en-US" sz="2000" dirty="0" smtClean="0"/>
              <a:t>“Current” means the publication has not been updated and is not out-of-date (i.e. – 1982 PDR)</a:t>
            </a:r>
          </a:p>
        </p:txBody>
      </p:sp>
    </p:spTree>
    <p:extLst>
      <p:ext uri="{BB962C8B-B14F-4D97-AF65-F5344CB8AC3E}">
        <p14:creationId xmlns:p14="http://schemas.microsoft.com/office/powerpoint/2010/main" val="37400099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Services</a:t>
            </a:r>
            <a:endParaRPr lang="en-US" dirty="0"/>
          </a:p>
        </p:txBody>
      </p:sp>
      <p:sp>
        <p:nvSpPr>
          <p:cNvPr id="5" name="Content Placeholder 4"/>
          <p:cNvSpPr>
            <a:spLocks noGrp="1"/>
          </p:cNvSpPr>
          <p:nvPr>
            <p:ph idx="1"/>
          </p:nvPr>
        </p:nvSpPr>
        <p:spPr>
          <a:xfrm>
            <a:off x="457200" y="1143000"/>
            <a:ext cx="8229600" cy="4648200"/>
          </a:xfrm>
        </p:spPr>
        <p:txBody>
          <a:bodyPr>
            <a:normAutofit fontScale="92500" lnSpcReduction="10000"/>
          </a:bodyPr>
          <a:lstStyle/>
          <a:p>
            <a:pPr marL="0" indent="0">
              <a:buFont typeface="Wingdings" pitchFamily="2" charset="2"/>
              <a:buNone/>
              <a:defRPr/>
            </a:pPr>
            <a:r>
              <a:rPr lang="en-US" dirty="0"/>
              <a:t>Menus are based on the guidelines in </a:t>
            </a:r>
            <a:r>
              <a:rPr lang="en-US" dirty="0">
                <a:hlinkClick r:id="rId2"/>
              </a:rPr>
              <a:t>http://www.health.gov/dietaryguidelines/2010.asp</a:t>
            </a:r>
            <a:r>
              <a:rPr lang="en-US" dirty="0"/>
              <a:t>, the nutritional needs of the residents, and the residents’ preferences.</a:t>
            </a:r>
          </a:p>
          <a:p>
            <a:pPr marL="0" indent="0">
              <a:buFont typeface="Wingdings" pitchFamily="2" charset="2"/>
              <a:buNone/>
              <a:defRPr/>
            </a:pPr>
            <a:endParaRPr lang="en-US" sz="1050" dirty="0"/>
          </a:p>
          <a:p>
            <a:pPr marL="0" indent="0">
              <a:buFont typeface="Wingdings" pitchFamily="2" charset="2"/>
              <a:buNone/>
              <a:defRPr/>
            </a:pPr>
            <a:r>
              <a:rPr lang="en-US" dirty="0"/>
              <a:t>A sample menu is sufficient for the initial inspection.</a:t>
            </a:r>
          </a:p>
          <a:p>
            <a:pPr marL="0" indent="0">
              <a:buFont typeface="Wingdings" pitchFamily="2" charset="2"/>
              <a:buNone/>
              <a:defRPr/>
            </a:pPr>
            <a:endParaRPr lang="en-US" sz="900" dirty="0"/>
          </a:p>
          <a:p>
            <a:pPr marL="0" indent="0">
              <a:buFont typeface="Wingdings" pitchFamily="2" charset="2"/>
              <a:buNone/>
              <a:defRPr/>
            </a:pPr>
            <a:r>
              <a:rPr lang="en-US" dirty="0"/>
              <a:t>If contracting with a food establishment, maintain a copy of the food establishment’s license or permit at the facility.</a:t>
            </a:r>
          </a:p>
          <a:p>
            <a:endParaRPr lang="en-US" dirty="0"/>
          </a:p>
        </p:txBody>
      </p:sp>
    </p:spTree>
    <p:extLst>
      <p:ext uri="{BB962C8B-B14F-4D97-AF65-F5344CB8AC3E}">
        <p14:creationId xmlns:p14="http://schemas.microsoft.com/office/powerpoint/2010/main" val="384159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219200"/>
            <a:ext cx="8229600" cy="4876800"/>
          </a:xfrm>
        </p:spPr>
        <p:txBody>
          <a:bodyPr>
            <a:normAutofit fontScale="77500" lnSpcReduction="20000"/>
          </a:bodyPr>
          <a:lstStyle/>
          <a:p>
            <a:pPr marL="0" indent="0">
              <a:buNone/>
            </a:pPr>
            <a:r>
              <a:rPr lang="en-US" dirty="0"/>
              <a:t>A.R.S. § 36-401 defines</a:t>
            </a:r>
            <a:r>
              <a:rPr lang="en-US" dirty="0" smtClean="0"/>
              <a:t>:</a:t>
            </a:r>
          </a:p>
          <a:p>
            <a:r>
              <a:rPr lang="en-US" dirty="0" smtClean="0"/>
              <a:t>"</a:t>
            </a:r>
            <a:r>
              <a:rPr lang="en-US" dirty="0"/>
              <a:t>Adult foster care home" means a residential setting that provides room and board and adult foster care services for at least one and no more than four adults who are participants in the Arizona long-term care system pursuant to chapter 29, article 2 of this title or contracts for services with the United States department of veterans affairs and in which the sponsor or the manager resides with the residents and integrates the residents who are receiving adult foster care into that person's family.</a:t>
            </a:r>
          </a:p>
          <a:p>
            <a:r>
              <a:rPr lang="en-US" dirty="0"/>
              <a:t>"Adult day health care facility" means a facility that provides adult day health services during a portion of a continuous twenty-four-hour period for compensation on a regular basis for five or more adults who are not related to the proprietor.</a:t>
            </a:r>
          </a:p>
          <a:p>
            <a:endParaRPr lang="en-US" dirty="0"/>
          </a:p>
        </p:txBody>
      </p:sp>
    </p:spTree>
    <p:extLst>
      <p:ext uri="{BB962C8B-B14F-4D97-AF65-F5344CB8AC3E}">
        <p14:creationId xmlns:p14="http://schemas.microsoft.com/office/powerpoint/2010/main" val="907754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defRPr/>
            </a:pPr>
            <a:r>
              <a:rPr lang="en-US" dirty="0" smtClean="0"/>
              <a:t/>
            </a:r>
            <a:br>
              <a:rPr lang="en-US" dirty="0" smtClean="0"/>
            </a:br>
            <a:r>
              <a:rPr lang="en-US" dirty="0" smtClean="0"/>
              <a:t>Food Services</a:t>
            </a:r>
            <a:r>
              <a:rPr lang="en-US" dirty="0"/>
              <a:t/>
            </a:r>
            <a:br>
              <a:rPr lang="en-US" dirty="0"/>
            </a:br>
            <a:endParaRPr lang="en-US" dirty="0"/>
          </a:p>
        </p:txBody>
      </p:sp>
      <p:sp>
        <p:nvSpPr>
          <p:cNvPr id="3" name="Text Placeholder 2"/>
          <p:cNvSpPr>
            <a:spLocks noGrp="1"/>
          </p:cNvSpPr>
          <p:nvPr>
            <p:ph type="body" idx="1"/>
          </p:nvPr>
        </p:nvSpPr>
        <p:spPr>
          <a:xfrm>
            <a:off x="228600" y="685800"/>
            <a:ext cx="8686800" cy="5638800"/>
          </a:xfrm>
        </p:spPr>
        <p:txBody>
          <a:bodyPr>
            <a:normAutofit/>
          </a:bodyPr>
          <a:lstStyle/>
          <a:p>
            <a:pPr>
              <a:defRPr/>
            </a:pPr>
            <a:r>
              <a:rPr lang="en-US" dirty="0" smtClean="0"/>
              <a:t>Water is available and accessible to residents at all times unless otherwise stated by PCP order.</a:t>
            </a:r>
          </a:p>
          <a:p>
            <a:pPr>
              <a:defRPr/>
            </a:pPr>
            <a:r>
              <a:rPr lang="en-US" dirty="0" smtClean="0"/>
              <a:t>If therapeutic diets are offered, a therapeutic diet manual must be available to employees.</a:t>
            </a:r>
          </a:p>
          <a:p>
            <a:pPr>
              <a:defRPr/>
            </a:pPr>
            <a:r>
              <a:rPr lang="en-US" dirty="0" smtClean="0"/>
              <a:t> Foods </a:t>
            </a:r>
            <a:r>
              <a:rPr lang="en-US" dirty="0"/>
              <a:t>requiring refrigeration are maintained at </a:t>
            </a:r>
            <a:r>
              <a:rPr lang="en-US" dirty="0" smtClean="0"/>
              <a:t>41</a:t>
            </a:r>
            <a:r>
              <a:rPr lang="en-US" dirty="0" smtClean="0">
                <a:latin typeface="Arial" pitchFamily="34" charset="0"/>
                <a:cs typeface="Arial" pitchFamily="34" charset="0"/>
              </a:rPr>
              <a:t>º</a:t>
            </a:r>
            <a:r>
              <a:rPr lang="en-US" dirty="0" smtClean="0"/>
              <a:t> F. or </a:t>
            </a:r>
            <a:r>
              <a:rPr lang="en-US" dirty="0"/>
              <a:t>below</a:t>
            </a:r>
            <a:r>
              <a:rPr lang="en-US" dirty="0" smtClean="0"/>
              <a:t>;</a:t>
            </a:r>
            <a:r>
              <a:rPr lang="en-US" dirty="0"/>
              <a:t> </a:t>
            </a:r>
            <a:r>
              <a:rPr lang="en-US" dirty="0" smtClean="0"/>
              <a:t>frozen foods </a:t>
            </a:r>
            <a:r>
              <a:rPr lang="en-US" dirty="0"/>
              <a:t>at </a:t>
            </a:r>
            <a:r>
              <a:rPr lang="en-US" dirty="0" smtClean="0"/>
              <a:t>0</a:t>
            </a:r>
            <a:r>
              <a:rPr lang="en-US" dirty="0" smtClean="0">
                <a:latin typeface="Arial" pitchFamily="34" charset="0"/>
                <a:cs typeface="Arial" pitchFamily="34" charset="0"/>
              </a:rPr>
              <a:t>º</a:t>
            </a:r>
            <a:r>
              <a:rPr lang="en-US" dirty="0" smtClean="0"/>
              <a:t> </a:t>
            </a:r>
            <a:r>
              <a:rPr lang="en-US" dirty="0"/>
              <a:t>F. or below.</a:t>
            </a:r>
            <a:endParaRPr lang="en-US" dirty="0" smtClean="0"/>
          </a:p>
          <a:p>
            <a:pPr>
              <a:defRPr/>
            </a:pPr>
            <a:r>
              <a:rPr lang="en-US" dirty="0" smtClean="0"/>
              <a:t>The refrigerator(s) must have a thermometer, accurate to within +/- 3</a:t>
            </a:r>
            <a:r>
              <a:rPr lang="en-US" dirty="0" smtClean="0">
                <a:latin typeface="Arial" pitchFamily="34" charset="0"/>
                <a:cs typeface="Arial" pitchFamily="34" charset="0"/>
              </a:rPr>
              <a:t>º</a:t>
            </a:r>
            <a:r>
              <a:rPr lang="en-US" dirty="0" smtClean="0"/>
              <a:t> F., at the warmest part. </a:t>
            </a:r>
            <a:endParaRPr lang="en-US" dirty="0"/>
          </a:p>
          <a:p>
            <a:pPr>
              <a:defRPr/>
            </a:pPr>
            <a:r>
              <a:rPr lang="en-US" dirty="0" smtClean="0"/>
              <a:t>Food </a:t>
            </a:r>
            <a:r>
              <a:rPr lang="en-US" dirty="0"/>
              <a:t>contact surfaces are clean and in good repair.</a:t>
            </a:r>
          </a:p>
          <a:p>
            <a:pPr marL="0" indent="0">
              <a:buFont typeface="Wingdings" pitchFamily="2" charset="2"/>
              <a:buNone/>
              <a:defRPr/>
            </a:pPr>
            <a:endParaRPr lang="en-US" dirty="0" smtClean="0"/>
          </a:p>
        </p:txBody>
      </p:sp>
      <p:sp>
        <p:nvSpPr>
          <p:cNvPr id="4" name="Slide Number Placeholder 3"/>
          <p:cNvSpPr>
            <a:spLocks noGrp="1"/>
          </p:cNvSpPr>
          <p:nvPr>
            <p:ph type="sldNum" sz="quarter" idx="11"/>
          </p:nvPr>
        </p:nvSpPr>
        <p:spPr/>
        <p:txBody>
          <a:bodyPr/>
          <a:lstStyle/>
          <a:p>
            <a:pPr>
              <a:defRPr/>
            </a:pPr>
            <a:fld id="{7BF9294C-473D-4972-A5B1-96E65BBF946E}" type="slidenum">
              <a:rPr lang="en-US" smtClean="0">
                <a:solidFill>
                  <a:prstClr val="black">
                    <a:tint val="75000"/>
                  </a:prstClr>
                </a:solidFill>
              </a:rPr>
              <a:pPr>
                <a:defRPr/>
              </a:pPr>
              <a:t>40</a:t>
            </a:fld>
            <a:endParaRPr lang="en-US" dirty="0">
              <a:solidFill>
                <a:prstClr val="black">
                  <a:tint val="75000"/>
                </a:prstClr>
              </a:solidFill>
            </a:endParaRPr>
          </a:p>
        </p:txBody>
      </p:sp>
    </p:spTree>
    <p:extLst>
      <p:ext uri="{BB962C8B-B14F-4D97-AF65-F5344CB8AC3E}">
        <p14:creationId xmlns:p14="http://schemas.microsoft.com/office/powerpoint/2010/main" val="35681364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smtClean="0"/>
              <a:t>Food Services</a:t>
            </a:r>
            <a:endParaRPr lang="en-US" dirty="0"/>
          </a:p>
        </p:txBody>
      </p:sp>
      <p:sp>
        <p:nvSpPr>
          <p:cNvPr id="3" name="Content Placeholder 2"/>
          <p:cNvSpPr>
            <a:spLocks noGrp="1"/>
          </p:cNvSpPr>
          <p:nvPr>
            <p:ph idx="1"/>
          </p:nvPr>
        </p:nvSpPr>
        <p:spPr>
          <a:xfrm>
            <a:off x="457200" y="838200"/>
            <a:ext cx="8229600" cy="5410200"/>
          </a:xfrm>
        </p:spPr>
        <p:txBody>
          <a:bodyPr/>
          <a:lstStyle/>
          <a:p>
            <a:r>
              <a:rPr lang="en-US" dirty="0" smtClean="0"/>
              <a:t>An AL Center must have a food establishment license and keep the license on the premises.</a:t>
            </a:r>
          </a:p>
          <a:p>
            <a:r>
              <a:rPr lang="en-US" dirty="0" smtClean="0"/>
              <a:t>The Facility must be able </a:t>
            </a:r>
            <a:r>
              <a:rPr lang="en-US" dirty="0"/>
              <a:t>to </a:t>
            </a:r>
            <a:r>
              <a:rPr lang="en-US" dirty="0" smtClean="0"/>
              <a:t>store, refrigerate,  and </a:t>
            </a:r>
            <a:r>
              <a:rPr lang="en-US" dirty="0"/>
              <a:t>reheat food </a:t>
            </a:r>
            <a:r>
              <a:rPr lang="en-US" dirty="0" smtClean="0"/>
              <a:t>to </a:t>
            </a:r>
            <a:r>
              <a:rPr lang="en-US" dirty="0"/>
              <a:t>meet the dietary </a:t>
            </a:r>
            <a:r>
              <a:rPr lang="en-US" dirty="0" smtClean="0"/>
              <a:t>needs of the residents.</a:t>
            </a:r>
          </a:p>
          <a:p>
            <a:pPr lvl="1"/>
            <a:r>
              <a:rPr lang="en-US" dirty="0" smtClean="0"/>
              <a:t>We </a:t>
            </a:r>
            <a:r>
              <a:rPr lang="en-US" b="1" dirty="0" smtClean="0"/>
              <a:t>do not </a:t>
            </a:r>
            <a:r>
              <a:rPr lang="en-US" dirty="0" smtClean="0"/>
              <a:t>expect you to have perishable food on hand during the </a:t>
            </a:r>
            <a:r>
              <a:rPr lang="en-US" u="sng" dirty="0" smtClean="0"/>
              <a:t>initial</a:t>
            </a:r>
            <a:r>
              <a:rPr lang="en-US" dirty="0" smtClean="0"/>
              <a:t> inspection.</a:t>
            </a:r>
          </a:p>
          <a:p>
            <a:r>
              <a:rPr lang="en-US" dirty="0" smtClean="0"/>
              <a:t>You may also need to provide assistive eating devices for the residents.</a:t>
            </a:r>
            <a:endParaRPr lang="en-US" dirty="0"/>
          </a:p>
        </p:txBody>
      </p:sp>
    </p:spTree>
    <p:extLst>
      <p:ext uri="{BB962C8B-B14F-4D97-AF65-F5344CB8AC3E}">
        <p14:creationId xmlns:p14="http://schemas.microsoft.com/office/powerpoint/2010/main" val="31871235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457200" y="76200"/>
            <a:ext cx="8229600" cy="990600"/>
          </a:xfrm>
          <a:noFill/>
          <a:extLst>
            <a:ext uri="{909E8E84-426E-40DD-AFC4-6F175D3DCCD1}">
              <a14:hiddenFill xmlns:a14="http://schemas.microsoft.com/office/drawing/2010/main">
                <a:solidFill>
                  <a:srgbClr val="FFFFFF"/>
                </a:solidFill>
              </a14:hiddenFill>
            </a:ext>
          </a:extLst>
        </p:spPr>
        <p:txBody>
          <a:bodyPr>
            <a:normAutofit fontScale="90000"/>
          </a:bodyPr>
          <a:lstStyle/>
          <a:p>
            <a:r>
              <a:rPr lang="en-US" dirty="0" smtClean="0">
                <a:effectLst/>
              </a:rPr>
              <a:t/>
            </a:r>
            <a:br>
              <a:rPr lang="en-US" dirty="0" smtClean="0">
                <a:effectLst/>
              </a:rPr>
            </a:br>
            <a:r>
              <a:rPr lang="en-US" dirty="0" smtClean="0">
                <a:effectLst/>
              </a:rPr>
              <a:t>Emergency &amp; Safety Standards</a:t>
            </a:r>
            <a:br>
              <a:rPr lang="en-US" dirty="0" smtClean="0">
                <a:effectLst/>
              </a:rPr>
            </a:br>
            <a:endParaRPr lang="en-US" dirty="0" smtClean="0">
              <a:effectLst/>
            </a:endParaRPr>
          </a:p>
        </p:txBody>
      </p:sp>
      <p:sp>
        <p:nvSpPr>
          <p:cNvPr id="36867" name="Rectangle 3"/>
          <p:cNvSpPr>
            <a:spLocks noGrp="1" noChangeArrowheads="1"/>
          </p:cNvSpPr>
          <p:nvPr>
            <p:ph type="body" idx="1"/>
          </p:nvPr>
        </p:nvSpPr>
        <p:spPr>
          <a:xfrm>
            <a:off x="0" y="1219200"/>
            <a:ext cx="9144000" cy="5334000"/>
          </a:xfrm>
          <a:extLst>
            <a:ext uri="{909E8E84-426E-40DD-AFC4-6F175D3DCCD1}">
              <a14:hiddenFill xmlns:a14="http://schemas.microsoft.com/office/drawing/2010/main">
                <a:solidFill>
                  <a:srgbClr val="FFFFFF"/>
                </a:solidFill>
              </a14:hiddenFill>
            </a:ext>
          </a:extLst>
        </p:spPr>
        <p:txBody>
          <a:bodyPr>
            <a:normAutofit/>
          </a:bodyPr>
          <a:lstStyle/>
          <a:p>
            <a:pPr>
              <a:defRPr/>
            </a:pPr>
            <a:r>
              <a:rPr lang="en-US" dirty="0" smtClean="0">
                <a:effectLst/>
              </a:rPr>
              <a:t>An Assisted Living Center must have, at a minimum:</a:t>
            </a:r>
          </a:p>
          <a:p>
            <a:pPr lvl="1">
              <a:defRPr/>
            </a:pPr>
            <a:r>
              <a:rPr lang="en-US" sz="3200" dirty="0"/>
              <a:t>Fire Sprinklers &amp; a Fire Alarm </a:t>
            </a:r>
            <a:r>
              <a:rPr lang="en-US" sz="3200" dirty="0" smtClean="0"/>
              <a:t>system</a:t>
            </a:r>
          </a:p>
          <a:p>
            <a:pPr lvl="2">
              <a:defRPr/>
            </a:pPr>
            <a:r>
              <a:rPr lang="en-US" sz="3200" dirty="0" smtClean="0"/>
              <a:t>Exception: Supervisory care only – same as AL homes</a:t>
            </a:r>
            <a:endParaRPr lang="en-US" sz="3200" dirty="0"/>
          </a:p>
          <a:p>
            <a:pPr lvl="1">
              <a:defRPr/>
            </a:pPr>
            <a:r>
              <a:rPr lang="en-US" sz="3200" dirty="0" smtClean="0">
                <a:effectLst/>
              </a:rPr>
              <a:t>A current fire inspection report from the Fire Department </a:t>
            </a:r>
            <a:r>
              <a:rPr lang="en-US" sz="3200" dirty="0">
                <a:effectLst/>
              </a:rPr>
              <a:t>available for </a:t>
            </a:r>
            <a:r>
              <a:rPr lang="en-US" sz="3200" dirty="0" smtClean="0">
                <a:effectLst/>
              </a:rPr>
              <a:t>review. </a:t>
            </a:r>
          </a:p>
          <a:p>
            <a:pPr lvl="2">
              <a:defRPr/>
            </a:pPr>
            <a:r>
              <a:rPr lang="en-US" sz="3200" dirty="0" smtClean="0"/>
              <a:t>Required repairs must be made.</a:t>
            </a:r>
          </a:p>
          <a:p>
            <a:pPr algn="ctr">
              <a:buFont typeface="Wingdings" pitchFamily="2" charset="2"/>
              <a:buNone/>
              <a:defRPr/>
            </a:pPr>
            <a:endParaRPr lang="en-US" sz="4000" dirty="0" smtClean="0">
              <a:effectLst/>
            </a:endParaRPr>
          </a:p>
        </p:txBody>
      </p:sp>
    </p:spTree>
    <p:extLst>
      <p:ext uri="{BB962C8B-B14F-4D97-AF65-F5344CB8AC3E}">
        <p14:creationId xmlns:p14="http://schemas.microsoft.com/office/powerpoint/2010/main" val="17444058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a:t>Emergency &amp; Safety </a:t>
            </a:r>
            <a:r>
              <a:rPr lang="en-US" dirty="0" smtClean="0"/>
              <a:t>Standards</a:t>
            </a:r>
            <a:endParaRPr lang="en-US" dirty="0"/>
          </a:p>
        </p:txBody>
      </p:sp>
      <p:sp>
        <p:nvSpPr>
          <p:cNvPr id="3" name="Content Placeholder 2"/>
          <p:cNvSpPr>
            <a:spLocks noGrp="1"/>
          </p:cNvSpPr>
          <p:nvPr>
            <p:ph idx="1"/>
          </p:nvPr>
        </p:nvSpPr>
        <p:spPr>
          <a:xfrm>
            <a:off x="0" y="1143000"/>
            <a:ext cx="9144000" cy="5410200"/>
          </a:xfrm>
        </p:spPr>
        <p:txBody>
          <a:bodyPr>
            <a:normAutofit/>
          </a:bodyPr>
          <a:lstStyle/>
          <a:p>
            <a:pPr marL="0" indent="0">
              <a:buNone/>
            </a:pPr>
            <a:r>
              <a:rPr lang="en-US" dirty="0" smtClean="0"/>
              <a:t>An Assisted Living Home (or a Center providing </a:t>
            </a:r>
            <a:r>
              <a:rPr lang="en-US" dirty="0"/>
              <a:t>only supervisory </a:t>
            </a:r>
            <a:r>
              <a:rPr lang="en-US" dirty="0" smtClean="0"/>
              <a:t>care) must have, at a minimum:</a:t>
            </a:r>
          </a:p>
          <a:p>
            <a:pPr lvl="1"/>
            <a:r>
              <a:rPr lang="en-US" dirty="0" smtClean="0"/>
              <a:t>Battery-operated </a:t>
            </a:r>
            <a:r>
              <a:rPr lang="en-US" dirty="0"/>
              <a:t>(the </a:t>
            </a:r>
            <a:r>
              <a:rPr lang="en-US" dirty="0" smtClean="0"/>
              <a:t>City </a:t>
            </a:r>
            <a:r>
              <a:rPr lang="en-US" dirty="0"/>
              <a:t>may require </a:t>
            </a:r>
            <a:r>
              <a:rPr lang="en-US" dirty="0" smtClean="0"/>
              <a:t>hardwired w/battery backup) smoke </a:t>
            </a:r>
            <a:r>
              <a:rPr lang="en-US" dirty="0"/>
              <a:t>detectors as required in </a:t>
            </a:r>
            <a:r>
              <a:rPr lang="en-US" dirty="0" smtClean="0"/>
              <a:t>R9-10-818.F.4.; tested monthly and operational</a:t>
            </a:r>
            <a:endParaRPr lang="en-US" dirty="0"/>
          </a:p>
          <a:p>
            <a:pPr lvl="1"/>
            <a:r>
              <a:rPr lang="en-US" dirty="0"/>
              <a:t>One </a:t>
            </a:r>
            <a:r>
              <a:rPr lang="en-US" dirty="0" smtClean="0"/>
              <a:t>fire </a:t>
            </a:r>
            <a:r>
              <a:rPr lang="en-US" dirty="0"/>
              <a:t>extinguisher that is </a:t>
            </a:r>
            <a:r>
              <a:rPr lang="en-US" dirty="0" smtClean="0"/>
              <a:t>rated </a:t>
            </a:r>
            <a:r>
              <a:rPr lang="en-US" dirty="0"/>
              <a:t>at least </a:t>
            </a:r>
            <a:r>
              <a:rPr lang="en-US" dirty="0" smtClean="0"/>
              <a:t>2A-10BC </a:t>
            </a:r>
            <a:r>
              <a:rPr lang="en-US" dirty="0"/>
              <a:t>by </a:t>
            </a:r>
            <a:r>
              <a:rPr lang="en-US" dirty="0" smtClean="0"/>
              <a:t>UL, </a:t>
            </a:r>
            <a:r>
              <a:rPr lang="en-US" dirty="0"/>
              <a:t>mounted and </a:t>
            </a:r>
            <a:r>
              <a:rPr lang="en-US" dirty="0" smtClean="0"/>
              <a:t>maintained.</a:t>
            </a:r>
          </a:p>
          <a:p>
            <a:pPr lvl="1"/>
            <a:r>
              <a:rPr lang="en-US" dirty="0" smtClean="0"/>
              <a:t>Sprinklers and an alarm system may be used instead (R9-10-818.G.).</a:t>
            </a:r>
            <a:endParaRPr lang="en-US" dirty="0"/>
          </a:p>
        </p:txBody>
      </p:sp>
    </p:spTree>
    <p:extLst>
      <p:ext uri="{BB962C8B-B14F-4D97-AF65-F5344CB8AC3E}">
        <p14:creationId xmlns:p14="http://schemas.microsoft.com/office/powerpoint/2010/main" val="22520968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Standards</a:t>
            </a:r>
            <a:endParaRPr lang="en-US" dirty="0"/>
          </a:p>
        </p:txBody>
      </p:sp>
      <p:sp>
        <p:nvSpPr>
          <p:cNvPr id="3" name="Content Placeholder 2"/>
          <p:cNvSpPr>
            <a:spLocks noGrp="1"/>
          </p:cNvSpPr>
          <p:nvPr>
            <p:ph idx="1"/>
          </p:nvPr>
        </p:nvSpPr>
        <p:spPr>
          <a:xfrm>
            <a:off x="457200" y="1219200"/>
            <a:ext cx="8229600" cy="4343401"/>
          </a:xfrm>
        </p:spPr>
        <p:txBody>
          <a:bodyPr>
            <a:normAutofit/>
          </a:bodyPr>
          <a:lstStyle/>
          <a:p>
            <a:r>
              <a:rPr lang="en-US" dirty="0" smtClean="0"/>
              <a:t>Premises and equipment must be:</a:t>
            </a:r>
          </a:p>
          <a:p>
            <a:pPr lvl="1"/>
            <a:r>
              <a:rPr lang="en-US" dirty="0" smtClean="0"/>
              <a:t>Cleaned and disinfected according to policies and procedures</a:t>
            </a:r>
          </a:p>
          <a:p>
            <a:pPr lvl="1"/>
            <a:r>
              <a:rPr lang="en-US" dirty="0" smtClean="0"/>
              <a:t>Free from a condition or situation that may cause a resident or other individual to suffer physical injury</a:t>
            </a:r>
          </a:p>
          <a:p>
            <a:r>
              <a:rPr lang="en-US" dirty="0" smtClean="0"/>
              <a:t>Additional environmental requirementsR9-10-819.A.2-16</a:t>
            </a:r>
          </a:p>
        </p:txBody>
      </p:sp>
    </p:spTree>
    <p:extLst>
      <p:ext uri="{BB962C8B-B14F-4D97-AF65-F5344CB8AC3E}">
        <p14:creationId xmlns:p14="http://schemas.microsoft.com/office/powerpoint/2010/main" val="570574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Plant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R9-10-820 covers basic physical plant standards required for licensure, including:</a:t>
            </a:r>
          </a:p>
          <a:p>
            <a:pPr lvl="1"/>
            <a:r>
              <a:rPr lang="en-US" dirty="0"/>
              <a:t>A bedroom must have 80 square feet (“SF”) of floor space for one individual; 120 SF for two; excluding closets and bathrooms</a:t>
            </a:r>
          </a:p>
          <a:p>
            <a:pPr lvl="1"/>
            <a:r>
              <a:rPr lang="en-US" dirty="0"/>
              <a:t>A residential unit has at least 220 square feet of floor space for one individual; 320 SF for two; excluding closets and bathrooms</a:t>
            </a:r>
          </a:p>
          <a:p>
            <a:pPr marL="1257300" lvl="2" indent="-457200"/>
            <a:r>
              <a:rPr lang="en-US" dirty="0"/>
              <a:t>A residential unit must have a bathroom, individual thermostat, and kitchen area; these are optional for bedrooms</a:t>
            </a:r>
          </a:p>
          <a:p>
            <a:pPr lvl="1"/>
            <a:r>
              <a:rPr lang="en-US" dirty="0"/>
              <a:t>Must be furnished by the facility unless the resident brings his/her own furnishings</a:t>
            </a:r>
          </a:p>
          <a:p>
            <a:endParaRPr lang="en-US" dirty="0"/>
          </a:p>
        </p:txBody>
      </p:sp>
    </p:spTree>
    <p:extLst>
      <p:ext uri="{BB962C8B-B14F-4D97-AF65-F5344CB8AC3E}">
        <p14:creationId xmlns:p14="http://schemas.microsoft.com/office/powerpoint/2010/main" val="17537354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Plant Standards</a:t>
            </a:r>
          </a:p>
        </p:txBody>
      </p:sp>
      <p:sp>
        <p:nvSpPr>
          <p:cNvPr id="3" name="Content Placeholder 2"/>
          <p:cNvSpPr>
            <a:spLocks noGrp="1"/>
          </p:cNvSpPr>
          <p:nvPr>
            <p:ph idx="1"/>
          </p:nvPr>
        </p:nvSpPr>
        <p:spPr/>
        <p:txBody>
          <a:bodyPr>
            <a:normAutofit lnSpcReduction="10000"/>
          </a:bodyPr>
          <a:lstStyle/>
          <a:p>
            <a:r>
              <a:rPr lang="en-US" dirty="0"/>
              <a:t>Assisted Living Centers must go through Architectural Review as per R9-10-104.</a:t>
            </a:r>
          </a:p>
          <a:p>
            <a:r>
              <a:rPr lang="en-US" dirty="0"/>
              <a:t>Assisted Living Homes must ensure that all resident sleeping areas are on the ground floor</a:t>
            </a:r>
            <a:r>
              <a:rPr lang="en-US" dirty="0" smtClean="0"/>
              <a:t>.</a:t>
            </a:r>
          </a:p>
          <a:p>
            <a:r>
              <a:rPr lang="en-US" dirty="0"/>
              <a:t>For every eight residents there is at least one flushable toilet with a seat, a working sink, and a tub or shower.</a:t>
            </a:r>
          </a:p>
          <a:p>
            <a:endParaRPr lang="en-US" dirty="0"/>
          </a:p>
          <a:p>
            <a:endParaRPr lang="en-US" dirty="0"/>
          </a:p>
        </p:txBody>
      </p:sp>
    </p:spTree>
    <p:extLst>
      <p:ext uri="{BB962C8B-B14F-4D97-AF65-F5344CB8AC3E}">
        <p14:creationId xmlns:p14="http://schemas.microsoft.com/office/powerpoint/2010/main" val="31754543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defRPr/>
            </a:pPr>
            <a:r>
              <a:rPr lang="en-US" dirty="0" smtClean="0"/>
              <a:t>Physical Plant: R9-10-820.D.</a:t>
            </a:r>
            <a:endParaRPr lang="en-US" dirty="0"/>
          </a:p>
        </p:txBody>
      </p:sp>
      <p:sp>
        <p:nvSpPr>
          <p:cNvPr id="3" name="Text Placeholder 2"/>
          <p:cNvSpPr>
            <a:spLocks noGrp="1"/>
          </p:cNvSpPr>
          <p:nvPr>
            <p:ph type="body" idx="1"/>
          </p:nvPr>
        </p:nvSpPr>
        <p:spPr>
          <a:xfrm>
            <a:off x="0" y="914400"/>
            <a:ext cx="9144000" cy="5211763"/>
          </a:xfrm>
        </p:spPr>
        <p:txBody>
          <a:bodyPr>
            <a:normAutofit/>
          </a:bodyPr>
          <a:lstStyle/>
          <a:p>
            <a:pPr>
              <a:defRPr/>
            </a:pPr>
            <a:r>
              <a:rPr lang="en-US" dirty="0" smtClean="0"/>
              <a:t>A resident’s sleeping area: </a:t>
            </a:r>
          </a:p>
          <a:p>
            <a:pPr lvl="1">
              <a:defRPr/>
            </a:pPr>
            <a:r>
              <a:rPr lang="en-US" dirty="0" smtClean="0"/>
              <a:t>Is in a residential </a:t>
            </a:r>
            <a:r>
              <a:rPr lang="en-US" dirty="0"/>
              <a:t>unit or </a:t>
            </a:r>
            <a:r>
              <a:rPr lang="en-US" dirty="0" smtClean="0"/>
              <a:t>bedroom, and </a:t>
            </a:r>
            <a:r>
              <a:rPr lang="en-US" dirty="0"/>
              <a:t>can be shared by no more than two </a:t>
            </a:r>
            <a:r>
              <a:rPr lang="en-US" dirty="0" smtClean="0"/>
              <a:t>individuals</a:t>
            </a:r>
            <a:endParaRPr lang="en-US" dirty="0"/>
          </a:p>
          <a:p>
            <a:pPr lvl="1">
              <a:defRPr/>
            </a:pPr>
            <a:r>
              <a:rPr lang="en-US" dirty="0" smtClean="0"/>
              <a:t>Is not used as a common area or passageway to a common area, shared bathroom, or other sleeping area</a:t>
            </a:r>
          </a:p>
          <a:p>
            <a:pPr lvl="1">
              <a:defRPr/>
            </a:pPr>
            <a:r>
              <a:rPr lang="en-US" dirty="0" smtClean="0"/>
              <a:t>Has floor to ceiling walls and at least one door</a:t>
            </a:r>
          </a:p>
          <a:p>
            <a:pPr lvl="1">
              <a:defRPr/>
            </a:pPr>
            <a:r>
              <a:rPr lang="en-US" dirty="0" smtClean="0"/>
              <a:t>Has access to natural light through a window or door to the outside</a:t>
            </a:r>
          </a:p>
          <a:p>
            <a:pPr lvl="1">
              <a:defRPr/>
            </a:pPr>
            <a:r>
              <a:rPr lang="en-US" dirty="0" smtClean="0"/>
              <a:t>Has means of direct egress to the outside through a door or window </a:t>
            </a:r>
          </a:p>
        </p:txBody>
      </p:sp>
      <p:sp>
        <p:nvSpPr>
          <p:cNvPr id="4" name="Slide Number Placeholder 3"/>
          <p:cNvSpPr>
            <a:spLocks noGrp="1"/>
          </p:cNvSpPr>
          <p:nvPr>
            <p:ph type="sldNum" sz="quarter" idx="11"/>
          </p:nvPr>
        </p:nvSpPr>
        <p:spPr/>
        <p:txBody>
          <a:bodyPr/>
          <a:lstStyle/>
          <a:p>
            <a:pPr>
              <a:defRPr/>
            </a:pPr>
            <a:fld id="{02B5F3E1-3049-4206-94F7-2A8116C0765D}" type="slidenum">
              <a:rPr lang="en-US" smtClean="0"/>
              <a:pPr>
                <a:defRPr/>
              </a:pPr>
              <a:t>47</a:t>
            </a:fld>
            <a:endParaRPr lang="en-US" dirty="0"/>
          </a:p>
        </p:txBody>
      </p:sp>
    </p:spTree>
    <p:extLst>
      <p:ext uri="{BB962C8B-B14F-4D97-AF65-F5344CB8AC3E}">
        <p14:creationId xmlns:p14="http://schemas.microsoft.com/office/powerpoint/2010/main" val="7772064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lstStyle/>
          <a:p>
            <a:pPr>
              <a:defRPr/>
            </a:pPr>
            <a:r>
              <a:rPr lang="en-US" dirty="0" smtClean="0"/>
              <a:t>Physical Plant</a:t>
            </a:r>
          </a:p>
        </p:txBody>
      </p:sp>
      <p:sp>
        <p:nvSpPr>
          <p:cNvPr id="3" name="Text Placeholder 2"/>
          <p:cNvSpPr>
            <a:spLocks noGrp="1"/>
          </p:cNvSpPr>
          <p:nvPr>
            <p:ph type="body" idx="1"/>
          </p:nvPr>
        </p:nvSpPr>
        <p:spPr>
          <a:xfrm>
            <a:off x="304800" y="762000"/>
            <a:ext cx="8458200" cy="5943600"/>
          </a:xfrm>
        </p:spPr>
        <p:txBody>
          <a:bodyPr>
            <a:normAutofit fontScale="85000" lnSpcReduction="20000"/>
          </a:bodyPr>
          <a:lstStyle/>
          <a:p>
            <a:pPr>
              <a:buFont typeface="Wingdings" pitchFamily="2" charset="2"/>
              <a:buNone/>
              <a:defRPr/>
            </a:pPr>
            <a:r>
              <a:rPr lang="en-US" sz="3800" dirty="0" smtClean="0"/>
              <a:t>The manager shall ensure:</a:t>
            </a:r>
          </a:p>
          <a:p>
            <a:pPr>
              <a:defRPr/>
            </a:pPr>
            <a:r>
              <a:rPr lang="en-US" sz="3800" dirty="0" smtClean="0"/>
              <a:t>Outside activity space is provided and available that: </a:t>
            </a:r>
          </a:p>
          <a:p>
            <a:pPr lvl="1">
              <a:defRPr/>
            </a:pPr>
            <a:r>
              <a:rPr lang="en-US" sz="3400" dirty="0" smtClean="0"/>
              <a:t>Is </a:t>
            </a:r>
            <a:r>
              <a:rPr lang="en-US" sz="3400" dirty="0"/>
              <a:t>on the premises</a:t>
            </a:r>
          </a:p>
          <a:p>
            <a:pPr lvl="1">
              <a:defRPr/>
            </a:pPr>
            <a:r>
              <a:rPr lang="en-US" sz="3400" dirty="0" smtClean="0"/>
              <a:t>Has a hard-surfaced section for wheelchairs</a:t>
            </a:r>
          </a:p>
          <a:p>
            <a:pPr lvl="1">
              <a:defRPr/>
            </a:pPr>
            <a:r>
              <a:rPr lang="en-US" sz="3400" dirty="0" smtClean="0"/>
              <a:t>Has an available shaded area</a:t>
            </a:r>
          </a:p>
          <a:p>
            <a:pPr>
              <a:defRPr/>
            </a:pPr>
            <a:r>
              <a:rPr lang="en-US" sz="3800" dirty="0" smtClean="0"/>
              <a:t>Exterior doors are equipped with ramps or other devices for residents using wheelchairs or other assistive devices</a:t>
            </a:r>
          </a:p>
          <a:p>
            <a:pPr>
              <a:defRPr/>
            </a:pPr>
            <a:r>
              <a:rPr lang="en-US" sz="3800" dirty="0" smtClean="0"/>
              <a:t>A key to lockable doors (bathrooms, bedrooms, units) is available to the manager &amp; caregivers</a:t>
            </a:r>
          </a:p>
          <a:p>
            <a:pPr>
              <a:buFont typeface="Wingdings" pitchFamily="2" charset="2"/>
              <a:buNone/>
              <a:defRPr/>
            </a:pPr>
            <a:endParaRPr lang="en-US" dirty="0" smtClean="0"/>
          </a:p>
          <a:p>
            <a:pPr>
              <a:buFont typeface="Wingdings" pitchFamily="2" charset="2"/>
              <a:buNone/>
              <a:defRPr/>
            </a:pPr>
            <a:r>
              <a:rPr lang="en-US" dirty="0" smtClean="0"/>
              <a:t> </a:t>
            </a:r>
          </a:p>
        </p:txBody>
      </p:sp>
      <p:sp>
        <p:nvSpPr>
          <p:cNvPr id="4" name="Slide Number Placeholder 3"/>
          <p:cNvSpPr>
            <a:spLocks noGrp="1"/>
          </p:cNvSpPr>
          <p:nvPr>
            <p:ph type="sldNum" sz="quarter" idx="11"/>
          </p:nvPr>
        </p:nvSpPr>
        <p:spPr/>
        <p:txBody>
          <a:bodyPr/>
          <a:lstStyle/>
          <a:p>
            <a:pPr>
              <a:defRPr/>
            </a:pPr>
            <a:fld id="{774D0653-42A4-4AB8-8E96-BEFCE267D913}" type="slidenum">
              <a:rPr lang="en-US" smtClean="0"/>
              <a:pPr>
                <a:defRPr/>
              </a:pPr>
              <a:t>48</a:t>
            </a:fld>
            <a:endParaRPr lang="en-US" dirty="0"/>
          </a:p>
        </p:txBody>
      </p:sp>
    </p:spTree>
    <p:extLst>
      <p:ext uri="{BB962C8B-B14F-4D97-AF65-F5344CB8AC3E}">
        <p14:creationId xmlns:p14="http://schemas.microsoft.com/office/powerpoint/2010/main" val="13493751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Pools &amp; Spas</a:t>
            </a:r>
            <a:endParaRPr lang="en-US" dirty="0"/>
          </a:p>
        </p:txBody>
      </p:sp>
      <p:sp>
        <p:nvSpPr>
          <p:cNvPr id="3" name="Content Placeholder 2"/>
          <p:cNvSpPr>
            <a:spLocks noGrp="1"/>
          </p:cNvSpPr>
          <p:nvPr>
            <p:ph idx="1"/>
          </p:nvPr>
        </p:nvSpPr>
        <p:spPr>
          <a:xfrm>
            <a:off x="457200" y="1219200"/>
            <a:ext cx="8229600" cy="4343401"/>
          </a:xfrm>
        </p:spPr>
        <p:txBody>
          <a:bodyPr>
            <a:normAutofit fontScale="92500" lnSpcReduction="20000"/>
          </a:bodyPr>
          <a:lstStyle/>
          <a:p>
            <a:r>
              <a:rPr lang="en-US" dirty="0" smtClean="0"/>
              <a:t>Requirements listed R9-10-819.B and R9-10-820.F-G</a:t>
            </a:r>
          </a:p>
          <a:p>
            <a:r>
              <a:rPr lang="en-US" dirty="0" smtClean="0"/>
              <a:t>Water must be tested prior to resident use</a:t>
            </a:r>
          </a:p>
          <a:p>
            <a:r>
              <a:rPr lang="en-US" dirty="0" smtClean="0"/>
              <a:t>Wall or fence at least 5 feet high</a:t>
            </a:r>
          </a:p>
          <a:p>
            <a:r>
              <a:rPr lang="en-US" dirty="0" smtClean="0"/>
              <a:t>Self-closing, self-latching gate that locks</a:t>
            </a:r>
          </a:p>
          <a:p>
            <a:r>
              <a:rPr lang="en-US" dirty="0" smtClean="0"/>
              <a:t>Life preserver or shepherd’s crook</a:t>
            </a:r>
          </a:p>
          <a:p>
            <a:r>
              <a:rPr lang="en-US" dirty="0" smtClean="0"/>
              <a:t>Pool safety requirements</a:t>
            </a:r>
            <a:endParaRPr lang="en-US" dirty="0"/>
          </a:p>
          <a:p>
            <a:r>
              <a:rPr lang="en-US" dirty="0" smtClean="0"/>
              <a:t>Spa needs to be covered and locked if it’s not enclosed by a wall or fence as described in R9-10-820.F.1</a:t>
            </a:r>
            <a:endParaRPr lang="en-US" dirty="0"/>
          </a:p>
        </p:txBody>
      </p:sp>
    </p:spTree>
    <p:extLst>
      <p:ext uri="{BB962C8B-B14F-4D97-AF65-F5344CB8AC3E}">
        <p14:creationId xmlns:p14="http://schemas.microsoft.com/office/powerpoint/2010/main" val="154552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lstStyle/>
          <a:p>
            <a:pPr marL="0" indent="0">
              <a:buNone/>
            </a:pPr>
            <a:r>
              <a:rPr lang="en-US" dirty="0" smtClean="0"/>
              <a:t>R9-10-801.3 “Assisted Living Services” means </a:t>
            </a:r>
            <a:r>
              <a:rPr lang="en-US" dirty="0"/>
              <a:t>supervisory care services, personal care services, directed care services, behavioral health services, or ancillary services provided to a resident by or on behalf of an assisted living facility. </a:t>
            </a:r>
          </a:p>
        </p:txBody>
      </p:sp>
    </p:spTree>
    <p:extLst>
      <p:ext uri="{BB962C8B-B14F-4D97-AF65-F5344CB8AC3E}">
        <p14:creationId xmlns:p14="http://schemas.microsoft.com/office/powerpoint/2010/main" val="2324851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US" dirty="0" smtClean="0"/>
              <a:t>Resources</a:t>
            </a:r>
            <a:endParaRPr lang="en-US" dirty="0"/>
          </a:p>
        </p:txBody>
      </p:sp>
      <p:sp>
        <p:nvSpPr>
          <p:cNvPr id="3" name="Content Placeholder 2"/>
          <p:cNvSpPr>
            <a:spLocks noGrp="1"/>
          </p:cNvSpPr>
          <p:nvPr>
            <p:ph idx="1"/>
          </p:nvPr>
        </p:nvSpPr>
        <p:spPr>
          <a:xfrm>
            <a:off x="457200" y="609600"/>
            <a:ext cx="8534400" cy="5334000"/>
          </a:xfrm>
        </p:spPr>
        <p:txBody>
          <a:bodyPr>
            <a:normAutofit fontScale="85000" lnSpcReduction="20000"/>
          </a:bodyPr>
          <a:lstStyle/>
          <a:p>
            <a:pPr marL="0" indent="0">
              <a:buNone/>
            </a:pPr>
            <a:r>
              <a:rPr lang="en-US" sz="2600" dirty="0"/>
              <a:t>Integrated Licensing Rules Implementation </a:t>
            </a:r>
            <a:r>
              <a:rPr lang="en-US" sz="2600" dirty="0" smtClean="0"/>
              <a:t>website: </a:t>
            </a:r>
            <a:r>
              <a:rPr lang="en-US" sz="2400" dirty="0">
                <a:hlinkClick r:id="rId3"/>
              </a:rPr>
              <a:t>http://</a:t>
            </a:r>
            <a:r>
              <a:rPr lang="en-US" sz="2400" dirty="0" smtClean="0">
                <a:hlinkClick r:id="rId3"/>
              </a:rPr>
              <a:t>azdhs.gov/ops/oacr/rules/rulemakings/active/recent.php?pg=hci-phase2</a:t>
            </a:r>
            <a:r>
              <a:rPr lang="en-US" sz="2400" dirty="0" smtClean="0"/>
              <a:t> </a:t>
            </a:r>
          </a:p>
          <a:p>
            <a:pPr marL="0" indent="0">
              <a:buNone/>
            </a:pPr>
            <a:endParaRPr lang="en-US" sz="2600" dirty="0" smtClean="0"/>
          </a:p>
          <a:p>
            <a:pPr marL="0" indent="0">
              <a:buNone/>
            </a:pPr>
            <a:r>
              <a:rPr lang="en-US" sz="2600" dirty="0" smtClean="0"/>
              <a:t>Bureau of Residential Facilities Licensing Website</a:t>
            </a:r>
            <a:r>
              <a:rPr lang="en-US" sz="2600" dirty="0"/>
              <a:t>: </a:t>
            </a:r>
            <a:r>
              <a:rPr lang="en-US" sz="2600" dirty="0">
                <a:hlinkClick r:id="rId4"/>
              </a:rPr>
              <a:t>http://</a:t>
            </a:r>
            <a:r>
              <a:rPr lang="en-US" sz="2600" dirty="0" smtClean="0">
                <a:hlinkClick r:id="rId4"/>
              </a:rPr>
              <a:t>azdhs.gov/licensing/residential-facilities/index.php</a:t>
            </a:r>
            <a:r>
              <a:rPr lang="en-US" sz="2600" dirty="0" smtClean="0"/>
              <a:t> </a:t>
            </a:r>
          </a:p>
          <a:p>
            <a:pPr marL="0" indent="0">
              <a:buNone/>
            </a:pPr>
            <a:endParaRPr lang="en-US" sz="2600" dirty="0" smtClean="0"/>
          </a:p>
          <a:p>
            <a:pPr marL="0" indent="0">
              <a:buNone/>
            </a:pPr>
            <a:r>
              <a:rPr lang="en-US" sz="2600" dirty="0" smtClean="0"/>
              <a:t>Arizona Revised Statutes:</a:t>
            </a:r>
          </a:p>
          <a:p>
            <a:pPr marL="0" indent="0">
              <a:buNone/>
            </a:pPr>
            <a:r>
              <a:rPr lang="en-US" sz="2600" dirty="0">
                <a:hlinkClick r:id="rId5"/>
              </a:rPr>
              <a:t>http://</a:t>
            </a:r>
            <a:r>
              <a:rPr lang="en-US" sz="2600" dirty="0" smtClean="0">
                <a:hlinkClick r:id="rId5"/>
              </a:rPr>
              <a:t>www.azleg.gov/ArizonaRevisedStatutes.asp?Title=36</a:t>
            </a:r>
            <a:r>
              <a:rPr lang="en-US" sz="2600" dirty="0" smtClean="0"/>
              <a:t> </a:t>
            </a:r>
          </a:p>
          <a:p>
            <a:pPr marL="0" indent="0">
              <a:buNone/>
            </a:pPr>
            <a:endParaRPr lang="en-US" sz="2800" dirty="0" smtClean="0"/>
          </a:p>
          <a:p>
            <a:pPr marL="0" indent="0">
              <a:buNone/>
            </a:pPr>
            <a:r>
              <a:rPr lang="en-US" sz="2600" dirty="0" smtClean="0"/>
              <a:t>Main informational email address: </a:t>
            </a:r>
            <a:r>
              <a:rPr lang="en-US" sz="2600" dirty="0" smtClean="0">
                <a:hlinkClick r:id="rId6"/>
              </a:rPr>
              <a:t>residential.licensing@azdhs.gov</a:t>
            </a:r>
            <a:r>
              <a:rPr lang="en-US" sz="2600" dirty="0" smtClean="0"/>
              <a:t> </a:t>
            </a:r>
          </a:p>
          <a:p>
            <a:pPr marL="0" indent="0">
              <a:buNone/>
            </a:pPr>
            <a:endParaRPr lang="en-US" sz="2600" dirty="0"/>
          </a:p>
          <a:p>
            <a:pPr marL="0" indent="0">
              <a:buNone/>
            </a:pPr>
            <a:r>
              <a:rPr lang="en-US" sz="2600" dirty="0" smtClean="0"/>
              <a:t>BRFL contact phone numbers:</a:t>
            </a:r>
          </a:p>
          <a:p>
            <a:pPr marL="1828800" indent="-1828800">
              <a:buNone/>
              <a:tabLst>
                <a:tab pos="1600200" algn="l"/>
              </a:tabLst>
            </a:pPr>
            <a:r>
              <a:rPr lang="en-US" sz="2600" dirty="0" smtClean="0"/>
              <a:t>Phoenix office:  602-364-2639</a:t>
            </a:r>
          </a:p>
          <a:p>
            <a:pPr marL="1828800" indent="-1828800">
              <a:buNone/>
              <a:tabLst>
                <a:tab pos="1828800" algn="l"/>
              </a:tabLst>
            </a:pPr>
            <a:r>
              <a:rPr lang="en-US" sz="2600" dirty="0"/>
              <a:t>	</a:t>
            </a:r>
            <a:r>
              <a:rPr lang="en-US" sz="2600" dirty="0" smtClean="0"/>
              <a:t>602-324-5872 (FAX)</a:t>
            </a:r>
          </a:p>
          <a:p>
            <a:pPr marL="1828800" indent="-1828800">
              <a:buNone/>
              <a:tabLst>
                <a:tab pos="2578100" algn="l"/>
              </a:tabLst>
            </a:pPr>
            <a:r>
              <a:rPr lang="en-US" sz="2600" dirty="0" smtClean="0"/>
              <a:t>Tucson office:    520-628-6965</a:t>
            </a:r>
          </a:p>
          <a:p>
            <a:pPr marL="1828800" indent="-1828800">
              <a:buNone/>
              <a:tabLst>
                <a:tab pos="1828800" algn="l"/>
              </a:tabLst>
            </a:pPr>
            <a:r>
              <a:rPr lang="en-US" sz="2600" dirty="0" smtClean="0"/>
              <a:t>	520-628-6991 (FAX)</a:t>
            </a:r>
          </a:p>
          <a:p>
            <a:pPr marL="1828800" indent="-1828800">
              <a:buNone/>
            </a:pPr>
            <a:endParaRPr lang="en-US" dirty="0"/>
          </a:p>
        </p:txBody>
      </p:sp>
    </p:spTree>
    <p:extLst>
      <p:ext uri="{BB962C8B-B14F-4D97-AF65-F5344CB8AC3E}">
        <p14:creationId xmlns:p14="http://schemas.microsoft.com/office/powerpoint/2010/main" val="42930022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a:t>
            </a:r>
            <a:endParaRPr lang="en-US" dirty="0"/>
          </a:p>
        </p:txBody>
      </p:sp>
      <p:sp>
        <p:nvSpPr>
          <p:cNvPr id="3" name="Content Placeholder 2"/>
          <p:cNvSpPr>
            <a:spLocks noGrp="1"/>
          </p:cNvSpPr>
          <p:nvPr>
            <p:ph idx="1"/>
          </p:nvPr>
        </p:nvSpPr>
        <p:spPr>
          <a:xfrm>
            <a:off x="457200" y="1600200"/>
            <a:ext cx="8229600" cy="4572000"/>
          </a:xfrm>
        </p:spPr>
        <p:txBody>
          <a:bodyPr>
            <a:normAutofit/>
          </a:bodyPr>
          <a:lstStyle/>
          <a:p>
            <a:r>
              <a:rPr lang="en-US" dirty="0" smtClean="0"/>
              <a:t>Online resources: </a:t>
            </a:r>
            <a:r>
              <a:rPr lang="en-US" sz="2800" dirty="0">
                <a:hlinkClick r:id="rId2"/>
              </a:rPr>
              <a:t>http://</a:t>
            </a:r>
            <a:r>
              <a:rPr lang="en-US" sz="2800" dirty="0" smtClean="0">
                <a:hlinkClick r:id="rId2"/>
              </a:rPr>
              <a:t>azdhs.gov/licensing/residential-facilities/index.php#providers-resources</a:t>
            </a:r>
            <a:endParaRPr lang="en-US" sz="2800" dirty="0" smtClean="0"/>
          </a:p>
          <a:p>
            <a:pPr marL="0" indent="0">
              <a:buNone/>
            </a:pPr>
            <a:endParaRPr lang="en-US" sz="2800" dirty="0" smtClean="0"/>
          </a:p>
          <a:p>
            <a:r>
              <a:rPr lang="en-US" sz="3200" dirty="0" smtClean="0"/>
              <a:t>Initial License Checklist: 4 pages</a:t>
            </a:r>
          </a:p>
          <a:p>
            <a:pPr lvl="1"/>
            <a:r>
              <a:rPr lang="en-US" sz="3200" dirty="0" smtClean="0"/>
              <a:t>Annual Inspection Tool (“Survey Tool”): 19 pages   </a:t>
            </a:r>
            <a:endParaRPr lang="en-US" sz="3200" dirty="0"/>
          </a:p>
        </p:txBody>
      </p:sp>
    </p:spTree>
    <p:extLst>
      <p:ext uri="{BB962C8B-B14F-4D97-AF65-F5344CB8AC3E}">
        <p14:creationId xmlns:p14="http://schemas.microsoft.com/office/powerpoint/2010/main" val="1288628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6" name="Picture 2" descr="C:\Program Files\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2057400"/>
            <a:ext cx="2150211" cy="3528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808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a:xfrm>
            <a:off x="457200" y="1143000"/>
            <a:ext cx="8229600" cy="4419601"/>
          </a:xfrm>
        </p:spPr>
        <p:txBody>
          <a:bodyPr>
            <a:normAutofit fontScale="70000" lnSpcReduction="20000"/>
          </a:bodyPr>
          <a:lstStyle/>
          <a:p>
            <a:pPr marL="0" indent="0">
              <a:buNone/>
            </a:pPr>
            <a:r>
              <a:rPr lang="en-US" dirty="0"/>
              <a:t>A.R.S. § 36-401 defines</a:t>
            </a:r>
            <a:r>
              <a:rPr lang="en-US" dirty="0" smtClean="0"/>
              <a:t>:</a:t>
            </a:r>
          </a:p>
          <a:p>
            <a:r>
              <a:rPr lang="en-US" dirty="0" smtClean="0"/>
              <a:t>"</a:t>
            </a:r>
            <a:r>
              <a:rPr lang="en-US" dirty="0"/>
              <a:t>Supervisory care services" means general supervision, including daily awareness of resident functioning and continuing needs, the ability to intervene in a crisis and assistance in the self-administration of prescribed medications</a:t>
            </a:r>
            <a:r>
              <a:rPr lang="en-US" dirty="0" smtClean="0"/>
              <a:t>.</a:t>
            </a:r>
          </a:p>
          <a:p>
            <a:r>
              <a:rPr lang="en-US" dirty="0"/>
              <a:t>"Personal care services" means assistance with activities of daily living that can be performed by persons without professional skills or professional training and includes the coordination or provision of intermittent nursing services and the administration of medications and treatments by a nurse who is licensed pursuant to title 32, chapter 15 or as otherwise provided by law</a:t>
            </a:r>
            <a:r>
              <a:rPr lang="en-US" dirty="0" smtClean="0"/>
              <a:t>.</a:t>
            </a:r>
          </a:p>
          <a:p>
            <a:r>
              <a:rPr lang="en-US" dirty="0"/>
              <a:t>"Directed care services" means programs and services, including supervisory and personal care services, that are provided to persons who are incapable of recognizing danger, summoning assistance, expressing need or making basic care decisions.</a:t>
            </a:r>
          </a:p>
        </p:txBody>
      </p:sp>
    </p:spTree>
    <p:extLst>
      <p:ext uri="{BB962C8B-B14F-4D97-AF65-F5344CB8AC3E}">
        <p14:creationId xmlns:p14="http://schemas.microsoft.com/office/powerpoint/2010/main" val="61550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Services</a:t>
            </a:r>
            <a:endParaRPr lang="en-US" dirty="0"/>
          </a:p>
        </p:txBody>
      </p:sp>
      <p:sp>
        <p:nvSpPr>
          <p:cNvPr id="3" name="Content Placeholder 2"/>
          <p:cNvSpPr>
            <a:spLocks noGrp="1"/>
          </p:cNvSpPr>
          <p:nvPr>
            <p:ph idx="1"/>
          </p:nvPr>
        </p:nvSpPr>
        <p:spPr>
          <a:xfrm>
            <a:off x="457200" y="1600200"/>
            <a:ext cx="8229600" cy="4190999"/>
          </a:xfrm>
        </p:spPr>
        <p:txBody>
          <a:bodyPr>
            <a:normAutofit/>
          </a:bodyPr>
          <a:lstStyle/>
          <a:p>
            <a:pPr marL="0" indent="0">
              <a:buNone/>
            </a:pPr>
            <a:r>
              <a:rPr lang="en-US" dirty="0" smtClean="0"/>
              <a:t>“What” will you, the licensee, be “doing” for the resident?</a:t>
            </a:r>
          </a:p>
          <a:p>
            <a:pPr lvl="1"/>
            <a:r>
              <a:rPr lang="en-US" b="1" dirty="0" smtClean="0"/>
              <a:t>Medication Services</a:t>
            </a:r>
          </a:p>
          <a:p>
            <a:pPr lvl="1"/>
            <a:r>
              <a:rPr lang="en-US" b="1" dirty="0" smtClean="0"/>
              <a:t>Activities of Daily Living</a:t>
            </a:r>
          </a:p>
          <a:p>
            <a:pPr lvl="2"/>
            <a:r>
              <a:rPr lang="en-US" b="1" dirty="0" smtClean="0"/>
              <a:t>Incontinence care</a:t>
            </a:r>
          </a:p>
          <a:p>
            <a:pPr lvl="2"/>
            <a:r>
              <a:rPr lang="en-US" b="1" dirty="0" smtClean="0"/>
              <a:t>Bathing</a:t>
            </a:r>
          </a:p>
          <a:p>
            <a:pPr lvl="2"/>
            <a:r>
              <a:rPr lang="en-US" b="1" dirty="0" smtClean="0"/>
              <a:t>Transferring</a:t>
            </a:r>
            <a:endParaRPr lang="en-US" b="1" dirty="0"/>
          </a:p>
          <a:p>
            <a:pPr lvl="2"/>
            <a:r>
              <a:rPr lang="en-US" b="1" dirty="0" smtClean="0"/>
              <a:t>Wound Care</a:t>
            </a:r>
          </a:p>
        </p:txBody>
      </p:sp>
    </p:spTree>
    <p:extLst>
      <p:ext uri="{BB962C8B-B14F-4D97-AF65-F5344CB8AC3E}">
        <p14:creationId xmlns:p14="http://schemas.microsoft.com/office/powerpoint/2010/main" val="1107964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  </a:t>
            </a:r>
            <a:r>
              <a:rPr lang="en-US" dirty="0" smtClean="0"/>
              <a:t>R9-10-803.B</a:t>
            </a:r>
            <a:endParaRPr lang="en-US" dirty="0"/>
          </a:p>
        </p:txBody>
      </p:sp>
      <p:sp>
        <p:nvSpPr>
          <p:cNvPr id="3" name="Content Placeholder 2"/>
          <p:cNvSpPr>
            <a:spLocks noGrp="1"/>
          </p:cNvSpPr>
          <p:nvPr>
            <p:ph idx="1"/>
          </p:nvPr>
        </p:nvSpPr>
        <p:spPr>
          <a:xfrm>
            <a:off x="457200" y="1371600"/>
            <a:ext cx="8229600" cy="4343400"/>
          </a:xfrm>
        </p:spPr>
        <p:txBody>
          <a:bodyPr>
            <a:normAutofit fontScale="85000" lnSpcReduction="20000"/>
          </a:bodyPr>
          <a:lstStyle/>
          <a:p>
            <a:pPr>
              <a:defRPr/>
            </a:pPr>
            <a:r>
              <a:rPr lang="en-US" dirty="0"/>
              <a:t>A manager: </a:t>
            </a:r>
          </a:p>
          <a:p>
            <a:pPr marL="1009650" lvl="1" indent="-609600">
              <a:buFont typeface="Arial" panose="020B0604020202020204" pitchFamily="34" charset="0"/>
              <a:buChar char="•"/>
              <a:defRPr/>
            </a:pPr>
            <a:r>
              <a:rPr lang="en-US" sz="3200" dirty="0"/>
              <a:t>Is directly accountable to the Governing </a:t>
            </a:r>
            <a:r>
              <a:rPr lang="en-US" sz="3200" dirty="0" smtClean="0"/>
              <a:t>Authority</a:t>
            </a:r>
            <a:endParaRPr lang="en-US" sz="3200" dirty="0"/>
          </a:p>
          <a:p>
            <a:pPr marL="1009650" lvl="1" indent="-609600">
              <a:buFont typeface="Arial" panose="020B0604020202020204" pitchFamily="34" charset="0"/>
              <a:buChar char="•"/>
              <a:defRPr/>
            </a:pPr>
            <a:r>
              <a:rPr lang="en-US" sz="3200" dirty="0"/>
              <a:t>Has </a:t>
            </a:r>
            <a:r>
              <a:rPr lang="en-US" sz="3200" u="sng" dirty="0"/>
              <a:t>authority</a:t>
            </a:r>
            <a:r>
              <a:rPr lang="en-US" sz="3200" dirty="0"/>
              <a:t> and </a:t>
            </a:r>
            <a:r>
              <a:rPr lang="en-US" sz="3200" u="sng" dirty="0"/>
              <a:t>responsibility</a:t>
            </a:r>
            <a:r>
              <a:rPr lang="en-US" sz="3200" dirty="0"/>
              <a:t> to manage facility</a:t>
            </a:r>
          </a:p>
          <a:p>
            <a:pPr marL="342900" lvl="1" indent="-342900">
              <a:lnSpc>
                <a:spcPct val="150000"/>
              </a:lnSpc>
              <a:buFont typeface="Arial" pitchFamily="34" charset="0"/>
              <a:buChar char="•"/>
            </a:pPr>
            <a:r>
              <a:rPr lang="en-US" sz="3200" dirty="0" smtClean="0"/>
              <a:t>Manager’s Designee: </a:t>
            </a:r>
          </a:p>
          <a:p>
            <a:pPr marL="742950" lvl="2" indent="-342900">
              <a:lnSpc>
                <a:spcPct val="150000"/>
              </a:lnSpc>
            </a:pPr>
            <a:r>
              <a:rPr lang="en-US" sz="3200" dirty="0" smtClean="0"/>
              <a:t>When </a:t>
            </a:r>
            <a:r>
              <a:rPr lang="en-US" sz="3200" dirty="0"/>
              <a:t>manager is not </a:t>
            </a:r>
            <a:r>
              <a:rPr lang="en-US" sz="3200" dirty="0" smtClean="0"/>
              <a:t>present at the facility, it must be in writing there is a designee who is </a:t>
            </a:r>
          </a:p>
          <a:p>
            <a:pPr marL="1200150" lvl="3" indent="-342900">
              <a:lnSpc>
                <a:spcPct val="150000"/>
              </a:lnSpc>
            </a:pPr>
            <a:r>
              <a:rPr lang="en-US" sz="3200" dirty="0" smtClean="0"/>
              <a:t>A caregiver, 21 or older, on the premises, and accountable for the facility</a:t>
            </a:r>
            <a:endParaRPr lang="en-US" sz="3200" dirty="0"/>
          </a:p>
          <a:p>
            <a:endParaRPr lang="en-US" dirty="0"/>
          </a:p>
        </p:txBody>
      </p:sp>
    </p:spTree>
    <p:extLst>
      <p:ext uri="{BB962C8B-B14F-4D97-AF65-F5344CB8AC3E}">
        <p14:creationId xmlns:p14="http://schemas.microsoft.com/office/powerpoint/2010/main" val="47860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Personnel</a:t>
            </a:r>
            <a:endParaRPr lang="en-US" dirty="0"/>
          </a:p>
        </p:txBody>
      </p:sp>
      <p:sp>
        <p:nvSpPr>
          <p:cNvPr id="3" name="Content Placeholder 2"/>
          <p:cNvSpPr>
            <a:spLocks noGrp="1"/>
          </p:cNvSpPr>
          <p:nvPr>
            <p:ph idx="1"/>
          </p:nvPr>
        </p:nvSpPr>
        <p:spPr>
          <a:xfrm>
            <a:off x="457200" y="1295400"/>
            <a:ext cx="8229600" cy="4724400"/>
          </a:xfrm>
        </p:spPr>
        <p:txBody>
          <a:bodyPr>
            <a:normAutofit fontScale="92500" lnSpcReduction="10000"/>
          </a:bodyPr>
          <a:lstStyle/>
          <a:p>
            <a:pPr marL="0" indent="0">
              <a:buNone/>
            </a:pPr>
            <a:r>
              <a:rPr lang="en-US" dirty="0" smtClean="0"/>
              <a:t>Assisted Living Facilities must employ the following personnel:</a:t>
            </a:r>
          </a:p>
          <a:p>
            <a:r>
              <a:rPr lang="en-US" dirty="0" smtClean="0"/>
              <a:t>Certified Manager</a:t>
            </a:r>
          </a:p>
          <a:p>
            <a:pPr lvl="1"/>
            <a:r>
              <a:rPr lang="en-US" dirty="0"/>
              <a:t>Exception:  Adult Foster Care Homes</a:t>
            </a:r>
            <a:r>
              <a:rPr lang="en-US" dirty="0" smtClean="0"/>
              <a:t>.</a:t>
            </a:r>
          </a:p>
          <a:p>
            <a:pPr lvl="1"/>
            <a:r>
              <a:rPr lang="en-US" dirty="0"/>
              <a:t>A.R.S. § 36-446.09(A) and </a:t>
            </a:r>
            <a:r>
              <a:rPr lang="en-US" dirty="0" smtClean="0"/>
              <a:t>R9-10-803.A.3</a:t>
            </a:r>
          </a:p>
          <a:p>
            <a:r>
              <a:rPr lang="en-US" dirty="0" smtClean="0"/>
              <a:t>Certified Caregiver</a:t>
            </a:r>
          </a:p>
          <a:p>
            <a:pPr marL="0" indent="0">
              <a:buNone/>
            </a:pPr>
            <a:endParaRPr lang="en-US" dirty="0" smtClean="0"/>
          </a:p>
          <a:p>
            <a:pPr marL="0" indent="0">
              <a:buNone/>
            </a:pPr>
            <a:r>
              <a:rPr lang="en-US" dirty="0"/>
              <a:t>R9-10-803.A.8.: At least one manager or caregiver who can communicate in English on the premises at all times</a:t>
            </a:r>
            <a:r>
              <a:rPr lang="en-US" dirty="0" smtClean="0"/>
              <a:t>.</a:t>
            </a:r>
            <a:endParaRPr lang="en-US" dirty="0"/>
          </a:p>
        </p:txBody>
      </p:sp>
    </p:spTree>
    <p:extLst>
      <p:ext uri="{BB962C8B-B14F-4D97-AF65-F5344CB8AC3E}">
        <p14:creationId xmlns:p14="http://schemas.microsoft.com/office/powerpoint/2010/main" val="1381779111"/>
      </p:ext>
    </p:extLst>
  </p:cSld>
  <p:clrMapOvr>
    <a:masterClrMapping/>
  </p:clrMapOvr>
</p:sld>
</file>

<file path=ppt/theme/theme1.xml><?xml version="1.0" encoding="utf-8"?>
<a:theme xmlns:a="http://schemas.openxmlformats.org/drawingml/2006/main" name="adhs-landscape-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adhs-landscape-master</Template>
  <TotalTime>182</TotalTime>
  <Words>3671</Words>
  <Application>Microsoft Office PowerPoint</Application>
  <PresentationFormat>On-screen Show (4:3)</PresentationFormat>
  <Paragraphs>358</Paragraphs>
  <Slides>52</Slides>
  <Notes>16</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adhs-landscape-master</vt:lpstr>
      <vt:lpstr> Licensure Process Assisted Living Facilities Breakout Session </vt:lpstr>
      <vt:lpstr>AL Subclasses</vt:lpstr>
      <vt:lpstr>Definitions</vt:lpstr>
      <vt:lpstr>Definitions</vt:lpstr>
      <vt:lpstr>Definition</vt:lpstr>
      <vt:lpstr>Services</vt:lpstr>
      <vt:lpstr>Scope of Services</vt:lpstr>
      <vt:lpstr>Administration  R9-10-803.B</vt:lpstr>
      <vt:lpstr>Required Personnel</vt:lpstr>
      <vt:lpstr>Personnel</vt:lpstr>
      <vt:lpstr>Personnel</vt:lpstr>
      <vt:lpstr>Personnel</vt:lpstr>
      <vt:lpstr>NCIA Board</vt:lpstr>
      <vt:lpstr>Fingerprinting</vt:lpstr>
      <vt:lpstr>Policies &amp; Procedures (“P&amp;Ps”) </vt:lpstr>
      <vt:lpstr>Policies &amp; Procedures</vt:lpstr>
      <vt:lpstr>Policies &amp; Procedures (“P&amp;Ps”) </vt:lpstr>
      <vt:lpstr>What to report to the Department</vt:lpstr>
      <vt:lpstr> Abuse/Neglect/Exploitation</vt:lpstr>
      <vt:lpstr>Posted Documents</vt:lpstr>
      <vt:lpstr>Residency &amp; Residency Agreements</vt:lpstr>
      <vt:lpstr>Residency &amp; Residency Agreements</vt:lpstr>
      <vt:lpstr>Service Plans</vt:lpstr>
      <vt:lpstr>Activities</vt:lpstr>
      <vt:lpstr>Transport and Transfer</vt:lpstr>
      <vt:lpstr>Resident Rights</vt:lpstr>
      <vt:lpstr>Medical Records</vt:lpstr>
      <vt:lpstr>Behavioral Care</vt:lpstr>
      <vt:lpstr>Behavioral Health Service</vt:lpstr>
      <vt:lpstr>Personal Care</vt:lpstr>
      <vt:lpstr>Directed Care</vt:lpstr>
      <vt:lpstr>Resident safety:  R9-10-814.E./815.E.</vt:lpstr>
      <vt:lpstr>Directed Care</vt:lpstr>
      <vt:lpstr>Medication Services</vt:lpstr>
      <vt:lpstr>Medication Administration</vt:lpstr>
      <vt:lpstr>Assistance in the Self-Administration of Medication</vt:lpstr>
      <vt:lpstr>Self-Administration of Medication</vt:lpstr>
      <vt:lpstr>Drug and toxicology reference guides</vt:lpstr>
      <vt:lpstr>Food Services</vt:lpstr>
      <vt:lpstr> Food Services </vt:lpstr>
      <vt:lpstr>Food Services</vt:lpstr>
      <vt:lpstr> Emergency &amp; Safety Standards </vt:lpstr>
      <vt:lpstr>Emergency &amp; Safety Standards</vt:lpstr>
      <vt:lpstr>Environmental Standards</vt:lpstr>
      <vt:lpstr>Physical Plant Standards</vt:lpstr>
      <vt:lpstr>Physical Plant Standards</vt:lpstr>
      <vt:lpstr>Physical Plant: R9-10-820.D.</vt:lpstr>
      <vt:lpstr>Physical Plant</vt:lpstr>
      <vt:lpstr>Pools &amp; Spas</vt:lpstr>
      <vt:lpstr>Resources</vt:lpstr>
      <vt:lpstr>Additional Resource</vt:lpstr>
      <vt:lpstr>Questions????</vt:lpstr>
    </vt:vector>
  </TitlesOfParts>
  <Company>AzDHS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Gannon Wegner</dc:creator>
  <cp:lastModifiedBy>Nicole Bucher</cp:lastModifiedBy>
  <cp:revision>28</cp:revision>
  <dcterms:created xsi:type="dcterms:W3CDTF">2013-12-19T23:26:39Z</dcterms:created>
  <dcterms:modified xsi:type="dcterms:W3CDTF">2015-11-17T16:36:30Z</dcterms:modified>
</cp:coreProperties>
</file>