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Lst>
  <p:notesMasterIdLst>
    <p:notesMasterId r:id="rId26"/>
  </p:notesMasterIdLst>
  <p:sldIdLst>
    <p:sldId id="257" r:id="rId13"/>
    <p:sldId id="258" r:id="rId14"/>
    <p:sldId id="261" r:id="rId15"/>
    <p:sldId id="262" r:id="rId16"/>
    <p:sldId id="263" r:id="rId17"/>
    <p:sldId id="274" r:id="rId18"/>
    <p:sldId id="275" r:id="rId19"/>
    <p:sldId id="276" r:id="rId20"/>
    <p:sldId id="264" r:id="rId21"/>
    <p:sldId id="277" r:id="rId22"/>
    <p:sldId id="278" r:id="rId23"/>
    <p:sldId id="265"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28"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 Target="slides/slide7.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8F17D0-D5A5-4607-B17A-55DC6A67A03B}" type="datetimeFigureOut">
              <a:rPr lang="en-US" smtClean="0"/>
              <a:t>02/18/2014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0E085C-2355-486B-AB12-AC4551511CA4}" type="slidenum">
              <a:rPr lang="en-US" smtClean="0"/>
              <a:t>‹#›</a:t>
            </a:fld>
            <a:endParaRPr lang="en-US"/>
          </a:p>
        </p:txBody>
      </p:sp>
    </p:spTree>
    <p:extLst>
      <p:ext uri="{BB962C8B-B14F-4D97-AF65-F5344CB8AC3E}">
        <p14:creationId xmlns:p14="http://schemas.microsoft.com/office/powerpoint/2010/main" val="539529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6CB8A6-FD10-416B-A6E9-886BE8BB0A0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372691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from PAPA…</a:t>
            </a:r>
            <a:endParaRPr lang="en-US" dirty="0"/>
          </a:p>
        </p:txBody>
      </p:sp>
      <p:sp>
        <p:nvSpPr>
          <p:cNvPr id="4" name="Slide Number Placeholder 3"/>
          <p:cNvSpPr>
            <a:spLocks noGrp="1"/>
          </p:cNvSpPr>
          <p:nvPr>
            <p:ph type="sldNum" sz="quarter" idx="10"/>
          </p:nvPr>
        </p:nvSpPr>
        <p:spPr/>
        <p:txBody>
          <a:bodyPr/>
          <a:lstStyle/>
          <a:p>
            <a:fld id="{266CB8A6-FD10-416B-A6E9-886BE8BB0A0B}"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490229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dirty="0">
                <a:latin typeface="Arial" charset="0"/>
              </a:rPr>
              <a:t>The Vaccines for Children (VFC) program is a federally funded program that provides vaccines at no cost to children who might not otherwise be vaccinated because of inability to pay. VFC was created by the Omnibus Budget Reconciliation Act of 1993 as a new entitlement program to be a required part of each state's Medicaid plan (see Appendix 1). The program was officially implemented in October 1994 as part of the President's Childhood Immunization Initiative. Funding for the VFC program is approved by the Office of Management and Budget and allocated through the Centers for Medicare &amp; Medicaid Services (CMS) to the Centers for Disease Control and Prevention (CDC). </a:t>
            </a:r>
          </a:p>
          <a:p>
            <a:pPr defTabSz="897301">
              <a:defRPr/>
            </a:pPr>
            <a:endParaRPr lang="en-US" dirty="0">
              <a:latin typeface="Arial" charset="0"/>
            </a:endParaRPr>
          </a:p>
          <a:p>
            <a:pPr defTabSz="897301">
              <a:defRPr/>
            </a:pPr>
            <a:r>
              <a:rPr lang="en-US" dirty="0">
                <a:latin typeface="Arial" charset="0"/>
              </a:rPr>
              <a:t>Mention eligibility categories</a:t>
            </a:r>
          </a:p>
          <a:p>
            <a:endParaRPr lang="en-US" dirty="0"/>
          </a:p>
        </p:txBody>
      </p:sp>
      <p:sp>
        <p:nvSpPr>
          <p:cNvPr id="4" name="Slide Number Placeholder 3"/>
          <p:cNvSpPr>
            <a:spLocks noGrp="1"/>
          </p:cNvSpPr>
          <p:nvPr>
            <p:ph type="sldNum" sz="quarter" idx="10"/>
          </p:nvPr>
        </p:nvSpPr>
        <p:spPr/>
        <p:txBody>
          <a:bodyPr/>
          <a:lstStyle/>
          <a:p>
            <a:fld id="{266CB8A6-FD10-416B-A6E9-886BE8BB0A0B}"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199747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dirty="0">
                <a:latin typeface="Arial" charset="0"/>
              </a:rPr>
              <a:t>The Vaccines for Children (VFC) program is a federally funded program that provides vaccines at no cost to children who might not otherwise be vaccinated because of inability to pay. VFC was created by the Omnibus Budget Reconciliation Act of 1993 as a new entitlement program to be a required part of each state's Medicaid plan (see Appendix 1). The program was officially implemented in October 1994 as part of the President's Childhood Immunization Initiative. Funding for the VFC program is approved by the Office of Management and Budget and allocated through the Centers for Medicare &amp; Medicaid Services (CMS) to the Centers for Disease Control and Prevention (CDC). </a:t>
            </a:r>
          </a:p>
          <a:p>
            <a:pPr defTabSz="897301">
              <a:defRPr/>
            </a:pPr>
            <a:endParaRPr lang="en-US" dirty="0">
              <a:latin typeface="Arial" charset="0"/>
            </a:endParaRPr>
          </a:p>
          <a:p>
            <a:pPr defTabSz="897301">
              <a:defRPr/>
            </a:pPr>
            <a:r>
              <a:rPr lang="en-US" dirty="0">
                <a:latin typeface="Arial" charset="0"/>
              </a:rPr>
              <a:t>Mention eligibility categories</a:t>
            </a:r>
          </a:p>
          <a:p>
            <a:endParaRPr lang="en-US" dirty="0"/>
          </a:p>
        </p:txBody>
      </p:sp>
      <p:sp>
        <p:nvSpPr>
          <p:cNvPr id="4" name="Slide Number Placeholder 3"/>
          <p:cNvSpPr>
            <a:spLocks noGrp="1"/>
          </p:cNvSpPr>
          <p:nvPr>
            <p:ph type="sldNum" sz="quarter" idx="10"/>
          </p:nvPr>
        </p:nvSpPr>
        <p:spPr/>
        <p:txBody>
          <a:bodyPr/>
          <a:lstStyle/>
          <a:p>
            <a:fld id="{266CB8A6-FD10-416B-A6E9-886BE8BB0A0B}"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199747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dirty="0">
                <a:latin typeface="Arial" charset="0"/>
              </a:rPr>
              <a:t>The Vaccines for Children (VFC) program is a federally funded program that provides vaccines at no cost to children who might not otherwise be vaccinated because of inability to pay. VFC was created by the Omnibus Budget Reconciliation Act of 1993 as a new entitlement program to be a required part of each state's Medicaid plan (see Appendix 1). The program was officially implemented in October 1994 as part of the President's Childhood Immunization Initiative. Funding for the VFC program is approved by the Office of Management and Budget and allocated through the Centers for Medicare &amp; Medicaid Services (CMS) to the Centers for Disease Control and Prevention (CDC). </a:t>
            </a:r>
          </a:p>
          <a:p>
            <a:pPr defTabSz="897301">
              <a:defRPr/>
            </a:pPr>
            <a:endParaRPr lang="en-US" dirty="0">
              <a:latin typeface="Arial" charset="0"/>
            </a:endParaRPr>
          </a:p>
          <a:p>
            <a:pPr defTabSz="897301">
              <a:defRPr/>
            </a:pPr>
            <a:r>
              <a:rPr lang="en-US" dirty="0">
                <a:latin typeface="Arial" charset="0"/>
              </a:rPr>
              <a:t>Mention eligibility categories</a:t>
            </a:r>
          </a:p>
          <a:p>
            <a:endParaRPr lang="en-US" dirty="0"/>
          </a:p>
        </p:txBody>
      </p:sp>
      <p:sp>
        <p:nvSpPr>
          <p:cNvPr id="4" name="Slide Number Placeholder 3"/>
          <p:cNvSpPr>
            <a:spLocks noGrp="1"/>
          </p:cNvSpPr>
          <p:nvPr>
            <p:ph type="sldNum" sz="quarter" idx="10"/>
          </p:nvPr>
        </p:nvSpPr>
        <p:spPr/>
        <p:txBody>
          <a:bodyPr/>
          <a:lstStyle/>
          <a:p>
            <a:fld id="{266CB8A6-FD10-416B-A6E9-886BE8BB0A0B}"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219974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8617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43066586"/>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6025310"/>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0062803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894944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610755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6977688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6396773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11634715"/>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9632183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3193196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40742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7137630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02644005"/>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9507225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176404"/>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9513079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5573287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43426303"/>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7423245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4869956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363919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7439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485204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03991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9067260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528342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3762761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54826501"/>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136059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8991467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30521273"/>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8630794"/>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10666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185605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0750104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0744224"/>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93878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0340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3106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52569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384588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356629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1909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913539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360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0138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71029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748520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418560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303405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31061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5256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384588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35662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08844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119098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53606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01389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710296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381471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090723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449436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939963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8812125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54938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652043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6634625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836675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593800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6836598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223138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642654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2363171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365753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6711951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0652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68464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2236451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3537255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3329682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529063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9150687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866120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339642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6227855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5359709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9541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788808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3581072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2040010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753005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8758190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5338438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2341879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8871518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934643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434171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252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649047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6564714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4684694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871556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605359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978172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3041416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746860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7771064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048711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5683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4188078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3996480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4788244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92409642"/>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5240577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7065737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27062766"/>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6148178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26367526"/>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933716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8456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5572544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292622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1508757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3078061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00834162"/>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355196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284059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7107392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4082461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2119522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84893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3.xml"/><Relationship Id="rId21" Type="http://schemas.openxmlformats.org/officeDocument/2006/relationships/hyperlink" Target="http://directorsblog.health.azdhs.gov/" TargetMode="Externa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2.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6.png"/><Relationship Id="rId5" Type="http://schemas.openxmlformats.org/officeDocument/2006/relationships/slideLayout" Target="../slideLayouts/slideLayout5.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10.xml"/><Relationship Id="rId19" Type="http://schemas.openxmlformats.org/officeDocument/2006/relationships/hyperlink" Target="http://www.youtube.com/azdhs" TargetMode="Externa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102.xml"/><Relationship Id="rId21" Type="http://schemas.openxmlformats.org/officeDocument/2006/relationships/hyperlink" Target="http://directorsblog.health.azdhs.gov/" TargetMode="External"/><Relationship Id="rId7" Type="http://schemas.openxmlformats.org/officeDocument/2006/relationships/slideLayout" Target="../slideLayouts/slideLayout106.xml"/><Relationship Id="rId12" Type="http://schemas.openxmlformats.org/officeDocument/2006/relationships/theme" Target="../theme/theme10.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101.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24" Type="http://schemas.openxmlformats.org/officeDocument/2006/relationships/image" Target="../media/image6.png"/><Relationship Id="rId5" Type="http://schemas.openxmlformats.org/officeDocument/2006/relationships/slideLayout" Target="../slideLayouts/slideLayout104.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109.xml"/><Relationship Id="rId19" Type="http://schemas.openxmlformats.org/officeDocument/2006/relationships/hyperlink" Target="http://www.youtube.com/azdhs" TargetMode="External"/><Relationship Id="rId4" Type="http://schemas.openxmlformats.org/officeDocument/2006/relationships/slideLayout" Target="../slideLayouts/slideLayout103.xml"/><Relationship Id="rId9" Type="http://schemas.openxmlformats.org/officeDocument/2006/relationships/slideLayout" Target="../slideLayouts/slideLayout108.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113.xml"/><Relationship Id="rId21" Type="http://schemas.openxmlformats.org/officeDocument/2006/relationships/hyperlink" Target="http://directorsblog.health.azdhs.gov/" TargetMode="External"/><Relationship Id="rId7" Type="http://schemas.openxmlformats.org/officeDocument/2006/relationships/slideLayout" Target="../slideLayouts/slideLayout117.xml"/><Relationship Id="rId12" Type="http://schemas.openxmlformats.org/officeDocument/2006/relationships/theme" Target="../theme/theme11.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112.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24" Type="http://schemas.openxmlformats.org/officeDocument/2006/relationships/image" Target="../media/image6.png"/><Relationship Id="rId5" Type="http://schemas.openxmlformats.org/officeDocument/2006/relationships/slideLayout" Target="../slideLayouts/slideLayout115.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120.xml"/><Relationship Id="rId19" Type="http://schemas.openxmlformats.org/officeDocument/2006/relationships/hyperlink" Target="http://www.youtube.com/azdhs" TargetMode="External"/><Relationship Id="rId4" Type="http://schemas.openxmlformats.org/officeDocument/2006/relationships/slideLayout" Target="../slideLayouts/slideLayout114.xml"/><Relationship Id="rId9" Type="http://schemas.openxmlformats.org/officeDocument/2006/relationships/slideLayout" Target="../slideLayouts/slideLayout119.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124.xml"/><Relationship Id="rId21" Type="http://schemas.openxmlformats.org/officeDocument/2006/relationships/hyperlink" Target="http://directorsblog.health.azdhs.gov/" TargetMode="External"/><Relationship Id="rId7" Type="http://schemas.openxmlformats.org/officeDocument/2006/relationships/slideLayout" Target="../slideLayouts/slideLayout128.xml"/><Relationship Id="rId12" Type="http://schemas.openxmlformats.org/officeDocument/2006/relationships/theme" Target="../theme/theme12.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123.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24" Type="http://schemas.openxmlformats.org/officeDocument/2006/relationships/image" Target="../media/image6.png"/><Relationship Id="rId5" Type="http://schemas.openxmlformats.org/officeDocument/2006/relationships/slideLayout" Target="../slideLayouts/slideLayout126.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131.xml"/><Relationship Id="rId19" Type="http://schemas.openxmlformats.org/officeDocument/2006/relationships/hyperlink" Target="http://www.youtube.com/azdhs" TargetMode="External"/><Relationship Id="rId4" Type="http://schemas.openxmlformats.org/officeDocument/2006/relationships/slideLayout" Target="../slideLayouts/slideLayout125.xml"/><Relationship Id="rId9" Type="http://schemas.openxmlformats.org/officeDocument/2006/relationships/slideLayout" Target="../slideLayouts/slideLayout130.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14.xml"/><Relationship Id="rId21" Type="http://schemas.openxmlformats.org/officeDocument/2006/relationships/hyperlink" Target="http://directorsblog.health.azdhs.gov/" TargetMode="Externa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13.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image" Target="../media/image6.png"/><Relationship Id="rId5" Type="http://schemas.openxmlformats.org/officeDocument/2006/relationships/slideLayout" Target="../slideLayouts/slideLayout16.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21.xml"/><Relationship Id="rId19" Type="http://schemas.openxmlformats.org/officeDocument/2006/relationships/hyperlink" Target="http://www.youtube.com/azdhs" TargetMode="Externa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25.xml"/><Relationship Id="rId21" Type="http://schemas.openxmlformats.org/officeDocument/2006/relationships/hyperlink" Target="http://directorsblog.health.azdhs.gov/" TargetMode="External"/><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24.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image" Target="../media/image6.png"/><Relationship Id="rId5" Type="http://schemas.openxmlformats.org/officeDocument/2006/relationships/slideLayout" Target="../slideLayouts/slideLayout27.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32.xml"/><Relationship Id="rId19" Type="http://schemas.openxmlformats.org/officeDocument/2006/relationships/hyperlink" Target="http://www.youtube.com/azdhs" TargetMode="Externa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36.xml"/><Relationship Id="rId21" Type="http://schemas.openxmlformats.org/officeDocument/2006/relationships/hyperlink" Target="http://directorsblog.health.azdhs.gov/" TargetMode="External"/><Relationship Id="rId7" Type="http://schemas.openxmlformats.org/officeDocument/2006/relationships/slideLayout" Target="../slideLayouts/slideLayout40.xml"/><Relationship Id="rId12" Type="http://schemas.openxmlformats.org/officeDocument/2006/relationships/theme" Target="../theme/theme4.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35.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24" Type="http://schemas.openxmlformats.org/officeDocument/2006/relationships/image" Target="../media/image6.png"/><Relationship Id="rId5" Type="http://schemas.openxmlformats.org/officeDocument/2006/relationships/slideLayout" Target="../slideLayouts/slideLayout38.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43.xml"/><Relationship Id="rId19" Type="http://schemas.openxmlformats.org/officeDocument/2006/relationships/hyperlink" Target="http://www.youtube.com/azdhs" TargetMode="Externa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47.xml"/><Relationship Id="rId21" Type="http://schemas.openxmlformats.org/officeDocument/2006/relationships/hyperlink" Target="http://directorsblog.health.azdhs.gov/" TargetMode="External"/><Relationship Id="rId7" Type="http://schemas.openxmlformats.org/officeDocument/2006/relationships/slideLayout" Target="../slideLayouts/slideLayout51.xml"/><Relationship Id="rId12" Type="http://schemas.openxmlformats.org/officeDocument/2006/relationships/theme" Target="../theme/theme5.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46.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24" Type="http://schemas.openxmlformats.org/officeDocument/2006/relationships/image" Target="../media/image6.png"/><Relationship Id="rId5" Type="http://schemas.openxmlformats.org/officeDocument/2006/relationships/slideLayout" Target="../slideLayouts/slideLayout49.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54.xml"/><Relationship Id="rId19" Type="http://schemas.openxmlformats.org/officeDocument/2006/relationships/hyperlink" Target="http://www.youtube.com/azdhs" TargetMode="Externa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58.xml"/><Relationship Id="rId21" Type="http://schemas.openxmlformats.org/officeDocument/2006/relationships/hyperlink" Target="http://directorsblog.health.azdhs.gov/" TargetMode="External"/><Relationship Id="rId7" Type="http://schemas.openxmlformats.org/officeDocument/2006/relationships/slideLayout" Target="../slideLayouts/slideLayout62.xml"/><Relationship Id="rId12" Type="http://schemas.openxmlformats.org/officeDocument/2006/relationships/theme" Target="../theme/theme6.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57.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24" Type="http://schemas.openxmlformats.org/officeDocument/2006/relationships/image" Target="../media/image6.png"/><Relationship Id="rId5" Type="http://schemas.openxmlformats.org/officeDocument/2006/relationships/slideLayout" Target="../slideLayouts/slideLayout60.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65.xml"/><Relationship Id="rId19" Type="http://schemas.openxmlformats.org/officeDocument/2006/relationships/hyperlink" Target="http://www.youtube.com/azdhs" TargetMode="Externa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69.xml"/><Relationship Id="rId21" Type="http://schemas.openxmlformats.org/officeDocument/2006/relationships/hyperlink" Target="http://directorsblog.health.azdhs.gov/" TargetMode="External"/><Relationship Id="rId7" Type="http://schemas.openxmlformats.org/officeDocument/2006/relationships/slideLayout" Target="../slideLayouts/slideLayout73.xml"/><Relationship Id="rId12" Type="http://schemas.openxmlformats.org/officeDocument/2006/relationships/theme" Target="../theme/theme7.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68.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24" Type="http://schemas.openxmlformats.org/officeDocument/2006/relationships/image" Target="../media/image6.png"/><Relationship Id="rId5" Type="http://schemas.openxmlformats.org/officeDocument/2006/relationships/slideLayout" Target="../slideLayouts/slideLayout71.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76.xml"/><Relationship Id="rId19" Type="http://schemas.openxmlformats.org/officeDocument/2006/relationships/hyperlink" Target="http://www.youtube.com/azdhs" TargetMode="External"/><Relationship Id="rId4" Type="http://schemas.openxmlformats.org/officeDocument/2006/relationships/slideLayout" Target="../slideLayouts/slideLayout70.xml"/><Relationship Id="rId9" Type="http://schemas.openxmlformats.org/officeDocument/2006/relationships/slideLayout" Target="../slideLayouts/slideLayout75.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80.xml"/><Relationship Id="rId21" Type="http://schemas.openxmlformats.org/officeDocument/2006/relationships/hyperlink" Target="http://directorsblog.health.azdhs.gov/" TargetMode="External"/><Relationship Id="rId7" Type="http://schemas.openxmlformats.org/officeDocument/2006/relationships/slideLayout" Target="../slideLayouts/slideLayout84.xml"/><Relationship Id="rId12" Type="http://schemas.openxmlformats.org/officeDocument/2006/relationships/theme" Target="../theme/theme8.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79.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24" Type="http://schemas.openxmlformats.org/officeDocument/2006/relationships/image" Target="../media/image6.png"/><Relationship Id="rId5" Type="http://schemas.openxmlformats.org/officeDocument/2006/relationships/slideLayout" Target="../slideLayouts/slideLayout82.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87.xml"/><Relationship Id="rId19" Type="http://schemas.openxmlformats.org/officeDocument/2006/relationships/hyperlink" Target="http://www.youtube.com/azdhs" TargetMode="Externa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image" Target="../media/image1.png"/><Relationship Id="rId22" Type="http://schemas.openxmlformats.org/officeDocument/2006/relationships/image" Target="../media/image5.png"/></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hyperlink" Target="http://www.azdhs.gov/" TargetMode="External"/><Relationship Id="rId18" Type="http://schemas.openxmlformats.org/officeDocument/2006/relationships/image" Target="../media/image3.png"/><Relationship Id="rId3" Type="http://schemas.openxmlformats.org/officeDocument/2006/relationships/slideLayout" Target="../slideLayouts/slideLayout91.xml"/><Relationship Id="rId21" Type="http://schemas.openxmlformats.org/officeDocument/2006/relationships/hyperlink" Target="http://directorsblog.health.azdhs.gov/" TargetMode="External"/><Relationship Id="rId7" Type="http://schemas.openxmlformats.org/officeDocument/2006/relationships/slideLayout" Target="../slideLayouts/slideLayout95.xml"/><Relationship Id="rId12" Type="http://schemas.openxmlformats.org/officeDocument/2006/relationships/theme" Target="../theme/theme9.xml"/><Relationship Id="rId17" Type="http://schemas.openxmlformats.org/officeDocument/2006/relationships/hyperlink" Target="http://www.facebook.com/pages/Phoenix-AZ/Arizona-Department-of-Health-Services/114962494972" TargetMode="External"/><Relationship Id="rId2" Type="http://schemas.openxmlformats.org/officeDocument/2006/relationships/slideLayout" Target="../slideLayouts/slideLayout90.xml"/><Relationship Id="rId16" Type="http://schemas.openxmlformats.org/officeDocument/2006/relationships/image" Target="../media/image2.png"/><Relationship Id="rId20" Type="http://schemas.openxmlformats.org/officeDocument/2006/relationships/image" Target="../media/image4.png"/><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24" Type="http://schemas.openxmlformats.org/officeDocument/2006/relationships/image" Target="../media/image6.png"/><Relationship Id="rId5" Type="http://schemas.openxmlformats.org/officeDocument/2006/relationships/slideLayout" Target="../slideLayouts/slideLayout93.xml"/><Relationship Id="rId15" Type="http://schemas.openxmlformats.org/officeDocument/2006/relationships/hyperlink" Target="http://www.twitter.com/azdhs" TargetMode="External"/><Relationship Id="rId23" Type="http://schemas.openxmlformats.org/officeDocument/2006/relationships/hyperlink" Target="http://www.linkedin.com/company/arizona-department-of-health-services" TargetMode="External"/><Relationship Id="rId10" Type="http://schemas.openxmlformats.org/officeDocument/2006/relationships/slideLayout" Target="../slideLayouts/slideLayout98.xml"/><Relationship Id="rId19" Type="http://schemas.openxmlformats.org/officeDocument/2006/relationships/hyperlink" Target="http://www.youtube.com/azdhs" TargetMode="External"/><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image" Target="../media/image1.png"/><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936475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smtClean="0">
                <a:solidFill>
                  <a:prstClr val="black">
                    <a:lumMod val="65000"/>
                    <a:lumOff val="35000"/>
                  </a:prstClr>
                </a:solidFill>
                <a:latin typeface="Century Gothic" pitchFamily="34" charset="0"/>
              </a:rPr>
              <a:t>Health and Wellness for all Arizonans</a:t>
            </a:r>
            <a:endParaRPr lang="en-US" sz="1400" b="1" i="1" dirty="0">
              <a:solidFill>
                <a:prstClr val="black">
                  <a:lumMod val="65000"/>
                  <a:lumOff val="35000"/>
                </a:prstClr>
              </a:solidFill>
              <a:latin typeface="Century Gothic" pitchFamily="34" charset="0"/>
            </a:endParaRP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smtClean="0">
                <a:solidFill>
                  <a:prstClr val="black">
                    <a:lumMod val="65000"/>
                    <a:lumOff val="35000"/>
                  </a:prstClr>
                </a:solidFill>
                <a:cs typeface="Arial" pitchFamily="34" charset="0"/>
              </a:rPr>
              <a:t>azdhs.gov</a:t>
            </a:r>
            <a:endParaRPr lang="en-US" sz="900" b="1" dirty="0">
              <a:solidFill>
                <a:prstClr val="black">
                  <a:lumMod val="65000"/>
                  <a:lumOff val="35000"/>
                </a:prstClr>
              </a:solidFill>
              <a:cs typeface="Arial" pitchFamily="34" charset="0"/>
            </a:endParaRP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386805520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smtClean="0">
                <a:solidFill>
                  <a:prstClr val="black">
                    <a:lumMod val="65000"/>
                    <a:lumOff val="35000"/>
                  </a:prstClr>
                </a:solidFill>
                <a:latin typeface="Century Gothic" pitchFamily="34" charset="0"/>
              </a:rPr>
              <a:t>Health and Wellness for all Arizonans</a:t>
            </a:r>
            <a:endParaRPr lang="en-US" sz="1400" b="1" i="1" dirty="0">
              <a:solidFill>
                <a:prstClr val="black">
                  <a:lumMod val="65000"/>
                  <a:lumOff val="35000"/>
                </a:prstClr>
              </a:solidFill>
              <a:latin typeface="Century Gothic" pitchFamily="34" charset="0"/>
            </a:endParaRP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smtClean="0">
                <a:solidFill>
                  <a:prstClr val="black">
                    <a:lumMod val="65000"/>
                    <a:lumOff val="35000"/>
                  </a:prstClr>
                </a:solidFill>
                <a:cs typeface="Arial" pitchFamily="34" charset="0"/>
              </a:rPr>
              <a:t>azdhs.gov</a:t>
            </a:r>
            <a:endParaRPr lang="en-US" sz="900" b="1" dirty="0">
              <a:solidFill>
                <a:prstClr val="black">
                  <a:lumMod val="65000"/>
                  <a:lumOff val="35000"/>
                </a:prstClr>
              </a:solidFill>
              <a:cs typeface="Arial" pitchFamily="34" charset="0"/>
            </a:endParaRP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37333819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smtClean="0">
                <a:solidFill>
                  <a:prstClr val="black">
                    <a:lumMod val="65000"/>
                    <a:lumOff val="35000"/>
                  </a:prstClr>
                </a:solidFill>
                <a:latin typeface="Century Gothic" pitchFamily="34" charset="0"/>
              </a:rPr>
              <a:t>Health and Wellness for all Arizonans</a:t>
            </a:r>
            <a:endParaRPr lang="en-US" sz="1400" b="1" i="1" dirty="0">
              <a:solidFill>
                <a:prstClr val="black">
                  <a:lumMod val="65000"/>
                  <a:lumOff val="35000"/>
                </a:prstClr>
              </a:solidFill>
              <a:latin typeface="Century Gothic" pitchFamily="34" charset="0"/>
            </a:endParaRP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smtClean="0">
                <a:solidFill>
                  <a:prstClr val="black">
                    <a:lumMod val="65000"/>
                    <a:lumOff val="35000"/>
                  </a:prstClr>
                </a:solidFill>
                <a:cs typeface="Arial" pitchFamily="34" charset="0"/>
              </a:rPr>
              <a:t>azdhs.gov</a:t>
            </a:r>
            <a:endParaRPr lang="en-US" sz="900" b="1" dirty="0">
              <a:solidFill>
                <a:prstClr val="black">
                  <a:lumMod val="65000"/>
                  <a:lumOff val="35000"/>
                </a:prstClr>
              </a:solidFill>
              <a:cs typeface="Arial" pitchFamily="34" charset="0"/>
            </a:endParaRP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569036929"/>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31310807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313108072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266860832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85753180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16986603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204764379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91853665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1FA1F-08C7-4F04-A60D-EDA4FB66164B}" type="datetimeFigureOut">
              <a:rPr lang="en-US" smtClean="0">
                <a:solidFill>
                  <a:prstClr val="black">
                    <a:tint val="75000"/>
                  </a:prstClr>
                </a:solidFill>
              </a:rPr>
              <a:pPr/>
              <a:t>02/18/2014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2734E5-5135-4FDE-9B92-B4ACDDC51050}" type="slidenum">
              <a:rPr lang="en-US" smtClean="0">
                <a:solidFill>
                  <a:prstClr val="black">
                    <a:tint val="75000"/>
                  </a:prstClr>
                </a:solidFill>
              </a:rPr>
              <a:pPr/>
              <a:t>‹#›</a:t>
            </a:fld>
            <a:endParaRPr lang="en-US" dirty="0">
              <a:solidFill>
                <a:prstClr val="black">
                  <a:tint val="75000"/>
                </a:prstClr>
              </a:solidFill>
            </a:endParaRPr>
          </a:p>
        </p:txBody>
      </p:sp>
      <p:sp>
        <p:nvSpPr>
          <p:cNvPr id="7" name="Rectangle 6"/>
          <p:cNvSpPr/>
          <p:nvPr/>
        </p:nvSpPr>
        <p:spPr>
          <a:xfrm>
            <a:off x="0" y="88557"/>
            <a:ext cx="1676400" cy="225136"/>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p:nvSpPr>
        <p:spPr>
          <a:xfrm>
            <a:off x="1752600" y="88557"/>
            <a:ext cx="7391400" cy="228600"/>
          </a:xfrm>
          <a:prstGeom prst="rect">
            <a:avLst/>
          </a:prstGeom>
          <a:solidFill>
            <a:srgbClr val="2061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Rectangle 8"/>
          <p:cNvSpPr/>
          <p:nvPr/>
        </p:nvSpPr>
        <p:spPr>
          <a:xfrm>
            <a:off x="0" y="6019800"/>
            <a:ext cx="9144000" cy="838200"/>
          </a:xfrm>
          <a:prstGeom prst="rect">
            <a:avLst/>
          </a:prstGeom>
          <a:solidFill>
            <a:schemeClr val="bg2">
              <a:lumMod val="7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0" name="Picture 9">
            <a:hlinkClick r:id="rId13" tooltip="Visit the ADHS website"/>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781513" y="6131544"/>
            <a:ext cx="870173" cy="618506"/>
          </a:xfrm>
          <a:prstGeom prst="rect">
            <a:avLst/>
          </a:prstGeom>
          <a:effectLst/>
        </p:spPr>
      </p:pic>
      <p:sp>
        <p:nvSpPr>
          <p:cNvPr id="11" name="TextBox 10"/>
          <p:cNvSpPr txBox="1"/>
          <p:nvPr/>
        </p:nvSpPr>
        <p:spPr>
          <a:xfrm>
            <a:off x="1727886" y="6290401"/>
            <a:ext cx="3962400" cy="307777"/>
          </a:xfrm>
          <a:prstGeom prst="rect">
            <a:avLst/>
          </a:prstGeom>
          <a:noFill/>
        </p:spPr>
        <p:txBody>
          <a:bodyPr wrap="square" rtlCol="0">
            <a:spAutoFit/>
          </a:bodyPr>
          <a:lstStyle/>
          <a:p>
            <a:r>
              <a:rPr lang="en-US" sz="1400" b="1" i="1" dirty="0">
                <a:solidFill>
                  <a:prstClr val="black">
                    <a:lumMod val="65000"/>
                    <a:lumOff val="35000"/>
                  </a:prstClr>
                </a:solidFill>
                <a:latin typeface="Century Gothic" pitchFamily="34" charset="0"/>
              </a:rPr>
              <a:t>Health and Wellness for all Arizonans</a:t>
            </a:r>
          </a:p>
        </p:txBody>
      </p:sp>
      <p:sp>
        <p:nvSpPr>
          <p:cNvPr id="12" name="TextBox 11"/>
          <p:cNvSpPr txBox="1"/>
          <p:nvPr/>
        </p:nvSpPr>
        <p:spPr>
          <a:xfrm>
            <a:off x="7327529" y="6134253"/>
            <a:ext cx="742950" cy="230832"/>
          </a:xfrm>
          <a:prstGeom prst="rect">
            <a:avLst/>
          </a:prstGeom>
          <a:noFill/>
        </p:spPr>
        <p:txBody>
          <a:bodyPr wrap="square" rtlCol="0">
            <a:spAutoFit/>
          </a:bodyPr>
          <a:lstStyle/>
          <a:p>
            <a:r>
              <a:rPr lang="en-US" sz="900" b="1" dirty="0">
                <a:solidFill>
                  <a:prstClr val="black">
                    <a:lumMod val="65000"/>
                    <a:lumOff val="35000"/>
                  </a:prstClr>
                </a:solidFill>
                <a:cs typeface="Arial" pitchFamily="34" charset="0"/>
              </a:rPr>
              <a:t>azdhs.gov</a:t>
            </a:r>
          </a:p>
        </p:txBody>
      </p:sp>
      <p:pic>
        <p:nvPicPr>
          <p:cNvPr id="13" name="Picture 12">
            <a:hlinkClick r:id="rId15" tooltip="Follow ADHS on Twitter"/>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972300" y="6353781"/>
            <a:ext cx="214688" cy="214688"/>
          </a:xfrm>
          <a:prstGeom prst="rect">
            <a:avLst/>
          </a:prstGeom>
          <a:effectLst>
            <a:glow>
              <a:schemeClr val="bg1">
                <a:alpha val="20000"/>
              </a:schemeClr>
            </a:glow>
            <a:reflection blurRad="6350" stA="25000" endPos="40000" dist="12700" dir="5400000" sy="-100000" algn="bl" rotWithShape="0"/>
          </a:effectLst>
        </p:spPr>
      </p:pic>
      <p:pic>
        <p:nvPicPr>
          <p:cNvPr id="14" name="Picture 13">
            <a:hlinkClick r:id="rId17" tooltip="Follow ADHS on Facebook"/>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258046" y="6353781"/>
            <a:ext cx="214688" cy="214688"/>
          </a:xfrm>
          <a:prstGeom prst="rect">
            <a:avLst/>
          </a:prstGeom>
          <a:effectLst>
            <a:reflection blurRad="6350" stA="25000" endPos="40000" dist="12700" dir="5400000" sy="-100000" algn="bl" rotWithShape="0"/>
          </a:effectLst>
        </p:spPr>
      </p:pic>
      <p:pic>
        <p:nvPicPr>
          <p:cNvPr id="15" name="Picture 14">
            <a:hlinkClick r:id="rId19" tooltip="Watch ADHS on YouTube"/>
          </p:cNvPr>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7541936" y="6353781"/>
            <a:ext cx="214688" cy="214688"/>
          </a:xfrm>
          <a:prstGeom prst="rect">
            <a:avLst/>
          </a:prstGeom>
          <a:effectLst>
            <a:reflection blurRad="6350" stA="25000" endPos="40000" dist="12700" dir="5400000" sy="-100000" algn="bl" rotWithShape="0"/>
          </a:effectLst>
        </p:spPr>
      </p:pic>
      <p:pic>
        <p:nvPicPr>
          <p:cNvPr id="16" name="Picture 15">
            <a:hlinkClick r:id="rId21" tooltip="Read the ADHS Director's Blog"/>
          </p:cNvPr>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7826936" y="6353781"/>
            <a:ext cx="214688" cy="214688"/>
          </a:xfrm>
          <a:prstGeom prst="rect">
            <a:avLst/>
          </a:prstGeom>
          <a:effectLst>
            <a:reflection blurRad="6350" stA="25000" endPos="40000" dist="12700" dir="5400000" sy="-100000" algn="bl" rotWithShape="0"/>
          </a:effectLst>
        </p:spPr>
      </p:pic>
      <p:pic>
        <p:nvPicPr>
          <p:cNvPr id="17" name="Picture 16">
            <a:hlinkClick r:id="rId23" tooltip="Exchange information, ideas, and opportunities with ADHS on LinkedIn"/>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8118928" y="6353781"/>
            <a:ext cx="214688" cy="214688"/>
          </a:xfrm>
          <a:prstGeom prst="rect">
            <a:avLst/>
          </a:prstGeom>
          <a:effectLst>
            <a:reflection blurRad="6350" stA="25000" endPos="40000" dist="12700" dir="5400000" sy="-100000" algn="bl" rotWithShape="0"/>
          </a:effectLst>
        </p:spPr>
      </p:pic>
    </p:spTree>
    <p:extLst>
      <p:ext uri="{BB962C8B-B14F-4D97-AF65-F5344CB8AC3E}">
        <p14:creationId xmlns:p14="http://schemas.microsoft.com/office/powerpoint/2010/main" val="422008946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8.xml"/></Relationships>
</file>

<file path=ppt/slides/_rels/slide7.xml.rels><?xml version="1.0" encoding="UTF-8" standalone="yes"?>
<Relationships xmlns="http://schemas.openxmlformats.org/package/2006/relationships"><Relationship Id="rId3" Type="http://schemas.openxmlformats.org/officeDocument/2006/relationships/hyperlink" Target="http://www.cdc.gov/vaccines/schedules/index/html" TargetMode="External"/><Relationship Id="rId2" Type="http://schemas.openxmlformats.org/officeDocument/2006/relationships/notesSlide" Target="../notesSlides/notesSlide5.xml"/><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3" Type="http://schemas.openxmlformats.org/officeDocument/2006/relationships/hyperlink" Target="http://asdhs.gov/phs/immunization/conference.htm" TargetMode="External"/><Relationship Id="rId2" Type="http://schemas.openxmlformats.org/officeDocument/2006/relationships/hyperlink" Target="http://azdhs.gov/phs/immunization/newsletters.htm" TargetMode="External"/><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3" Type="http://schemas.openxmlformats.org/officeDocument/2006/relationships/hyperlink" Target="http://www.whyimmunize.org/" TargetMode="External"/><Relationship Id="rId2" Type="http://schemas.openxmlformats.org/officeDocument/2006/relationships/hyperlink" Target="http://azdhs.gov/phs/immunizations" TargetMode="External"/><Relationship Id="rId1" Type="http://schemas.openxmlformats.org/officeDocument/2006/relationships/slideLayout" Target="../slideLayouts/slideLayout79.xml"/><Relationship Id="rId4" Type="http://schemas.openxmlformats.org/officeDocument/2006/relationships/hyperlink" Target="http://www.cdc.gov/vaccin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743200"/>
          </a:xfrm>
        </p:spPr>
        <p:txBody>
          <a:bodyPr>
            <a:noAutofit/>
          </a:bodyPr>
          <a:lstStyle/>
          <a:p>
            <a:r>
              <a:rPr lang="en-US" dirty="0" smtClean="0"/>
              <a:t>Arizona Immunization </a:t>
            </a:r>
            <a:br>
              <a:rPr lang="en-US" dirty="0" smtClean="0"/>
            </a:br>
            <a:r>
              <a:rPr lang="en-US" dirty="0" smtClean="0"/>
              <a:t>Program Office</a:t>
            </a:r>
            <a:br>
              <a:rPr lang="en-US" dirty="0" smtClean="0"/>
            </a:br>
            <a:r>
              <a:rPr lang="en-US" dirty="0" smtClean="0"/>
              <a:t>(AIPO)</a:t>
            </a:r>
            <a:endParaRPr lang="en-US" dirty="0"/>
          </a:p>
        </p:txBody>
      </p:sp>
      <p:pic>
        <p:nvPicPr>
          <p:cNvPr id="1026" name="Picture 2" descr="C:\Documents and Settings\hansonml\Local Settings\Temporary Internet Files\Content.IE5\EF0573IX\MC90028075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33801"/>
            <a:ext cx="2966519" cy="2285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296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What is the Arizona State Immunization Information System (ASIIS)?</a:t>
            </a:r>
            <a:endParaRPr lang="en-US" sz="3600" dirty="0"/>
          </a:p>
        </p:txBody>
      </p:sp>
      <p:sp>
        <p:nvSpPr>
          <p:cNvPr id="3" name="Content Placeholder 2"/>
          <p:cNvSpPr>
            <a:spLocks noGrp="1"/>
          </p:cNvSpPr>
          <p:nvPr>
            <p:ph idx="1"/>
          </p:nvPr>
        </p:nvSpPr>
        <p:spPr>
          <a:xfrm>
            <a:off x="457200" y="1371600"/>
            <a:ext cx="8229600" cy="4525963"/>
          </a:xfrm>
        </p:spPr>
        <p:txBody>
          <a:bodyPr>
            <a:normAutofit/>
          </a:bodyPr>
          <a:lstStyle/>
          <a:p>
            <a:r>
              <a:rPr lang="en-US" dirty="0" smtClean="0"/>
              <a:t>Description</a:t>
            </a:r>
          </a:p>
          <a:p>
            <a:pPr lvl="1"/>
            <a:r>
              <a:rPr lang="en-US" sz="2000" dirty="0" smtClean="0"/>
              <a:t>Created in 1994, the Arizona State Immunization Information System collects, stores, analyzes, releases and reports immunization data and serves as a record keeping system for all children who receive immunizations in Arizona</a:t>
            </a:r>
          </a:p>
          <a:p>
            <a:r>
              <a:rPr lang="en-US" dirty="0" smtClean="0"/>
              <a:t>Number of enrolled providers</a:t>
            </a:r>
          </a:p>
          <a:p>
            <a:pPr lvl="1"/>
            <a:r>
              <a:rPr lang="en-US" sz="2400" dirty="0" smtClean="0"/>
              <a:t>There are over 2500 providers enrolled </a:t>
            </a:r>
          </a:p>
          <a:p>
            <a:r>
              <a:rPr lang="en-US" dirty="0" smtClean="0"/>
              <a:t>Number of children in the system</a:t>
            </a:r>
          </a:p>
          <a:p>
            <a:pPr lvl="1"/>
            <a:r>
              <a:rPr lang="en-US" sz="2400" dirty="0" smtClean="0"/>
              <a:t>There </a:t>
            </a:r>
            <a:r>
              <a:rPr lang="en-US" sz="2400" dirty="0"/>
              <a:t>are approximately </a:t>
            </a:r>
            <a:r>
              <a:rPr lang="en-US" sz="2400" dirty="0" smtClean="0"/>
              <a:t>5 </a:t>
            </a:r>
            <a:r>
              <a:rPr lang="en-US" sz="2400" dirty="0"/>
              <a:t>million children in the </a:t>
            </a:r>
            <a:r>
              <a:rPr lang="en-US" sz="2400" dirty="0" smtClean="0"/>
              <a:t>system</a:t>
            </a:r>
          </a:p>
        </p:txBody>
      </p:sp>
    </p:spTree>
    <p:extLst>
      <p:ext uri="{BB962C8B-B14F-4D97-AF65-F5344CB8AC3E}">
        <p14:creationId xmlns:p14="http://schemas.microsoft.com/office/powerpoint/2010/main" val="3071814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prstClr val="black"/>
                </a:solidFill>
              </a:rPr>
              <a:t>What is the Arizona State Immunization Information System (ASIIS)?</a:t>
            </a:r>
            <a:endParaRPr lang="en-US" dirty="0"/>
          </a:p>
        </p:txBody>
      </p:sp>
      <p:sp>
        <p:nvSpPr>
          <p:cNvPr id="3" name="Content Placeholder 2"/>
          <p:cNvSpPr>
            <a:spLocks noGrp="1"/>
          </p:cNvSpPr>
          <p:nvPr>
            <p:ph idx="1"/>
          </p:nvPr>
        </p:nvSpPr>
        <p:spPr>
          <a:xfrm>
            <a:off x="457200" y="1600200"/>
            <a:ext cx="8229600" cy="4267199"/>
          </a:xfrm>
        </p:spPr>
        <p:txBody>
          <a:bodyPr>
            <a:normAutofit/>
          </a:bodyPr>
          <a:lstStyle/>
          <a:p>
            <a:r>
              <a:rPr lang="en-US" dirty="0" smtClean="0"/>
              <a:t>Number of doses in the system</a:t>
            </a:r>
          </a:p>
          <a:p>
            <a:pPr lvl="1"/>
            <a:r>
              <a:rPr lang="en-US" sz="2000" dirty="0" smtClean="0"/>
              <a:t>From 1/1/1998 until now there have been 57,693,970 vaccines administered</a:t>
            </a:r>
          </a:p>
          <a:p>
            <a:r>
              <a:rPr lang="en-US" dirty="0" smtClean="0"/>
              <a:t>Provider outreach</a:t>
            </a:r>
          </a:p>
          <a:p>
            <a:pPr lvl="1"/>
            <a:r>
              <a:rPr lang="en-US" sz="1800" dirty="0" smtClean="0"/>
              <a:t>ASIIS hotline available Monday-Friday 8-5 pm to answer and assist any questions or concerns </a:t>
            </a:r>
          </a:p>
          <a:p>
            <a:pPr lvl="1"/>
            <a:r>
              <a:rPr lang="en-US" sz="1800" dirty="0" smtClean="0"/>
              <a:t>Training for new and existing ASIIS users on the ASIIS homepage. Users have 24 hour access to on-line training modules that they can review as many times as they need. </a:t>
            </a:r>
          </a:p>
          <a:p>
            <a:pPr lvl="1"/>
            <a:r>
              <a:rPr lang="en-US" sz="1800" dirty="0" smtClean="0"/>
              <a:t>In- person trainings at selected sites coming the summer of 2014.</a:t>
            </a:r>
          </a:p>
          <a:p>
            <a:pPr lvl="1"/>
            <a:endParaRPr lang="en-US" dirty="0"/>
          </a:p>
        </p:txBody>
      </p:sp>
    </p:spTree>
    <p:extLst>
      <p:ext uri="{BB962C8B-B14F-4D97-AF65-F5344CB8AC3E}">
        <p14:creationId xmlns:p14="http://schemas.microsoft.com/office/powerpoint/2010/main" val="4284733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600" dirty="0" smtClean="0">
                <a:solidFill>
                  <a:prstClr val="black"/>
                </a:solidFill>
              </a:rPr>
              <a:t>We can provide technical support </a:t>
            </a:r>
            <a:endParaRPr lang="en-US" dirty="0"/>
          </a:p>
        </p:txBody>
      </p:sp>
      <p:sp>
        <p:nvSpPr>
          <p:cNvPr id="3" name="Content Placeholder 2"/>
          <p:cNvSpPr>
            <a:spLocks noGrp="1"/>
          </p:cNvSpPr>
          <p:nvPr>
            <p:ph idx="1"/>
          </p:nvPr>
        </p:nvSpPr>
        <p:spPr>
          <a:xfrm>
            <a:off x="457200" y="1600200"/>
            <a:ext cx="8229600" cy="4267199"/>
          </a:xfrm>
        </p:spPr>
        <p:txBody>
          <a:bodyPr>
            <a:normAutofit/>
          </a:bodyPr>
          <a:lstStyle/>
          <a:p>
            <a:r>
              <a:rPr lang="en-US" dirty="0" smtClean="0"/>
              <a:t>Call the ASIIS hotline with data entry questions</a:t>
            </a:r>
          </a:p>
          <a:p>
            <a:r>
              <a:rPr lang="en-US" dirty="0" smtClean="0"/>
              <a:t>Call our nurses for specific immunization questions</a:t>
            </a:r>
          </a:p>
          <a:p>
            <a:pPr lvl="1"/>
            <a:r>
              <a:rPr lang="en-US" sz="3200" dirty="0" smtClean="0"/>
              <a:t>Schedule intervals</a:t>
            </a:r>
          </a:p>
          <a:p>
            <a:pPr lvl="1"/>
            <a:r>
              <a:rPr lang="en-US" sz="3200" dirty="0" smtClean="0"/>
              <a:t>Appropriate use of vaccines</a:t>
            </a:r>
          </a:p>
          <a:p>
            <a:pPr lvl="1"/>
            <a:r>
              <a:rPr lang="en-US" sz="3200" dirty="0" smtClean="0"/>
              <a:t>ACIP recommendations</a:t>
            </a:r>
          </a:p>
          <a:p>
            <a:pPr lvl="1"/>
            <a:endParaRPr lang="en-US" sz="3200" dirty="0" smtClean="0"/>
          </a:p>
          <a:p>
            <a:pPr lvl="1"/>
            <a:endParaRPr lang="en-US" sz="1600" dirty="0" smtClean="0"/>
          </a:p>
          <a:p>
            <a:pPr lvl="1"/>
            <a:endParaRPr lang="en-US" dirty="0"/>
          </a:p>
        </p:txBody>
      </p:sp>
    </p:spTree>
    <p:extLst>
      <p:ext uri="{BB962C8B-B14F-4D97-AF65-F5344CB8AC3E}">
        <p14:creationId xmlns:p14="http://schemas.microsoft.com/office/powerpoint/2010/main" val="7714560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098" name="Picture 2" descr="C:\Documents and Settings\hansonml\Local Settings\Temporary Internet Files\Content.IE5\RMDCM3UT\MP900448456[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7528" y="1600200"/>
            <a:ext cx="6788944" cy="4525963"/>
          </a:xfrm>
          <a:prstGeom prst="rect">
            <a:avLst/>
          </a:prstGeom>
          <a:noFill/>
          <a:extLst>
            <a:ext uri="{909E8E84-426E-40DD-AFC4-6F175D3DCCD1}">
              <a14:hiddenFill xmlns:a14="http://schemas.microsoft.com/office/drawing/2010/main">
                <a:solidFill>
                  <a:srgbClr val="FFFFFF"/>
                </a:solidFill>
              </a14:hiddenFill>
            </a:ext>
          </a:extLst>
        </p:spPr>
      </p:pic>
      <p:pic>
        <p:nvPicPr>
          <p:cNvPr id="4099" name="Picture 3" descr="C:\Documents and Settings\hansonml\Local Settings\Temporary Internet Files\Content.IE5\RMDCM3UT\MP90044845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8862646"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852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AIPO?</a:t>
            </a:r>
            <a:endParaRPr lang="en-US" dirty="0"/>
          </a:p>
        </p:txBody>
      </p:sp>
      <p:sp>
        <p:nvSpPr>
          <p:cNvPr id="3" name="Content Placeholder 2"/>
          <p:cNvSpPr>
            <a:spLocks noGrp="1"/>
          </p:cNvSpPr>
          <p:nvPr>
            <p:ph idx="1"/>
          </p:nvPr>
        </p:nvSpPr>
        <p:spPr/>
        <p:txBody>
          <a:bodyPr>
            <a:normAutofit/>
          </a:bodyPr>
          <a:lstStyle/>
          <a:p>
            <a:r>
              <a:rPr lang="en-US" dirty="0" smtClean="0"/>
              <a:t>AIPO is the Arizona Immunization Program Office</a:t>
            </a:r>
          </a:p>
          <a:p>
            <a:r>
              <a:rPr lang="en-US" dirty="0" smtClean="0"/>
              <a:t>Leads </a:t>
            </a:r>
            <a:r>
              <a:rPr lang="en-US" dirty="0"/>
              <a:t>public health immunization efforts in the </a:t>
            </a:r>
            <a:r>
              <a:rPr lang="en-US" dirty="0" smtClean="0"/>
              <a:t>state  </a:t>
            </a:r>
          </a:p>
          <a:p>
            <a:r>
              <a:rPr lang="en-US" dirty="0" smtClean="0"/>
              <a:t>Funded by the Centers for Disease Control and Prevention</a:t>
            </a:r>
          </a:p>
          <a:p>
            <a:endParaRPr lang="en-US" dirty="0" smtClean="0"/>
          </a:p>
          <a:p>
            <a:pPr marL="0" indent="0">
              <a:buNone/>
            </a:pPr>
            <a:endParaRPr lang="en-US" dirty="0"/>
          </a:p>
        </p:txBody>
      </p:sp>
    </p:spTree>
    <p:extLst>
      <p:ext uri="{BB962C8B-B14F-4D97-AF65-F5344CB8AC3E}">
        <p14:creationId xmlns:p14="http://schemas.microsoft.com/office/powerpoint/2010/main" val="2690887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are our goals?</a:t>
            </a:r>
            <a:endParaRPr lang="en-US" dirty="0"/>
          </a:p>
        </p:txBody>
      </p:sp>
      <p:sp>
        <p:nvSpPr>
          <p:cNvPr id="5" name="Content Placeholder 4"/>
          <p:cNvSpPr>
            <a:spLocks noGrp="1"/>
          </p:cNvSpPr>
          <p:nvPr>
            <p:ph idx="1"/>
          </p:nvPr>
        </p:nvSpPr>
        <p:spPr>
          <a:xfrm>
            <a:off x="457200" y="1295400"/>
            <a:ext cx="8229600" cy="4830763"/>
          </a:xfrm>
        </p:spPr>
        <p:txBody>
          <a:bodyPr/>
          <a:lstStyle/>
          <a:p>
            <a:pPr lvl="1"/>
            <a:r>
              <a:rPr lang="en-US" dirty="0" smtClean="0"/>
              <a:t>Prepare for and respond to Public Health Emergencies</a:t>
            </a:r>
          </a:p>
          <a:p>
            <a:pPr lvl="1"/>
            <a:r>
              <a:rPr lang="en-US" dirty="0" smtClean="0"/>
              <a:t>Provide a Safety Net of Services and Community Support</a:t>
            </a:r>
          </a:p>
          <a:p>
            <a:pPr lvl="1"/>
            <a:r>
              <a:rPr lang="en-US" dirty="0" smtClean="0"/>
              <a:t>Promote Healthy and Safe Community Environments</a:t>
            </a:r>
          </a:p>
          <a:p>
            <a:pPr lvl="1"/>
            <a:r>
              <a:rPr lang="en-US" dirty="0">
                <a:solidFill>
                  <a:prstClr val="black"/>
                </a:solidFill>
              </a:rPr>
              <a:t>Build awareness of public health value</a:t>
            </a:r>
          </a:p>
          <a:p>
            <a:pPr lvl="1"/>
            <a:r>
              <a:rPr lang="en-US" dirty="0">
                <a:solidFill>
                  <a:prstClr val="black"/>
                </a:solidFill>
              </a:rPr>
              <a:t>Leverage technologies to achieve results</a:t>
            </a:r>
          </a:p>
          <a:p>
            <a:pPr lvl="1"/>
            <a:endParaRPr lang="en-US" dirty="0"/>
          </a:p>
        </p:txBody>
      </p:sp>
    </p:spTree>
    <p:extLst>
      <p:ext uri="{BB962C8B-B14F-4D97-AF65-F5344CB8AC3E}">
        <p14:creationId xmlns:p14="http://schemas.microsoft.com/office/powerpoint/2010/main" val="37231765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4350"/>
            <a:ext cx="3008313" cy="1162050"/>
          </a:xfrm>
        </p:spPr>
        <p:txBody>
          <a:bodyPr>
            <a:noAutofit/>
          </a:bodyPr>
          <a:lstStyle/>
          <a:p>
            <a:r>
              <a:rPr lang="en-US" sz="4000" dirty="0" smtClean="0"/>
              <a:t>What does AIPO do</a:t>
            </a:r>
            <a:r>
              <a:rPr lang="en-US" sz="3600" dirty="0" smtClean="0"/>
              <a:t>?</a:t>
            </a:r>
            <a:endParaRPr lang="en-US" sz="3600" dirty="0"/>
          </a:p>
        </p:txBody>
      </p:sp>
      <p:sp>
        <p:nvSpPr>
          <p:cNvPr id="3" name="Content Placeholder 2"/>
          <p:cNvSpPr>
            <a:spLocks noGrp="1"/>
          </p:cNvSpPr>
          <p:nvPr>
            <p:ph idx="1"/>
          </p:nvPr>
        </p:nvSpPr>
        <p:spPr/>
        <p:txBody>
          <a:bodyPr>
            <a:normAutofit/>
          </a:bodyPr>
          <a:lstStyle/>
          <a:p>
            <a:endParaRPr lang="en-US" dirty="0" smtClean="0"/>
          </a:p>
          <a:p>
            <a:r>
              <a:rPr lang="en-US" dirty="0" smtClean="0"/>
              <a:t>Vaccines for Children (VFC)</a:t>
            </a:r>
          </a:p>
          <a:p>
            <a:r>
              <a:rPr lang="en-US" dirty="0" smtClean="0"/>
              <a:t>County/Partner Collaboration</a:t>
            </a:r>
          </a:p>
          <a:p>
            <a:r>
              <a:rPr lang="en-US" dirty="0" smtClean="0"/>
              <a:t>School and Childcare Assessments</a:t>
            </a:r>
          </a:p>
          <a:p>
            <a:r>
              <a:rPr lang="en-US" dirty="0" smtClean="0"/>
              <a:t>Health Education</a:t>
            </a:r>
          </a:p>
          <a:p>
            <a:r>
              <a:rPr lang="en-US" dirty="0" smtClean="0"/>
              <a:t>Special Programs</a:t>
            </a:r>
          </a:p>
          <a:p>
            <a:r>
              <a:rPr lang="en-US" dirty="0" smtClean="0"/>
              <a:t>ASIIS</a:t>
            </a:r>
          </a:p>
        </p:txBody>
      </p:sp>
      <p:pic>
        <p:nvPicPr>
          <p:cNvPr id="3078" name="Picture 6" descr="C:\Documents and Settings\hansonml\Local Settings\Temporary Internet Files\Content.IE5\3ZYSQ71M\MP90044842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36114"/>
            <a:ext cx="2959955" cy="4119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490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Vaccines For Children (VFC)?</a:t>
            </a:r>
            <a:endParaRPr lang="en-US" dirty="0"/>
          </a:p>
        </p:txBody>
      </p:sp>
      <p:sp>
        <p:nvSpPr>
          <p:cNvPr id="3" name="Content Placeholder 2"/>
          <p:cNvSpPr>
            <a:spLocks noGrp="1"/>
          </p:cNvSpPr>
          <p:nvPr>
            <p:ph idx="1"/>
          </p:nvPr>
        </p:nvSpPr>
        <p:spPr>
          <a:xfrm>
            <a:off x="457200" y="1295400"/>
            <a:ext cx="8229600" cy="4525963"/>
          </a:xfrm>
        </p:spPr>
        <p:txBody>
          <a:bodyPr>
            <a:normAutofit/>
          </a:bodyPr>
          <a:lstStyle/>
          <a:p>
            <a:r>
              <a:rPr lang="en-US" sz="2800" dirty="0" smtClean="0"/>
              <a:t>A </a:t>
            </a:r>
            <a:r>
              <a:rPr lang="en-US" sz="2800" dirty="0"/>
              <a:t>federal program that offers all ACIP (Advisory Committee on Immunization Practices) recommended vaccines at no cost for </a:t>
            </a:r>
            <a:r>
              <a:rPr lang="en-US" sz="2800" b="1" dirty="0"/>
              <a:t>eligible</a:t>
            </a:r>
            <a:r>
              <a:rPr lang="en-US" sz="2800" dirty="0"/>
              <a:t> children through VFC enrolled providers</a:t>
            </a:r>
            <a:r>
              <a:rPr lang="en-US" sz="2800" dirty="0" smtClean="0"/>
              <a:t>.</a:t>
            </a:r>
          </a:p>
          <a:p>
            <a:r>
              <a:rPr lang="en-US" sz="2800" dirty="0" smtClean="0"/>
              <a:t>FY 2013</a:t>
            </a:r>
            <a:r>
              <a:rPr lang="en-US" sz="2800" dirty="0" smtClean="0">
                <a:solidFill>
                  <a:srgbClr val="080808"/>
                </a:solidFill>
              </a:rPr>
              <a:t>: </a:t>
            </a:r>
          </a:p>
          <a:p>
            <a:pPr lvl="1"/>
            <a:r>
              <a:rPr lang="en-US" dirty="0" smtClean="0">
                <a:solidFill>
                  <a:srgbClr val="080808"/>
                </a:solidFill>
              </a:rPr>
              <a:t>Vaccine Doses Distributed:  </a:t>
            </a:r>
            <a:r>
              <a:rPr lang="en-US" b="1" dirty="0" smtClean="0">
                <a:solidFill>
                  <a:srgbClr val="080808"/>
                </a:solidFill>
              </a:rPr>
              <a:t>1,527,216</a:t>
            </a:r>
          </a:p>
          <a:p>
            <a:pPr lvl="1"/>
            <a:r>
              <a:rPr lang="en-US" dirty="0" smtClean="0">
                <a:solidFill>
                  <a:srgbClr val="080808"/>
                </a:solidFill>
              </a:rPr>
              <a:t>Vaccine Dollars Spent:  </a:t>
            </a:r>
            <a:r>
              <a:rPr lang="en-US" b="1" dirty="0" smtClean="0">
                <a:solidFill>
                  <a:srgbClr val="080808"/>
                </a:solidFill>
              </a:rPr>
              <a:t>$78,987,031.15</a:t>
            </a:r>
          </a:p>
          <a:p>
            <a:r>
              <a:rPr lang="en-US" sz="2800" dirty="0" smtClean="0"/>
              <a:t>Number of Arizona VFC Providers:  </a:t>
            </a:r>
            <a:r>
              <a:rPr lang="en-US" sz="2800" b="1" dirty="0" smtClean="0"/>
              <a:t>879</a:t>
            </a:r>
          </a:p>
          <a:p>
            <a:endParaRPr lang="en-US" dirty="0"/>
          </a:p>
        </p:txBody>
      </p:sp>
    </p:spTree>
    <p:extLst>
      <p:ext uri="{BB962C8B-B14F-4D97-AF65-F5344CB8AC3E}">
        <p14:creationId xmlns:p14="http://schemas.microsoft.com/office/powerpoint/2010/main" val="7553274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Who is ACIP?</a:t>
            </a:r>
            <a:endParaRPr lang="en-US" dirty="0"/>
          </a:p>
        </p:txBody>
      </p:sp>
      <p:sp>
        <p:nvSpPr>
          <p:cNvPr id="3" name="Content Placeholder 2"/>
          <p:cNvSpPr>
            <a:spLocks noGrp="1"/>
          </p:cNvSpPr>
          <p:nvPr>
            <p:ph idx="1"/>
          </p:nvPr>
        </p:nvSpPr>
        <p:spPr>
          <a:xfrm>
            <a:off x="457200" y="1295400"/>
            <a:ext cx="8229600" cy="4648200"/>
          </a:xfrm>
        </p:spPr>
        <p:txBody>
          <a:bodyPr>
            <a:normAutofit fontScale="92500" lnSpcReduction="10000"/>
          </a:bodyPr>
          <a:lstStyle/>
          <a:p>
            <a:r>
              <a:rPr lang="en-US" dirty="0"/>
              <a:t>The Advisory Committee on Immunization Practices </a:t>
            </a:r>
            <a:r>
              <a:rPr lang="en-US" dirty="0" smtClean="0"/>
              <a:t>for Centers for Disease Control (CDC)</a:t>
            </a:r>
          </a:p>
          <a:p>
            <a:r>
              <a:rPr lang="en-US" dirty="0" smtClean="0"/>
              <a:t>Group </a:t>
            </a:r>
            <a:r>
              <a:rPr lang="en-US" dirty="0"/>
              <a:t>of </a:t>
            </a:r>
            <a:r>
              <a:rPr lang="en-US" dirty="0" smtClean="0"/>
              <a:t>medical </a:t>
            </a:r>
            <a:r>
              <a:rPr lang="en-US" dirty="0"/>
              <a:t>and public health experts that </a:t>
            </a:r>
            <a:r>
              <a:rPr lang="en-US" dirty="0" smtClean="0"/>
              <a:t>develops recommendations </a:t>
            </a:r>
            <a:r>
              <a:rPr lang="en-US" dirty="0"/>
              <a:t>on how to use vaccines to control diseases in the United </a:t>
            </a:r>
            <a:r>
              <a:rPr lang="en-US" dirty="0" smtClean="0"/>
              <a:t>States</a:t>
            </a:r>
          </a:p>
          <a:p>
            <a:r>
              <a:rPr lang="en-US" dirty="0" smtClean="0"/>
              <a:t>Recommendations </a:t>
            </a:r>
            <a:r>
              <a:rPr lang="en-US" dirty="0"/>
              <a:t>stand as public health </a:t>
            </a:r>
            <a:r>
              <a:rPr lang="en-US" dirty="0" smtClean="0"/>
              <a:t>advice</a:t>
            </a:r>
          </a:p>
          <a:p>
            <a:pPr lvl="1"/>
            <a:r>
              <a:rPr lang="en-US" dirty="0" smtClean="0"/>
              <a:t>lead </a:t>
            </a:r>
            <a:r>
              <a:rPr lang="en-US" dirty="0"/>
              <a:t>to a reduction in the incidence of vaccine preventable diseases </a:t>
            </a:r>
            <a:endParaRPr lang="en-US" dirty="0" smtClean="0"/>
          </a:p>
          <a:p>
            <a:pPr lvl="1"/>
            <a:r>
              <a:rPr lang="en-US" dirty="0" smtClean="0"/>
              <a:t>increase </a:t>
            </a:r>
            <a:r>
              <a:rPr lang="en-US" dirty="0"/>
              <a:t>in the safe use of vaccines and related biological products. </a:t>
            </a:r>
          </a:p>
        </p:txBody>
      </p:sp>
    </p:spTree>
    <p:extLst>
      <p:ext uri="{BB962C8B-B14F-4D97-AF65-F5344CB8AC3E}">
        <p14:creationId xmlns:p14="http://schemas.microsoft.com/office/powerpoint/2010/main" val="2945052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dirty="0" smtClean="0"/>
              <a:t>Immunization Schedules</a:t>
            </a:r>
            <a:endParaRPr lang="en-US" dirty="0"/>
          </a:p>
        </p:txBody>
      </p:sp>
      <p:sp>
        <p:nvSpPr>
          <p:cNvPr id="3" name="Content Placeholder 2"/>
          <p:cNvSpPr>
            <a:spLocks noGrp="1"/>
          </p:cNvSpPr>
          <p:nvPr>
            <p:ph idx="1"/>
          </p:nvPr>
        </p:nvSpPr>
        <p:spPr>
          <a:xfrm>
            <a:off x="457200" y="1143000"/>
            <a:ext cx="8229600" cy="4800600"/>
          </a:xfrm>
        </p:spPr>
        <p:txBody>
          <a:bodyPr>
            <a:normAutofit fontScale="92500" lnSpcReduction="20000"/>
          </a:bodyPr>
          <a:lstStyle/>
          <a:p>
            <a:r>
              <a:rPr lang="en-US" sz="2600" dirty="0" smtClean="0"/>
              <a:t>ACIP provides general recommendations on  childhood, adolescent, adult and catch-up vaccination schedules</a:t>
            </a:r>
          </a:p>
          <a:p>
            <a:endParaRPr lang="en-US" sz="2600" dirty="0" smtClean="0"/>
          </a:p>
          <a:p>
            <a:r>
              <a:rPr lang="en-US" sz="2600" dirty="0" smtClean="0"/>
              <a:t>Also provides recommendations for</a:t>
            </a:r>
          </a:p>
          <a:p>
            <a:pPr lvl="1"/>
            <a:r>
              <a:rPr lang="en-US" sz="2600" dirty="0" smtClean="0"/>
              <a:t>Health-care Personnel</a:t>
            </a:r>
          </a:p>
          <a:p>
            <a:pPr lvl="1"/>
            <a:r>
              <a:rPr lang="en-US" sz="2600" dirty="0" smtClean="0"/>
              <a:t>Travel Vaccinations</a:t>
            </a:r>
          </a:p>
          <a:p>
            <a:pPr lvl="1"/>
            <a:r>
              <a:rPr lang="en-US" sz="2600" dirty="0" smtClean="0"/>
              <a:t>Pregnant Women</a:t>
            </a:r>
          </a:p>
          <a:p>
            <a:pPr lvl="1"/>
            <a:endParaRPr lang="en-US" sz="2600" dirty="0" smtClean="0"/>
          </a:p>
          <a:p>
            <a:r>
              <a:rPr lang="en-US" sz="2600" dirty="0" smtClean="0"/>
              <a:t>Complete list of ACIP recommendations are published in the MMWR</a:t>
            </a:r>
          </a:p>
          <a:p>
            <a:pPr marL="0" indent="0">
              <a:buNone/>
            </a:pPr>
            <a:endParaRPr lang="en-US" sz="2600" dirty="0" smtClean="0"/>
          </a:p>
          <a:p>
            <a:r>
              <a:rPr lang="en-US" sz="2600" dirty="0" smtClean="0"/>
              <a:t>Schedules available on CDC website at </a:t>
            </a:r>
            <a:r>
              <a:rPr lang="en-US" sz="2600" dirty="0" smtClean="0">
                <a:hlinkClick r:id="rId3"/>
              </a:rPr>
              <a:t>www.cdc.gov/vaccines/schedules/index/html</a:t>
            </a:r>
            <a:endParaRPr lang="en-US" sz="2600" dirty="0" smtClean="0"/>
          </a:p>
          <a:p>
            <a:pPr marL="0" indent="0">
              <a:buNone/>
            </a:pPr>
            <a:endParaRPr lang="en-US" dirty="0" smtClean="0"/>
          </a:p>
          <a:p>
            <a:endParaRPr lang="en-US" dirty="0"/>
          </a:p>
        </p:txBody>
      </p:sp>
    </p:spTree>
    <p:extLst>
      <p:ext uri="{BB962C8B-B14F-4D97-AF65-F5344CB8AC3E}">
        <p14:creationId xmlns:p14="http://schemas.microsoft.com/office/powerpoint/2010/main" val="925316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kind of Education Information and Resources are available?</a:t>
            </a:r>
            <a:endParaRPr lang="en-US" dirty="0"/>
          </a:p>
        </p:txBody>
      </p:sp>
      <p:sp>
        <p:nvSpPr>
          <p:cNvPr id="3" name="Content Placeholder 2"/>
          <p:cNvSpPr>
            <a:spLocks noGrp="1"/>
          </p:cNvSpPr>
          <p:nvPr>
            <p:ph idx="1"/>
          </p:nvPr>
        </p:nvSpPr>
        <p:spPr>
          <a:xfrm>
            <a:off x="457200" y="1524001"/>
            <a:ext cx="8229600" cy="4419600"/>
          </a:xfrm>
        </p:spPr>
        <p:txBody>
          <a:bodyPr>
            <a:normAutofit/>
          </a:bodyPr>
          <a:lstStyle/>
          <a:p>
            <a:r>
              <a:rPr lang="en-US" sz="1800" dirty="0" err="1" smtClean="0"/>
              <a:t>Immunications</a:t>
            </a:r>
            <a:r>
              <a:rPr lang="en-US" sz="1800" dirty="0" smtClean="0"/>
              <a:t> –</a:t>
            </a:r>
          </a:p>
          <a:p>
            <a:pPr lvl="1"/>
            <a:r>
              <a:rPr lang="en-US" sz="1800" dirty="0" smtClean="0"/>
              <a:t>Quarterly newsletter</a:t>
            </a:r>
          </a:p>
          <a:p>
            <a:pPr lvl="1"/>
            <a:r>
              <a:rPr lang="en-US" sz="1800" dirty="0" smtClean="0"/>
              <a:t>Reaches over 2,800 healthcare professionals</a:t>
            </a:r>
          </a:p>
          <a:p>
            <a:pPr lvl="1"/>
            <a:r>
              <a:rPr lang="en-US" sz="1800" dirty="0" smtClean="0"/>
              <a:t>Accessed online at </a:t>
            </a:r>
            <a:r>
              <a:rPr lang="en-US" sz="1800" dirty="0">
                <a:hlinkClick r:id="rId2"/>
              </a:rPr>
              <a:t>http://</a:t>
            </a:r>
            <a:r>
              <a:rPr lang="en-US" sz="1800" dirty="0" smtClean="0">
                <a:hlinkClick r:id="rId2"/>
              </a:rPr>
              <a:t>azdhs.gov/phs/immunization/newsletters.htm</a:t>
            </a:r>
            <a:endParaRPr lang="en-US" sz="1800" dirty="0" smtClean="0"/>
          </a:p>
          <a:p>
            <a:pPr marL="457200" lvl="1" indent="0">
              <a:buNone/>
            </a:pPr>
            <a:endParaRPr lang="en-US" sz="1800" dirty="0" smtClean="0"/>
          </a:p>
          <a:p>
            <a:r>
              <a:rPr lang="en-US" sz="1800" dirty="0" smtClean="0"/>
              <a:t>Annual Immunization Conference</a:t>
            </a:r>
          </a:p>
          <a:p>
            <a:pPr lvl="1"/>
            <a:r>
              <a:rPr lang="en-US" sz="1800" dirty="0" smtClean="0"/>
              <a:t>21</a:t>
            </a:r>
            <a:r>
              <a:rPr lang="en-US" sz="1800" baseline="30000" dirty="0" smtClean="0"/>
              <a:t>st</a:t>
            </a:r>
            <a:r>
              <a:rPr lang="en-US" sz="1800" dirty="0" smtClean="0"/>
              <a:t> year</a:t>
            </a:r>
          </a:p>
          <a:p>
            <a:pPr lvl="1"/>
            <a:r>
              <a:rPr lang="en-US" sz="1800" dirty="0" smtClean="0"/>
              <a:t>250-300 healthcare professionals attend from around the state</a:t>
            </a:r>
          </a:p>
          <a:p>
            <a:pPr lvl="1"/>
            <a:r>
              <a:rPr lang="en-US" sz="1800" dirty="0" smtClean="0"/>
              <a:t>2014 Theme - Immunization Nation: across all Borders, across all Generations</a:t>
            </a:r>
          </a:p>
          <a:p>
            <a:pPr lvl="1"/>
            <a:r>
              <a:rPr lang="en-US" sz="1800" dirty="0"/>
              <a:t>April 23</a:t>
            </a:r>
            <a:r>
              <a:rPr lang="en-US" sz="1800" baseline="30000" dirty="0"/>
              <a:t>rd</a:t>
            </a:r>
            <a:r>
              <a:rPr lang="en-US" sz="1800" dirty="0"/>
              <a:t> &amp; 24</a:t>
            </a:r>
            <a:r>
              <a:rPr lang="en-US" sz="1800" baseline="30000" dirty="0"/>
              <a:t>th</a:t>
            </a:r>
            <a:r>
              <a:rPr lang="en-US" sz="1800" dirty="0"/>
              <a:t>, </a:t>
            </a:r>
            <a:r>
              <a:rPr lang="en-US" sz="1800" dirty="0" smtClean="0"/>
              <a:t>2014</a:t>
            </a:r>
          </a:p>
          <a:p>
            <a:pPr lvl="1"/>
            <a:r>
              <a:rPr lang="en-US" sz="1800" dirty="0" smtClean="0"/>
              <a:t>Registration open now at </a:t>
            </a:r>
            <a:r>
              <a:rPr lang="en-US" sz="1800" dirty="0" smtClean="0">
                <a:hlinkClick r:id="rId3"/>
              </a:rPr>
              <a:t>http://asdhs.gov/phs/immunization/conference.htm</a:t>
            </a:r>
            <a:endParaRPr lang="en-US" sz="1800" dirty="0"/>
          </a:p>
          <a:p>
            <a:pPr marL="0" indent="0">
              <a:buNone/>
            </a:pPr>
            <a:endParaRPr lang="en-US" sz="1800" dirty="0" smtClean="0"/>
          </a:p>
          <a:p>
            <a:endParaRPr lang="en-US" sz="2200" dirty="0" smtClean="0"/>
          </a:p>
          <a:p>
            <a:endParaRPr lang="en-US" sz="2200" dirty="0" smtClean="0"/>
          </a:p>
          <a:p>
            <a:endParaRPr lang="en-US" sz="2200" dirty="0" smtClean="0"/>
          </a:p>
          <a:p>
            <a:pPr lvl="1"/>
            <a:endParaRPr lang="en-US" sz="1800" dirty="0" smtClean="0"/>
          </a:p>
        </p:txBody>
      </p:sp>
    </p:spTree>
    <p:extLst>
      <p:ext uri="{BB962C8B-B14F-4D97-AF65-F5344CB8AC3E}">
        <p14:creationId xmlns:p14="http://schemas.microsoft.com/office/powerpoint/2010/main" val="1674059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kind of Education Information and Resources are available?</a:t>
            </a:r>
            <a:endParaRPr lang="en-US" dirty="0"/>
          </a:p>
        </p:txBody>
      </p:sp>
      <p:sp>
        <p:nvSpPr>
          <p:cNvPr id="3" name="Content Placeholder 2"/>
          <p:cNvSpPr>
            <a:spLocks noGrp="1"/>
          </p:cNvSpPr>
          <p:nvPr>
            <p:ph idx="1"/>
          </p:nvPr>
        </p:nvSpPr>
        <p:spPr>
          <a:xfrm>
            <a:off x="457200" y="1752600"/>
            <a:ext cx="8229600" cy="4191000"/>
          </a:xfrm>
        </p:spPr>
        <p:txBody>
          <a:bodyPr>
            <a:normAutofit/>
          </a:bodyPr>
          <a:lstStyle/>
          <a:p>
            <a:r>
              <a:rPr lang="en-US" sz="2000" dirty="0" smtClean="0"/>
              <a:t>AIPO Website – </a:t>
            </a:r>
            <a:r>
              <a:rPr lang="en-US" sz="2000" dirty="0" smtClean="0">
                <a:hlinkClick r:id="rId2"/>
              </a:rPr>
              <a:t>http://azdhs.gov/phs/immunizations</a:t>
            </a:r>
            <a:endParaRPr lang="en-US" sz="2000" dirty="0" smtClean="0"/>
          </a:p>
          <a:p>
            <a:pPr marL="0" indent="0">
              <a:buNone/>
            </a:pPr>
            <a:endParaRPr lang="en-US" sz="2000" dirty="0" smtClean="0"/>
          </a:p>
          <a:p>
            <a:r>
              <a:rPr lang="en-US" sz="2000" dirty="0" smtClean="0"/>
              <a:t>TAPI website – </a:t>
            </a:r>
            <a:r>
              <a:rPr lang="en-US" sz="2000" dirty="0" smtClean="0">
                <a:hlinkClick r:id="rId3"/>
              </a:rPr>
              <a:t>www.whyimmunize.org</a:t>
            </a:r>
            <a:endParaRPr lang="en-US" sz="2000" dirty="0" smtClean="0"/>
          </a:p>
          <a:p>
            <a:endParaRPr lang="en-US" sz="1800" dirty="0" smtClean="0"/>
          </a:p>
          <a:p>
            <a:r>
              <a:rPr lang="en-US" sz="2200" dirty="0" smtClean="0"/>
              <a:t>CDC website – </a:t>
            </a:r>
            <a:r>
              <a:rPr lang="en-US" sz="2200" dirty="0" smtClean="0">
                <a:hlinkClick r:id="rId4"/>
              </a:rPr>
              <a:t>www.cdc.gov/vaccines</a:t>
            </a:r>
            <a:endParaRPr lang="en-US" sz="2200" dirty="0" smtClean="0"/>
          </a:p>
          <a:p>
            <a:pPr marL="0" indent="0">
              <a:buNone/>
            </a:pPr>
            <a:endParaRPr lang="en-US" sz="2200" dirty="0" smtClean="0"/>
          </a:p>
          <a:p>
            <a:r>
              <a:rPr lang="en-US" sz="2200" dirty="0" smtClean="0"/>
              <a:t>Various flyers and brochures which can be handed out to patients</a:t>
            </a:r>
          </a:p>
          <a:p>
            <a:endParaRPr lang="en-US" sz="2200" dirty="0" smtClean="0"/>
          </a:p>
          <a:p>
            <a:endParaRPr lang="en-US" sz="2200" dirty="0" smtClean="0"/>
          </a:p>
          <a:p>
            <a:endParaRPr lang="en-US" sz="2200" dirty="0" smtClean="0"/>
          </a:p>
          <a:p>
            <a:pPr lvl="1"/>
            <a:endParaRPr lang="en-US" sz="1800" dirty="0" smtClean="0"/>
          </a:p>
        </p:txBody>
      </p:sp>
    </p:spTree>
    <p:extLst>
      <p:ext uri="{BB962C8B-B14F-4D97-AF65-F5344CB8AC3E}">
        <p14:creationId xmlns:p14="http://schemas.microsoft.com/office/powerpoint/2010/main" val="23520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ADHS-landscape-presentation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1085</TotalTime>
  <Words>924</Words>
  <Application>Microsoft Office PowerPoint</Application>
  <PresentationFormat>On-screen Show (4:3)</PresentationFormat>
  <Paragraphs>104</Paragraphs>
  <Slides>13</Slides>
  <Notes>5</Notes>
  <HiddenSlides>0</HiddenSlides>
  <MMClips>0</MMClips>
  <ScaleCrop>false</ScaleCrop>
  <HeadingPairs>
    <vt:vector size="4" baseType="variant">
      <vt:variant>
        <vt:lpstr>Theme</vt:lpstr>
      </vt:variant>
      <vt:variant>
        <vt:i4>12</vt:i4>
      </vt:variant>
      <vt:variant>
        <vt:lpstr>Slide Titles</vt:lpstr>
      </vt:variant>
      <vt:variant>
        <vt:i4>13</vt:i4>
      </vt:variant>
    </vt:vector>
  </HeadingPairs>
  <TitlesOfParts>
    <vt:vector size="25" baseType="lpstr">
      <vt:lpstr>ADHS-landscape-presentation_MASTER</vt:lpstr>
      <vt:lpstr>1_ADHS-landscape-presentation_MASTER</vt:lpstr>
      <vt:lpstr>2_ADHS-landscape-presentation_MASTER</vt:lpstr>
      <vt:lpstr>3_ADHS-landscape-presentation_MASTER</vt:lpstr>
      <vt:lpstr>4_ADHS-landscape-presentation_MASTER</vt:lpstr>
      <vt:lpstr>5_ADHS-landscape-presentation_MASTER</vt:lpstr>
      <vt:lpstr>6_ADHS-landscape-presentation_MASTER</vt:lpstr>
      <vt:lpstr>7_ADHS-landscape-presentation_MASTER</vt:lpstr>
      <vt:lpstr>8_ADHS-landscape-presentation_MASTER</vt:lpstr>
      <vt:lpstr>9_ADHS-landscape-presentation_MASTER</vt:lpstr>
      <vt:lpstr>10_ADHS-landscape-presentation_MASTER</vt:lpstr>
      <vt:lpstr>11_ADHS-landscape-presentation_MASTER</vt:lpstr>
      <vt:lpstr>Arizona Immunization  Program Office (AIPO)</vt:lpstr>
      <vt:lpstr>What is AIPO?</vt:lpstr>
      <vt:lpstr>What are our goals?</vt:lpstr>
      <vt:lpstr>What does AIPO do?</vt:lpstr>
      <vt:lpstr>What is Vaccines For Children (VFC)?</vt:lpstr>
      <vt:lpstr>Who is ACIP?</vt:lpstr>
      <vt:lpstr>Immunization Schedules</vt:lpstr>
      <vt:lpstr>What kind of Education Information and Resources are available?</vt:lpstr>
      <vt:lpstr>What kind of Education Information and Resources are available?</vt:lpstr>
      <vt:lpstr>What is the Arizona State Immunization Information System (ASIIS)?</vt:lpstr>
      <vt:lpstr>What is the Arizona State Immunization Information System (ASIIS)?</vt:lpstr>
      <vt:lpstr>We can provide technical support </vt:lpstr>
      <vt:lpstr>Questions?</vt:lpstr>
    </vt:vector>
  </TitlesOfParts>
  <Company>AzDHS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Arizona Immunization  Program Office (AIPO)</dc:title>
  <dc:creator>Brenda Jones</dc:creator>
  <cp:lastModifiedBy>Donald C. Gibson</cp:lastModifiedBy>
  <cp:revision>16</cp:revision>
  <dcterms:created xsi:type="dcterms:W3CDTF">2014-02-11T18:07:20Z</dcterms:created>
  <dcterms:modified xsi:type="dcterms:W3CDTF">2014-02-18T14:40:20Z</dcterms:modified>
</cp:coreProperties>
</file>