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24"/>
  </p:notesMasterIdLst>
  <p:sldIdLst>
    <p:sldId id="256" r:id="rId2"/>
    <p:sldId id="302" r:id="rId3"/>
    <p:sldId id="304" r:id="rId4"/>
    <p:sldId id="305" r:id="rId5"/>
    <p:sldId id="257" r:id="rId6"/>
    <p:sldId id="318" r:id="rId7"/>
    <p:sldId id="260" r:id="rId8"/>
    <p:sldId id="306" r:id="rId9"/>
    <p:sldId id="259" r:id="rId10"/>
    <p:sldId id="307" r:id="rId11"/>
    <p:sldId id="308" r:id="rId12"/>
    <p:sldId id="283" r:id="rId13"/>
    <p:sldId id="309" r:id="rId14"/>
    <p:sldId id="317" r:id="rId15"/>
    <p:sldId id="315" r:id="rId16"/>
    <p:sldId id="316" r:id="rId17"/>
    <p:sldId id="319" r:id="rId18"/>
    <p:sldId id="320" r:id="rId19"/>
    <p:sldId id="321" r:id="rId20"/>
    <p:sldId id="312" r:id="rId21"/>
    <p:sldId id="313"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306"/>
    <a:srgbClr val="7A0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736" autoAdjust="0"/>
  </p:normalViewPr>
  <p:slideViewPr>
    <p:cSldViewPr snapToGrid="0">
      <p:cViewPr>
        <p:scale>
          <a:sx n="69" d="100"/>
          <a:sy n="69" d="100"/>
        </p:scale>
        <p:origin x="-1290" y="-432"/>
      </p:cViewPr>
      <p:guideLst>
        <p:guide orient="horz" pos="2160"/>
        <p:guide pos="3840"/>
      </p:guideLst>
    </p:cSldViewPr>
  </p:slideViewPr>
  <p:notesTextViewPr>
    <p:cViewPr>
      <p:scale>
        <a:sx n="1" d="1"/>
        <a:sy n="1" d="1"/>
      </p:scale>
      <p:origin x="0" y="0"/>
    </p:cViewPr>
  </p:notesTextViewPr>
  <p:sorterViewPr>
    <p:cViewPr>
      <p:scale>
        <a:sx n="100" d="100"/>
        <a:sy n="100" d="100"/>
      </p:scale>
      <p:origin x="0" y="-43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9EF25-B363-4D2E-AD17-04D02DAA5042}" type="datetimeFigureOut">
              <a:rPr lang="en-US" smtClean="0"/>
              <a:t>8/30/2017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A041A-A04F-4D1C-9A1E-109BA38B4B17}" type="slidenum">
              <a:rPr lang="en-US" smtClean="0"/>
              <a:t>‹#›</a:t>
            </a:fld>
            <a:endParaRPr lang="en-US"/>
          </a:p>
        </p:txBody>
      </p:sp>
    </p:spTree>
    <p:extLst>
      <p:ext uri="{BB962C8B-B14F-4D97-AF65-F5344CB8AC3E}">
        <p14:creationId xmlns:p14="http://schemas.microsoft.com/office/powerpoint/2010/main" val="74409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EA041A-A04F-4D1C-9A1E-109BA38B4B17}" type="slidenum">
              <a:rPr lang="en-US" smtClean="0"/>
              <a:t>22</a:t>
            </a:fld>
            <a:endParaRPr lang="en-US"/>
          </a:p>
        </p:txBody>
      </p:sp>
    </p:spTree>
    <p:extLst>
      <p:ext uri="{BB962C8B-B14F-4D97-AF65-F5344CB8AC3E}">
        <p14:creationId xmlns:p14="http://schemas.microsoft.com/office/powerpoint/2010/main" val="2174989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9887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E0E1C9-EBE1-4DA9-86C8-272D7BE0E019}"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249199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148312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256441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3095387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E0E1C9-EBE1-4DA9-86C8-272D7BE0E019}"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19290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E0E1C9-EBE1-4DA9-86C8-272D7BE0E019}" type="datetimeFigureOut">
              <a:rPr lang="en-US" smtClean="0"/>
              <a:t>8/30/2017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2959114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348822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382369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231456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E0E1C9-EBE1-4DA9-86C8-272D7BE0E019}"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319722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E0E1C9-EBE1-4DA9-86C8-272D7BE0E019}"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30921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E0E1C9-EBE1-4DA9-86C8-272D7BE0E019}"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233287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E0E1C9-EBE1-4DA9-86C8-272D7BE0E019}"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273962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0E1C9-EBE1-4DA9-86C8-272D7BE0E019}"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380666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E0E1C9-EBE1-4DA9-86C8-272D7BE0E019}"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337571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E0E1C9-EBE1-4DA9-86C8-272D7BE0E019}"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D5C99E-763C-4C69-86CF-EAF931F7E08F}" type="slidenum">
              <a:rPr lang="en-US" smtClean="0"/>
              <a:t>‹#›</a:t>
            </a:fld>
            <a:endParaRPr lang="en-US"/>
          </a:p>
        </p:txBody>
      </p:sp>
    </p:spTree>
    <p:extLst>
      <p:ext uri="{BB962C8B-B14F-4D97-AF65-F5344CB8AC3E}">
        <p14:creationId xmlns:p14="http://schemas.microsoft.com/office/powerpoint/2010/main" val="225016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DE0E1C9-EBE1-4DA9-86C8-272D7BE0E019}" type="datetimeFigureOut">
              <a:rPr lang="en-US" smtClean="0"/>
              <a:t>8/30/2017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AD5C99E-763C-4C69-86CF-EAF931F7E08F}" type="slidenum">
              <a:rPr lang="en-US" smtClean="0"/>
              <a:t>‹#›</a:t>
            </a:fld>
            <a:endParaRPr lang="en-US"/>
          </a:p>
        </p:txBody>
      </p:sp>
    </p:spTree>
    <p:extLst>
      <p:ext uri="{BB962C8B-B14F-4D97-AF65-F5344CB8AC3E}">
        <p14:creationId xmlns:p14="http://schemas.microsoft.com/office/powerpoint/2010/main" val="107744622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zdhs.gov/preparedness/epidemiology-disease-control/mosquito-borne/index.php#hunt-hom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azdhs.gov/preparedness/epidemiology-disease-control/mosquito-borne/index.php"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krwalker@cals.arizona.edu"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mailto:vbzd@azdhs.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317" y="687305"/>
            <a:ext cx="6884276" cy="3233054"/>
          </a:xfrm>
        </p:spPr>
        <p:txBody>
          <a:bodyPr>
            <a:normAutofit/>
          </a:bodyPr>
          <a:lstStyle/>
          <a:p>
            <a:r>
              <a:rPr lang="en-US" sz="6000" dirty="0" smtClean="0">
                <a:latin typeface="Arial" panose="020B0604020202020204" pitchFamily="34" charset="0"/>
                <a:cs typeface="Arial" panose="020B0604020202020204" pitchFamily="34" charset="0"/>
              </a:rPr>
              <a:t>The Great Arizona Mosquito Hunt - 2017</a:t>
            </a:r>
            <a:endParaRPr lang="en-US" sz="6000"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480" y="3352800"/>
            <a:ext cx="3878728" cy="256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59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029669" y="1257902"/>
            <a:ext cx="4826000" cy="3629407"/>
          </a:xfrm>
        </p:spPr>
        <p:txBody>
          <a:bodyPr>
            <a:noAutofit/>
          </a:bodyPr>
          <a:lstStyle/>
          <a:p>
            <a:r>
              <a:rPr lang="en-US" sz="2000" dirty="0" smtClean="0">
                <a:latin typeface="Arial" panose="020B0604020202020204" pitchFamily="34" charset="0"/>
                <a:cs typeface="Arial" panose="020B0604020202020204" pitchFamily="34" charset="0"/>
              </a:rPr>
              <a:t>Recent surveillance for </a:t>
            </a:r>
            <a:r>
              <a:rPr lang="en-US" sz="2000" i="1" dirty="0" smtClean="0">
                <a:latin typeface="Arial" panose="020B0604020202020204" pitchFamily="34" charset="0"/>
                <a:cs typeface="Arial" panose="020B0604020202020204" pitchFamily="34" charset="0"/>
              </a:rPr>
              <a:t>Aedes aegypti</a:t>
            </a:r>
            <a:r>
              <a:rPr lang="en-US" sz="2000" dirty="0" smtClean="0">
                <a:latin typeface="Arial" panose="020B0604020202020204" pitchFamily="34" charset="0"/>
                <a:cs typeface="Arial" panose="020B0604020202020204" pitchFamily="34" charset="0"/>
              </a:rPr>
              <a:t> by county health departments shows the mosquito is established in Arizona, but there are many communities with little or no mosquito surveillance.</a:t>
            </a:r>
          </a:p>
          <a:p>
            <a:r>
              <a:rPr lang="en-US" sz="2000" dirty="0" smtClean="0">
                <a:latin typeface="Arial" panose="020B0604020202020204" pitchFamily="34" charset="0"/>
                <a:cs typeface="Arial" panose="020B0604020202020204" pitchFamily="34" charset="0"/>
              </a:rPr>
              <a:t>This mosquito is also invasive, which means it may be moving into </a:t>
            </a:r>
            <a:r>
              <a:rPr lang="en-US" sz="2000" b="1" dirty="0" smtClean="0">
                <a:latin typeface="Arial" panose="020B0604020202020204" pitchFamily="34" charset="0"/>
                <a:cs typeface="Arial" panose="020B0604020202020204" pitchFamily="34" charset="0"/>
              </a:rPr>
              <a:t>new</a:t>
            </a:r>
            <a:r>
              <a:rPr lang="en-US" sz="2000" dirty="0" smtClean="0">
                <a:latin typeface="Arial" panose="020B0604020202020204" pitchFamily="34" charset="0"/>
                <a:cs typeface="Arial" panose="020B0604020202020204" pitchFamily="34" charset="0"/>
              </a:rPr>
              <a:t> communities each year.</a:t>
            </a:r>
          </a:p>
          <a:p>
            <a:r>
              <a:rPr lang="en-US" sz="2000" dirty="0" smtClean="0">
                <a:latin typeface="Arial" panose="020B0604020202020204" pitchFamily="34" charset="0"/>
                <a:cs typeface="Arial" panose="020B0604020202020204" pitchFamily="34" charset="0"/>
              </a:rPr>
              <a:t>How do we solve this surveillance problem?</a:t>
            </a:r>
          </a:p>
          <a:p>
            <a:pPr marL="0" indent="0">
              <a:buNone/>
            </a:pP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CITIZEN SCIENCE!</a:t>
            </a:r>
            <a:endParaRPr lang="en-US" sz="2400" b="1" dirty="0">
              <a:latin typeface="Arial" panose="020B0604020202020204" pitchFamily="34" charset="0"/>
              <a:cs typeface="Arial" panose="020B0604020202020204" pitchFamily="34" charset="0"/>
            </a:endParaRPr>
          </a:p>
        </p:txBody>
      </p:sp>
      <p:pic>
        <p:nvPicPr>
          <p:cNvPr id="1026" name="Picture 2" descr="C:\Users\tarterk\Desktop\ArboAZ Maps_EOY 2016.jpg"/>
          <p:cNvPicPr>
            <a:picLocks noChangeAspect="1" noChangeArrowheads="1"/>
          </p:cNvPicPr>
          <p:nvPr/>
        </p:nvPicPr>
        <p:blipFill rotWithShape="1">
          <a:blip r:embed="rId2">
            <a:extLst>
              <a:ext uri="{28A0092B-C50C-407E-A947-70E740481C1C}">
                <a14:useLocalDpi xmlns:a14="http://schemas.microsoft.com/office/drawing/2010/main" val="0"/>
              </a:ext>
            </a:extLst>
          </a:blip>
          <a:srcRect l="9738" t="12016" r="9738" b="14897"/>
          <a:stretch/>
        </p:blipFill>
        <p:spPr bwMode="auto">
          <a:xfrm>
            <a:off x="1081381" y="135466"/>
            <a:ext cx="4608219" cy="54128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86942" y="5510105"/>
            <a:ext cx="5683125" cy="1631216"/>
            <a:chOff x="967057" y="5510105"/>
            <a:chExt cx="5683125" cy="1631216"/>
          </a:xfrm>
        </p:grpSpPr>
        <p:sp>
          <p:nvSpPr>
            <p:cNvPr id="6" name="TextBox 5"/>
            <p:cNvSpPr txBox="1"/>
            <p:nvPr/>
          </p:nvSpPr>
          <p:spPr>
            <a:xfrm>
              <a:off x="967057" y="5510105"/>
              <a:ext cx="5683125" cy="163121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Map of AZ county mosquito surveillance in 2016.</a:t>
              </a:r>
            </a:p>
            <a:p>
              <a:pPr>
                <a:lnSpc>
                  <a:spcPct val="150000"/>
                </a:lnSpc>
              </a:pPr>
              <a:r>
                <a:rPr lang="en-US" sz="2000" dirty="0" smtClean="0">
                  <a:latin typeface="Arial" panose="020B0604020202020204" pitchFamily="34" charset="0"/>
                  <a:cs typeface="Arial" panose="020B0604020202020204" pitchFamily="34" charset="0"/>
                </a:rPr>
                <a:t>      Traps that caught </a:t>
              </a:r>
              <a:r>
                <a:rPr lang="en-US" sz="2000" i="1" dirty="0" smtClean="0">
                  <a:latin typeface="Arial" panose="020B0604020202020204" pitchFamily="34" charset="0"/>
                  <a:cs typeface="Arial" panose="020B0604020202020204" pitchFamily="34" charset="0"/>
                </a:rPr>
                <a:t>Aedes aegypti</a:t>
              </a:r>
              <a:r>
                <a:rPr lang="en-US" sz="2000" dirty="0" smtClean="0">
                  <a:latin typeface="Arial" panose="020B0604020202020204" pitchFamily="34" charset="0"/>
                  <a:cs typeface="Arial" panose="020B0604020202020204" pitchFamily="34" charset="0"/>
                </a:rPr>
                <a:t>.</a:t>
              </a:r>
            </a:p>
            <a:p>
              <a:pPr>
                <a:lnSpc>
                  <a:spcPct val="150000"/>
                </a:lnSpc>
              </a:pPr>
              <a:r>
                <a:rPr lang="en-US" sz="2000" dirty="0" smtClean="0">
                  <a:latin typeface="Arial" panose="020B0604020202020204" pitchFamily="34" charset="0"/>
                  <a:cs typeface="Arial" panose="020B0604020202020204" pitchFamily="34" charset="0"/>
                </a:rPr>
                <a:t>       Traps that did </a:t>
              </a:r>
              <a:r>
                <a:rPr lang="en-US" sz="2000" b="1" dirty="0" smtClean="0">
                  <a:latin typeface="Arial" panose="020B0604020202020204" pitchFamily="34" charset="0"/>
                  <a:cs typeface="Arial" panose="020B0604020202020204" pitchFamily="34" charset="0"/>
                </a:rPr>
                <a:t>not</a:t>
              </a:r>
              <a:r>
                <a:rPr lang="en-US" sz="2000" dirty="0" smtClean="0">
                  <a:latin typeface="Arial" panose="020B0604020202020204" pitchFamily="34" charset="0"/>
                  <a:cs typeface="Arial" panose="020B0604020202020204" pitchFamily="34" charset="0"/>
                </a:rPr>
                <a:t> catch </a:t>
              </a:r>
              <a:r>
                <a:rPr lang="en-US" sz="2000" i="1" dirty="0" smtClean="0">
                  <a:latin typeface="Arial" panose="020B0604020202020204" pitchFamily="34" charset="0"/>
                  <a:cs typeface="Arial" panose="020B0604020202020204" pitchFamily="34" charset="0"/>
                </a:rPr>
                <a:t>Aedes aegypti</a:t>
              </a:r>
              <a:r>
                <a:rPr lang="en-US" sz="2000" dirty="0" smtClean="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p:txBody>
        </p:sp>
        <p:sp>
          <p:nvSpPr>
            <p:cNvPr id="2" name="Oval 1"/>
            <p:cNvSpPr/>
            <p:nvPr/>
          </p:nvSpPr>
          <p:spPr>
            <a:xfrm>
              <a:off x="1192494" y="5983111"/>
              <a:ext cx="237744" cy="237067"/>
            </a:xfrm>
            <a:prstGeom prst="ellipse">
              <a:avLst/>
            </a:prstGeom>
            <a:solidFill>
              <a:srgbClr val="8F0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92494" y="6445954"/>
              <a:ext cx="237744" cy="23706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40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41131"/>
            <a:ext cx="8229600" cy="1143000"/>
          </a:xfrm>
        </p:spPr>
        <p:txBody>
          <a:bodyPr/>
          <a:lstStyle/>
          <a:p>
            <a:r>
              <a:rPr lang="en-US" dirty="0" smtClean="0">
                <a:latin typeface="Arial" panose="020B0604020202020204" pitchFamily="34" charset="0"/>
                <a:cs typeface="Arial" panose="020B0604020202020204" pitchFamily="34" charset="0"/>
              </a:rPr>
              <a:t>What is Citizen Science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76400" y="2329409"/>
            <a:ext cx="8229600" cy="4525963"/>
          </a:xfrm>
        </p:spPr>
        <p:txBody>
          <a:bodyPr>
            <a:normAutofit fontScale="77500" lnSpcReduction="20000"/>
          </a:bodyPr>
          <a:lstStyle/>
          <a:p>
            <a:pPr marL="0" indent="0">
              <a:buNone/>
            </a:pPr>
            <a:r>
              <a:rPr lang="en-US" sz="3400" dirty="0">
                <a:latin typeface="Arial" panose="020B0604020202020204" pitchFamily="34" charset="0"/>
                <a:cs typeface="Arial" panose="020B0604020202020204" pitchFamily="34" charset="0"/>
              </a:rPr>
              <a:t>Citizen Science involves two groups:</a:t>
            </a:r>
          </a:p>
          <a:p>
            <a:pPr marL="0" indent="0">
              <a:buNone/>
            </a:pPr>
            <a:endParaRPr lang="en-US" sz="3400" dirty="0">
              <a:latin typeface="Arial" panose="020B0604020202020204" pitchFamily="34" charset="0"/>
              <a:cs typeface="Arial" panose="020B0604020202020204" pitchFamily="34" charset="0"/>
            </a:endParaRPr>
          </a:p>
          <a:p>
            <a:pPr marL="971550" lvl="1" indent="-514350">
              <a:buFont typeface="+mj-lt"/>
              <a:buAutoNum type="arabicPeriod"/>
            </a:pPr>
            <a:r>
              <a:rPr lang="en-US" sz="3100" dirty="0">
                <a:latin typeface="Arial" panose="020B0604020202020204" pitchFamily="34" charset="0"/>
                <a:cs typeface="Arial" panose="020B0604020202020204" pitchFamily="34" charset="0"/>
              </a:rPr>
              <a:t>The sponsoring organization who</a:t>
            </a:r>
          </a:p>
          <a:p>
            <a:pPr marL="1371600" lvl="2" indent="-514350"/>
            <a:r>
              <a:rPr lang="en-US" sz="3100" dirty="0">
                <a:latin typeface="Arial" panose="020B0604020202020204" pitchFamily="34" charset="0"/>
                <a:cs typeface="Arial" panose="020B0604020202020204" pitchFamily="34" charset="0"/>
              </a:rPr>
              <a:t>Develops the project and data collection protocol</a:t>
            </a:r>
          </a:p>
          <a:p>
            <a:pPr marL="1371600" lvl="2" indent="-514350"/>
            <a:r>
              <a:rPr lang="en-US" sz="3100" dirty="0">
                <a:latin typeface="Arial" panose="020B0604020202020204" pitchFamily="34" charset="0"/>
                <a:cs typeface="Arial" panose="020B0604020202020204" pitchFamily="34" charset="0"/>
              </a:rPr>
              <a:t>Provides data and support where needed</a:t>
            </a:r>
          </a:p>
          <a:p>
            <a:pPr marL="1371600" lvl="2" indent="-514350"/>
            <a:r>
              <a:rPr lang="en-US" sz="3100" dirty="0">
                <a:latin typeface="Arial" panose="020B0604020202020204" pitchFamily="34" charset="0"/>
                <a:cs typeface="Arial" panose="020B0604020202020204" pitchFamily="34" charset="0"/>
              </a:rPr>
              <a:t>Collects, analyzes data submitted</a:t>
            </a:r>
          </a:p>
          <a:p>
            <a:pPr marL="1371600" lvl="2" indent="-514350"/>
            <a:r>
              <a:rPr lang="en-US" sz="3100" dirty="0">
                <a:latin typeface="Arial" panose="020B0604020202020204" pitchFamily="34" charset="0"/>
                <a:cs typeface="Arial" panose="020B0604020202020204" pitchFamily="34" charset="0"/>
              </a:rPr>
              <a:t>Publishes results in scientific journals and publications</a:t>
            </a:r>
          </a:p>
          <a:p>
            <a:pPr marL="971550" lvl="1" indent="-514350">
              <a:buFont typeface="+mj-lt"/>
              <a:buAutoNum type="arabicPeriod" startAt="2"/>
            </a:pPr>
            <a:r>
              <a:rPr lang="en-US" sz="3100" dirty="0">
                <a:latin typeface="Arial" panose="020B0604020202020204" pitchFamily="34" charset="0"/>
                <a:cs typeface="Arial" panose="020B0604020202020204" pitchFamily="34" charset="0"/>
              </a:rPr>
              <a:t>The citizen volunteers who collect and submit the data</a:t>
            </a:r>
          </a:p>
          <a:p>
            <a:pPr lvl="1"/>
            <a:endParaRPr lang="en-US" b="1" dirty="0" smtClean="0"/>
          </a:p>
          <a:p>
            <a:pPr marL="914400" lvl="2" indent="0">
              <a:buNone/>
            </a:pPr>
            <a:endParaRPr lang="en-US" b="1" dirty="0" smtClean="0"/>
          </a:p>
        </p:txBody>
      </p:sp>
    </p:spTree>
    <p:extLst>
      <p:ext uri="{BB962C8B-B14F-4D97-AF65-F5344CB8AC3E}">
        <p14:creationId xmlns:p14="http://schemas.microsoft.com/office/powerpoint/2010/main" val="226087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968" y="816012"/>
            <a:ext cx="6380964" cy="834111"/>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The Great Arizona Mosquito Hunt </a:t>
            </a:r>
          </a:p>
        </p:txBody>
      </p:sp>
      <p:sp>
        <p:nvSpPr>
          <p:cNvPr id="3" name="Content Placeholder 2"/>
          <p:cNvSpPr>
            <a:spLocks noGrp="1"/>
          </p:cNvSpPr>
          <p:nvPr>
            <p:ph sz="half" idx="1"/>
          </p:nvPr>
        </p:nvSpPr>
        <p:spPr>
          <a:xfrm>
            <a:off x="840829" y="2603500"/>
            <a:ext cx="5969874" cy="3416301"/>
          </a:xfrm>
        </p:spPr>
        <p:txBody>
          <a:bodyPr>
            <a:normAutofit/>
          </a:bodyPr>
          <a:lstStyle/>
          <a:p>
            <a:pPr marL="0" indent="0">
              <a:buNone/>
            </a:pPr>
            <a:r>
              <a:rPr lang="en-US" sz="2400" b="1" dirty="0">
                <a:latin typeface="Arial" panose="020B0604020202020204" pitchFamily="34" charset="0"/>
                <a:cs typeface="Arial" panose="020B0604020202020204" pitchFamily="34" charset="0"/>
              </a:rPr>
              <a:t>Sponsoring Organizations:</a:t>
            </a:r>
          </a:p>
          <a:p>
            <a:pPr lvl="1"/>
            <a:r>
              <a:rPr lang="en-US" sz="2000" dirty="0">
                <a:solidFill>
                  <a:schemeClr val="tx1"/>
                </a:solidFill>
                <a:latin typeface="Arial" panose="020B0604020202020204" pitchFamily="34" charset="0"/>
                <a:cs typeface="Arial" panose="020B0604020202020204" pitchFamily="34" charset="0"/>
              </a:rPr>
              <a:t>Arizona Department of Health Services</a:t>
            </a:r>
          </a:p>
          <a:p>
            <a:pPr lvl="1"/>
            <a:r>
              <a:rPr lang="en-US" sz="2000" dirty="0" smtClean="0">
                <a:solidFill>
                  <a:schemeClr val="tx1"/>
                </a:solidFill>
                <a:latin typeface="Arial" panose="020B0604020202020204" pitchFamily="34" charset="0"/>
                <a:cs typeface="Arial" panose="020B0604020202020204" pitchFamily="34" charset="0"/>
              </a:rPr>
              <a:t>University </a:t>
            </a:r>
            <a:r>
              <a:rPr lang="en-US" sz="2000" dirty="0">
                <a:solidFill>
                  <a:schemeClr val="tx1"/>
                </a:solidFill>
                <a:latin typeface="Arial" panose="020B0604020202020204" pitchFamily="34" charset="0"/>
                <a:cs typeface="Arial" panose="020B0604020202020204" pitchFamily="34" charset="0"/>
              </a:rPr>
              <a:t>of </a:t>
            </a:r>
            <a:r>
              <a:rPr lang="en-US" sz="2000" dirty="0" smtClean="0">
                <a:solidFill>
                  <a:schemeClr val="tx1"/>
                </a:solidFill>
                <a:latin typeface="Arial" panose="020B0604020202020204" pitchFamily="34" charset="0"/>
                <a:cs typeface="Arial" panose="020B0604020202020204" pitchFamily="34" charset="0"/>
              </a:rPr>
              <a:t>Arizona Cooperative Extension</a:t>
            </a:r>
            <a:endParaRPr lang="en-US" sz="2000" dirty="0">
              <a:solidFill>
                <a:schemeClr val="tx1"/>
              </a:solidFill>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Arizona Partnership for Science</a:t>
            </a:r>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Citizen scientists</a:t>
            </a:r>
          </a:p>
          <a:p>
            <a:pPr lvl="1"/>
            <a:r>
              <a:rPr lang="en-US" sz="2000" dirty="0">
                <a:solidFill>
                  <a:schemeClr val="tx1"/>
                </a:solidFill>
                <a:latin typeface="Arial" panose="020B0604020202020204" pitchFamily="34" charset="0"/>
                <a:cs typeface="Arial" panose="020B0604020202020204" pitchFamily="34" charset="0"/>
              </a:rPr>
              <a:t>Students and teachers </a:t>
            </a:r>
            <a:r>
              <a:rPr lang="en-US" sz="2000" dirty="0" smtClean="0">
                <a:solidFill>
                  <a:schemeClr val="tx1"/>
                </a:solidFill>
                <a:latin typeface="Arial" panose="020B0604020202020204" pitchFamily="34" charset="0"/>
                <a:cs typeface="Arial" panose="020B0604020202020204" pitchFamily="34" charset="0"/>
              </a:rPr>
              <a:t>from all over Arizona.</a:t>
            </a:r>
            <a:endParaRPr lang="en-US" sz="2000" dirty="0">
              <a:solidFill>
                <a:schemeClr val="tx1"/>
              </a:solidFill>
              <a:latin typeface="Arial" panose="020B0604020202020204" pitchFamily="34" charset="0"/>
              <a:cs typeface="Arial" panose="020B0604020202020204" pitchFamily="34" charset="0"/>
            </a:endParaRPr>
          </a:p>
          <a:p>
            <a:pPr lvl="1"/>
            <a:endParaRPr lang="en-US" sz="2000" dirty="0"/>
          </a:p>
          <a:p>
            <a:pPr lvl="1"/>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2558" y="1238255"/>
            <a:ext cx="6122273" cy="4591704"/>
          </a:xfrm>
          <a:prstGeom prst="rect">
            <a:avLst/>
          </a:prstGeom>
        </p:spPr>
      </p:pic>
    </p:spTree>
    <p:extLst>
      <p:ext uri="{BB962C8B-B14F-4D97-AF65-F5344CB8AC3E}">
        <p14:creationId xmlns:p14="http://schemas.microsoft.com/office/powerpoint/2010/main" val="3872628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participate in the GAMH 2017</a:t>
            </a:r>
            <a:endParaRPr lang="en-US" dirty="0"/>
          </a:p>
        </p:txBody>
      </p:sp>
      <p:sp>
        <p:nvSpPr>
          <p:cNvPr id="3" name="Content Placeholder 2"/>
          <p:cNvSpPr>
            <a:spLocks noGrp="1"/>
          </p:cNvSpPr>
          <p:nvPr>
            <p:ph sz="half" idx="1"/>
          </p:nvPr>
        </p:nvSpPr>
        <p:spPr>
          <a:xfrm>
            <a:off x="430924" y="2250875"/>
            <a:ext cx="7052442" cy="4034311"/>
          </a:xfrm>
        </p:spPr>
        <p:txBody>
          <a:bodyPr>
            <a:noAutofit/>
          </a:bodyPr>
          <a:lstStyle/>
          <a:p>
            <a:r>
              <a:rPr lang="en-US" sz="2000" dirty="0" smtClean="0">
                <a:latin typeface="Arial" panose="020B0604020202020204" pitchFamily="34" charset="0"/>
                <a:cs typeface="Arial" panose="020B0604020202020204" pitchFamily="34" charset="0"/>
              </a:rPr>
              <a:t>We are asking schools around the state to set out </a:t>
            </a:r>
            <a:r>
              <a:rPr lang="en-US" sz="2000" i="1" dirty="0" smtClean="0">
                <a:latin typeface="Arial" panose="020B0604020202020204" pitchFamily="34" charset="0"/>
                <a:cs typeface="Arial" panose="020B0604020202020204" pitchFamily="34" charset="0"/>
              </a:rPr>
              <a:t>Aedes aegypti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oviposition</a:t>
            </a:r>
            <a:r>
              <a:rPr lang="en-US" sz="2000" dirty="0" smtClean="0">
                <a:latin typeface="Arial" panose="020B0604020202020204" pitchFamily="34" charset="0"/>
                <a:cs typeface="Arial" panose="020B0604020202020204" pitchFamily="34" charset="0"/>
              </a:rPr>
              <a:t> (egg-laying) traps to check for presence of this mosquito.</a:t>
            </a:r>
          </a:p>
          <a:p>
            <a:r>
              <a:rPr lang="en-US" sz="2000" dirty="0" smtClean="0">
                <a:latin typeface="Arial" panose="020B0604020202020204" pitchFamily="34" charset="0"/>
                <a:cs typeface="Arial" panose="020B0604020202020204" pitchFamily="34" charset="0"/>
              </a:rPr>
              <a:t>These traps are safe, easy to use and good indicators of </a:t>
            </a:r>
            <a:r>
              <a:rPr lang="en-US" sz="2000" i="1" dirty="0" smtClean="0">
                <a:latin typeface="Arial" panose="020B0604020202020204" pitchFamily="34" charset="0"/>
                <a:cs typeface="Arial" panose="020B0604020202020204" pitchFamily="34" charset="0"/>
              </a:rPr>
              <a:t>Aedes aegypti </a:t>
            </a:r>
            <a:r>
              <a:rPr lang="en-US" sz="2000" dirty="0" smtClean="0">
                <a:latin typeface="Arial" panose="020B0604020202020204" pitchFamily="34" charset="0"/>
                <a:cs typeface="Arial" panose="020B0604020202020204" pitchFamily="34" charset="0"/>
              </a:rPr>
              <a:t>presence.</a:t>
            </a:r>
          </a:p>
          <a:p>
            <a:r>
              <a:rPr lang="en-US" sz="2000" dirty="0" smtClean="0">
                <a:latin typeface="Arial" panose="020B0604020202020204" pitchFamily="34" charset="0"/>
                <a:cs typeface="Arial" panose="020B0604020202020204" pitchFamily="34" charset="0"/>
              </a:rPr>
              <a:t>To get your trap kit, register </a:t>
            </a:r>
            <a:r>
              <a:rPr lang="en-US" sz="2000" dirty="0">
                <a:latin typeface="Arial" panose="020B0604020202020204" pitchFamily="34" charset="0"/>
                <a:cs typeface="Arial" panose="020B0604020202020204" pitchFamily="34" charset="0"/>
              </a:rPr>
              <a:t>at </a:t>
            </a:r>
            <a:r>
              <a:rPr lang="en-US" sz="2000" dirty="0" smtClean="0">
                <a:latin typeface="Arial" panose="020B0604020202020204" pitchFamily="34" charset="0"/>
                <a:cs typeface="Arial" panose="020B0604020202020204" pitchFamily="34" charset="0"/>
              </a:rPr>
              <a:t>this link:</a:t>
            </a:r>
          </a:p>
          <a:p>
            <a:pPr marL="0" indent="0">
              <a:buNone/>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hlinkClick r:id="rId2"/>
              </a:rPr>
              <a:t>www.azdhs.gov/preparedness/epidemiology-disease-control/mosquito-borne/index.php#hunt-home</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You should receive your kit by early September.</a:t>
            </a:r>
          </a:p>
          <a:p>
            <a:r>
              <a:rPr lang="en-US" sz="2000" dirty="0">
                <a:latin typeface="Arial" panose="020B0604020202020204" pitchFamily="34" charset="0"/>
                <a:cs typeface="Arial" panose="020B0604020202020204" pitchFamily="34" charset="0"/>
              </a:rPr>
              <a:t>Each </a:t>
            </a:r>
            <a:r>
              <a:rPr lang="en-US" sz="2000" dirty="0" smtClean="0">
                <a:latin typeface="Arial" panose="020B0604020202020204" pitchFamily="34" charset="0"/>
                <a:cs typeface="Arial" panose="020B0604020202020204" pitchFamily="34" charset="0"/>
              </a:rPr>
              <a:t>kit </a:t>
            </a:r>
            <a:r>
              <a:rPr lang="en-US" sz="2000" dirty="0">
                <a:latin typeface="Arial" panose="020B0604020202020204" pitchFamily="34" charset="0"/>
                <a:cs typeface="Arial" panose="020B0604020202020204" pitchFamily="34" charset="0"/>
              </a:rPr>
              <a:t>contains instructions, supplies needed to make 10 </a:t>
            </a:r>
            <a:r>
              <a:rPr lang="en-US" sz="2000" dirty="0" err="1">
                <a:latin typeface="Arial" panose="020B0604020202020204" pitchFamily="34" charset="0"/>
                <a:cs typeface="Arial" panose="020B0604020202020204" pitchFamily="34" charset="0"/>
              </a:rPr>
              <a:t>oviposition</a:t>
            </a:r>
            <a:r>
              <a:rPr lang="en-US" sz="2000" dirty="0">
                <a:latin typeface="Arial" panose="020B0604020202020204" pitchFamily="34" charset="0"/>
                <a:cs typeface="Arial" panose="020B0604020202020204" pitchFamily="34" charset="0"/>
              </a:rPr>
              <a:t> traps, and a pre-stamped return envelope. </a:t>
            </a:r>
          </a:p>
        </p:txBody>
      </p:sp>
      <p:pic>
        <p:nvPicPr>
          <p:cNvPr id="5" name="Picture 4" descr="Ovitrap with Water Cro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791" y="2250875"/>
            <a:ext cx="3792078" cy="3282100"/>
          </a:xfrm>
          <a:prstGeom prst="rect">
            <a:avLst/>
          </a:prstGeom>
        </p:spPr>
      </p:pic>
      <p:sp>
        <p:nvSpPr>
          <p:cNvPr id="6" name="TextBox 5"/>
          <p:cNvSpPr txBox="1"/>
          <p:nvPr/>
        </p:nvSpPr>
        <p:spPr>
          <a:xfrm>
            <a:off x="7730613" y="5532974"/>
            <a:ext cx="4114546" cy="1323439"/>
          </a:xfrm>
          <a:prstGeom prst="rect">
            <a:avLst/>
          </a:prstGeom>
          <a:noFill/>
        </p:spPr>
        <p:txBody>
          <a:bodyPr wrap="square" rtlCol="0">
            <a:spAutoFit/>
          </a:bodyPr>
          <a:lstStyle/>
          <a:p>
            <a:r>
              <a:rPr lang="en-US" sz="1600" dirty="0" smtClean="0"/>
              <a:t>This is an </a:t>
            </a:r>
            <a:r>
              <a:rPr lang="en-US" sz="1600" dirty="0" err="1" smtClean="0"/>
              <a:t>oviposition</a:t>
            </a:r>
            <a:r>
              <a:rPr lang="en-US" sz="1600" dirty="0" smtClean="0"/>
              <a:t> trap. Female </a:t>
            </a:r>
            <a:r>
              <a:rPr lang="en-US" sz="1600" i="1" dirty="0" smtClean="0"/>
              <a:t>Aedes aegypti </a:t>
            </a:r>
            <a:r>
              <a:rPr lang="en-US" sz="1600" dirty="0" smtClean="0"/>
              <a:t>are attracted to the stinky water and lay their eggs on the paper liner.  The paper can be removed to collect the eggs. </a:t>
            </a:r>
            <a:endParaRPr lang="en-US" sz="1600" dirty="0"/>
          </a:p>
        </p:txBody>
      </p:sp>
    </p:spTree>
    <p:extLst>
      <p:ext uri="{BB962C8B-B14F-4D97-AF65-F5344CB8AC3E}">
        <p14:creationId xmlns:p14="http://schemas.microsoft.com/office/powerpoint/2010/main" val="1347166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226" y="1109855"/>
            <a:ext cx="9088272" cy="706964"/>
          </a:xfrm>
        </p:spPr>
        <p:txBody>
          <a:bodyPr/>
          <a:lstStyle/>
          <a:p>
            <a:r>
              <a:rPr lang="en-US" dirty="0"/>
              <a:t>Building your mosquito trap</a:t>
            </a:r>
            <a:br>
              <a:rPr lang="en-US" dirty="0"/>
            </a:br>
            <a:r>
              <a:rPr lang="en-US" dirty="0"/>
              <a:t>Step 1: </a:t>
            </a:r>
            <a:r>
              <a:rPr lang="en-US" dirty="0" smtClean="0"/>
              <a:t>Make </a:t>
            </a:r>
            <a:r>
              <a:rPr lang="en-US" dirty="0"/>
              <a:t>sure you have </a:t>
            </a:r>
            <a:r>
              <a:rPr lang="en-US" dirty="0" smtClean="0"/>
              <a:t>everything</a:t>
            </a:r>
            <a:r>
              <a:rPr lang="en-US" dirty="0"/>
              <a:t/>
            </a:r>
            <a:br>
              <a:rPr lang="en-US" dirty="0"/>
            </a:br>
            <a:endParaRPr lang="en-US" dirty="0"/>
          </a:p>
        </p:txBody>
      </p:sp>
      <p:sp>
        <p:nvSpPr>
          <p:cNvPr id="3" name="Content Placeholder 2"/>
          <p:cNvSpPr>
            <a:spLocks noGrp="1"/>
          </p:cNvSpPr>
          <p:nvPr>
            <p:ph sz="half" idx="1"/>
          </p:nvPr>
        </p:nvSpPr>
        <p:spPr/>
        <p:txBody>
          <a:bodyPr>
            <a:normAutofit/>
          </a:bodyPr>
          <a:lstStyle/>
          <a:p>
            <a:r>
              <a:rPr lang="en-US" sz="2400" dirty="0">
                <a:solidFill>
                  <a:schemeClr val="tx1"/>
                </a:solidFill>
                <a:latin typeface="Arial" panose="020B0604020202020204" pitchFamily="34" charset="0"/>
                <a:cs typeface="Arial" panose="020B0604020202020204" pitchFamily="34" charset="0"/>
              </a:rPr>
              <a:t>Besides what you receive in </a:t>
            </a:r>
            <a:r>
              <a:rPr lang="en-US" sz="2400" dirty="0" smtClean="0">
                <a:solidFill>
                  <a:schemeClr val="tx1"/>
                </a:solidFill>
                <a:latin typeface="Arial" panose="020B0604020202020204" pitchFamily="34" charset="0"/>
                <a:cs typeface="Arial" panose="020B0604020202020204" pitchFamily="34" charset="0"/>
              </a:rPr>
              <a:t>your kit, you will need:</a:t>
            </a:r>
          </a:p>
          <a:p>
            <a:pPr lvl="1"/>
            <a:r>
              <a:rPr lang="en-US" sz="2200" dirty="0">
                <a:solidFill>
                  <a:schemeClr val="tx1"/>
                </a:solidFill>
                <a:latin typeface="Arial" panose="020B0604020202020204" pitchFamily="34" charset="0"/>
                <a:cs typeface="Arial" panose="020B0604020202020204" pitchFamily="34" charset="0"/>
              </a:rPr>
              <a:t>A cup, jar or container, ideally </a:t>
            </a:r>
            <a:r>
              <a:rPr lang="en-US" sz="2200" b="1" dirty="0">
                <a:solidFill>
                  <a:schemeClr val="tx1"/>
                </a:solidFill>
                <a:latin typeface="Arial" panose="020B0604020202020204" pitchFamily="34" charset="0"/>
                <a:cs typeface="Arial" panose="020B0604020202020204" pitchFamily="34" charset="0"/>
              </a:rPr>
              <a:t>black</a:t>
            </a:r>
            <a:r>
              <a:rPr lang="en-US" sz="2200" dirty="0">
                <a:solidFill>
                  <a:schemeClr val="tx1"/>
                </a:solidFill>
                <a:latin typeface="Arial" panose="020B0604020202020204" pitchFamily="34" charset="0"/>
                <a:cs typeface="Arial" panose="020B0604020202020204" pitchFamily="34" charset="0"/>
              </a:rPr>
              <a:t>. (You can also paint it black or wrap black paper around it</a:t>
            </a:r>
            <a:r>
              <a:rPr lang="en-US" sz="2200" dirty="0" smtClean="0">
                <a:solidFill>
                  <a:schemeClr val="tx1"/>
                </a:solidFill>
                <a:latin typeface="Arial" panose="020B0604020202020204" pitchFamily="34" charset="0"/>
                <a:cs typeface="Arial" panose="020B0604020202020204" pitchFamily="34" charset="0"/>
              </a:rPr>
              <a:t>.)</a:t>
            </a:r>
          </a:p>
        </p:txBody>
      </p:sp>
      <p:sp>
        <p:nvSpPr>
          <p:cNvPr id="4" name="Content Placeholder 3"/>
          <p:cNvSpPr>
            <a:spLocks noGrp="1"/>
          </p:cNvSpPr>
          <p:nvPr>
            <p:ph sz="half" idx="2"/>
          </p:nvPr>
        </p:nvSpPr>
        <p:spPr/>
        <p:txBody>
          <a:bodyPr/>
          <a:lstStyle/>
          <a:p>
            <a:r>
              <a:rPr lang="en-US" sz="2400" dirty="0" smtClean="0">
                <a:solidFill>
                  <a:schemeClr val="tx1"/>
                </a:solidFill>
                <a:latin typeface="Arial" panose="020B0604020202020204" pitchFamily="34" charset="0"/>
                <a:cs typeface="Arial" panose="020B0604020202020204" pitchFamily="34" charset="0"/>
              </a:rPr>
              <a:t>Only two </a:t>
            </a:r>
            <a:r>
              <a:rPr lang="en-US" sz="2400" dirty="0">
                <a:solidFill>
                  <a:schemeClr val="tx1"/>
                </a:solidFill>
                <a:latin typeface="Arial" panose="020B0604020202020204" pitchFamily="34" charset="0"/>
                <a:cs typeface="Arial" panose="020B0604020202020204" pitchFamily="34" charset="0"/>
              </a:rPr>
              <a:t>or three alfalfa pellets and one seed germination paper sheet </a:t>
            </a:r>
            <a:r>
              <a:rPr lang="en-US" sz="2400" dirty="0" smtClean="0">
                <a:solidFill>
                  <a:schemeClr val="tx1"/>
                </a:solidFill>
                <a:latin typeface="Arial" panose="020B0604020202020204" pitchFamily="34" charset="0"/>
                <a:cs typeface="Arial" panose="020B0604020202020204" pitchFamily="34" charset="0"/>
              </a:rPr>
              <a:t>are needed per </a:t>
            </a:r>
            <a:r>
              <a:rPr lang="en-US" sz="2400" dirty="0">
                <a:solidFill>
                  <a:schemeClr val="tx1"/>
                </a:solidFill>
                <a:latin typeface="Arial" panose="020B0604020202020204" pitchFamily="34" charset="0"/>
                <a:cs typeface="Arial" panose="020B0604020202020204" pitchFamily="34" charset="0"/>
              </a:rPr>
              <a:t>trap.</a:t>
            </a:r>
          </a:p>
          <a:p>
            <a:endParaRPr lang="en-US" sz="2400" dirty="0"/>
          </a:p>
          <a:p>
            <a:endParaRPr lang="en-US" sz="2400" dirty="0">
              <a:solidFill>
                <a:schemeClr val="tx1"/>
              </a:solidFill>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6662238" y="4195213"/>
            <a:ext cx="3775539" cy="2502555"/>
          </a:xfrm>
          <a:prstGeom prst="rect">
            <a:avLst/>
          </a:prstGeom>
        </p:spPr>
      </p:pic>
    </p:spTree>
    <p:extLst>
      <p:ext uri="{BB962C8B-B14F-4D97-AF65-F5344CB8AC3E}">
        <p14:creationId xmlns:p14="http://schemas.microsoft.com/office/powerpoint/2010/main" val="176612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Assemble the trap</a:t>
            </a:r>
            <a:endParaRPr lang="en-US" dirty="0"/>
          </a:p>
        </p:txBody>
      </p:sp>
      <p:sp>
        <p:nvSpPr>
          <p:cNvPr id="3" name="Content Placeholder 2"/>
          <p:cNvSpPr>
            <a:spLocks noGrp="1"/>
          </p:cNvSpPr>
          <p:nvPr>
            <p:ph sz="half" idx="1"/>
          </p:nvPr>
        </p:nvSpPr>
        <p:spPr/>
        <p:txBody>
          <a:bodyPr>
            <a:normAutofit/>
          </a:bodyPr>
          <a:lstStyle/>
          <a:p>
            <a:r>
              <a:rPr lang="en-US" sz="2400" dirty="0">
                <a:solidFill>
                  <a:schemeClr val="tx1"/>
                </a:solidFill>
                <a:latin typeface="Arial" panose="020B0604020202020204" pitchFamily="34" charset="0"/>
                <a:cs typeface="Arial" panose="020B0604020202020204" pitchFamily="34" charset="0"/>
              </a:rPr>
              <a:t>Write the name of your school and starting date on the seed </a:t>
            </a:r>
            <a:r>
              <a:rPr lang="en-US" sz="2400" dirty="0" smtClean="0">
                <a:solidFill>
                  <a:schemeClr val="tx1"/>
                </a:solidFill>
                <a:latin typeface="Arial" panose="020B0604020202020204" pitchFamily="34" charset="0"/>
                <a:cs typeface="Arial" panose="020B0604020202020204" pitchFamily="34" charset="0"/>
              </a:rPr>
              <a:t>paper</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in Sharpie or pencil.</a:t>
            </a:r>
            <a:endParaRPr lang="en-US" sz="2400" dirty="0">
              <a:solidFill>
                <a:schemeClr val="tx1"/>
              </a:solidFill>
            </a:endParaRPr>
          </a:p>
        </p:txBody>
      </p:sp>
      <p:sp>
        <p:nvSpPr>
          <p:cNvPr id="4" name="Content Placeholder 3"/>
          <p:cNvSpPr>
            <a:spLocks noGrp="1"/>
          </p:cNvSpPr>
          <p:nvPr>
            <p:ph sz="half" idx="2"/>
          </p:nvPr>
        </p:nvSpPr>
        <p:spPr/>
        <p:txBody>
          <a:bodyPr/>
          <a:lstStyle/>
          <a:p>
            <a:r>
              <a:rPr lang="en-US" sz="2400" dirty="0">
                <a:solidFill>
                  <a:schemeClr val="tx1"/>
                </a:solidFill>
                <a:latin typeface="Arial" panose="020B0604020202020204" pitchFamily="34" charset="0"/>
                <a:cs typeface="Arial" panose="020B0604020202020204" pitchFamily="34" charset="0"/>
              </a:rPr>
              <a:t>Place the paper in to line the inside of the </a:t>
            </a:r>
            <a:r>
              <a:rPr lang="en-US" sz="2400" dirty="0" smtClean="0">
                <a:solidFill>
                  <a:schemeClr val="tx1"/>
                </a:solidFill>
                <a:latin typeface="Arial" panose="020B0604020202020204" pitchFamily="34" charset="0"/>
                <a:cs typeface="Arial" panose="020B0604020202020204" pitchFamily="34" charset="0"/>
              </a:rPr>
              <a:t>container.</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1459148" y="3760029"/>
            <a:ext cx="4037667" cy="2662854"/>
          </a:xfrm>
          <a:prstGeom prst="rect">
            <a:avLst/>
          </a:prstGeom>
        </p:spPr>
      </p:pic>
      <p:pic>
        <p:nvPicPr>
          <p:cNvPr id="6" name="Picture 5"/>
          <p:cNvPicPr>
            <a:picLocks noChangeAspect="1"/>
          </p:cNvPicPr>
          <p:nvPr/>
        </p:nvPicPr>
        <p:blipFill>
          <a:blip r:embed="rId3"/>
          <a:stretch>
            <a:fillRect/>
          </a:stretch>
        </p:blipFill>
        <p:spPr>
          <a:xfrm>
            <a:off x="6783151" y="3671183"/>
            <a:ext cx="4141011" cy="2751700"/>
          </a:xfrm>
          <a:prstGeom prst="rect">
            <a:avLst/>
          </a:prstGeom>
        </p:spPr>
      </p:pic>
    </p:spTree>
    <p:extLst>
      <p:ext uri="{BB962C8B-B14F-4D97-AF65-F5344CB8AC3E}">
        <p14:creationId xmlns:p14="http://schemas.microsoft.com/office/powerpoint/2010/main" val="422813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Activate the trap</a:t>
            </a:r>
          </a:p>
        </p:txBody>
      </p:sp>
      <p:sp>
        <p:nvSpPr>
          <p:cNvPr id="3" name="Content Placeholder 2"/>
          <p:cNvSpPr>
            <a:spLocks noGrp="1"/>
          </p:cNvSpPr>
          <p:nvPr>
            <p:ph sz="half" idx="1"/>
          </p:nvPr>
        </p:nvSpPr>
        <p:spPr/>
        <p:txBody>
          <a:bodyPr>
            <a:normAutofit/>
          </a:bodyPr>
          <a:lstStyle/>
          <a:p>
            <a:r>
              <a:rPr lang="en-US" sz="2400" dirty="0">
                <a:solidFill>
                  <a:schemeClr val="tx1"/>
                </a:solidFill>
                <a:latin typeface="Arial" panose="020B0604020202020204" pitchFamily="34" charset="0"/>
                <a:cs typeface="Arial" panose="020B0604020202020204" pitchFamily="34" charset="0"/>
              </a:rPr>
              <a:t>Drop in the two to three pieces of rabbit food (alfalfa pellets</a:t>
            </a:r>
            <a:r>
              <a:rPr lang="en-US" sz="2400" dirty="0" smtClean="0">
                <a:solidFill>
                  <a:schemeClr val="tx1"/>
                </a:solidFill>
                <a:latin typeface="Arial" panose="020B0604020202020204" pitchFamily="34" charset="0"/>
                <a:cs typeface="Arial" panose="020B0604020202020204" pitchFamily="34" charset="0"/>
              </a:rPr>
              <a:t>)  </a:t>
            </a:r>
            <a:endParaRPr lang="en-US" sz="2400" dirty="0"/>
          </a:p>
        </p:txBody>
      </p:sp>
      <p:sp>
        <p:nvSpPr>
          <p:cNvPr id="4" name="Content Placeholder 3"/>
          <p:cNvSpPr>
            <a:spLocks noGrp="1"/>
          </p:cNvSpPr>
          <p:nvPr>
            <p:ph sz="half" idx="2"/>
          </p:nvPr>
        </p:nvSpPr>
        <p:spPr/>
        <p:txBody>
          <a:bodyPr/>
          <a:lstStyle/>
          <a:p>
            <a:r>
              <a:rPr lang="en-US" sz="2400" dirty="0">
                <a:solidFill>
                  <a:schemeClr val="tx1"/>
                </a:solidFill>
                <a:latin typeface="Arial" panose="020B0604020202020204" pitchFamily="34" charset="0"/>
                <a:cs typeface="Arial" panose="020B0604020202020204" pitchFamily="34" charset="0"/>
              </a:rPr>
              <a:t>Then just add </a:t>
            </a:r>
            <a:r>
              <a:rPr lang="en-US" sz="2400" dirty="0" smtClean="0">
                <a:solidFill>
                  <a:schemeClr val="tx1"/>
                </a:solidFill>
                <a:latin typeface="Arial" panose="020B0604020202020204" pitchFamily="34" charset="0"/>
                <a:cs typeface="Arial" panose="020B0604020202020204" pitchFamily="34" charset="0"/>
              </a:rPr>
              <a:t>water</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1386651" y="3573685"/>
            <a:ext cx="4090022" cy="2697383"/>
          </a:xfrm>
          <a:prstGeom prst="rect">
            <a:avLst/>
          </a:prstGeom>
        </p:spPr>
      </p:pic>
      <p:pic>
        <p:nvPicPr>
          <p:cNvPr id="6" name="Picture 5"/>
          <p:cNvPicPr>
            <a:picLocks noChangeAspect="1"/>
          </p:cNvPicPr>
          <p:nvPr/>
        </p:nvPicPr>
        <p:blipFill>
          <a:blip r:embed="rId3"/>
          <a:stretch>
            <a:fillRect/>
          </a:stretch>
        </p:blipFill>
        <p:spPr>
          <a:xfrm>
            <a:off x="6511676" y="3492229"/>
            <a:ext cx="4130384" cy="2744639"/>
          </a:xfrm>
          <a:prstGeom prst="rect">
            <a:avLst/>
          </a:prstGeom>
        </p:spPr>
      </p:pic>
    </p:spTree>
    <p:extLst>
      <p:ext uri="{BB962C8B-B14F-4D97-AF65-F5344CB8AC3E}">
        <p14:creationId xmlns:p14="http://schemas.microsoft.com/office/powerpoint/2010/main" val="249081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Set the trap</a:t>
            </a:r>
            <a:endParaRPr lang="en-US" dirty="0"/>
          </a:p>
        </p:txBody>
      </p:sp>
      <p:sp>
        <p:nvSpPr>
          <p:cNvPr id="3" name="Content Placeholder 2"/>
          <p:cNvSpPr>
            <a:spLocks noGrp="1"/>
          </p:cNvSpPr>
          <p:nvPr>
            <p:ph sz="half" idx="1"/>
          </p:nvPr>
        </p:nvSpPr>
        <p:spPr/>
        <p:txBody>
          <a:bodyPr/>
          <a:lstStyle/>
          <a:p>
            <a:r>
              <a:rPr lang="en-US" sz="2000" dirty="0">
                <a:solidFill>
                  <a:schemeClr val="tx1"/>
                </a:solidFill>
                <a:latin typeface="Arial" panose="020B0604020202020204" pitchFamily="34" charset="0"/>
                <a:cs typeface="Arial" panose="020B0604020202020204" pitchFamily="34" charset="0"/>
              </a:rPr>
              <a:t>Place the trap in a shady location, possibly near some plants.  Do not place right next to a hose or sprinkler.  If needed, place rocks to prevent the trap from tipping over. Let the trap sit out for one week.  </a:t>
            </a:r>
          </a:p>
          <a:p>
            <a:r>
              <a:rPr lang="en-US" sz="2000" dirty="0">
                <a:solidFill>
                  <a:schemeClr val="tx1"/>
                </a:solidFill>
                <a:latin typeface="Arial" panose="020B0604020202020204" pitchFamily="34" charset="0"/>
                <a:cs typeface="Arial" panose="020B0604020202020204" pitchFamily="34" charset="0"/>
              </a:rPr>
              <a:t>Use the additional paper and alfalfa pellets to place additional traps and to trap in each location for 2 to 4 weeks total.</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208713" y="2728827"/>
            <a:ext cx="4824412" cy="3165646"/>
          </a:xfrm>
          <a:prstGeom prst="rect">
            <a:avLst/>
          </a:prstGeom>
        </p:spPr>
      </p:pic>
    </p:spTree>
    <p:extLst>
      <p:ext uri="{BB962C8B-B14F-4D97-AF65-F5344CB8AC3E}">
        <p14:creationId xmlns:p14="http://schemas.microsoft.com/office/powerpoint/2010/main" val="404380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Collect the eggs (if any)</a:t>
            </a:r>
            <a:endParaRPr lang="en-US" dirty="0"/>
          </a:p>
        </p:txBody>
      </p:sp>
      <p:sp>
        <p:nvSpPr>
          <p:cNvPr id="3" name="Content Placeholder 2"/>
          <p:cNvSpPr>
            <a:spLocks noGrp="1"/>
          </p:cNvSpPr>
          <p:nvPr>
            <p:ph sz="half" idx="1"/>
          </p:nvPr>
        </p:nvSpPr>
        <p:spPr/>
        <p:txBody>
          <a:bodyPr/>
          <a:lstStyle/>
          <a:p>
            <a:r>
              <a:rPr lang="en-US" sz="2000" dirty="0">
                <a:latin typeface="Arial" panose="020B0604020202020204" pitchFamily="34" charset="0"/>
                <a:cs typeface="Arial" panose="020B0604020202020204" pitchFamily="34" charset="0"/>
              </a:rPr>
              <a:t>Pull the seed germination paper out of the trap and dump out remaining water.  To continue trapping for another week, add more water and alfalfa pellets and line with a new, labelled seed paper</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Take the used seed paper and allow it to dry completely.  Examine it with a hand lens to see if eggs are present.</a:t>
            </a:r>
          </a:p>
          <a:p>
            <a:endParaRPr lang="en-US" dirty="0"/>
          </a:p>
        </p:txBody>
      </p:sp>
      <p:pic>
        <p:nvPicPr>
          <p:cNvPr id="5" name="Content Placeholder 4" descr="C:\Users\tarterk\Desktop\Presentation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08713" y="2723614"/>
            <a:ext cx="4824412" cy="3176071"/>
          </a:xfrm>
          <a:prstGeom prst="rect">
            <a:avLst/>
          </a:prstGeom>
          <a:noFill/>
          <a:ln>
            <a:noFill/>
          </a:ln>
        </p:spPr>
      </p:pic>
    </p:spTree>
    <p:extLst>
      <p:ext uri="{BB962C8B-B14F-4D97-AF65-F5344CB8AC3E}">
        <p14:creationId xmlns:p14="http://schemas.microsoft.com/office/powerpoint/2010/main" val="151915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Send us your data!</a:t>
            </a:r>
            <a:endParaRPr lang="en-US" dirty="0"/>
          </a:p>
        </p:txBody>
      </p:sp>
      <p:sp>
        <p:nvSpPr>
          <p:cNvPr id="3" name="Content Placeholder 2"/>
          <p:cNvSpPr>
            <a:spLocks noGrp="1"/>
          </p:cNvSpPr>
          <p:nvPr>
            <p:ph sz="half" idx="1"/>
          </p:nvPr>
        </p:nvSpPr>
        <p:spPr/>
        <p:txBody>
          <a:bodyPr/>
          <a:lstStyle/>
          <a:p>
            <a:r>
              <a:rPr lang="en-US" sz="2000" dirty="0">
                <a:solidFill>
                  <a:schemeClr val="tx1"/>
                </a:solidFill>
                <a:latin typeface="Arial" panose="020B0604020202020204" pitchFamily="34" charset="0"/>
                <a:cs typeface="Arial" panose="020B0604020202020204" pitchFamily="34" charset="0"/>
              </a:rPr>
              <a:t>Once you have completed all the weeks of mosquito trapping you plan to do and dried the seed papers, send </a:t>
            </a:r>
            <a:r>
              <a:rPr lang="en-US" sz="2000" b="1" dirty="0">
                <a:solidFill>
                  <a:schemeClr val="tx1"/>
                </a:solidFill>
                <a:latin typeface="Arial" panose="020B0604020202020204" pitchFamily="34" charset="0"/>
                <a:cs typeface="Arial" panose="020B0604020202020204" pitchFamily="34" charset="0"/>
              </a:rPr>
              <a:t>all</a:t>
            </a:r>
            <a:r>
              <a:rPr lang="en-US" sz="2000" dirty="0">
                <a:solidFill>
                  <a:schemeClr val="tx1"/>
                </a:solidFill>
                <a:latin typeface="Arial" panose="020B0604020202020204" pitchFamily="34" charset="0"/>
                <a:cs typeface="Arial" panose="020B0604020202020204" pitchFamily="34" charset="0"/>
              </a:rPr>
              <a:t> the papers to the University of Arizona using the stamped, self-addressed envelope provided in your kit.  We will examine each sheet again for eggs, rear the mosquitoes and email you to let you know what we find.  </a:t>
            </a:r>
          </a:p>
          <a:p>
            <a:pPr marL="0" indent="0">
              <a:buNone/>
            </a:pPr>
            <a:endParaRPr lang="en-US" dirty="0"/>
          </a:p>
        </p:txBody>
      </p:sp>
      <p:sp>
        <p:nvSpPr>
          <p:cNvPr id="4" name="Content Placeholder 3"/>
          <p:cNvSpPr>
            <a:spLocks noGrp="1"/>
          </p:cNvSpPr>
          <p:nvPr>
            <p:ph sz="half" idx="2"/>
          </p:nvPr>
        </p:nvSpPr>
        <p:spPr/>
        <p:txBody>
          <a:bodyPr/>
          <a:lstStyle/>
          <a:p>
            <a:r>
              <a:rPr lang="en-US" sz="2000" dirty="0">
                <a:solidFill>
                  <a:schemeClr val="tx1"/>
                </a:solidFill>
                <a:latin typeface="Arial" panose="020B0604020202020204" pitchFamily="34" charset="0"/>
                <a:cs typeface="Arial" panose="020B0604020202020204" pitchFamily="34" charset="0"/>
              </a:rPr>
              <a:t>Also, please enter your data on the Great Arizona Mosquito Hunt website: </a:t>
            </a:r>
            <a:r>
              <a:rPr lang="en-US" sz="2000" dirty="0" smtClean="0">
                <a:solidFill>
                  <a:srgbClr val="0070C0"/>
                </a:solidFill>
                <a:latin typeface="Arial" panose="020B0604020202020204" pitchFamily="34" charset="0"/>
                <a:cs typeface="Arial" panose="020B0604020202020204" pitchFamily="34" charset="0"/>
                <a:hlinkClick r:id="rId2"/>
              </a:rPr>
              <a:t>azhealth.gov/mosquito</a:t>
            </a:r>
            <a:endParaRPr lang="en-US" sz="2000" dirty="0" smtClean="0">
              <a:solidFill>
                <a:srgbClr val="0070C0"/>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THANK YOU!!!!!!!</a:t>
            </a:r>
            <a:endParaRPr lang="en-US" sz="2800"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0681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Why should I care about mosquitoes?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301" y="2401942"/>
            <a:ext cx="3243755" cy="2162504"/>
          </a:xfrm>
          <a:prstGeom prst="rect">
            <a:avLst/>
          </a:prstGeom>
        </p:spPr>
      </p:pic>
      <p:sp>
        <p:nvSpPr>
          <p:cNvPr id="5" name="TextBox 4"/>
          <p:cNvSpPr txBox="1"/>
          <p:nvPr/>
        </p:nvSpPr>
        <p:spPr>
          <a:xfrm>
            <a:off x="9565234" y="2401941"/>
            <a:ext cx="2480441" cy="193899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This little girl is being treated for </a:t>
            </a:r>
            <a:r>
              <a:rPr lang="en-US" sz="2000" b="1" dirty="0" smtClean="0">
                <a:latin typeface="Arial" panose="020B0604020202020204" pitchFamily="34" charset="0"/>
                <a:cs typeface="Arial" panose="020B0604020202020204" pitchFamily="34" charset="0"/>
              </a:rPr>
              <a:t>malaria</a:t>
            </a:r>
            <a:r>
              <a:rPr lang="en-US" sz="2000" dirty="0" smtClean="0">
                <a:latin typeface="Arial" panose="020B0604020202020204" pitchFamily="34" charset="0"/>
                <a:cs typeface="Arial" panose="020B0604020202020204" pitchFamily="34" charset="0"/>
              </a:rPr>
              <a:t>, which kills over 600,000 people each year, mostly children.</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9565236" y="4452809"/>
            <a:ext cx="2480440" cy="224676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This is the first U.S. child born with microcephaly (a serious birth defect causing the brain to be very small) due to </a:t>
            </a:r>
            <a:r>
              <a:rPr lang="en-US" sz="2000" b="1" dirty="0" smtClean="0">
                <a:latin typeface="Arial" panose="020B0604020202020204" pitchFamily="34" charset="0"/>
                <a:cs typeface="Arial" panose="020B0604020202020204" pitchFamily="34" charset="0"/>
              </a:rPr>
              <a:t>Zika</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01" y="4452809"/>
            <a:ext cx="3243755" cy="1823214"/>
          </a:xfrm>
          <a:prstGeom prst="rect">
            <a:avLst/>
          </a:prstGeom>
        </p:spPr>
      </p:pic>
      <p:pic>
        <p:nvPicPr>
          <p:cNvPr id="9" name="Picture 8" descr="Screen Shot 2015-06-18 at 11.04.0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43" y="2401941"/>
            <a:ext cx="5329382" cy="4038487"/>
          </a:xfrm>
          <a:prstGeom prst="rect">
            <a:avLst/>
          </a:prstGeom>
        </p:spPr>
      </p:pic>
    </p:spTree>
    <p:extLst>
      <p:ext uri="{BB962C8B-B14F-4D97-AF65-F5344CB8AC3E}">
        <p14:creationId xmlns:p14="http://schemas.microsoft.com/office/powerpoint/2010/main" val="35442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Frequently Asked Questions</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13822" y="2309210"/>
            <a:ext cx="11163171" cy="4091589"/>
          </a:xfrm>
        </p:spPr>
        <p:txBody>
          <a:bodyPr>
            <a:noAutofit/>
          </a:bodyPr>
          <a:lstStyle/>
          <a:p>
            <a:r>
              <a:rPr lang="en-US" dirty="0" smtClean="0">
                <a:latin typeface="Arial" panose="020B0604020202020204" pitchFamily="34" charset="0"/>
                <a:cs typeface="Arial" panose="020B0604020202020204" pitchFamily="34" charset="0"/>
              </a:rPr>
              <a:t>Are these mosquito eggs?</a:t>
            </a:r>
          </a:p>
          <a:p>
            <a:pPr marL="0" indent="0">
              <a:buNone/>
            </a:pPr>
            <a:r>
              <a:rPr lang="en-US" dirty="0" smtClean="0">
                <a:latin typeface="Arial" panose="020B0604020202020204" pitchFamily="34" charset="0"/>
                <a:cs typeface="Arial" panose="020B0604020202020204" pitchFamily="34" charset="0"/>
              </a:rPr>
              <a:t>It is hard to be sure when you haven’t seen the eggs before.  Make your best guess, but be sure to send us all the papers so we can confirm your findings.</a:t>
            </a:r>
          </a:p>
          <a:p>
            <a:r>
              <a:rPr lang="en-US" dirty="0" smtClean="0">
                <a:latin typeface="Arial" panose="020B0604020202020204" pitchFamily="34" charset="0"/>
                <a:cs typeface="Arial" panose="020B0604020202020204" pitchFamily="34" charset="0"/>
              </a:rPr>
              <a:t>We didn’t find any eggs.  Did we mess up?</a:t>
            </a:r>
          </a:p>
          <a:p>
            <a:pPr marL="0" indent="0">
              <a:buNone/>
            </a:pPr>
            <a:r>
              <a:rPr lang="en-US" dirty="0" smtClean="0">
                <a:latin typeface="Arial" panose="020B0604020202020204" pitchFamily="34" charset="0"/>
                <a:cs typeface="Arial" panose="020B0604020202020204" pitchFamily="34" charset="0"/>
              </a:rPr>
              <a:t>No, unless you forgot something or the traps were knocked over by crazed </a:t>
            </a:r>
            <a:r>
              <a:rPr lang="en-US" dirty="0" err="1" smtClean="0">
                <a:latin typeface="Arial" panose="020B0604020202020204" pitchFamily="34" charset="0"/>
                <a:cs typeface="Arial" panose="020B0604020202020204" pitchFamily="34" charset="0"/>
              </a:rPr>
              <a:t>javelinas</a:t>
            </a:r>
            <a:r>
              <a:rPr lang="en-US" dirty="0" smtClean="0">
                <a:latin typeface="Arial" panose="020B0604020202020204" pitchFamily="34" charset="0"/>
                <a:cs typeface="Arial" panose="020B0604020202020204" pitchFamily="34" charset="0"/>
              </a:rPr>
              <a:t> (it can happen!).  An absence of eggs can mean the mosquitoes are not present in your area (hooray!) or that they were not able to find the trap.  If you place only one trap for just one week, the mosquitoes may not find it.  If you trapped in multiple locations for several weeks and still didn’t collect mosquitoes, it is reasonable to conclude that </a:t>
            </a:r>
            <a:r>
              <a:rPr lang="en-US" i="1" dirty="0" smtClean="0">
                <a:latin typeface="Arial" panose="020B0604020202020204" pitchFamily="34" charset="0"/>
                <a:cs typeface="Arial" panose="020B0604020202020204" pitchFamily="34" charset="0"/>
              </a:rPr>
              <a:t>Aedes</a:t>
            </a:r>
            <a:r>
              <a:rPr lang="en-US" dirty="0" smtClean="0">
                <a:latin typeface="Arial" panose="020B0604020202020204" pitchFamily="34" charset="0"/>
                <a:cs typeface="Arial" panose="020B0604020202020204" pitchFamily="34" charset="0"/>
              </a:rPr>
              <a:t> mosquitoes are not currently present in your location.</a:t>
            </a:r>
          </a:p>
          <a:p>
            <a:r>
              <a:rPr lang="en-US" dirty="0" smtClean="0">
                <a:latin typeface="Arial" panose="020B0604020202020204" pitchFamily="34" charset="0"/>
                <a:cs typeface="Arial" panose="020B0604020202020204" pitchFamily="34" charset="0"/>
              </a:rPr>
              <a:t>It’s starting to get cold at night.  Does that affect our traps?</a:t>
            </a:r>
          </a:p>
          <a:p>
            <a:pPr marL="0" indent="0">
              <a:buNone/>
            </a:pPr>
            <a:r>
              <a:rPr lang="en-US" dirty="0" smtClean="0">
                <a:latin typeface="Arial" panose="020B0604020202020204" pitchFamily="34" charset="0"/>
                <a:cs typeface="Arial" panose="020B0604020202020204" pitchFamily="34" charset="0"/>
              </a:rPr>
              <a:t>Yes, </a:t>
            </a:r>
            <a:r>
              <a:rPr lang="en-US" i="1" dirty="0" smtClean="0">
                <a:latin typeface="Arial" panose="020B0604020202020204" pitchFamily="34" charset="0"/>
                <a:cs typeface="Arial" panose="020B0604020202020204" pitchFamily="34" charset="0"/>
              </a:rPr>
              <a:t>Aedes aegypti </a:t>
            </a:r>
            <a:r>
              <a:rPr lang="en-US" dirty="0" smtClean="0">
                <a:latin typeface="Arial" panose="020B0604020202020204" pitchFamily="34" charset="0"/>
                <a:cs typeface="Arial" panose="020B0604020202020204" pitchFamily="34" charset="0"/>
              </a:rPr>
              <a:t>is a warm-weather mosquito.  August and September are the peak months for </a:t>
            </a:r>
            <a:r>
              <a:rPr lang="en-US" i="1" dirty="0" smtClean="0">
                <a:latin typeface="Arial" panose="020B0604020202020204" pitchFamily="34" charset="0"/>
                <a:cs typeface="Arial" panose="020B0604020202020204" pitchFamily="34" charset="0"/>
              </a:rPr>
              <a:t>Aedes aegypti</a:t>
            </a:r>
            <a:r>
              <a:rPr lang="en-US" dirty="0" smtClean="0">
                <a:latin typeface="Arial" panose="020B0604020202020204" pitchFamily="34" charset="0"/>
                <a:cs typeface="Arial" panose="020B0604020202020204" pitchFamily="34" charset="0"/>
              </a:rPr>
              <a:t> activity in Arizona.  Trapping too late or too early in the season may result in negative trap results, even if the species is present.</a:t>
            </a:r>
          </a:p>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914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4426039" cy="706964"/>
          </a:xfrm>
        </p:spPr>
        <p:txBody>
          <a:bodyPr/>
          <a:lstStyle/>
          <a:p>
            <a:r>
              <a:rPr lang="en-US" dirty="0" smtClean="0">
                <a:latin typeface="Arial" panose="020B0604020202020204" pitchFamily="34" charset="0"/>
                <a:cs typeface="Arial" panose="020B0604020202020204" pitchFamily="34" charset="0"/>
              </a:rPr>
              <a:t>Findings from GAMH 2016</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half" idx="1"/>
          </p:nvPr>
        </p:nvSpPr>
        <p:spPr>
          <a:xfrm>
            <a:off x="555864" y="2645542"/>
            <a:ext cx="5676770" cy="3416301"/>
          </a:xfrm>
        </p:spPr>
        <p:txBody>
          <a:bodyPr/>
          <a:lstStyle/>
          <a:p>
            <a:r>
              <a:rPr lang="en-US" dirty="0" smtClean="0"/>
              <a:t>Students and volunteers from 58 schools and 4-H groups in 13 counties participated as citizen scientists in the 2016 Great Arizona Mosquito Hunt.</a:t>
            </a:r>
          </a:p>
          <a:p>
            <a:r>
              <a:rPr lang="en-US" dirty="0" smtClean="0"/>
              <a:t>GAMH citizen scientists helped to document the new expansion of </a:t>
            </a:r>
            <a:r>
              <a:rPr lang="en-US" i="1" dirty="0" smtClean="0"/>
              <a:t>Aedes aegypti </a:t>
            </a:r>
            <a:r>
              <a:rPr lang="en-US" dirty="0" smtClean="0"/>
              <a:t>into Graham and Greenlee counties, and found the mosquito in new areas of other counties.  </a:t>
            </a:r>
          </a:p>
          <a:p>
            <a:r>
              <a:rPr lang="en-US" dirty="0" smtClean="0"/>
              <a:t>GAMH citizen scientists provided additional mosquito surveillance in rural areas with limited surveillance.</a:t>
            </a:r>
            <a:endParaRPr lang="en-US" dirty="0"/>
          </a:p>
        </p:txBody>
      </p:sp>
      <p:pic>
        <p:nvPicPr>
          <p:cNvPr id="10" name="Picture 9"/>
          <p:cNvPicPr>
            <a:picLocks noChangeAspect="1"/>
          </p:cNvPicPr>
          <p:nvPr/>
        </p:nvPicPr>
        <p:blipFill>
          <a:blip r:embed="rId2"/>
          <a:stretch>
            <a:fillRect/>
          </a:stretch>
        </p:blipFill>
        <p:spPr>
          <a:xfrm>
            <a:off x="6232634" y="0"/>
            <a:ext cx="5749158" cy="6779631"/>
          </a:xfrm>
          <a:prstGeom prst="rect">
            <a:avLst/>
          </a:prstGeom>
        </p:spPr>
      </p:pic>
    </p:spTree>
    <p:extLst>
      <p:ext uri="{BB962C8B-B14F-4D97-AF65-F5344CB8AC3E}">
        <p14:creationId xmlns:p14="http://schemas.microsoft.com/office/powerpoint/2010/main" val="3529113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Happy Mosquito Hunting!</a:t>
            </a:r>
            <a:endParaRPr lang="en-US" dirty="0"/>
          </a:p>
        </p:txBody>
      </p:sp>
      <p:sp>
        <p:nvSpPr>
          <p:cNvPr id="6" name="Text Placeholder 5"/>
          <p:cNvSpPr>
            <a:spLocks noGrp="1"/>
          </p:cNvSpPr>
          <p:nvPr>
            <p:ph type="body" sz="half" idx="2"/>
          </p:nvPr>
        </p:nvSpPr>
        <p:spPr>
          <a:xfrm>
            <a:off x="850154" y="3742997"/>
            <a:ext cx="10795308" cy="2476500"/>
          </a:xfrm>
        </p:spPr>
        <p:txBody>
          <a:bodyPr>
            <a:normAutofit fontScale="77500" lnSpcReduction="20000"/>
          </a:bodyPr>
          <a:lstStyle/>
          <a:p>
            <a:r>
              <a:rPr lang="en-US" sz="2000" dirty="0" smtClean="0"/>
              <a:t>For more information, contact:</a:t>
            </a:r>
          </a:p>
          <a:p>
            <a:pPr>
              <a:lnSpc>
                <a:spcPct val="120000"/>
              </a:lnSpc>
            </a:pPr>
            <a:r>
              <a:rPr lang="en-US" sz="2100" dirty="0" smtClean="0"/>
              <a:t>Kathleen Walker								Kara Tarter</a:t>
            </a:r>
          </a:p>
          <a:p>
            <a:pPr>
              <a:lnSpc>
                <a:spcPct val="120000"/>
              </a:lnSpc>
            </a:pPr>
            <a:r>
              <a:rPr lang="en-US" sz="2100" dirty="0" smtClean="0"/>
              <a:t>Assistant Professor 								Vector-borne </a:t>
            </a:r>
            <a:r>
              <a:rPr lang="en-US" sz="2100" dirty="0"/>
              <a:t>&amp; Zoonotic Disease Epidemiologist </a:t>
            </a:r>
          </a:p>
          <a:p>
            <a:pPr>
              <a:lnSpc>
                <a:spcPct val="120000"/>
              </a:lnSpc>
            </a:pPr>
            <a:r>
              <a:rPr lang="en-US" sz="2100" dirty="0" smtClean="0"/>
              <a:t>Department of Entomology						Office </a:t>
            </a:r>
            <a:r>
              <a:rPr lang="en-US" sz="2100" dirty="0"/>
              <a:t>of Infectious Disease 	</a:t>
            </a:r>
            <a:r>
              <a:rPr lang="en-US" sz="2100" dirty="0" smtClean="0"/>
              <a:t>						</a:t>
            </a:r>
          </a:p>
          <a:p>
            <a:pPr>
              <a:lnSpc>
                <a:spcPct val="120000"/>
              </a:lnSpc>
            </a:pPr>
            <a:r>
              <a:rPr lang="en-US" sz="2100" dirty="0" smtClean="0"/>
              <a:t>University of Arizona Cooperative Extension		Arizona </a:t>
            </a:r>
            <a:r>
              <a:rPr lang="en-US" sz="2100" dirty="0"/>
              <a:t>Department of Health Services  </a:t>
            </a:r>
            <a:endParaRPr lang="en-US" sz="2100" dirty="0" smtClean="0"/>
          </a:p>
          <a:p>
            <a:pPr>
              <a:lnSpc>
                <a:spcPct val="120000"/>
              </a:lnSpc>
            </a:pPr>
            <a:r>
              <a:rPr lang="en-US" sz="2100" dirty="0" smtClean="0">
                <a:hlinkClick r:id="rId3"/>
              </a:rPr>
              <a:t>krwalker@cals.arizona.edu</a:t>
            </a:r>
            <a:r>
              <a:rPr lang="en-US" sz="2100" dirty="0" smtClean="0"/>
              <a:t>						</a:t>
            </a:r>
            <a:r>
              <a:rPr lang="en-US" sz="2100" u="sng" dirty="0" smtClean="0">
                <a:hlinkClick r:id="rId4"/>
              </a:rPr>
              <a:t>vbzd@azdhs.gov</a:t>
            </a:r>
            <a:r>
              <a:rPr lang="en-US" sz="2100" u="sng" dirty="0" smtClean="0"/>
              <a:t> </a:t>
            </a:r>
            <a:endParaRPr lang="en-US" sz="2100" dirty="0" smtClean="0"/>
          </a:p>
          <a:p>
            <a:pPr>
              <a:lnSpc>
                <a:spcPct val="150000"/>
              </a:lnSpc>
            </a:pPr>
            <a:endParaRPr lang="en-US" dirty="0"/>
          </a:p>
        </p:txBody>
      </p:sp>
    </p:spTree>
    <p:extLst>
      <p:ext uri="{BB962C8B-B14F-4D97-AF65-F5344CB8AC3E}">
        <p14:creationId xmlns:p14="http://schemas.microsoft.com/office/powerpoint/2010/main" val="111082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145" y="321496"/>
            <a:ext cx="4660887" cy="1580875"/>
          </a:xfrm>
        </p:spPr>
        <p:txBody>
          <a:bodyPr/>
          <a:lstStyle/>
          <a:p>
            <a:r>
              <a:rPr lang="en-US" dirty="0" smtClean="0">
                <a:solidFill>
                  <a:schemeClr val="tx1"/>
                </a:solidFill>
                <a:latin typeface="Arial" panose="020B0604020202020204" pitchFamily="34" charset="0"/>
                <a:cs typeface="Arial" panose="020B0604020202020204" pitchFamily="34" charset="0"/>
              </a:rPr>
              <a:t>How do mosquitoes carry (transmit) diseases?</a:t>
            </a:r>
            <a:endParaRPr lang="en-US"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819" y="2406869"/>
            <a:ext cx="5434361" cy="431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78819" y="5728138"/>
            <a:ext cx="5364634" cy="112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anose="020B0604020202020204" pitchFamily="34" charset="0"/>
                <a:cs typeface="Arial" panose="020B0604020202020204" pitchFamily="34" charset="0"/>
              </a:rPr>
              <a:t>Step 3: The disease organism grows in the mosquito and move into her saliva.  This can take a few days to a week.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147146" y="2312276"/>
            <a:ext cx="3190786" cy="3300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anose="020B0604020202020204" pitchFamily="34" charset="0"/>
                <a:cs typeface="Arial" panose="020B0604020202020204" pitchFamily="34" charset="0"/>
              </a:rPr>
              <a:t>Step 2: </a:t>
            </a:r>
          </a:p>
          <a:p>
            <a:r>
              <a:rPr lang="en-US" dirty="0" smtClean="0">
                <a:latin typeface="Arial" panose="020B0604020202020204" pitchFamily="34" charset="0"/>
                <a:cs typeface="Arial" panose="020B0604020202020204" pitchFamily="34" charset="0"/>
              </a:rPr>
              <a:t>A person is sick with a disease that can be carried by that species of mosquito. The disease organism lives in the person’s blood and makes the person feel sick.  If a mosquito bites while the person is sick, the disease organism gets picked up by the mosquito.</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5407123" y="761454"/>
            <a:ext cx="2612270" cy="17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anose="020B0604020202020204" pitchFamily="34" charset="0"/>
                <a:cs typeface="Arial" panose="020B0604020202020204" pitchFamily="34" charset="0"/>
              </a:rPr>
              <a:t>Step 1:</a:t>
            </a:r>
          </a:p>
          <a:p>
            <a:r>
              <a:rPr lang="en-US" dirty="0" smtClean="0">
                <a:latin typeface="Arial" panose="020B0604020202020204" pitchFamily="34" charset="0"/>
                <a:cs typeface="Arial" panose="020B0604020202020204" pitchFamily="34" charset="0"/>
              </a:rPr>
              <a:t>The female mosquito</a:t>
            </a:r>
          </a:p>
          <a:p>
            <a:r>
              <a:rPr lang="en-US" dirty="0" smtClean="0">
                <a:latin typeface="Arial" panose="020B0604020202020204" pitchFamily="34" charset="0"/>
                <a:cs typeface="Arial" panose="020B0604020202020204" pitchFamily="34" charset="0"/>
              </a:rPr>
              <a:t>searches for a human to bite.  She will use the blood to make eggs. </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8854068" y="3026981"/>
            <a:ext cx="2633740" cy="217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anose="020B0604020202020204" pitchFamily="34" charset="0"/>
                <a:cs typeface="Arial" panose="020B0604020202020204" pitchFamily="34" charset="0"/>
              </a:rPr>
              <a:t>Step 4:</a:t>
            </a:r>
          </a:p>
          <a:p>
            <a:r>
              <a:rPr lang="en-US" dirty="0" smtClean="0">
                <a:latin typeface="Arial" panose="020B0604020202020204" pitchFamily="34" charset="0"/>
                <a:cs typeface="Arial" panose="020B0604020202020204" pitchFamily="34" charset="0"/>
              </a:rPr>
              <a:t>The mosquito now has the disease organism in her saliva.  She bites another person and that person becomes sick.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268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60" y="373119"/>
            <a:ext cx="6159062" cy="6159062"/>
          </a:xfrm>
          <a:prstGeom prst="rect">
            <a:avLst/>
          </a:prstGeom>
        </p:spPr>
      </p:pic>
      <p:sp>
        <p:nvSpPr>
          <p:cNvPr id="21" name="TextBox 20"/>
          <p:cNvSpPr txBox="1"/>
          <p:nvPr/>
        </p:nvSpPr>
        <p:spPr>
          <a:xfrm>
            <a:off x="7175274" y="1404034"/>
            <a:ext cx="4543760" cy="5324535"/>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These three viruses are all transmitted by the </a:t>
            </a:r>
            <a:r>
              <a:rPr lang="en-US" sz="2000" i="1" dirty="0" smtClean="0">
                <a:latin typeface="Arial" panose="020B0604020202020204" pitchFamily="34" charset="0"/>
                <a:cs typeface="Arial" panose="020B0604020202020204" pitchFamily="34" charset="0"/>
              </a:rPr>
              <a:t>Aedes aegypti </a:t>
            </a:r>
            <a:r>
              <a:rPr lang="en-US" sz="2000" dirty="0" smtClean="0">
                <a:latin typeface="Arial" panose="020B0604020202020204" pitchFamily="34" charset="0"/>
                <a:cs typeface="Arial" panose="020B0604020202020204" pitchFamily="34" charset="0"/>
              </a:rPr>
              <a:t>mosquito, which is present in Arizona. So far, the mosquito is not transmitting these viruses in our state.</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Often people infected with dengue or Zika don’t feel sick at all.  However, any of these viruses can cause serious complications:</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Dengue</a:t>
            </a:r>
            <a:r>
              <a:rPr lang="en-US" sz="2000" dirty="0" smtClean="0">
                <a:latin typeface="Arial" panose="020B0604020202020204" pitchFamily="34" charset="0"/>
                <a:cs typeface="Arial" panose="020B0604020202020204" pitchFamily="34" charset="0"/>
              </a:rPr>
              <a:t> can be </a:t>
            </a:r>
            <a:r>
              <a:rPr lang="en-US" sz="2000" b="1" dirty="0" smtClean="0">
                <a:latin typeface="Arial" panose="020B0604020202020204" pitchFamily="34" charset="0"/>
                <a:cs typeface="Arial" panose="020B0604020202020204" pitchFamily="34" charset="0"/>
              </a:rPr>
              <a:t>fatal</a:t>
            </a:r>
            <a:r>
              <a:rPr lang="en-US" sz="2000" dirty="0" smtClean="0">
                <a:latin typeface="Arial" panose="020B0604020202020204" pitchFamily="34" charset="0"/>
                <a:cs typeface="Arial" panose="020B0604020202020204" pitchFamily="34" charset="0"/>
              </a:rPr>
              <a:t> in the </a:t>
            </a:r>
            <a:r>
              <a:rPr lang="en-US" sz="2000" dirty="0">
                <a:latin typeface="Arial" panose="020B0604020202020204" pitchFamily="34" charset="0"/>
                <a:cs typeface="Arial" panose="020B0604020202020204" pitchFamily="34" charset="0"/>
              </a:rPr>
              <a:t>hemorrhagic </a:t>
            </a:r>
            <a:r>
              <a:rPr lang="en-US" sz="2000" dirty="0" smtClean="0">
                <a:latin typeface="Arial" panose="020B0604020202020204" pitchFamily="34" charset="0"/>
                <a:cs typeface="Arial" panose="020B0604020202020204" pitchFamily="34" charset="0"/>
              </a:rPr>
              <a:t>form.</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Chikungunya</a:t>
            </a:r>
            <a:r>
              <a:rPr lang="en-US" sz="2000" dirty="0" smtClean="0">
                <a:latin typeface="Arial" panose="020B0604020202020204" pitchFamily="34" charset="0"/>
                <a:cs typeface="Arial" panose="020B0604020202020204" pitchFamily="34" charset="0"/>
              </a:rPr>
              <a:t> can cause </a:t>
            </a:r>
            <a:r>
              <a:rPr lang="en-US" sz="2000" b="1" dirty="0" smtClean="0">
                <a:latin typeface="Arial" panose="020B0604020202020204" pitchFamily="34" charset="0"/>
                <a:cs typeface="Arial" panose="020B0604020202020204" pitchFamily="34" charset="0"/>
              </a:rPr>
              <a:t>permanent disability </a:t>
            </a:r>
            <a:r>
              <a:rPr lang="en-US" sz="2000" dirty="0" smtClean="0">
                <a:latin typeface="Arial" panose="020B0604020202020204" pitchFamily="34" charset="0"/>
                <a:cs typeface="Arial" panose="020B0604020202020204" pitchFamily="34" charset="0"/>
              </a:rPr>
              <a:t>in some people.</a:t>
            </a: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Zika</a:t>
            </a:r>
            <a:r>
              <a:rPr lang="en-US" sz="2000" dirty="0" smtClean="0">
                <a:latin typeface="Arial" panose="020B0604020202020204" pitchFamily="34" charset="0"/>
                <a:cs typeface="Arial" panose="020B0604020202020204" pitchFamily="34" charset="0"/>
              </a:rPr>
              <a:t> infections during pregnancy can cause </a:t>
            </a:r>
            <a:r>
              <a:rPr lang="en-US" sz="2000" b="1" dirty="0" smtClean="0">
                <a:latin typeface="Arial" panose="020B0604020202020204" pitchFamily="34" charset="0"/>
                <a:cs typeface="Arial" panose="020B0604020202020204" pitchFamily="34" charset="0"/>
              </a:rPr>
              <a:t>severe birth defects</a:t>
            </a:r>
            <a:r>
              <a:rPr lang="en-U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297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Arial" panose="020B0604020202020204" pitchFamily="34" charset="0"/>
                <a:cs typeface="Arial" panose="020B0604020202020204" pitchFamily="34" charset="0"/>
              </a:rPr>
              <a:t>Aedes aegypti </a:t>
            </a:r>
            <a:r>
              <a:rPr lang="en-US" dirty="0" smtClean="0">
                <a:latin typeface="Arial" panose="020B0604020202020204" pitchFamily="34" charset="0"/>
                <a:cs typeface="Arial" panose="020B0604020202020204" pitchFamily="34" charset="0"/>
              </a:rPr>
              <a:t>– the </a:t>
            </a:r>
            <a:r>
              <a:rPr lang="en-US" dirty="0" err="1" smtClean="0">
                <a:latin typeface="Arial" panose="020B0604020202020204" pitchFamily="34" charset="0"/>
                <a:cs typeface="Arial" panose="020B0604020202020204" pitchFamily="34" charset="0"/>
              </a:rPr>
              <a:t>yellowfever</a:t>
            </a:r>
            <a:r>
              <a:rPr lang="en-US" dirty="0" smtClean="0">
                <a:latin typeface="Arial" panose="020B0604020202020204" pitchFamily="34" charset="0"/>
                <a:cs typeface="Arial" panose="020B0604020202020204" pitchFamily="34" charset="0"/>
              </a:rPr>
              <a:t> mosquito</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154954" y="2603500"/>
            <a:ext cx="9071612" cy="3416300"/>
          </a:xfrm>
        </p:spPr>
        <p:txBody>
          <a:bodyPr>
            <a:noAutofit/>
          </a:bodyPr>
          <a:lstStyle/>
          <a:p>
            <a:r>
              <a:rPr lang="en-US" sz="2000" b="1" dirty="0" smtClean="0">
                <a:latin typeface="Arial" panose="020B0604020202020204" pitchFamily="34" charset="0"/>
                <a:cs typeface="Arial" panose="020B0604020202020204" pitchFamily="34" charset="0"/>
              </a:rPr>
              <a:t>Is the main vector of Dengue, Chikungunya, Zika and Yellow Fever</a:t>
            </a:r>
            <a:r>
              <a:rPr lang="en-US" sz="2000" dirty="0" smtClean="0">
                <a:latin typeface="Arial" panose="020B0604020202020204" pitchFamily="34" charset="0"/>
                <a:cs typeface="Arial" panose="020B0604020202020204" pitchFamily="34" charset="0"/>
              </a:rPr>
              <a:t>.</a:t>
            </a:r>
          </a:p>
          <a:p>
            <a:pPr marL="0" indent="0">
              <a:buNone/>
            </a:pPr>
            <a:r>
              <a:rPr lang="en-US" sz="2000" i="1" dirty="0" smtClean="0">
                <a:latin typeface="Arial" panose="020B0604020202020204" pitchFamily="34" charset="0"/>
                <a:cs typeface="Arial" panose="020B0604020202020204" pitchFamily="34" charset="0"/>
              </a:rPr>
              <a:t>Aedes aegypti </a:t>
            </a:r>
            <a:r>
              <a:rPr lang="en-US" sz="2000" dirty="0" smtClean="0">
                <a:latin typeface="Arial" panose="020B0604020202020204" pitchFamily="34" charset="0"/>
                <a:cs typeface="Arial" panose="020B0604020202020204" pitchFamily="34" charset="0"/>
              </a:rPr>
              <a:t>behavior: </a:t>
            </a:r>
          </a:p>
          <a:p>
            <a:r>
              <a:rPr lang="en-US" sz="2000" dirty="0" smtClean="0">
                <a:latin typeface="Arial" panose="020B0604020202020204" pitchFamily="34" charset="0"/>
                <a:cs typeface="Arial" panose="020B0604020202020204" pitchFamily="34" charset="0"/>
              </a:rPr>
              <a:t>Like all mosquitoes, the young mosquitoes are aquatic.  The female mosquito lays her eggs in small containers of water (NOT big one like lakes or swamps).  </a:t>
            </a:r>
          </a:p>
          <a:p>
            <a:r>
              <a:rPr lang="en-US" sz="2000" dirty="0" smtClean="0">
                <a:latin typeface="Arial" panose="020B0604020202020204" pitchFamily="34" charset="0"/>
                <a:cs typeface="Arial" panose="020B0604020202020204" pitchFamily="34" charset="0"/>
              </a:rPr>
              <a:t>Eggs can dry out and remain alive for </a:t>
            </a:r>
            <a:r>
              <a:rPr lang="en-US" sz="2000" b="1" dirty="0" smtClean="0">
                <a:latin typeface="Arial" panose="020B0604020202020204" pitchFamily="34" charset="0"/>
                <a:cs typeface="Arial" panose="020B0604020202020204" pitchFamily="34" charset="0"/>
              </a:rPr>
              <a:t>months</a:t>
            </a:r>
            <a:r>
              <a:rPr lang="en-US" sz="2000" dirty="0" smtClean="0">
                <a:latin typeface="Arial" panose="020B0604020202020204" pitchFamily="34" charset="0"/>
                <a:cs typeface="Arial" panose="020B0604020202020204" pitchFamily="34" charset="0"/>
              </a:rPr>
              <a:t>, waiting for more water.</a:t>
            </a:r>
          </a:p>
          <a:p>
            <a:r>
              <a:rPr lang="en-US" sz="2000" dirty="0" smtClean="0">
                <a:latin typeface="Arial" panose="020B0604020202020204" pitchFamily="34" charset="0"/>
                <a:cs typeface="Arial" panose="020B0604020202020204" pitchFamily="34" charset="0"/>
              </a:rPr>
              <a:t>Females bite during the day, often preferring ankles.</a:t>
            </a:r>
          </a:p>
          <a:p>
            <a:r>
              <a:rPr lang="en-US" sz="2000" dirty="0" smtClean="0">
                <a:latin typeface="Arial" panose="020B0604020202020204" pitchFamily="34" charset="0"/>
                <a:cs typeface="Arial" panose="020B0604020202020204" pitchFamily="34" charset="0"/>
              </a:rPr>
              <a:t>This mosquito likes human blood the most, but will also bite dogs and cats (but this mosquito does not transmit diseases to pets).</a:t>
            </a:r>
          </a:p>
          <a:p>
            <a:pPr marL="0" indent="0">
              <a:buNone/>
            </a:pPr>
            <a:endParaRPr lang="en-US" dirty="0" smtClean="0"/>
          </a:p>
          <a:p>
            <a:endParaRPr lang="en-US" dirty="0" smtClean="0"/>
          </a:p>
        </p:txBody>
      </p:sp>
    </p:spTree>
    <p:extLst>
      <p:ext uri="{BB962C8B-B14F-4D97-AF65-F5344CB8AC3E}">
        <p14:creationId xmlns:p14="http://schemas.microsoft.com/office/powerpoint/2010/main" val="2439606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recognize </a:t>
            </a:r>
            <a:r>
              <a:rPr lang="en-US" i="1" dirty="0" smtClean="0"/>
              <a:t>Aedes aegypti</a:t>
            </a:r>
            <a:endParaRPr lang="en-US" i="1" dirty="0"/>
          </a:p>
        </p:txBody>
      </p:sp>
      <p:sp>
        <p:nvSpPr>
          <p:cNvPr id="3" name="Content Placeholder 2"/>
          <p:cNvSpPr>
            <a:spLocks noGrp="1"/>
          </p:cNvSpPr>
          <p:nvPr>
            <p:ph sz="half" idx="1"/>
          </p:nvPr>
        </p:nvSpPr>
        <p:spPr>
          <a:xfrm>
            <a:off x="1627920" y="3076466"/>
            <a:ext cx="4825158" cy="3416301"/>
          </a:xfrm>
        </p:spPr>
        <p:txBody>
          <a:bodyPr/>
          <a:lstStyle/>
          <a:p>
            <a:r>
              <a:rPr lang="en-US" b="1" dirty="0">
                <a:solidFill>
                  <a:schemeClr val="tx1"/>
                </a:solidFill>
                <a:latin typeface="Arial" panose="020B0604020202020204" pitchFamily="34" charset="0"/>
                <a:cs typeface="Arial" panose="020B0604020202020204" pitchFamily="34" charset="0"/>
              </a:rPr>
              <a:t>Adults – black and white markings, lyre-shaped pattern on back.</a:t>
            </a:r>
          </a:p>
          <a:p>
            <a:pPr marL="0" indent="0">
              <a:buNone/>
            </a:pPr>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Larvae – aquatic, worm-like, breathing tube (siphon)</a:t>
            </a:r>
          </a:p>
          <a:p>
            <a:pPr marL="0" indent="0">
              <a:buNone/>
            </a:pPr>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Pupae – aquatic, horned, look a bit like tadpoles</a:t>
            </a:r>
          </a:p>
          <a:p>
            <a:endParaRPr lang="en-US" dirty="0"/>
          </a:p>
        </p:txBody>
      </p:sp>
      <p:grpSp>
        <p:nvGrpSpPr>
          <p:cNvPr id="5" name="Group 4"/>
          <p:cNvGrpSpPr/>
          <p:nvPr/>
        </p:nvGrpSpPr>
        <p:grpSpPr>
          <a:xfrm>
            <a:off x="6795590" y="2247311"/>
            <a:ext cx="2936986" cy="4610689"/>
            <a:chOff x="8718983" y="2247311"/>
            <a:chExt cx="2936986" cy="461068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983" y="4655261"/>
              <a:ext cx="2936986" cy="22027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983" y="2247311"/>
              <a:ext cx="2936985" cy="19579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8983" y="4141077"/>
              <a:ext cx="2936985" cy="1134744"/>
            </a:xfrm>
            <a:prstGeom prst="rect">
              <a:avLst/>
            </a:prstGeom>
          </p:spPr>
        </p:pic>
      </p:grpSp>
    </p:spTree>
    <p:extLst>
      <p:ext uri="{BB962C8B-B14F-4D97-AF65-F5344CB8AC3E}">
        <p14:creationId xmlns:p14="http://schemas.microsoft.com/office/powerpoint/2010/main" val="243474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Basic Mosquito Biology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4497" y="2603499"/>
            <a:ext cx="6022428" cy="3776279"/>
          </a:xfrm>
        </p:spPr>
        <p:txBody>
          <a:bodyPr/>
          <a:lstStyle/>
          <a:p>
            <a:r>
              <a:rPr lang="en-US" sz="2000" dirty="0" smtClean="0">
                <a:latin typeface="Arial" panose="020B0604020202020204" pitchFamily="34" charset="0"/>
                <a:cs typeface="Arial" panose="020B0604020202020204" pitchFamily="34" charset="0"/>
              </a:rPr>
              <a:t>Over 3000 mosquito species world-wide</a:t>
            </a:r>
          </a:p>
          <a:p>
            <a:pPr lvl="1"/>
            <a:r>
              <a:rPr lang="en-US" sz="2000" dirty="0">
                <a:latin typeface="Arial" panose="020B0604020202020204" pitchFamily="34" charset="0"/>
                <a:cs typeface="Arial" panose="020B0604020202020204" pitchFamily="34" charset="0"/>
              </a:rPr>
              <a:t>About 180 species in the United States</a:t>
            </a:r>
          </a:p>
          <a:p>
            <a:pPr lvl="1"/>
            <a:r>
              <a:rPr lang="en-US" sz="2000" dirty="0">
                <a:latin typeface="Arial" panose="020B0604020202020204" pitchFamily="34" charset="0"/>
                <a:cs typeface="Arial" panose="020B0604020202020204" pitchFamily="34" charset="0"/>
              </a:rPr>
              <a:t>About 40 species in </a:t>
            </a:r>
            <a:r>
              <a:rPr lang="en-US" sz="2000" dirty="0" smtClean="0">
                <a:latin typeface="Arial" panose="020B0604020202020204" pitchFamily="34" charset="0"/>
                <a:cs typeface="Arial" panose="020B0604020202020204" pitchFamily="34" charset="0"/>
              </a:rPr>
              <a:t>Arizona</a:t>
            </a:r>
          </a:p>
          <a:p>
            <a:r>
              <a:rPr lang="en-US" sz="2000" dirty="0" smtClean="0">
                <a:latin typeface="Arial" panose="020B0604020202020204" pitchFamily="34" charset="0"/>
                <a:cs typeface="Arial" panose="020B0604020202020204" pitchFamily="34" charset="0"/>
              </a:rPr>
              <a:t>Mosquitoes have 4 life stages.  The egg, larvae and pupal stages are aquatic. </a:t>
            </a:r>
          </a:p>
          <a:p>
            <a:r>
              <a:rPr lang="en-US" sz="2000" dirty="0" smtClean="0">
                <a:latin typeface="Arial" panose="020B0604020202020204" pitchFamily="34" charset="0"/>
                <a:cs typeface="Arial" panose="020B0604020202020204" pitchFamily="34" charset="0"/>
              </a:rPr>
              <a:t>Only adult </a:t>
            </a:r>
            <a:r>
              <a:rPr lang="en-US" sz="2000" b="1" dirty="0" smtClean="0">
                <a:latin typeface="Arial" panose="020B0604020202020204" pitchFamily="34" charset="0"/>
                <a:cs typeface="Arial" panose="020B0604020202020204" pitchFamily="34" charset="0"/>
              </a:rPr>
              <a:t>females</a:t>
            </a:r>
            <a:r>
              <a:rPr lang="en-US" sz="2000" dirty="0" smtClean="0">
                <a:latin typeface="Arial" panose="020B0604020202020204" pitchFamily="34" charset="0"/>
                <a:cs typeface="Arial" panose="020B0604020202020204" pitchFamily="34" charset="0"/>
              </a:rPr>
              <a:t> bite and they use the blood to make eggs.</a:t>
            </a:r>
          </a:p>
          <a:p>
            <a:r>
              <a:rPr lang="en-US" sz="2000" dirty="0" smtClean="0">
                <a:latin typeface="Arial" panose="020B0604020202020204" pitchFamily="34" charset="0"/>
                <a:cs typeface="Arial" panose="020B0604020202020204" pitchFamily="34" charset="0"/>
              </a:rPr>
              <a:t>Different mosquito species prefer different host animals for blood and lay their eggs in specific habitats.</a:t>
            </a:r>
          </a:p>
          <a:p>
            <a:endParaRPr lang="en-US" dirty="0" smtClean="0"/>
          </a:p>
          <a:p>
            <a:endParaRPr lang="en-US" dirty="0" smtClean="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685" y="2937324"/>
            <a:ext cx="5741315" cy="2945841"/>
          </a:xfrm>
          <a:prstGeom prst="rect">
            <a:avLst/>
          </a:prstGeom>
        </p:spPr>
      </p:pic>
      <p:sp>
        <p:nvSpPr>
          <p:cNvPr id="5" name="TextBox 4"/>
          <p:cNvSpPr txBox="1"/>
          <p:nvPr/>
        </p:nvSpPr>
        <p:spPr>
          <a:xfrm>
            <a:off x="7420303" y="5770179"/>
            <a:ext cx="3233578"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Life cycle of </a:t>
            </a:r>
            <a:r>
              <a:rPr lang="en-US" sz="2000" i="1" dirty="0" smtClean="0">
                <a:latin typeface="Arial" panose="020B0604020202020204" pitchFamily="34" charset="0"/>
                <a:cs typeface="Arial" panose="020B0604020202020204" pitchFamily="34" charset="0"/>
              </a:rPr>
              <a:t>Aedes aegypti</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84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Preventing dengue, Zika &amp; chikungunya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sz="2600" dirty="0" smtClean="0">
                <a:latin typeface="Arial" panose="020B0604020202020204" pitchFamily="34" charset="0"/>
                <a:cs typeface="Arial" panose="020B0604020202020204" pitchFamily="34" charset="0"/>
              </a:rPr>
              <a:t>Scientists are working to develop vaccines for these diseases, but none are currently available in the United States. </a:t>
            </a:r>
          </a:p>
          <a:p>
            <a:r>
              <a:rPr lang="en-US" sz="2600" dirty="0" smtClean="0">
                <a:latin typeface="Arial" panose="020B0604020202020204" pitchFamily="34" charset="0"/>
                <a:cs typeface="Arial" panose="020B0604020202020204" pitchFamily="34" charset="0"/>
              </a:rPr>
              <a:t>There </a:t>
            </a:r>
            <a:r>
              <a:rPr lang="en-US" sz="2600" dirty="0">
                <a:latin typeface="Arial" panose="020B0604020202020204" pitchFamily="34" charset="0"/>
                <a:cs typeface="Arial" panose="020B0604020202020204" pitchFamily="34" charset="0"/>
              </a:rPr>
              <a:t>is no medication </a:t>
            </a:r>
            <a:r>
              <a:rPr lang="en-US" sz="2600" dirty="0" smtClean="0">
                <a:latin typeface="Arial" panose="020B0604020202020204" pitchFamily="34" charset="0"/>
                <a:cs typeface="Arial" panose="020B0604020202020204" pitchFamily="34" charset="0"/>
              </a:rPr>
              <a:t>to </a:t>
            </a:r>
            <a:r>
              <a:rPr lang="en-US" sz="2600" dirty="0">
                <a:latin typeface="Arial" panose="020B0604020202020204" pitchFamily="34" charset="0"/>
                <a:cs typeface="Arial" panose="020B0604020202020204" pitchFamily="34" charset="0"/>
              </a:rPr>
              <a:t>cure these </a:t>
            </a:r>
            <a:r>
              <a:rPr lang="en-US" sz="2600" dirty="0" smtClean="0">
                <a:latin typeface="Arial" panose="020B0604020202020204" pitchFamily="34" charset="0"/>
                <a:cs typeface="Arial" panose="020B0604020202020204" pitchFamily="34" charset="0"/>
              </a:rPr>
              <a:t>infections.  </a:t>
            </a:r>
            <a:r>
              <a:rPr lang="en-US" sz="2600" dirty="0">
                <a:latin typeface="Arial" panose="020B0604020202020204" pitchFamily="34" charset="0"/>
                <a:cs typeface="Arial" panose="020B0604020202020204" pitchFamily="34" charset="0"/>
              </a:rPr>
              <a:t>Patients receive treatment for the symptoms and hope their own immune systems can get rid of the virus.</a:t>
            </a:r>
          </a:p>
          <a:p>
            <a:r>
              <a:rPr lang="en-US" sz="2600" dirty="0">
                <a:latin typeface="Arial" panose="020B0604020202020204" pitchFamily="34" charset="0"/>
                <a:cs typeface="Arial" panose="020B0604020202020204" pitchFamily="34" charset="0"/>
              </a:rPr>
              <a:t>So, the way to control spread of the disease is to focus on the </a:t>
            </a:r>
            <a:r>
              <a:rPr lang="en-US" sz="4000" dirty="0">
                <a:latin typeface="Arial" panose="020B0604020202020204" pitchFamily="34" charset="0"/>
                <a:cs typeface="Arial" panose="020B0604020202020204" pitchFamily="34" charset="0"/>
              </a:rPr>
              <a:t>mosquitoes</a:t>
            </a:r>
            <a:r>
              <a:rPr lang="en-US" sz="2800" dirty="0" smtClean="0">
                <a:latin typeface="Arial" panose="020B0604020202020204" pitchFamily="34" charset="0"/>
                <a:cs typeface="Arial" panose="020B0604020202020204" pitchFamily="34" charset="0"/>
              </a:rPr>
              <a:t>.</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190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First step in mosquito control:</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Figure out where the mosquito is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45353" y="2348117"/>
            <a:ext cx="5886977" cy="4415290"/>
          </a:xfrm>
        </p:spPr>
        <p:txBody>
          <a:bodyPr>
            <a:normAutofit/>
          </a:bodyPr>
          <a:lstStyle/>
          <a:p>
            <a:r>
              <a:rPr lang="en-US" sz="2400" dirty="0">
                <a:latin typeface="Arial" panose="020B0604020202020204" pitchFamily="34" charset="0"/>
                <a:cs typeface="Arial" panose="020B0604020202020204" pitchFamily="34" charset="0"/>
              </a:rPr>
              <a:t>Public health officials in Arizona want to help communities prepare and protect themselves against possible introductions of </a:t>
            </a:r>
            <a:r>
              <a:rPr lang="en-US" sz="2400" dirty="0" smtClean="0">
                <a:latin typeface="Arial" panose="020B0604020202020204" pitchFamily="34" charset="0"/>
                <a:cs typeface="Arial" panose="020B0604020202020204" pitchFamily="34" charset="0"/>
              </a:rPr>
              <a:t>dengue, Zika </a:t>
            </a:r>
            <a:r>
              <a:rPr lang="en-US" sz="2400" dirty="0">
                <a:latin typeface="Arial" panose="020B0604020202020204" pitchFamily="34" charset="0"/>
                <a:cs typeface="Arial" panose="020B0604020202020204" pitchFamily="34" charset="0"/>
              </a:rPr>
              <a:t>and chikungunya viruses. </a:t>
            </a:r>
          </a:p>
          <a:p>
            <a:r>
              <a:rPr lang="en-US" sz="2400" dirty="0">
                <a:latin typeface="Arial" panose="020B0604020202020204" pitchFamily="34" charset="0"/>
                <a:cs typeface="Arial" panose="020B0604020202020204" pitchFamily="34" charset="0"/>
              </a:rPr>
              <a:t>The first step is to find out where the </a:t>
            </a:r>
            <a:r>
              <a:rPr lang="en-US" sz="2400" i="1" dirty="0">
                <a:latin typeface="Arial" panose="020B0604020202020204" pitchFamily="34" charset="0"/>
                <a:cs typeface="Arial" panose="020B0604020202020204" pitchFamily="34" charset="0"/>
              </a:rPr>
              <a:t>Aedes aegypti</a:t>
            </a:r>
            <a:r>
              <a:rPr lang="en-US" sz="2400" dirty="0">
                <a:latin typeface="Arial" panose="020B0604020202020204" pitchFamily="34" charset="0"/>
                <a:cs typeface="Arial" panose="020B0604020202020204" pitchFamily="34" charset="0"/>
              </a:rPr>
              <a:t> mosquitoes are. </a:t>
            </a:r>
          </a:p>
          <a:p>
            <a:r>
              <a:rPr lang="en-US" sz="2400" dirty="0">
                <a:latin typeface="Arial" panose="020B0604020202020204" pitchFamily="34" charset="0"/>
                <a:cs typeface="Arial" panose="020B0604020202020204" pitchFamily="34" charset="0"/>
              </a:rPr>
              <a:t>Your role in the project will help generate an </a:t>
            </a:r>
            <a:r>
              <a:rPr lang="en-US" sz="2400" i="1" dirty="0" smtClean="0">
                <a:latin typeface="Arial" panose="020B0604020202020204" pitchFamily="34" charset="0"/>
                <a:cs typeface="Arial" panose="020B0604020202020204" pitchFamily="34" charset="0"/>
              </a:rPr>
              <a:t>Aedes aegypti</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distribution map for the entire state of Arizona !</a:t>
            </a:r>
          </a:p>
          <a:p>
            <a:endParaRPr lang="en-US" dirty="0"/>
          </a:p>
        </p:txBody>
      </p:sp>
      <p:pic>
        <p:nvPicPr>
          <p:cNvPr id="9" name="Content Placeholder 8" descr="Screen Shot 2015-06-21 at 2.31.19 PM.png"/>
          <p:cNvPicPr>
            <a:picLocks noGrp="1" noChangeAspect="1"/>
          </p:cNvPicPr>
          <p:nvPr>
            <p:ph sz="half" idx="2"/>
          </p:nvPr>
        </p:nvPicPr>
        <p:blipFill>
          <a:blip r:embed="rId2">
            <a:alphaModFix amt="82000"/>
            <a:extLst>
              <a:ext uri="{28A0092B-C50C-407E-A947-70E740481C1C}">
                <a14:useLocalDpi xmlns:a14="http://schemas.microsoft.com/office/drawing/2010/main" val="0"/>
              </a:ext>
            </a:extLst>
          </a:blip>
          <a:stretch>
            <a:fillRect/>
          </a:stretch>
        </p:blipFill>
        <p:spPr>
          <a:xfrm>
            <a:off x="6948624" y="2775825"/>
            <a:ext cx="2889059" cy="3519183"/>
          </a:xfrm>
          <a:prstGeom prst="rect">
            <a:avLst/>
          </a:prstGeom>
        </p:spPr>
      </p:pic>
      <p:sp>
        <p:nvSpPr>
          <p:cNvPr id="10" name="TextBox 9"/>
          <p:cNvSpPr txBox="1"/>
          <p:nvPr/>
        </p:nvSpPr>
        <p:spPr>
          <a:xfrm>
            <a:off x="10079421" y="3573517"/>
            <a:ext cx="1914307" cy="1292662"/>
          </a:xfrm>
          <a:prstGeom prst="rect">
            <a:avLst/>
          </a:prstGeom>
          <a:noFill/>
        </p:spPr>
        <p:txBody>
          <a:bodyPr wrap="none" rtlCol="0">
            <a:spAutoFit/>
          </a:bodyPr>
          <a:lstStyle/>
          <a:p>
            <a:r>
              <a:rPr lang="en-US" sz="2000" b="1" i="1" dirty="0"/>
              <a:t>Aedes</a:t>
            </a:r>
          </a:p>
          <a:p>
            <a:r>
              <a:rPr lang="en-US" sz="2000" b="1" dirty="0"/>
              <a:t>Distribution </a:t>
            </a:r>
          </a:p>
          <a:p>
            <a:r>
              <a:rPr lang="en-US" sz="2000" b="1" dirty="0"/>
              <a:t>in Arizona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30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4354</TotalTime>
  <Words>1558</Words>
  <Application>Microsoft Office PowerPoint</Application>
  <PresentationFormat>Custom</PresentationFormat>
  <Paragraphs>123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Ion Boardroom</vt:lpstr>
      <vt:lpstr>The Great Arizona Mosquito Hunt - 2017</vt:lpstr>
      <vt:lpstr>Why should I care about mosquitoes?</vt:lpstr>
      <vt:lpstr>How do mosquitoes carry (transmit) diseases?</vt:lpstr>
      <vt:lpstr>PowerPoint Presentation</vt:lpstr>
      <vt:lpstr>Aedes aegypti – the yellowfever mosquito</vt:lpstr>
      <vt:lpstr>How to recognize Aedes aegypti</vt:lpstr>
      <vt:lpstr>Basic Mosquito Biology</vt:lpstr>
      <vt:lpstr>Preventing dengue, Zika &amp; chikungunya</vt:lpstr>
      <vt:lpstr>First step in mosquito control: Figure out where the mosquito is</vt:lpstr>
      <vt:lpstr>PowerPoint Presentation</vt:lpstr>
      <vt:lpstr>What is Citizen Science ?</vt:lpstr>
      <vt:lpstr>The Great Arizona Mosquito Hunt </vt:lpstr>
      <vt:lpstr>How to participate in the GAMH 2017</vt:lpstr>
      <vt:lpstr>Building your mosquito trap Step 1: Make sure you have everything </vt:lpstr>
      <vt:lpstr>Step 2: Assemble the trap</vt:lpstr>
      <vt:lpstr>Step 3: Activate the trap</vt:lpstr>
      <vt:lpstr>Step 4: Set the trap</vt:lpstr>
      <vt:lpstr>Step 5: Collect the eggs (if any)</vt:lpstr>
      <vt:lpstr>Step 6: Send us your data!</vt:lpstr>
      <vt:lpstr>Frequently Asked Questions</vt:lpstr>
      <vt:lpstr>Findings from GAMH 2016</vt:lpstr>
      <vt:lpstr>Happy Mosquito Hunting!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Zika vector mosquito in the desert Southwest</dc:title>
  <dc:creator>krwalker</dc:creator>
  <cp:lastModifiedBy>Kara Tarter</cp:lastModifiedBy>
  <cp:revision>99</cp:revision>
  <dcterms:created xsi:type="dcterms:W3CDTF">2016-08-30T22:45:36Z</dcterms:created>
  <dcterms:modified xsi:type="dcterms:W3CDTF">2017-08-30T17:49:55Z</dcterms:modified>
</cp:coreProperties>
</file>