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notesSlides/notesSlide40.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 id="2147483786" r:id="rId2"/>
    <p:sldMasterId id="2147483798" r:id="rId3"/>
  </p:sldMasterIdLst>
  <p:notesMasterIdLst>
    <p:notesMasterId r:id="rId116"/>
  </p:notesMasterIdLst>
  <p:handoutMasterIdLst>
    <p:handoutMasterId r:id="rId117"/>
  </p:handoutMasterIdLst>
  <p:sldIdLst>
    <p:sldId id="526" r:id="rId4"/>
    <p:sldId id="527" r:id="rId5"/>
    <p:sldId id="528" r:id="rId6"/>
    <p:sldId id="529" r:id="rId7"/>
    <p:sldId id="530" r:id="rId8"/>
    <p:sldId id="531" r:id="rId9"/>
    <p:sldId id="532" r:id="rId10"/>
    <p:sldId id="533" r:id="rId11"/>
    <p:sldId id="534" r:id="rId12"/>
    <p:sldId id="535" r:id="rId13"/>
    <p:sldId id="536" r:id="rId14"/>
    <p:sldId id="428" r:id="rId15"/>
    <p:sldId id="538" r:id="rId16"/>
    <p:sldId id="539" r:id="rId17"/>
    <p:sldId id="540" r:id="rId18"/>
    <p:sldId id="541" r:id="rId19"/>
    <p:sldId id="542" r:id="rId20"/>
    <p:sldId id="543" r:id="rId21"/>
    <p:sldId id="581" r:id="rId22"/>
    <p:sldId id="582" r:id="rId23"/>
    <p:sldId id="583" r:id="rId24"/>
    <p:sldId id="544" r:id="rId25"/>
    <p:sldId id="545" r:id="rId26"/>
    <p:sldId id="546" r:id="rId27"/>
    <p:sldId id="547" r:id="rId28"/>
    <p:sldId id="548" r:id="rId29"/>
    <p:sldId id="549" r:id="rId30"/>
    <p:sldId id="550" r:id="rId31"/>
    <p:sldId id="551" r:id="rId32"/>
    <p:sldId id="552" r:id="rId33"/>
    <p:sldId id="553" r:id="rId34"/>
    <p:sldId id="554" r:id="rId35"/>
    <p:sldId id="555" r:id="rId36"/>
    <p:sldId id="556" r:id="rId37"/>
    <p:sldId id="557" r:id="rId38"/>
    <p:sldId id="566" r:id="rId39"/>
    <p:sldId id="558" r:id="rId40"/>
    <p:sldId id="559" r:id="rId41"/>
    <p:sldId id="560" r:id="rId42"/>
    <p:sldId id="561" r:id="rId43"/>
    <p:sldId id="562" r:id="rId44"/>
    <p:sldId id="465" r:id="rId45"/>
    <p:sldId id="466" r:id="rId46"/>
    <p:sldId id="467" r:id="rId47"/>
    <p:sldId id="468" r:id="rId48"/>
    <p:sldId id="469" r:id="rId49"/>
    <p:sldId id="584" r:id="rId50"/>
    <p:sldId id="470" r:id="rId51"/>
    <p:sldId id="471" r:id="rId52"/>
    <p:sldId id="472" r:id="rId53"/>
    <p:sldId id="473" r:id="rId54"/>
    <p:sldId id="474" r:id="rId55"/>
    <p:sldId id="475" r:id="rId56"/>
    <p:sldId id="476" r:id="rId57"/>
    <p:sldId id="477" r:id="rId58"/>
    <p:sldId id="478" r:id="rId59"/>
    <p:sldId id="479" r:id="rId60"/>
    <p:sldId id="480"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 id="495" r:id="rId76"/>
    <p:sldId id="496" r:id="rId77"/>
    <p:sldId id="497" r:id="rId78"/>
    <p:sldId id="498" r:id="rId79"/>
    <p:sldId id="499" r:id="rId80"/>
    <p:sldId id="500" r:id="rId81"/>
    <p:sldId id="501" r:id="rId82"/>
    <p:sldId id="502" r:id="rId83"/>
    <p:sldId id="503" r:id="rId84"/>
    <p:sldId id="504" r:id="rId85"/>
    <p:sldId id="505" r:id="rId86"/>
    <p:sldId id="506" r:id="rId87"/>
    <p:sldId id="507" r:id="rId88"/>
    <p:sldId id="508" r:id="rId89"/>
    <p:sldId id="509" r:id="rId90"/>
    <p:sldId id="510" r:id="rId91"/>
    <p:sldId id="511" r:id="rId92"/>
    <p:sldId id="512" r:id="rId93"/>
    <p:sldId id="513" r:id="rId94"/>
    <p:sldId id="514" r:id="rId95"/>
    <p:sldId id="515" r:id="rId96"/>
    <p:sldId id="516" r:id="rId97"/>
    <p:sldId id="517" r:id="rId98"/>
    <p:sldId id="518" r:id="rId99"/>
    <p:sldId id="519" r:id="rId100"/>
    <p:sldId id="520" r:id="rId101"/>
    <p:sldId id="521" r:id="rId102"/>
    <p:sldId id="567" r:id="rId103"/>
    <p:sldId id="568" r:id="rId104"/>
    <p:sldId id="579" r:id="rId105"/>
    <p:sldId id="580" r:id="rId106"/>
    <p:sldId id="572" r:id="rId107"/>
    <p:sldId id="573" r:id="rId108"/>
    <p:sldId id="574" r:id="rId109"/>
    <p:sldId id="575" r:id="rId110"/>
    <p:sldId id="576" r:id="rId111"/>
    <p:sldId id="577" r:id="rId112"/>
    <p:sldId id="578" r:id="rId113"/>
    <p:sldId id="563" r:id="rId114"/>
    <p:sldId id="564" r:id="rId11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927"/>
    <a:srgbClr val="7A0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87" autoAdjust="0"/>
  </p:normalViewPr>
  <p:slideViewPr>
    <p:cSldViewPr snapToGrid="0" snapToObjects="1">
      <p:cViewPr varScale="1">
        <p:scale>
          <a:sx n="107" d="100"/>
          <a:sy n="107" d="100"/>
        </p:scale>
        <p:origin x="-1710" y="-78"/>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2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handoutMaster" Target="handoutMasters/handout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oleObject" Target="file:///\\Groups\EDC\Groups\EPI\2017%20Opioids\Data%20Visualization%20and%20Reporting\Public%20Release%20Data\Report%20data.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Groups\EDC\Groups\EPI\2017%20Opioids\Data%20Visualization%20and%20Reporting\Public%20Release%20Data\Report%20data.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Total Inpatient Capacity</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0C8C-421F-9279-1F124C3E2C8B}"/>
              </c:ext>
            </c:extLst>
          </c:dPt>
          <c:dPt>
            <c:idx val="1"/>
            <c:invertIfNegative val="0"/>
            <c:bubble3D val="0"/>
            <c:spPr>
              <a:solidFill>
                <a:srgbClr val="B82927"/>
              </a:solidFill>
              <a:ln>
                <a:noFill/>
              </a:ln>
              <a:effectLst/>
            </c:spPr>
            <c:extLst xmlns:c16r2="http://schemas.microsoft.com/office/drawing/2015/06/chart">
              <c:ext xmlns:c16="http://schemas.microsoft.com/office/drawing/2014/chart" uri="{C3380CC4-5D6E-409C-BE32-E72D297353CC}">
                <c16:uniqueId val="{00000003-0C8C-421F-9279-1F124C3E2C8B}"/>
              </c:ext>
            </c:extLst>
          </c:dPt>
          <c:cat>
            <c:strRef>
              <c:f>Sheet1!$A$3:$A$4</c:f>
              <c:strCache>
                <c:ptCount val="2"/>
                <c:pt idx="0">
                  <c:v>Methadone Prescribers</c:v>
                </c:pt>
                <c:pt idx="1">
                  <c:v>Buprenorphine Prescribers</c:v>
                </c:pt>
              </c:strCache>
            </c:strRef>
          </c:cat>
          <c:val>
            <c:numRef>
              <c:f>Sheet1!$B$3:$B$4</c:f>
              <c:numCache>
                <c:formatCode>General</c:formatCode>
                <c:ptCount val="2"/>
                <c:pt idx="0">
                  <c:v>2471</c:v>
                </c:pt>
                <c:pt idx="1">
                  <c:v>162</c:v>
                </c:pt>
              </c:numCache>
            </c:numRef>
          </c:val>
          <c:extLst xmlns:c16r2="http://schemas.microsoft.com/office/drawing/2015/06/chart">
            <c:ext xmlns:c16="http://schemas.microsoft.com/office/drawing/2014/chart" uri="{C3380CC4-5D6E-409C-BE32-E72D297353CC}">
              <c16:uniqueId val="{00000004-0C8C-421F-9279-1F124C3E2C8B}"/>
            </c:ext>
          </c:extLst>
        </c:ser>
        <c:dLbls>
          <c:showLegendKey val="0"/>
          <c:showVal val="0"/>
          <c:showCatName val="0"/>
          <c:showSerName val="0"/>
          <c:showPercent val="0"/>
          <c:showBubbleSize val="0"/>
        </c:dLbls>
        <c:gapWidth val="150"/>
        <c:axId val="99555200"/>
        <c:axId val="99556736"/>
      </c:barChart>
      <c:catAx>
        <c:axId val="995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9556736"/>
        <c:crosses val="autoZero"/>
        <c:auto val="1"/>
        <c:lblAlgn val="ctr"/>
        <c:lblOffset val="100"/>
        <c:noMultiLvlLbl val="0"/>
      </c:catAx>
      <c:valAx>
        <c:axId val="99556736"/>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9555200"/>
        <c:crosses val="autoZero"/>
        <c:crossBetween val="between"/>
        <c:majorUnit val="500"/>
        <c:min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82927"/>
            </a:solidFill>
          </c:spPr>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BA4-458B-92B3-A7B4F134913A}"/>
              </c:ext>
            </c:extLst>
          </c:dPt>
          <c:dPt>
            <c:idx val="1"/>
            <c:bubble3D val="0"/>
            <c:spPr>
              <a:solidFill>
                <a:srgbClr val="B82927"/>
              </a:solidFill>
              <a:ln w="19050">
                <a:solidFill>
                  <a:schemeClr val="lt1"/>
                </a:solidFill>
              </a:ln>
              <a:effectLst/>
            </c:spPr>
            <c:extLst xmlns:c16r2="http://schemas.microsoft.com/office/drawing/2015/06/chart">
              <c:ext xmlns:c16="http://schemas.microsoft.com/office/drawing/2014/chart" uri="{C3380CC4-5D6E-409C-BE32-E72D297353CC}">
                <c16:uniqueId val="{00000003-0BA4-458B-92B3-A7B4F134913A}"/>
              </c:ext>
            </c:extLst>
          </c:dPt>
          <c:cat>
            <c:strRef>
              <c:f>Sheet1!$A$33:$A$34</c:f>
              <c:strCache>
                <c:ptCount val="2"/>
                <c:pt idx="0">
                  <c:v>Yes</c:v>
                </c:pt>
                <c:pt idx="1">
                  <c:v>No</c:v>
                </c:pt>
              </c:strCache>
            </c:strRef>
          </c:cat>
          <c:val>
            <c:numRef>
              <c:f>Sheet1!$B$33:$B$34</c:f>
              <c:numCache>
                <c:formatCode>0%</c:formatCode>
                <c:ptCount val="2"/>
                <c:pt idx="0">
                  <c:v>0.95</c:v>
                </c:pt>
                <c:pt idx="1">
                  <c:v>0.65</c:v>
                </c:pt>
              </c:numCache>
            </c:numRef>
          </c:val>
          <c:extLst xmlns:c16r2="http://schemas.microsoft.com/office/drawing/2015/06/chart">
            <c:ext xmlns:c16="http://schemas.microsoft.com/office/drawing/2014/chart" uri="{C3380CC4-5D6E-409C-BE32-E72D297353CC}">
              <c16:uniqueId val="{00000004-0BA4-458B-92B3-A7B4F13491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82927"/>
            </a:solidFill>
          </c:spPr>
          <c:invertIfNegative val="0"/>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c:formatCode>
                <c:ptCount val="30"/>
                <c:pt idx="0">
                  <c:v>3828176.75</c:v>
                </c:pt>
                <c:pt idx="1">
                  <c:v>7165250.4375</c:v>
                </c:pt>
                <c:pt idx="2">
                  <c:v>7467664.1814999999</c:v>
                </c:pt>
                <c:pt idx="3">
                  <c:v>6629959.1900000004</c:v>
                </c:pt>
                <c:pt idx="4">
                  <c:v>7228594.4800000004</c:v>
                </c:pt>
                <c:pt idx="5">
                  <c:v>7211670.6004999997</c:v>
                </c:pt>
                <c:pt idx="6">
                  <c:v>7470401.875</c:v>
                </c:pt>
                <c:pt idx="7">
                  <c:v>7526273.7999999998</c:v>
                </c:pt>
                <c:pt idx="8">
                  <c:v>3604438.9874999998</c:v>
                </c:pt>
                <c:pt idx="9">
                  <c:v>950929</c:v>
                </c:pt>
                <c:pt idx="10">
                  <c:v>5275466.4625000004</c:v>
                </c:pt>
                <c:pt idx="11">
                  <c:v>7322943.0625</c:v>
                </c:pt>
                <c:pt idx="12">
                  <c:v>8014160.0625</c:v>
                </c:pt>
                <c:pt idx="13">
                  <c:v>8435275.4800000004</c:v>
                </c:pt>
                <c:pt idx="14">
                  <c:v>7536659.3700000001</c:v>
                </c:pt>
                <c:pt idx="15">
                  <c:v>7574152.4970000004</c:v>
                </c:pt>
                <c:pt idx="16">
                  <c:v>8125780.4375</c:v>
                </c:pt>
                <c:pt idx="17">
                  <c:v>7384799.7300000004</c:v>
                </c:pt>
                <c:pt idx="18">
                  <c:v>7569550.6500000004</c:v>
                </c:pt>
                <c:pt idx="19">
                  <c:v>7715231.8969999999</c:v>
                </c:pt>
                <c:pt idx="20">
                  <c:v>8131550.9000000004</c:v>
                </c:pt>
                <c:pt idx="21">
                  <c:v>8415387.75</c:v>
                </c:pt>
                <c:pt idx="22">
                  <c:v>8330858.8049999997</c:v>
                </c:pt>
                <c:pt idx="23">
                  <c:v>8362931.25</c:v>
                </c:pt>
                <c:pt idx="24">
                  <c:v>8128874.125</c:v>
                </c:pt>
                <c:pt idx="25">
                  <c:v>8121952.25</c:v>
                </c:pt>
                <c:pt idx="26">
                  <c:v>7737352.9800000004</c:v>
                </c:pt>
                <c:pt idx="27">
                  <c:v>7860508.3125</c:v>
                </c:pt>
                <c:pt idx="28">
                  <c:v>5852706.9500000002</c:v>
                </c:pt>
                <c:pt idx="29">
                  <c:v>275614.75</c:v>
                </c:pt>
              </c:numCache>
            </c:numRef>
          </c:val>
          <c:extLst xmlns:c16r2="http://schemas.microsoft.com/office/drawing/2015/06/chart">
            <c:ext xmlns:c16="http://schemas.microsoft.com/office/drawing/2014/chart" uri="{C3380CC4-5D6E-409C-BE32-E72D297353CC}">
              <c16:uniqueId val="{00000000-E39B-47D2-B2F2-18EF56E44187}"/>
            </c:ext>
          </c:extLst>
        </c:ser>
        <c:dLbls>
          <c:showLegendKey val="0"/>
          <c:showVal val="0"/>
          <c:showCatName val="0"/>
          <c:showSerName val="0"/>
          <c:showPercent val="0"/>
          <c:showBubbleSize val="0"/>
        </c:dLbls>
        <c:gapWidth val="80"/>
        <c:axId val="99845632"/>
        <c:axId val="99847168"/>
      </c:barChart>
      <c:catAx>
        <c:axId val="99845632"/>
        <c:scaling>
          <c:orientation val="minMax"/>
        </c:scaling>
        <c:delete val="0"/>
        <c:axPos val="b"/>
        <c:numFmt formatCode="General" sourceLinked="1"/>
        <c:majorTickMark val="none"/>
        <c:minorTickMark val="none"/>
        <c:tickLblPos val="nextTo"/>
        <c:txPr>
          <a:bodyPr/>
          <a:lstStyle/>
          <a:p>
            <a:pPr>
              <a:defRPr sz="1200">
                <a:solidFill>
                  <a:schemeClr val="bg1">
                    <a:lumMod val="50000"/>
                  </a:schemeClr>
                </a:solidFill>
              </a:defRPr>
            </a:pPr>
            <a:endParaRPr lang="en-US"/>
          </a:p>
        </c:txPr>
        <c:crossAx val="99847168"/>
        <c:crosses val="autoZero"/>
        <c:auto val="1"/>
        <c:lblAlgn val="ctr"/>
        <c:lblOffset val="100"/>
        <c:noMultiLvlLbl val="0"/>
      </c:catAx>
      <c:valAx>
        <c:axId val="99847168"/>
        <c:scaling>
          <c:orientation val="minMax"/>
        </c:scaling>
        <c:delete val="0"/>
        <c:axPos val="l"/>
        <c:majorGridlines>
          <c:spPr>
            <a:ln>
              <a:solidFill>
                <a:schemeClr val="bg1">
                  <a:lumMod val="85000"/>
                </a:schemeClr>
              </a:solidFill>
            </a:ln>
          </c:spPr>
        </c:majorGridlines>
        <c:numFmt formatCode="0" sourceLinked="1"/>
        <c:majorTickMark val="none"/>
        <c:minorTickMark val="none"/>
        <c:tickLblPos val="nextTo"/>
        <c:spPr>
          <a:ln>
            <a:noFill/>
          </a:ln>
        </c:spPr>
        <c:txPr>
          <a:bodyPr/>
          <a:lstStyle/>
          <a:p>
            <a:pPr>
              <a:defRPr sz="1400">
                <a:solidFill>
                  <a:schemeClr val="bg1">
                    <a:lumMod val="50000"/>
                  </a:schemeClr>
                </a:solidFill>
              </a:defRPr>
            </a:pPr>
            <a:endParaRPr lang="en-US"/>
          </a:p>
        </c:txPr>
        <c:crossAx val="99845632"/>
        <c:crosses val="autoZero"/>
        <c:crossBetween val="between"/>
      </c:valAx>
    </c:plotArea>
    <c:plotVisOnly val="1"/>
    <c:dispBlanksAs val="gap"/>
    <c:showDLblsOverMax val="0"/>
  </c:chart>
  <c:txPr>
    <a:bodyPr/>
    <a:lstStyle/>
    <a:p>
      <a:pPr>
        <a:defRPr sz="18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82927"/>
            </a:solidFill>
          </c:spPr>
          <c:invertIfNegative val="0"/>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c:formatCode>
                <c:ptCount val="30"/>
                <c:pt idx="0">
                  <c:v>3828176.75</c:v>
                </c:pt>
                <c:pt idx="1">
                  <c:v>7165250.4375</c:v>
                </c:pt>
                <c:pt idx="2">
                  <c:v>7467664.1814999999</c:v>
                </c:pt>
                <c:pt idx="3">
                  <c:v>6629959.1900000004</c:v>
                </c:pt>
                <c:pt idx="4">
                  <c:v>7228594.4800000004</c:v>
                </c:pt>
                <c:pt idx="5">
                  <c:v>7211670.6004999997</c:v>
                </c:pt>
                <c:pt idx="6">
                  <c:v>7470401.875</c:v>
                </c:pt>
                <c:pt idx="7">
                  <c:v>7526273.7999999998</c:v>
                </c:pt>
                <c:pt idx="8">
                  <c:v>3604438.9874999998</c:v>
                </c:pt>
                <c:pt idx="9">
                  <c:v>950929</c:v>
                </c:pt>
                <c:pt idx="10">
                  <c:v>5275466.4625000004</c:v>
                </c:pt>
                <c:pt idx="11">
                  <c:v>7322943.0625</c:v>
                </c:pt>
                <c:pt idx="12">
                  <c:v>8014160.0625</c:v>
                </c:pt>
                <c:pt idx="13">
                  <c:v>8435275.4800000004</c:v>
                </c:pt>
                <c:pt idx="14">
                  <c:v>7536659.3700000001</c:v>
                </c:pt>
                <c:pt idx="15">
                  <c:v>7574152.4970000004</c:v>
                </c:pt>
                <c:pt idx="16">
                  <c:v>8125780.4375</c:v>
                </c:pt>
                <c:pt idx="17">
                  <c:v>7384799.7300000004</c:v>
                </c:pt>
                <c:pt idx="18">
                  <c:v>7569550.6500000004</c:v>
                </c:pt>
                <c:pt idx="19">
                  <c:v>7715231.8969999999</c:v>
                </c:pt>
                <c:pt idx="20">
                  <c:v>8131550.9000000004</c:v>
                </c:pt>
                <c:pt idx="21">
                  <c:v>8415387.75</c:v>
                </c:pt>
                <c:pt idx="22">
                  <c:v>8330858.8049999997</c:v>
                </c:pt>
                <c:pt idx="23">
                  <c:v>8362931.25</c:v>
                </c:pt>
                <c:pt idx="24">
                  <c:v>8128874.125</c:v>
                </c:pt>
                <c:pt idx="25">
                  <c:v>8121952.25</c:v>
                </c:pt>
                <c:pt idx="26">
                  <c:v>7737352.9800000004</c:v>
                </c:pt>
                <c:pt idx="27">
                  <c:v>7860508.3125</c:v>
                </c:pt>
                <c:pt idx="28">
                  <c:v>5852706.9500000002</c:v>
                </c:pt>
                <c:pt idx="29">
                  <c:v>275614.75</c:v>
                </c:pt>
              </c:numCache>
            </c:numRef>
          </c:val>
          <c:extLst xmlns:c16r2="http://schemas.microsoft.com/office/drawing/2015/06/chart">
            <c:ext xmlns:c16="http://schemas.microsoft.com/office/drawing/2014/chart" uri="{C3380CC4-5D6E-409C-BE32-E72D297353CC}">
              <c16:uniqueId val="{00000000-E39B-47D2-B2F2-18EF56E44187}"/>
            </c:ext>
          </c:extLst>
        </c:ser>
        <c:dLbls>
          <c:showLegendKey val="0"/>
          <c:showVal val="0"/>
          <c:showCatName val="0"/>
          <c:showSerName val="0"/>
          <c:showPercent val="0"/>
          <c:showBubbleSize val="0"/>
        </c:dLbls>
        <c:gapWidth val="80"/>
        <c:axId val="101278464"/>
        <c:axId val="101280000"/>
      </c:barChart>
      <c:catAx>
        <c:axId val="101278464"/>
        <c:scaling>
          <c:orientation val="minMax"/>
        </c:scaling>
        <c:delete val="0"/>
        <c:axPos val="b"/>
        <c:numFmt formatCode="General" sourceLinked="1"/>
        <c:majorTickMark val="none"/>
        <c:minorTickMark val="none"/>
        <c:tickLblPos val="nextTo"/>
        <c:txPr>
          <a:bodyPr/>
          <a:lstStyle/>
          <a:p>
            <a:pPr>
              <a:defRPr sz="1200">
                <a:solidFill>
                  <a:schemeClr val="bg1">
                    <a:lumMod val="50000"/>
                  </a:schemeClr>
                </a:solidFill>
              </a:defRPr>
            </a:pPr>
            <a:endParaRPr lang="en-US"/>
          </a:p>
        </c:txPr>
        <c:crossAx val="101280000"/>
        <c:crosses val="autoZero"/>
        <c:auto val="1"/>
        <c:lblAlgn val="ctr"/>
        <c:lblOffset val="100"/>
        <c:noMultiLvlLbl val="0"/>
      </c:catAx>
      <c:valAx>
        <c:axId val="101280000"/>
        <c:scaling>
          <c:orientation val="minMax"/>
        </c:scaling>
        <c:delete val="0"/>
        <c:axPos val="l"/>
        <c:majorGridlines>
          <c:spPr>
            <a:ln>
              <a:solidFill>
                <a:schemeClr val="bg1">
                  <a:lumMod val="85000"/>
                </a:schemeClr>
              </a:solidFill>
            </a:ln>
          </c:spPr>
        </c:majorGridlines>
        <c:numFmt formatCode="0" sourceLinked="1"/>
        <c:majorTickMark val="none"/>
        <c:minorTickMark val="none"/>
        <c:tickLblPos val="nextTo"/>
        <c:spPr>
          <a:ln>
            <a:noFill/>
          </a:ln>
        </c:spPr>
        <c:txPr>
          <a:bodyPr/>
          <a:lstStyle/>
          <a:p>
            <a:pPr>
              <a:defRPr sz="1400">
                <a:solidFill>
                  <a:schemeClr val="bg1">
                    <a:lumMod val="50000"/>
                  </a:schemeClr>
                </a:solidFill>
              </a:defRPr>
            </a:pPr>
            <a:endParaRPr lang="en-US"/>
          </a:p>
        </c:txPr>
        <c:crossAx val="101278464"/>
        <c:crosses val="autoZero"/>
        <c:crossBetween val="between"/>
      </c:valAx>
    </c:plotArea>
    <c:plotVisOnly val="1"/>
    <c:dispBlanksAs val="gap"/>
    <c:showDLblsOverMax val="0"/>
  </c:chart>
  <c:txPr>
    <a:bodyPr/>
    <a:lstStyle/>
    <a:p>
      <a:pPr>
        <a:defRPr sz="18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82927">
                <a:alpha val="40000"/>
              </a:srgbClr>
            </a:solidFill>
          </c:spPr>
          <c:invertIfNegative val="0"/>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c:formatCode>
                <c:ptCount val="30"/>
                <c:pt idx="0">
                  <c:v>3828176.75</c:v>
                </c:pt>
                <c:pt idx="1">
                  <c:v>7165250.4375</c:v>
                </c:pt>
                <c:pt idx="2">
                  <c:v>7467664.1814999999</c:v>
                </c:pt>
                <c:pt idx="3">
                  <c:v>6629959.1900000004</c:v>
                </c:pt>
                <c:pt idx="4">
                  <c:v>7228594.4800000004</c:v>
                </c:pt>
                <c:pt idx="5">
                  <c:v>7211670.6004999997</c:v>
                </c:pt>
                <c:pt idx="6">
                  <c:v>7470401.875</c:v>
                </c:pt>
                <c:pt idx="7">
                  <c:v>7526273.7999999998</c:v>
                </c:pt>
                <c:pt idx="8">
                  <c:v>3604438.9874999998</c:v>
                </c:pt>
                <c:pt idx="9">
                  <c:v>950929</c:v>
                </c:pt>
                <c:pt idx="10">
                  <c:v>5275466.4625000004</c:v>
                </c:pt>
                <c:pt idx="11">
                  <c:v>7322943.0625</c:v>
                </c:pt>
                <c:pt idx="12">
                  <c:v>8014160.0625</c:v>
                </c:pt>
                <c:pt idx="13">
                  <c:v>8435275.4800000004</c:v>
                </c:pt>
                <c:pt idx="14">
                  <c:v>7536659.3700000001</c:v>
                </c:pt>
                <c:pt idx="15">
                  <c:v>7574152.4970000004</c:v>
                </c:pt>
                <c:pt idx="16">
                  <c:v>8125780.4375</c:v>
                </c:pt>
                <c:pt idx="17">
                  <c:v>7384799.7300000004</c:v>
                </c:pt>
                <c:pt idx="18">
                  <c:v>7569550.6500000004</c:v>
                </c:pt>
                <c:pt idx="19">
                  <c:v>7715231.8969999999</c:v>
                </c:pt>
                <c:pt idx="20">
                  <c:v>8131550.9000000004</c:v>
                </c:pt>
                <c:pt idx="21">
                  <c:v>8415387.75</c:v>
                </c:pt>
                <c:pt idx="22">
                  <c:v>8330858.8049999997</c:v>
                </c:pt>
                <c:pt idx="23">
                  <c:v>8362931.25</c:v>
                </c:pt>
                <c:pt idx="24">
                  <c:v>8128874.125</c:v>
                </c:pt>
                <c:pt idx="25">
                  <c:v>8121952.25</c:v>
                </c:pt>
                <c:pt idx="26">
                  <c:v>7737352.9800000004</c:v>
                </c:pt>
                <c:pt idx="27">
                  <c:v>7860508.3125</c:v>
                </c:pt>
                <c:pt idx="28">
                  <c:v>5852706.9500000002</c:v>
                </c:pt>
                <c:pt idx="29">
                  <c:v>275614.75</c:v>
                </c:pt>
              </c:numCache>
            </c:numRef>
          </c:val>
          <c:extLst xmlns:c16r2="http://schemas.microsoft.com/office/drawing/2015/06/chart">
            <c:ext xmlns:c16="http://schemas.microsoft.com/office/drawing/2014/chart" uri="{C3380CC4-5D6E-409C-BE32-E72D297353CC}">
              <c16:uniqueId val="{00000000-E279-4251-BE2C-317EAD2A9B69}"/>
            </c:ext>
          </c:extLst>
        </c:ser>
        <c:dLbls>
          <c:showLegendKey val="0"/>
          <c:showVal val="0"/>
          <c:showCatName val="0"/>
          <c:showSerName val="0"/>
          <c:showPercent val="0"/>
          <c:showBubbleSize val="0"/>
        </c:dLbls>
        <c:gapWidth val="80"/>
        <c:axId val="101362304"/>
        <c:axId val="101372288"/>
      </c:barChart>
      <c:lineChart>
        <c:grouping val="standard"/>
        <c:varyColors val="0"/>
        <c:ser>
          <c:idx val="1"/>
          <c:order val="1"/>
          <c:tx>
            <c:strRef>
              <c:f>Sheet1!$C$1</c:f>
              <c:strCache>
                <c:ptCount val="1"/>
                <c:pt idx="0">
                  <c:v>Series 2</c:v>
                </c:pt>
              </c:strCache>
            </c:strRef>
          </c:tx>
          <c:spPr>
            <a:ln>
              <a:solidFill>
                <a:schemeClr val="tx1"/>
              </a:solidFill>
            </a:ln>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General</c:formatCode>
                <c:ptCount val="30"/>
                <c:pt idx="0">
                  <c:v>6841837.234116667</c:v>
                </c:pt>
                <c:pt idx="1">
                  <c:v>6841837.234116667</c:v>
                </c:pt>
                <c:pt idx="2">
                  <c:v>6841837.234116667</c:v>
                </c:pt>
                <c:pt idx="3">
                  <c:v>6841837.234116667</c:v>
                </c:pt>
                <c:pt idx="4">
                  <c:v>6841837.234116667</c:v>
                </c:pt>
                <c:pt idx="5">
                  <c:v>6841837.234116667</c:v>
                </c:pt>
                <c:pt idx="6">
                  <c:v>6841837.234116667</c:v>
                </c:pt>
                <c:pt idx="7">
                  <c:v>6841837.234116667</c:v>
                </c:pt>
                <c:pt idx="8">
                  <c:v>6841837.234116667</c:v>
                </c:pt>
                <c:pt idx="9">
                  <c:v>6841837.234116667</c:v>
                </c:pt>
                <c:pt idx="10">
                  <c:v>6841837.234116667</c:v>
                </c:pt>
                <c:pt idx="11">
                  <c:v>6841837.234116667</c:v>
                </c:pt>
                <c:pt idx="12">
                  <c:v>6841837.234116667</c:v>
                </c:pt>
                <c:pt idx="13">
                  <c:v>6841837.234116667</c:v>
                </c:pt>
                <c:pt idx="14">
                  <c:v>6841837.234116667</c:v>
                </c:pt>
                <c:pt idx="15">
                  <c:v>6841837.234116667</c:v>
                </c:pt>
                <c:pt idx="16">
                  <c:v>6841837.234116667</c:v>
                </c:pt>
                <c:pt idx="17">
                  <c:v>6841837.234116667</c:v>
                </c:pt>
                <c:pt idx="18">
                  <c:v>6841837.234116667</c:v>
                </c:pt>
                <c:pt idx="19">
                  <c:v>6841837.234116667</c:v>
                </c:pt>
                <c:pt idx="20">
                  <c:v>6841837.234116667</c:v>
                </c:pt>
                <c:pt idx="21">
                  <c:v>6841837.234116667</c:v>
                </c:pt>
                <c:pt idx="22">
                  <c:v>6841837.234116667</c:v>
                </c:pt>
                <c:pt idx="23">
                  <c:v>6841837.234116667</c:v>
                </c:pt>
                <c:pt idx="24">
                  <c:v>6841837.234116667</c:v>
                </c:pt>
                <c:pt idx="25">
                  <c:v>6841837.234116667</c:v>
                </c:pt>
                <c:pt idx="26">
                  <c:v>6841837.234116667</c:v>
                </c:pt>
                <c:pt idx="27">
                  <c:v>6841837.234116667</c:v>
                </c:pt>
                <c:pt idx="28">
                  <c:v>6841837.234116667</c:v>
                </c:pt>
                <c:pt idx="29">
                  <c:v>6841837.234116667</c:v>
                </c:pt>
              </c:numCache>
            </c:numRef>
          </c:val>
          <c:smooth val="0"/>
          <c:extLst xmlns:c16r2="http://schemas.microsoft.com/office/drawing/2015/06/chart">
            <c:ext xmlns:c16="http://schemas.microsoft.com/office/drawing/2014/chart" uri="{C3380CC4-5D6E-409C-BE32-E72D297353CC}">
              <c16:uniqueId val="{00000001-E279-4251-BE2C-317EAD2A9B69}"/>
            </c:ext>
          </c:extLst>
        </c:ser>
        <c:dLbls>
          <c:showLegendKey val="0"/>
          <c:showVal val="0"/>
          <c:showCatName val="0"/>
          <c:showSerName val="0"/>
          <c:showPercent val="0"/>
          <c:showBubbleSize val="0"/>
        </c:dLbls>
        <c:marker val="1"/>
        <c:smooth val="0"/>
        <c:axId val="101362304"/>
        <c:axId val="101372288"/>
      </c:lineChart>
      <c:catAx>
        <c:axId val="101362304"/>
        <c:scaling>
          <c:orientation val="minMax"/>
        </c:scaling>
        <c:delete val="0"/>
        <c:axPos val="b"/>
        <c:numFmt formatCode="General" sourceLinked="1"/>
        <c:majorTickMark val="none"/>
        <c:minorTickMark val="none"/>
        <c:tickLblPos val="nextTo"/>
        <c:txPr>
          <a:bodyPr/>
          <a:lstStyle/>
          <a:p>
            <a:pPr>
              <a:defRPr sz="1200">
                <a:solidFill>
                  <a:schemeClr val="bg1">
                    <a:lumMod val="50000"/>
                  </a:schemeClr>
                </a:solidFill>
              </a:defRPr>
            </a:pPr>
            <a:endParaRPr lang="en-US"/>
          </a:p>
        </c:txPr>
        <c:crossAx val="101372288"/>
        <c:crosses val="autoZero"/>
        <c:auto val="1"/>
        <c:lblAlgn val="ctr"/>
        <c:lblOffset val="100"/>
        <c:noMultiLvlLbl val="0"/>
      </c:catAx>
      <c:valAx>
        <c:axId val="101372288"/>
        <c:scaling>
          <c:orientation val="minMax"/>
        </c:scaling>
        <c:delete val="0"/>
        <c:axPos val="l"/>
        <c:majorGridlines>
          <c:spPr>
            <a:ln>
              <a:solidFill>
                <a:schemeClr val="bg1">
                  <a:lumMod val="85000"/>
                </a:schemeClr>
              </a:solidFill>
            </a:ln>
          </c:spPr>
        </c:majorGridlines>
        <c:numFmt formatCode="0" sourceLinked="1"/>
        <c:majorTickMark val="none"/>
        <c:minorTickMark val="none"/>
        <c:tickLblPos val="nextTo"/>
        <c:spPr>
          <a:ln>
            <a:noFill/>
          </a:ln>
        </c:spPr>
        <c:txPr>
          <a:bodyPr/>
          <a:lstStyle/>
          <a:p>
            <a:pPr>
              <a:defRPr sz="1400">
                <a:solidFill>
                  <a:schemeClr val="bg1">
                    <a:lumMod val="50000"/>
                  </a:schemeClr>
                </a:solidFill>
              </a:defRPr>
            </a:pPr>
            <a:endParaRPr lang="en-US"/>
          </a:p>
        </c:txPr>
        <c:crossAx val="101362304"/>
        <c:crosses val="autoZero"/>
        <c:crossBetween val="between"/>
      </c:valAx>
    </c:plotArea>
    <c:plotVisOnly val="1"/>
    <c:dispBlanksAs val="gap"/>
    <c:showDLblsOverMax val="0"/>
  </c:chart>
  <c:txPr>
    <a:bodyPr/>
    <a:lstStyle/>
    <a:p>
      <a:pPr>
        <a:defRPr sz="18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80063583601368E-2"/>
          <c:y val="1.6449275362318848E-2"/>
          <c:w val="0.8942880115337698"/>
          <c:h val="0.90315607288219413"/>
        </c:manualLayout>
      </c:layout>
      <c:barChart>
        <c:barDir val="col"/>
        <c:grouping val="clustered"/>
        <c:varyColors val="0"/>
        <c:ser>
          <c:idx val="0"/>
          <c:order val="0"/>
          <c:tx>
            <c:strRef>
              <c:f>Sheet1!$B$2</c:f>
              <c:strCache>
                <c:ptCount val="1"/>
                <c:pt idx="0">
                  <c:v>COUNT</c:v>
                </c:pt>
              </c:strCache>
            </c:strRef>
          </c:tx>
          <c:spPr>
            <a:solidFill>
              <a:srgbClr val="B82927"/>
            </a:solidFill>
          </c:spPr>
          <c:invertIfNegative val="0"/>
          <c:cat>
            <c:strRef>
              <c:f>Sheet1!$A$3:$A$10</c:f>
              <c:strCache>
                <c:ptCount val="8"/>
                <c:pt idx="0">
                  <c:v>≤ 24 Y</c:v>
                </c:pt>
                <c:pt idx="1">
                  <c:v>25-34 Y</c:v>
                </c:pt>
                <c:pt idx="2">
                  <c:v>35-44 Y</c:v>
                </c:pt>
                <c:pt idx="3">
                  <c:v>45-54 Y</c:v>
                </c:pt>
                <c:pt idx="4">
                  <c:v>55-64 Y</c:v>
                </c:pt>
                <c:pt idx="5">
                  <c:v>65-74 Y</c:v>
                </c:pt>
                <c:pt idx="6">
                  <c:v>&gt; 75 Y</c:v>
                </c:pt>
                <c:pt idx="7">
                  <c:v>Unknown</c:v>
                </c:pt>
              </c:strCache>
            </c:strRef>
          </c:cat>
          <c:val>
            <c:numRef>
              <c:f>Sheet1!$B$3:$B$10</c:f>
              <c:numCache>
                <c:formatCode>General</c:formatCode>
                <c:ptCount val="8"/>
                <c:pt idx="0">
                  <c:v>231</c:v>
                </c:pt>
                <c:pt idx="1">
                  <c:v>370</c:v>
                </c:pt>
                <c:pt idx="2">
                  <c:v>261</c:v>
                </c:pt>
                <c:pt idx="3">
                  <c:v>211</c:v>
                </c:pt>
                <c:pt idx="4">
                  <c:v>233</c:v>
                </c:pt>
                <c:pt idx="5">
                  <c:v>109</c:v>
                </c:pt>
                <c:pt idx="6">
                  <c:v>113</c:v>
                </c:pt>
                <c:pt idx="7">
                  <c:v>29</c:v>
                </c:pt>
              </c:numCache>
            </c:numRef>
          </c:val>
          <c:extLst xmlns:c16r2="http://schemas.microsoft.com/office/drawing/2015/06/chart">
            <c:ext xmlns:c16="http://schemas.microsoft.com/office/drawing/2014/chart" uri="{C3380CC4-5D6E-409C-BE32-E72D297353CC}">
              <c16:uniqueId val="{00000000-35C3-4689-902B-B5E566DB97F8}"/>
            </c:ext>
          </c:extLst>
        </c:ser>
        <c:dLbls>
          <c:showLegendKey val="0"/>
          <c:showVal val="0"/>
          <c:showCatName val="0"/>
          <c:showSerName val="0"/>
          <c:showPercent val="0"/>
          <c:showBubbleSize val="0"/>
        </c:dLbls>
        <c:gapWidth val="60"/>
        <c:axId val="102144256"/>
        <c:axId val="102158336"/>
      </c:barChart>
      <c:catAx>
        <c:axId val="102144256"/>
        <c:scaling>
          <c:orientation val="minMax"/>
        </c:scaling>
        <c:delete val="0"/>
        <c:axPos val="b"/>
        <c:numFmt formatCode="General" sourceLinked="0"/>
        <c:majorTickMark val="none"/>
        <c:minorTickMark val="none"/>
        <c:tickLblPos val="nextTo"/>
        <c:spPr>
          <a:ln>
            <a:noFill/>
          </a:ln>
        </c:spPr>
        <c:txPr>
          <a:bodyPr/>
          <a:lstStyle/>
          <a:p>
            <a:pPr>
              <a:defRPr sz="1400" b="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2158336"/>
        <c:crosses val="autoZero"/>
        <c:auto val="1"/>
        <c:lblAlgn val="ctr"/>
        <c:lblOffset val="100"/>
        <c:noMultiLvlLbl val="0"/>
      </c:catAx>
      <c:valAx>
        <c:axId val="102158336"/>
        <c:scaling>
          <c:orientation val="minMax"/>
        </c:scaling>
        <c:delete val="0"/>
        <c:axPos val="l"/>
        <c:majorGridlines>
          <c:spPr>
            <a:ln>
              <a:solidFill>
                <a:schemeClr val="bg1">
                  <a:lumMod val="85000"/>
                </a:schemeClr>
              </a:solidFill>
            </a:ln>
          </c:spPr>
        </c:majorGridlines>
        <c:numFmt formatCode="General" sourceLinked="1"/>
        <c:majorTickMark val="none"/>
        <c:minorTickMark val="none"/>
        <c:tickLblPos val="nextTo"/>
        <c:spPr>
          <a:ln>
            <a:noFill/>
          </a:ln>
        </c:spPr>
        <c:txPr>
          <a:bodyPr/>
          <a:lstStyle/>
          <a:p>
            <a:pPr>
              <a:defRPr>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2144256"/>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98884514435694"/>
          <c:y val="2.3148148148148147E-2"/>
          <c:w val="0.82221959755030638"/>
          <c:h val="0.83309419655876382"/>
        </c:manualLayout>
      </c:layout>
      <c:barChart>
        <c:barDir val="bar"/>
        <c:grouping val="clustered"/>
        <c:varyColors val="0"/>
        <c:ser>
          <c:idx val="0"/>
          <c:order val="0"/>
          <c:spPr>
            <a:solidFill>
              <a:srgbClr val="B82927"/>
            </a:solidFill>
          </c:spPr>
          <c:invertIfNegative val="0"/>
          <c:cat>
            <c:strRef>
              <c:f>Sheet1!$A$22:$A$23</c:f>
              <c:strCache>
                <c:ptCount val="2"/>
                <c:pt idx="0">
                  <c:v>Male</c:v>
                </c:pt>
                <c:pt idx="1">
                  <c:v>Female</c:v>
                </c:pt>
              </c:strCache>
            </c:strRef>
          </c:cat>
          <c:val>
            <c:numRef>
              <c:f>Sheet1!$B$22:$B$23</c:f>
              <c:numCache>
                <c:formatCode>General</c:formatCode>
                <c:ptCount val="2"/>
                <c:pt idx="0">
                  <c:v>833</c:v>
                </c:pt>
                <c:pt idx="1">
                  <c:v>576</c:v>
                </c:pt>
              </c:numCache>
            </c:numRef>
          </c:val>
          <c:extLst xmlns:c16r2="http://schemas.microsoft.com/office/drawing/2015/06/chart">
            <c:ext xmlns:c16="http://schemas.microsoft.com/office/drawing/2014/chart" uri="{C3380CC4-5D6E-409C-BE32-E72D297353CC}">
              <c16:uniqueId val="{00000000-DCA5-4917-AA27-390D21B64F40}"/>
            </c:ext>
          </c:extLst>
        </c:ser>
        <c:dLbls>
          <c:showLegendKey val="0"/>
          <c:showVal val="0"/>
          <c:showCatName val="0"/>
          <c:showSerName val="0"/>
          <c:showPercent val="0"/>
          <c:showBubbleSize val="0"/>
        </c:dLbls>
        <c:gapWidth val="80"/>
        <c:axId val="101905152"/>
        <c:axId val="101906688"/>
      </c:barChart>
      <c:catAx>
        <c:axId val="101905152"/>
        <c:scaling>
          <c:orientation val="minMax"/>
        </c:scaling>
        <c:delete val="1"/>
        <c:axPos val="l"/>
        <c:numFmt formatCode="General" sourceLinked="0"/>
        <c:majorTickMark val="out"/>
        <c:minorTickMark val="none"/>
        <c:tickLblPos val="none"/>
        <c:crossAx val="101906688"/>
        <c:crosses val="autoZero"/>
        <c:auto val="1"/>
        <c:lblAlgn val="ctr"/>
        <c:lblOffset val="100"/>
        <c:noMultiLvlLbl val="0"/>
      </c:catAx>
      <c:valAx>
        <c:axId val="101906688"/>
        <c:scaling>
          <c:orientation val="minMax"/>
        </c:scaling>
        <c:delete val="1"/>
        <c:axPos val="b"/>
        <c:numFmt formatCode="General" sourceLinked="1"/>
        <c:majorTickMark val="out"/>
        <c:minorTickMark val="none"/>
        <c:tickLblPos val="none"/>
        <c:crossAx val="101905152"/>
        <c:crosses val="autoZero"/>
        <c:crossBetween val="between"/>
      </c:valAx>
      <c:spPr>
        <a:noFill/>
        <a:ln w="25400">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c:v>
                </c:pt>
              </c:strCache>
            </c:strRef>
          </c:tx>
          <c:spPr>
            <a:solidFill>
              <a:srgbClr val="B82927"/>
            </a:solidFill>
          </c:spPr>
          <c:invertIfNegative val="0"/>
          <c:dPt>
            <c:idx val="0"/>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0-FA92-4565-8515-181459326F33}"/>
              </c:ext>
            </c:extLst>
          </c:dPt>
          <c:cat>
            <c:strRef>
              <c:f>Sheet1!$A$2:$A$6</c:f>
              <c:strCache>
                <c:ptCount val="5"/>
                <c:pt idx="0">
                  <c:v>1 Rx</c:v>
                </c:pt>
                <c:pt idx="1">
                  <c:v>2 -5 Rx</c:v>
                </c:pt>
                <c:pt idx="2">
                  <c:v>6-8 Rx</c:v>
                </c:pt>
                <c:pt idx="3">
                  <c:v>9-19 Rx</c:v>
                </c:pt>
                <c:pt idx="4">
                  <c:v>≥ 20 Rx</c:v>
                </c:pt>
              </c:strCache>
            </c:strRef>
          </c:cat>
          <c:val>
            <c:numRef>
              <c:f>Sheet1!$B$2:$B$6</c:f>
              <c:numCache>
                <c:formatCode>General</c:formatCode>
                <c:ptCount val="5"/>
                <c:pt idx="0">
                  <c:v>173</c:v>
                </c:pt>
                <c:pt idx="1">
                  <c:v>199</c:v>
                </c:pt>
                <c:pt idx="2">
                  <c:v>105</c:v>
                </c:pt>
                <c:pt idx="3">
                  <c:v>172</c:v>
                </c:pt>
                <c:pt idx="4">
                  <c:v>17</c:v>
                </c:pt>
              </c:numCache>
            </c:numRef>
          </c:val>
          <c:extLst xmlns:c16r2="http://schemas.microsoft.com/office/drawing/2015/06/chart">
            <c:ext xmlns:c16="http://schemas.microsoft.com/office/drawing/2014/chart" uri="{C3380CC4-5D6E-409C-BE32-E72D297353CC}">
              <c16:uniqueId val="{00000001-FA92-4565-8515-181459326F33}"/>
            </c:ext>
          </c:extLst>
        </c:ser>
        <c:dLbls>
          <c:showLegendKey val="0"/>
          <c:showVal val="0"/>
          <c:showCatName val="0"/>
          <c:showSerName val="0"/>
          <c:showPercent val="0"/>
          <c:showBubbleSize val="0"/>
        </c:dLbls>
        <c:gapWidth val="80"/>
        <c:axId val="102288768"/>
        <c:axId val="102294656"/>
      </c:barChart>
      <c:catAx>
        <c:axId val="102288768"/>
        <c:scaling>
          <c:orientation val="minMax"/>
        </c:scaling>
        <c:delete val="0"/>
        <c:axPos val="b"/>
        <c:numFmt formatCode="General" sourceLinked="0"/>
        <c:majorTickMark val="out"/>
        <c:minorTickMark val="none"/>
        <c:tickLblPos val="nextTo"/>
        <c:spPr>
          <a:ln>
            <a:noFill/>
          </a:ln>
        </c:spPr>
        <c:txPr>
          <a:bodyPr/>
          <a:lstStyle/>
          <a:p>
            <a:pPr>
              <a:defRPr sz="1600" b="1">
                <a:solidFill>
                  <a:schemeClr val="bg1">
                    <a:lumMod val="50000"/>
                  </a:schemeClr>
                </a:solidFill>
              </a:defRPr>
            </a:pPr>
            <a:endParaRPr lang="en-US"/>
          </a:p>
        </c:txPr>
        <c:crossAx val="102294656"/>
        <c:crosses val="autoZero"/>
        <c:auto val="1"/>
        <c:lblAlgn val="ctr"/>
        <c:lblOffset val="100"/>
        <c:noMultiLvlLbl val="0"/>
      </c:catAx>
      <c:valAx>
        <c:axId val="10229465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txPr>
          <a:bodyPr/>
          <a:lstStyle/>
          <a:p>
            <a:pPr>
              <a:defRPr sz="1200">
                <a:solidFill>
                  <a:schemeClr val="bg1">
                    <a:lumMod val="50000"/>
                  </a:schemeClr>
                </a:solidFill>
              </a:defRPr>
            </a:pPr>
            <a:endParaRPr lang="en-US"/>
          </a:p>
        </c:txPr>
        <c:crossAx val="102288768"/>
        <c:crosses val="autoZero"/>
        <c:crossBetween val="between"/>
      </c:valAx>
    </c:plotArea>
    <c:plotVisOnly val="1"/>
    <c:dispBlanksAs val="gap"/>
    <c:showDLblsOverMax val="0"/>
  </c:chart>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Fira Sans Ligh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Fira Sans Light" charset="0"/>
              </a:defRPr>
            </a:lvl1pPr>
          </a:lstStyle>
          <a:p>
            <a:pPr>
              <a:defRPr/>
            </a:pPr>
            <a:fld id="{726BC570-4809-4CDF-A711-EEE01224A561}" type="datetimeFigureOut">
              <a:rPr lang="en-US" altLang="en-US"/>
              <a:pPr>
                <a:defRPr/>
              </a:pPr>
              <a:t>8/24/2017</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Fira Sans Ligh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Fira Sans Light" charset="0"/>
              </a:defRPr>
            </a:lvl1pPr>
          </a:lstStyle>
          <a:p>
            <a:fld id="{82210D6B-E753-4CBC-A603-98505CAB4B83}" type="slidenum">
              <a:rPr lang="en-US" altLang="en-US"/>
              <a:pPr/>
              <a:t>‹#›</a:t>
            </a:fld>
            <a:endParaRPr lang="en-US" altLang="en-US"/>
          </a:p>
        </p:txBody>
      </p:sp>
    </p:spTree>
    <p:extLst>
      <p:ext uri="{BB962C8B-B14F-4D97-AF65-F5344CB8AC3E}">
        <p14:creationId xmlns:p14="http://schemas.microsoft.com/office/powerpoint/2010/main" val="37111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Fira Sans Ligh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Fira Sans Light" charset="0"/>
              </a:defRPr>
            </a:lvl1pPr>
          </a:lstStyle>
          <a:p>
            <a:pPr>
              <a:defRPr/>
            </a:pPr>
            <a:fld id="{803870D8-6268-45E6-8567-15B6D8EC26B1}" type="datetimeFigureOut">
              <a:rPr lang="en-US" altLang="en-US"/>
              <a:pPr>
                <a:defRPr/>
              </a:pPr>
              <a:t>8/24/2017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Fira Sans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Fira Sans Light" charset="0"/>
              </a:defRPr>
            </a:lvl1pPr>
          </a:lstStyle>
          <a:p>
            <a:fld id="{B5222B86-786C-4E4E-8BCF-78221A29493E}" type="slidenum">
              <a:rPr lang="en-US" altLang="en-US"/>
              <a:pPr/>
              <a:t>‹#›</a:t>
            </a:fld>
            <a:endParaRPr lang="en-US" altLang="en-US"/>
          </a:p>
        </p:txBody>
      </p:sp>
    </p:spTree>
    <p:extLst>
      <p:ext uri="{BB962C8B-B14F-4D97-AF65-F5344CB8AC3E}">
        <p14:creationId xmlns:p14="http://schemas.microsoft.com/office/powerpoint/2010/main" val="2164009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ira Sans Ligh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Fira Sans Ligh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Fira Sans Ligh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Fira Sans Ligh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Fira Sans Ligh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59998AC-FE31-42BB-8250-BE9DEEF9C409}" type="slidenum">
              <a:rPr lang="en-US" altLang="en-US">
                <a:solidFill>
                  <a:srgbClr val="000000"/>
                </a:solidFill>
                <a:latin typeface="Fira Sans Light" charset="0"/>
              </a:rPr>
              <a:pPr/>
              <a:t>3</a:t>
            </a:fld>
            <a:endParaRPr lang="en-US" altLang="en-US">
              <a:solidFill>
                <a:srgbClr val="000000"/>
              </a:solidFill>
              <a:latin typeface="Fira Sans Ligh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13</a:t>
            </a:fld>
            <a:endParaRPr lang="en-US" altLang="en-US">
              <a:solidFill>
                <a:srgbClr val="000000"/>
              </a:solidFill>
              <a:latin typeface="Fira Sans Light"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78253-0529-47F7-984E-6AA29E58E998}" type="slidenum">
              <a:rPr lang="en-US" altLang="en-US">
                <a:solidFill>
                  <a:srgbClr val="000000"/>
                </a:solidFill>
                <a:latin typeface="Fira Sans Light" charset="0"/>
              </a:rPr>
              <a:pPr/>
              <a:t>14</a:t>
            </a:fld>
            <a:endParaRPr lang="en-US" altLang="en-US">
              <a:solidFill>
                <a:srgbClr val="000000"/>
              </a:solidFill>
              <a:latin typeface="Fira Sans Light"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603BA7D-648C-4406-84E1-A7C575ED3A7E}" type="slidenum">
              <a:rPr lang="en-US" altLang="en-US">
                <a:solidFill>
                  <a:srgbClr val="000000"/>
                </a:solidFill>
                <a:latin typeface="Fira Sans Light" charset="0"/>
              </a:rPr>
              <a:pPr/>
              <a:t>15</a:t>
            </a:fld>
            <a:endParaRPr lang="en-US" altLang="en-US">
              <a:solidFill>
                <a:srgbClr val="000000"/>
              </a:solidFill>
              <a:latin typeface="Fira Sans Light"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A146A3-64AF-40FC-ACDF-E76177387511}" type="slidenum">
              <a:rPr lang="en-US" altLang="en-US">
                <a:solidFill>
                  <a:srgbClr val="000000"/>
                </a:solidFill>
                <a:latin typeface="Fira Sans Light" charset="0"/>
              </a:rPr>
              <a:pPr/>
              <a:t>16</a:t>
            </a:fld>
            <a:endParaRPr lang="en-US" altLang="en-US">
              <a:solidFill>
                <a:srgbClr val="000000"/>
              </a:solidFill>
              <a:latin typeface="Fira Sans Light"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Following the Governor’s declaration, ADHS activated our Health Emergency Operations Center (HEOC) to tackle the deliverables of the declaration and maximize the resources we were able to bring to bear on the response. </a:t>
            </a:r>
          </a:p>
          <a:p>
            <a:endParaRPr lang="en-US" altLang="en-US">
              <a:latin typeface="Fira Sans Light"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EE5358-C25C-49AF-9C21-A74B10A4C39E}" type="slidenum">
              <a:rPr lang="en-US" altLang="en-US">
                <a:solidFill>
                  <a:srgbClr val="000000"/>
                </a:solidFill>
                <a:latin typeface="Fira Sans Light" charset="0"/>
              </a:rPr>
              <a:pPr/>
              <a:t>18</a:t>
            </a:fld>
            <a:endParaRPr lang="en-US" altLang="en-US">
              <a:solidFill>
                <a:srgbClr val="000000"/>
              </a:solidFill>
              <a:latin typeface="Fira Sans Light"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Fira Sans Light" charset="0"/>
              </a:rPr>
              <a:t>Limitations of this include</a:t>
            </a:r>
            <a:r>
              <a:rPr lang="en-US" altLang="en-US" baseline="0" dirty="0">
                <a:latin typeface="Fira Sans Light" charset="0"/>
              </a:rPr>
              <a:t> the number of respondents – some of this data is for a subset of respondents. Overall, the data collected demonstrates that there are not enough treatment services available in the state. We’ve seen that many people are being turned away or placed on waiting lists. </a:t>
            </a:r>
            <a:endParaRPr lang="en-US" altLang="en-US" dirty="0">
              <a:latin typeface="Fira Sans Light"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EE5358-C25C-49AF-9C21-A74B10A4C39E}" type="slidenum">
              <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endParaRPr>
          </a:p>
        </p:txBody>
      </p:sp>
    </p:spTree>
    <p:extLst>
      <p:ext uri="{BB962C8B-B14F-4D97-AF65-F5344CB8AC3E}">
        <p14:creationId xmlns:p14="http://schemas.microsoft.com/office/powerpoint/2010/main" val="112409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ira Sans Light"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EE5358-C25C-49AF-9C21-A74B10A4C39E}" type="slidenum">
              <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endParaRPr>
          </a:p>
        </p:txBody>
      </p:sp>
    </p:spTree>
    <p:extLst>
      <p:ext uri="{BB962C8B-B14F-4D97-AF65-F5344CB8AC3E}">
        <p14:creationId xmlns:p14="http://schemas.microsoft.com/office/powerpoint/2010/main" val="104296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Fira Sans Light"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EE5358-C25C-49AF-9C21-A74B10A4C39E}" type="slidenum">
              <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Fira Sans Light" charset="0"/>
              <a:ea typeface="MS PGothic" panose="020B0600070205080204" pitchFamily="34" charset="-128"/>
              <a:cs typeface="+mn-cs"/>
            </a:endParaRPr>
          </a:p>
        </p:txBody>
      </p:sp>
    </p:spTree>
    <p:extLst>
      <p:ext uri="{BB962C8B-B14F-4D97-AF65-F5344CB8AC3E}">
        <p14:creationId xmlns:p14="http://schemas.microsoft.com/office/powerpoint/2010/main" val="348102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A63E6A-930E-4D5A-ADD8-556EBF3B4966}" type="slidenum">
              <a:rPr lang="en-US" altLang="en-US">
                <a:solidFill>
                  <a:srgbClr val="000000"/>
                </a:solidFill>
                <a:latin typeface="Fira Sans Light" charset="0"/>
              </a:rPr>
              <a:pPr/>
              <a:t>22</a:t>
            </a:fld>
            <a:endParaRPr lang="en-US" altLang="en-US">
              <a:solidFill>
                <a:srgbClr val="000000"/>
              </a:solidFill>
              <a:latin typeface="Fira Sans Light"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AF1997-AE41-49F9-B540-4CE5A3C19AEC}" type="slidenum">
              <a:rPr lang="en-US" altLang="en-US">
                <a:solidFill>
                  <a:srgbClr val="000000"/>
                </a:solidFill>
                <a:latin typeface="Fira Sans Light" charset="0"/>
              </a:rPr>
              <a:pPr/>
              <a:t>23</a:t>
            </a:fld>
            <a:endParaRPr lang="en-US" altLang="en-US">
              <a:solidFill>
                <a:srgbClr val="000000"/>
              </a:solidFill>
              <a:latin typeface="Fira Sans Ligh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1459DA8-FAA7-420E-8F05-2898EE1F2B5D}" type="slidenum">
              <a:rPr lang="en-US" altLang="en-US">
                <a:solidFill>
                  <a:srgbClr val="000000"/>
                </a:solidFill>
                <a:latin typeface="Fira Sans Light" charset="0"/>
              </a:rPr>
              <a:pPr/>
              <a:t>4</a:t>
            </a:fld>
            <a:endParaRPr lang="en-US" altLang="en-US">
              <a:solidFill>
                <a:srgbClr val="000000"/>
              </a:solidFill>
              <a:latin typeface="Fira Sans Light"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015C68-991E-4925-B0CA-0B32C8AAA712}" type="slidenum">
              <a:rPr lang="en-US" altLang="en-US">
                <a:solidFill>
                  <a:srgbClr val="000000"/>
                </a:solidFill>
                <a:latin typeface="Fira Sans Light" charset="0"/>
              </a:rPr>
              <a:pPr/>
              <a:t>24</a:t>
            </a:fld>
            <a:endParaRPr lang="en-US" altLang="en-US">
              <a:solidFill>
                <a:srgbClr val="000000"/>
              </a:solidFill>
              <a:latin typeface="Fira Sans Light"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9410F0-B2B5-4A2F-90D0-F3C1B5280CC7}" type="slidenum">
              <a:rPr lang="en-US" altLang="en-US">
                <a:solidFill>
                  <a:srgbClr val="000000"/>
                </a:solidFill>
                <a:latin typeface="Fira Sans Light" charset="0"/>
              </a:rPr>
              <a:pPr/>
              <a:t>25</a:t>
            </a:fld>
            <a:endParaRPr lang="en-US" altLang="en-US">
              <a:solidFill>
                <a:srgbClr val="000000"/>
              </a:solidFill>
              <a:latin typeface="Fira Sans Light"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276158E-1752-4D3E-B71A-E7C665A1C1B3}" type="slidenum">
              <a:rPr lang="en-US" altLang="en-US">
                <a:solidFill>
                  <a:srgbClr val="000000"/>
                </a:solidFill>
                <a:latin typeface="Fira Sans Light" charset="0"/>
              </a:rPr>
              <a:pPr/>
              <a:t>26</a:t>
            </a:fld>
            <a:endParaRPr lang="en-US" altLang="en-US">
              <a:solidFill>
                <a:srgbClr val="000000"/>
              </a:solidFill>
              <a:latin typeface="Fira Sans Light"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We offered 4 training webinars on these emergency rules with interactive Q&amp;A sessions. The numbers here are likely underestimates of the number of people trained because we understand that multiple people call in from the same room. We utilized this feedback to create FAQs for our website. </a:t>
            </a:r>
          </a:p>
          <a:p>
            <a:endParaRPr lang="en-US" altLang="en-US">
              <a:latin typeface="Fira Sans Light" charset="0"/>
            </a:endParaRP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3F0A998-B854-49AE-8079-4F1E8A437B4F}" type="slidenum">
              <a:rPr lang="en-US" altLang="en-US">
                <a:solidFill>
                  <a:srgbClr val="000000"/>
                </a:solidFill>
                <a:latin typeface="Fira Sans Light" charset="0"/>
              </a:rPr>
              <a:pPr/>
              <a:t>27</a:t>
            </a:fld>
            <a:endParaRPr lang="en-US" altLang="en-US">
              <a:solidFill>
                <a:srgbClr val="000000"/>
              </a:solidFill>
              <a:latin typeface="Fira Sans Light"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856982-72E7-4719-B783-248A035E8BC3}" type="slidenum">
              <a:rPr lang="en-US" altLang="en-US">
                <a:solidFill>
                  <a:srgbClr val="000000"/>
                </a:solidFill>
                <a:latin typeface="Fira Sans Light" charset="0"/>
              </a:rPr>
              <a:pPr/>
              <a:t>28</a:t>
            </a:fld>
            <a:endParaRPr lang="en-US" altLang="en-US">
              <a:solidFill>
                <a:srgbClr val="000000"/>
              </a:solidFill>
              <a:latin typeface="Fira Sans Light"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873178-56AA-409C-82CD-9E9885716B37}" type="slidenum">
              <a:rPr lang="en-US" altLang="en-US">
                <a:solidFill>
                  <a:srgbClr val="000000"/>
                </a:solidFill>
                <a:latin typeface="Fira Sans Light" charset="0"/>
              </a:rPr>
              <a:pPr/>
              <a:t>29</a:t>
            </a:fld>
            <a:endParaRPr lang="en-US" altLang="en-US">
              <a:solidFill>
                <a:srgbClr val="000000"/>
              </a:solidFill>
              <a:latin typeface="Fira Sans Light"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864485-2BE0-4D1A-AE23-E30B7B7A8F54}" type="slidenum">
              <a:rPr lang="en-US" altLang="en-US">
                <a:solidFill>
                  <a:srgbClr val="000000"/>
                </a:solidFill>
                <a:latin typeface="Fira Sans Light" charset="0"/>
              </a:rPr>
              <a:pPr/>
              <a:t>30</a:t>
            </a:fld>
            <a:endParaRPr lang="en-US" altLang="en-US">
              <a:solidFill>
                <a:srgbClr val="000000"/>
              </a:solidFill>
              <a:latin typeface="Fira Sans Light"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We’ve worked with AZ-POST and offered a series of trainings for law enforcement agencies on identifying opioid overdoses and administering naloxone. </a:t>
            </a:r>
            <a:endParaRPr lang="en-US" altLang="en-US">
              <a:solidFill>
                <a:srgbClr val="FF0000"/>
              </a:solidFill>
              <a:latin typeface="Fira Sans Light" charset="0"/>
            </a:endParaRPr>
          </a:p>
          <a:p>
            <a:endParaRPr lang="en-US" altLang="en-US">
              <a:latin typeface="Fira Sans Light" charset="0"/>
            </a:endParaRP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22229C-9216-483E-AC15-406B6BC29A45}" type="slidenum">
              <a:rPr lang="en-US" altLang="en-US">
                <a:solidFill>
                  <a:srgbClr val="000000"/>
                </a:solidFill>
                <a:latin typeface="Fira Sans Light" charset="0"/>
              </a:rPr>
              <a:pPr/>
              <a:t>31</a:t>
            </a:fld>
            <a:endParaRPr lang="en-US" altLang="en-US">
              <a:solidFill>
                <a:srgbClr val="000000"/>
              </a:solidFill>
              <a:latin typeface="Fira Sans Light"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Fira Sans Light" charset="0"/>
              </a:rPr>
              <a:t>To date, we’ve trained nearly 1,000 officers. </a:t>
            </a:r>
            <a:r>
              <a:rPr lang="en-US" altLang="en-US" dirty="0">
                <a:solidFill>
                  <a:srgbClr val="FF0000"/>
                </a:solidFill>
                <a:latin typeface="Fira Sans Light" charset="0"/>
              </a:rPr>
              <a:t>Attendees at these trainings receive a voucher for free naloxone for their agency.</a:t>
            </a:r>
          </a:p>
          <a:p>
            <a:endParaRPr lang="en-US" altLang="en-US" dirty="0">
              <a:latin typeface="Fira Sans Light" charset="0"/>
            </a:endParaRP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DFE24E-0B43-4F39-AF2A-E68ECAAA34A8}" type="slidenum">
              <a:rPr lang="en-US" altLang="en-US">
                <a:solidFill>
                  <a:srgbClr val="000000"/>
                </a:solidFill>
                <a:latin typeface="Fira Sans Light" charset="0"/>
              </a:rPr>
              <a:pPr/>
              <a:t>32</a:t>
            </a:fld>
            <a:endParaRPr lang="en-US" altLang="en-US">
              <a:solidFill>
                <a:srgbClr val="000000"/>
              </a:solidFill>
              <a:latin typeface="Fira Sans Light"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Law enforcement agencies whose staff have completed opioid overdose recognition and treatment training consistent with ADHS or AZ-POST standards are eligible for free naloxone.</a:t>
            </a:r>
          </a:p>
          <a:p>
            <a:endParaRPr lang="en-US" altLang="en-US">
              <a:latin typeface="Fira Sans Light" charset="0"/>
            </a:endParaRPr>
          </a:p>
          <a:p>
            <a:r>
              <a:rPr lang="en-US" altLang="en-US">
                <a:latin typeface="Fira Sans Light" charset="0"/>
              </a:rPr>
              <a:t>Form is under Naloxone Information on azopioid website</a:t>
            </a:r>
          </a:p>
          <a:p>
            <a:endParaRPr lang="en-US" altLang="en-US">
              <a:latin typeface="Fira Sans Light" charset="0"/>
            </a:endParaRP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9FD2E2-C3E2-4B59-981A-BEB0F7DE2C41}" type="slidenum">
              <a:rPr lang="en-US" altLang="en-US">
                <a:solidFill>
                  <a:srgbClr val="000000"/>
                </a:solidFill>
                <a:latin typeface="Fira Sans Light" charset="0"/>
              </a:rPr>
              <a:pPr/>
              <a:t>33</a:t>
            </a:fld>
            <a:endParaRPr lang="en-US" altLang="en-US">
              <a:solidFill>
                <a:srgbClr val="000000"/>
              </a:solidFill>
              <a:latin typeface="Fira Sans Ligh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D4DCB55-0264-4EE1-A9F2-7E07CB5A061F}" type="slidenum">
              <a:rPr lang="en-US" altLang="en-US">
                <a:solidFill>
                  <a:srgbClr val="000000"/>
                </a:solidFill>
                <a:latin typeface="Fira Sans Light" charset="0"/>
              </a:rPr>
              <a:pPr/>
              <a:t>5</a:t>
            </a:fld>
            <a:endParaRPr lang="en-US" altLang="en-US">
              <a:solidFill>
                <a:srgbClr val="000000"/>
              </a:solidFill>
              <a:latin typeface="Fira Sans Light"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In order to support increased use of naloxone to save lives in Arizona, I’ve signed standing orders that allow pharmacists to dispense naloxone to any individual in the state and that allow EMS officers, law enforcement officers, detention officers, and some other categories to use naloxone. </a:t>
            </a:r>
          </a:p>
          <a:p>
            <a:endParaRPr lang="en-US" altLang="en-US">
              <a:latin typeface="Fira Sans Light" charset="0"/>
            </a:endParaRP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E6AD99-1D1B-4FEC-A9F1-D4EB1F97B219}" type="slidenum">
              <a:rPr lang="en-US" altLang="en-US">
                <a:solidFill>
                  <a:srgbClr val="000000"/>
                </a:solidFill>
                <a:latin typeface="Fira Sans Light" charset="0"/>
              </a:rPr>
              <a:pPr/>
              <a:t>34</a:t>
            </a:fld>
            <a:endParaRPr lang="en-US" altLang="en-US">
              <a:solidFill>
                <a:srgbClr val="000000"/>
              </a:solidFill>
              <a:latin typeface="Fira Sans Light"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This includes providing sample policies for usage, training, discussions on operationalizing the program, storage, and documentation forms.</a:t>
            </a:r>
          </a:p>
          <a:p>
            <a:endParaRPr lang="en-US" altLang="en-US">
              <a:latin typeface="Fira Sans Light" charset="0"/>
            </a:endParaRPr>
          </a:p>
          <a:p>
            <a:r>
              <a:rPr lang="en-US" altLang="en-US">
                <a:latin typeface="Fira Sans Light" charset="0"/>
              </a:rPr>
              <a:t>We’ve also developed a Public Health Excellence in Law Enforcement Recognition Program that works to strengthen linkages between law enforcement, EMS agencies, and public health to recognize opioid overdose, administer naloxone when necessary, and report information to ADHS. </a:t>
            </a:r>
          </a:p>
          <a:p>
            <a:endParaRPr lang="en-US" altLang="en-US">
              <a:latin typeface="Fira Sans Light" charset="0"/>
            </a:endParaRP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7EAEF6-9B59-47A2-AC50-4338081031E0}" type="slidenum">
              <a:rPr lang="en-US" altLang="en-US">
                <a:solidFill>
                  <a:srgbClr val="000000"/>
                </a:solidFill>
                <a:latin typeface="Fira Sans Light" charset="0"/>
              </a:rPr>
              <a:pPr/>
              <a:t>35</a:t>
            </a:fld>
            <a:endParaRPr lang="en-US" altLang="en-US">
              <a:solidFill>
                <a:srgbClr val="000000"/>
              </a:solidFill>
              <a:latin typeface="Fira Sans Light"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Great new public brochure on our website under the Naloxone Info tab.  May be very helpful for pharmacists dispensing naloxone, physicians prescribing naloxone, and community organizations</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D4158D-BA3E-4097-ADF2-A51F2FDBFCEE}" type="slidenum">
              <a:rPr lang="en-US" altLang="en-US">
                <a:solidFill>
                  <a:srgbClr val="000000"/>
                </a:solidFill>
                <a:latin typeface="Fira Sans Light" charset="0"/>
              </a:rPr>
              <a:pPr/>
              <a:t>36</a:t>
            </a:fld>
            <a:endParaRPr lang="en-US" altLang="en-US">
              <a:solidFill>
                <a:srgbClr val="000000"/>
              </a:solidFill>
              <a:latin typeface="Fira Sans Light"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88F7B4-C469-4061-9502-6E597DB1F178}" type="slidenum">
              <a:rPr lang="en-US" altLang="en-US">
                <a:solidFill>
                  <a:srgbClr val="000000"/>
                </a:solidFill>
                <a:latin typeface="Fira Sans Light" charset="0"/>
              </a:rPr>
              <a:pPr/>
              <a:t>37</a:t>
            </a:fld>
            <a:endParaRPr lang="en-US" altLang="en-US">
              <a:solidFill>
                <a:srgbClr val="000000"/>
              </a:solidFill>
              <a:latin typeface="Fira Sans Light"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E67190-C1F2-4F01-85B0-C96E746EA158}" type="slidenum">
              <a:rPr lang="en-US" altLang="en-US">
                <a:solidFill>
                  <a:srgbClr val="000000"/>
                </a:solidFill>
                <a:latin typeface="Fira Sans Light" charset="0"/>
              </a:rPr>
              <a:pPr/>
              <a:t>38</a:t>
            </a:fld>
            <a:endParaRPr lang="en-US" altLang="en-US">
              <a:solidFill>
                <a:srgbClr val="000000"/>
              </a:solidFill>
              <a:latin typeface="Fira Sans Light"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E63140-DFA5-4BCF-ABA9-0E22093989B1}" type="slidenum">
              <a:rPr lang="en-US" altLang="en-US">
                <a:solidFill>
                  <a:srgbClr val="000000"/>
                </a:solidFill>
                <a:latin typeface="Fira Sans Light" charset="0"/>
              </a:rPr>
              <a:pPr/>
              <a:t>39</a:t>
            </a:fld>
            <a:endParaRPr lang="en-US" altLang="en-US">
              <a:solidFill>
                <a:srgbClr val="000000"/>
              </a:solidFill>
              <a:latin typeface="Fira Sans Light"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36966B7-4172-4339-8431-8DA79E5D2771}" type="slidenum">
              <a:rPr lang="en-US" altLang="en-US">
                <a:solidFill>
                  <a:srgbClr val="000000"/>
                </a:solidFill>
                <a:latin typeface="Fira Sans Light" charset="0"/>
              </a:rPr>
              <a:pPr/>
              <a:t>40</a:t>
            </a:fld>
            <a:endParaRPr lang="en-US" altLang="en-US">
              <a:solidFill>
                <a:srgbClr val="000000"/>
              </a:solidFill>
              <a:latin typeface="Fira Sans Light"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Now I’m going to share some of the data we’ve been able to gather from enhanced surveillance reporting. Please note that this data is still incomplete and subject to change. We continue to provide education to better support reporters in providing the required data. Also important is the fact that this data comes from multiple databases, which can pose limitations. For example, data across multiple databases do not always match, so some of the data presented is for a subset of the reported overdoses rather than all 1,961 possible overdoses reported. </a:t>
            </a:r>
          </a:p>
          <a:p>
            <a:endParaRPr lang="en-US" altLang="en-US">
              <a:latin typeface="Fira Sans Light" charset="0"/>
            </a:endParaRPr>
          </a:p>
          <a:p>
            <a:r>
              <a:rPr lang="en-US" altLang="en-US">
                <a:latin typeface="Fira Sans Light" charset="0"/>
              </a:rPr>
              <a:t>Our team continues to review medical records and toxicology screenings to determine whether each possible overdose is truly an overdose, so these numbers changes as overdoses are confirmed or ruled out. That means this data is still preliminary and subject to change. </a:t>
            </a:r>
          </a:p>
          <a:p>
            <a:endParaRPr lang="en-US" altLang="en-US">
              <a:latin typeface="Fira Sans Light" charset="0"/>
            </a:endParaRP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7A71AA-9044-4ED4-A21A-1F3CF4461F3D}" type="slidenum">
              <a:rPr lang="en-US" altLang="en-US">
                <a:latin typeface="Fira Sans Light" charset="0"/>
              </a:rPr>
              <a:pPr/>
              <a:t>41</a:t>
            </a:fld>
            <a:endParaRPr lang="en-US" altLang="en-US">
              <a:latin typeface="Fira Sans Light"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talk about opioid prescribing overall in the 1</a:t>
            </a:r>
            <a:r>
              <a:rPr lang="en-US" baseline="30000" dirty="0"/>
              <a:t>st</a:t>
            </a:r>
            <a:r>
              <a:rPr lang="en-US" dirty="0"/>
              <a:t> 6 months of 2017. This is to all Arizonans, not just those who overdosed.</a:t>
            </a:r>
            <a:r>
              <a:rPr lang="en-US" baseline="0" dirty="0"/>
              <a:t>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42</a:t>
            </a:fld>
            <a:endParaRPr lang="en-US" altLang="en-US"/>
          </a:p>
        </p:txBody>
      </p:sp>
    </p:spTree>
    <p:extLst>
      <p:ext uri="{BB962C8B-B14F-4D97-AF65-F5344CB8AC3E}">
        <p14:creationId xmlns:p14="http://schemas.microsoft.com/office/powerpoint/2010/main" val="3980642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Fira Sans Light" charset="0"/>
              </a:rPr>
              <a:t>The average number of opioid prescriptions per week is 95,017. This amounts to an average of</a:t>
            </a:r>
            <a:r>
              <a:rPr lang="en-US" altLang="en-US" baseline="0" dirty="0">
                <a:latin typeface="Fira Sans Light" charset="0"/>
              </a:rPr>
              <a:t> 6.8 million pills. </a:t>
            </a:r>
            <a:endParaRPr lang="en-US" altLang="en-US" dirty="0">
              <a:latin typeface="Fira Sans Light" charset="0"/>
            </a:endParaRP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4FB6E3-D1BC-4A62-B56E-B66F17443BBE}" type="slidenum">
              <a:rPr lang="en-US" altLang="en-US">
                <a:solidFill>
                  <a:srgbClr val="000000"/>
                </a:solidFill>
                <a:latin typeface="Fira Sans Light" charset="0"/>
              </a:rPr>
              <a:pPr/>
              <a:t>48</a:t>
            </a:fld>
            <a:endParaRPr lang="en-US" altLang="en-US">
              <a:solidFill>
                <a:srgbClr val="000000"/>
              </a:solidFill>
              <a:latin typeface="Fira Sans Light"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9E602D-012B-4F62-B797-34A2B9446100}" type="slidenum">
              <a:rPr lang="en-US" altLang="en-US">
                <a:solidFill>
                  <a:srgbClr val="000000"/>
                </a:solidFill>
                <a:latin typeface="Fira Sans Light" charset="0"/>
              </a:rPr>
              <a:pPr/>
              <a:t>6</a:t>
            </a:fld>
            <a:endParaRPr lang="en-US" altLang="en-US">
              <a:solidFill>
                <a:srgbClr val="000000"/>
              </a:solidFill>
              <a:latin typeface="Fira Sans Light"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transition to talk about what</a:t>
            </a:r>
            <a:r>
              <a:rPr lang="en-US" baseline="0" dirty="0"/>
              <a:t> we learned about the opioid overdoses and deaths reported so far during our enhanced surveillance period. As a reminder, the overdoses and deaths discussed here were reported under the Governor’s executive order for enhanced surveillance, which started June 15</a:t>
            </a:r>
            <a:r>
              <a:rPr lang="en-US" baseline="30000" dirty="0"/>
              <a:t>th</a:t>
            </a:r>
            <a:r>
              <a:rPr lang="en-US" baseline="0" dirty="0"/>
              <a:t>. For the purposes of this presentation, the data was frozen on August 10</a:t>
            </a:r>
            <a:r>
              <a:rPr lang="en-US" baseline="30000" dirty="0"/>
              <a:t>th</a:t>
            </a:r>
            <a:r>
              <a:rPr lang="en-US" baseline="0" dirty="0"/>
              <a:t> for analysis.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49</a:t>
            </a:fld>
            <a:endParaRPr lang="en-US" altLang="en-US"/>
          </a:p>
        </p:txBody>
      </p:sp>
    </p:spTree>
    <p:extLst>
      <p:ext uri="{BB962C8B-B14F-4D97-AF65-F5344CB8AC3E}">
        <p14:creationId xmlns:p14="http://schemas.microsoft.com/office/powerpoint/2010/main" val="2238134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There have been more males than females who have had possible opioid overdoses but the 25 – 34 year old age group has seen the most overdoses in males. </a:t>
            </a:r>
          </a:p>
          <a:p>
            <a:endParaRPr lang="en-US" altLang="en-US">
              <a:latin typeface="Fira Sans Light" charset="0"/>
            </a:endParaRP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D0215D-6FA5-4BA3-8608-4B5B657B367C}" type="slidenum">
              <a:rPr lang="en-US" altLang="en-US">
                <a:solidFill>
                  <a:srgbClr val="000000"/>
                </a:solidFill>
                <a:latin typeface="Fira Sans Light" charset="0"/>
              </a:rPr>
              <a:pPr/>
              <a:t>55</a:t>
            </a:fld>
            <a:endParaRPr lang="en-US" altLang="en-US">
              <a:solidFill>
                <a:srgbClr val="000000"/>
              </a:solidFill>
              <a:latin typeface="Fira Sans Light"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There have been more males than females who have had possible opioid overdoses but the 25 – 34 year old age group has seen the most overdoses in males. </a:t>
            </a:r>
          </a:p>
          <a:p>
            <a:endParaRPr lang="en-US" altLang="en-US">
              <a:latin typeface="Fira Sans Light" charset="0"/>
            </a:endParaRP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4429E0-8C9B-4DEC-B0BA-F6D3D63208F0}" type="slidenum">
              <a:rPr lang="en-US" altLang="en-US">
                <a:solidFill>
                  <a:srgbClr val="000000"/>
                </a:solidFill>
                <a:latin typeface="Fira Sans Light" charset="0"/>
              </a:rPr>
              <a:pPr/>
              <a:t>56</a:t>
            </a:fld>
            <a:endParaRPr lang="en-US" altLang="en-US">
              <a:solidFill>
                <a:srgbClr val="000000"/>
              </a:solidFill>
              <a:latin typeface="Fira Sans Light"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Fira Sans Light" charset="0"/>
              </a:rPr>
              <a:t>- This is the breakdown of opioid prescriptions written for possible opioid overdoses in the 1 month prior to overdose, 2 months prior to overdose, etc. </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9F0D37-5E61-4955-9BC4-969374E3E049}" type="slidenum">
              <a:rPr lang="en-US" altLang="en-US">
                <a:solidFill>
                  <a:srgbClr val="000000"/>
                </a:solidFill>
                <a:latin typeface="Fira Sans Light" charset="0"/>
              </a:rPr>
              <a:pPr/>
              <a:t>65</a:t>
            </a:fld>
            <a:endParaRPr lang="en-US" altLang="en-US">
              <a:solidFill>
                <a:srgbClr val="000000"/>
              </a:solidFill>
              <a:latin typeface="Fira Sans Light"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reported</a:t>
            </a:r>
            <a:r>
              <a:rPr lang="en-US" baseline="0" dirty="0"/>
              <a:t> opioid overdoses who survived mapped by area of the state. The yellow dots on the map are locations of MAT providers.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87</a:t>
            </a:fld>
            <a:endParaRPr lang="en-US" altLang="en-US"/>
          </a:p>
        </p:txBody>
      </p:sp>
    </p:spTree>
    <p:extLst>
      <p:ext uri="{BB962C8B-B14F-4D97-AF65-F5344CB8AC3E}">
        <p14:creationId xmlns:p14="http://schemas.microsoft.com/office/powerpoint/2010/main" val="4020870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map shows the reported</a:t>
            </a:r>
            <a:r>
              <a:rPr lang="en-US" baseline="0" dirty="0"/>
              <a:t> fatal opioid overdoses by area of the state. The yellow dots on the map are locations of MAT providers. </a:t>
            </a:r>
            <a:endParaRPr lang="en-US" dirty="0"/>
          </a:p>
          <a:p>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88</a:t>
            </a:fld>
            <a:endParaRPr lang="en-US" altLang="en-US"/>
          </a:p>
        </p:txBody>
      </p:sp>
    </p:spTree>
    <p:extLst>
      <p:ext uri="{BB962C8B-B14F-4D97-AF65-F5344CB8AC3E}">
        <p14:creationId xmlns:p14="http://schemas.microsoft.com/office/powerpoint/2010/main" val="2198016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map shows the reported</a:t>
            </a:r>
            <a:r>
              <a:rPr lang="en-US" baseline="0" dirty="0"/>
              <a:t> opioid overdoses who survived by area of the state. The green dots on the map are locations of substance abuse services. </a:t>
            </a:r>
            <a:endParaRPr lang="en-US" dirty="0"/>
          </a:p>
          <a:p>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89</a:t>
            </a:fld>
            <a:endParaRPr lang="en-US" altLang="en-US"/>
          </a:p>
        </p:txBody>
      </p:sp>
    </p:spTree>
    <p:extLst>
      <p:ext uri="{BB962C8B-B14F-4D97-AF65-F5344CB8AC3E}">
        <p14:creationId xmlns:p14="http://schemas.microsoft.com/office/powerpoint/2010/main" val="3831505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map shows the reported</a:t>
            </a:r>
            <a:r>
              <a:rPr lang="en-US" baseline="0" dirty="0"/>
              <a:t> fatal opioid overdoses by area of the state. The green dots on the map are locations of substance abuse services. </a:t>
            </a:r>
            <a:endParaRPr lang="en-US" dirty="0"/>
          </a:p>
          <a:p>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90</a:t>
            </a:fld>
            <a:endParaRPr lang="en-US" altLang="en-US"/>
          </a:p>
        </p:txBody>
      </p:sp>
    </p:spTree>
    <p:extLst>
      <p:ext uri="{BB962C8B-B14F-4D97-AF65-F5344CB8AC3E}">
        <p14:creationId xmlns:p14="http://schemas.microsoft.com/office/powerpoint/2010/main" val="1961583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transition to discussing reports</a:t>
            </a:r>
            <a:r>
              <a:rPr lang="en-US" baseline="0" dirty="0"/>
              <a:t> of neonatal abstinence syndrome during the enhanced surveillance period.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91</a:t>
            </a:fld>
            <a:endParaRPr lang="en-US" altLang="en-US"/>
          </a:p>
        </p:txBody>
      </p:sp>
    </p:spTree>
    <p:extLst>
      <p:ext uri="{BB962C8B-B14F-4D97-AF65-F5344CB8AC3E}">
        <p14:creationId xmlns:p14="http://schemas.microsoft.com/office/powerpoint/2010/main" val="2379938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92</a:t>
            </a:fld>
            <a:endParaRPr lang="en-US" altLang="en-US"/>
          </a:p>
        </p:txBody>
      </p:sp>
    </p:spTree>
    <p:extLst>
      <p:ext uri="{BB962C8B-B14F-4D97-AF65-F5344CB8AC3E}">
        <p14:creationId xmlns:p14="http://schemas.microsoft.com/office/powerpoint/2010/main" val="361757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2AD2E8-58CF-41A9-8C26-CE58947561B4}" type="slidenum">
              <a:rPr lang="en-US" altLang="en-US">
                <a:solidFill>
                  <a:srgbClr val="000000"/>
                </a:solidFill>
                <a:latin typeface="Fira Sans Light" charset="0"/>
              </a:rPr>
              <a:pPr/>
              <a:t>8</a:t>
            </a:fld>
            <a:endParaRPr lang="en-US" altLang="en-US">
              <a:solidFill>
                <a:srgbClr val="000000"/>
              </a:solidFill>
              <a:latin typeface="Fira Sans Light"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a:t>
            </a:r>
            <a:r>
              <a:rPr lang="en-US" baseline="0" dirty="0"/>
              <a:t> discuss reports of naloxone administered during the enhanced surveillance timeframe.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93</a:t>
            </a:fld>
            <a:endParaRPr lang="en-US" altLang="en-US"/>
          </a:p>
        </p:txBody>
      </p:sp>
    </p:spTree>
    <p:extLst>
      <p:ext uri="{BB962C8B-B14F-4D97-AF65-F5344CB8AC3E}">
        <p14:creationId xmlns:p14="http://schemas.microsoft.com/office/powerpoint/2010/main" val="3038331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opioid overdoses</a:t>
            </a:r>
            <a:r>
              <a:rPr lang="en-US" baseline="0" dirty="0"/>
              <a:t> who survived mapped by geographic area of the state. The blue dots on this map show the geographic areas where one or more doses of naloxone were administered by law enforcement. </a:t>
            </a:r>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98</a:t>
            </a:fld>
            <a:endParaRPr lang="en-US" altLang="en-US"/>
          </a:p>
        </p:txBody>
      </p:sp>
    </p:spTree>
    <p:extLst>
      <p:ext uri="{BB962C8B-B14F-4D97-AF65-F5344CB8AC3E}">
        <p14:creationId xmlns:p14="http://schemas.microsoft.com/office/powerpoint/2010/main" val="1257645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map shows the fatal opioid overdoses</a:t>
            </a:r>
            <a:r>
              <a:rPr lang="en-US" baseline="0" dirty="0"/>
              <a:t> mapped by geographic area of the state. The blue dots on this map show the geographic areas where one or more doses of naloxone were administered by law enforcement. </a:t>
            </a:r>
            <a:endParaRPr lang="en-US" dirty="0"/>
          </a:p>
          <a:p>
            <a:endParaRPr lang="en-US" dirty="0"/>
          </a:p>
        </p:txBody>
      </p:sp>
      <p:sp>
        <p:nvSpPr>
          <p:cNvPr id="4" name="Slide Number Placeholder 3"/>
          <p:cNvSpPr>
            <a:spLocks noGrp="1"/>
          </p:cNvSpPr>
          <p:nvPr>
            <p:ph type="sldNum" sz="quarter" idx="10"/>
          </p:nvPr>
        </p:nvSpPr>
        <p:spPr/>
        <p:txBody>
          <a:bodyPr/>
          <a:lstStyle/>
          <a:p>
            <a:fld id="{B5222B86-786C-4E4E-8BCF-78221A29493E}" type="slidenum">
              <a:rPr lang="en-US" altLang="en-US" smtClean="0"/>
              <a:pPr/>
              <a:t>99</a:t>
            </a:fld>
            <a:endParaRPr lang="en-US" altLang="en-US"/>
          </a:p>
        </p:txBody>
      </p:sp>
    </p:spTree>
    <p:extLst>
      <p:ext uri="{BB962C8B-B14F-4D97-AF65-F5344CB8AC3E}">
        <p14:creationId xmlns:p14="http://schemas.microsoft.com/office/powerpoint/2010/main" val="888270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102</a:t>
            </a:fld>
            <a:endParaRPr lang="en-US" altLang="en-US">
              <a:solidFill>
                <a:srgbClr val="000000"/>
              </a:solidFill>
              <a:latin typeface="Fira Sans Light" charset="0"/>
            </a:endParaRPr>
          </a:p>
        </p:txBody>
      </p:sp>
    </p:spTree>
    <p:extLst>
      <p:ext uri="{BB962C8B-B14F-4D97-AF65-F5344CB8AC3E}">
        <p14:creationId xmlns:p14="http://schemas.microsoft.com/office/powerpoint/2010/main" val="4054045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103</a:t>
            </a:fld>
            <a:endParaRPr lang="en-US" altLang="en-US">
              <a:solidFill>
                <a:srgbClr val="000000"/>
              </a:solidFill>
              <a:latin typeface="Fira Sans Light" charset="0"/>
            </a:endParaRPr>
          </a:p>
        </p:txBody>
      </p:sp>
    </p:spTree>
    <p:extLst>
      <p:ext uri="{BB962C8B-B14F-4D97-AF65-F5344CB8AC3E}">
        <p14:creationId xmlns:p14="http://schemas.microsoft.com/office/powerpoint/2010/main" val="2028471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104</a:t>
            </a:fld>
            <a:endParaRPr lang="en-US" altLang="en-US">
              <a:solidFill>
                <a:srgbClr val="000000"/>
              </a:solidFill>
              <a:latin typeface="Fira Sans Light" charset="0"/>
            </a:endParaRPr>
          </a:p>
        </p:txBody>
      </p:sp>
    </p:spTree>
    <p:extLst>
      <p:ext uri="{BB962C8B-B14F-4D97-AF65-F5344CB8AC3E}">
        <p14:creationId xmlns:p14="http://schemas.microsoft.com/office/powerpoint/2010/main" val="263240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105</a:t>
            </a:fld>
            <a:endParaRPr lang="en-US" altLang="en-US">
              <a:solidFill>
                <a:srgbClr val="000000"/>
              </a:solidFill>
              <a:latin typeface="Fira Sans Light" charset="0"/>
            </a:endParaRPr>
          </a:p>
        </p:txBody>
      </p:sp>
    </p:spTree>
    <p:extLst>
      <p:ext uri="{BB962C8B-B14F-4D97-AF65-F5344CB8AC3E}">
        <p14:creationId xmlns:p14="http://schemas.microsoft.com/office/powerpoint/2010/main" val="378361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106</a:t>
            </a:fld>
            <a:endParaRPr lang="en-US" altLang="en-US">
              <a:solidFill>
                <a:srgbClr val="000000"/>
              </a:solidFill>
              <a:latin typeface="Fira Sans Light" charset="0"/>
            </a:endParaRPr>
          </a:p>
        </p:txBody>
      </p:sp>
    </p:spTree>
    <p:extLst>
      <p:ext uri="{BB962C8B-B14F-4D97-AF65-F5344CB8AC3E}">
        <p14:creationId xmlns:p14="http://schemas.microsoft.com/office/powerpoint/2010/main" val="1136961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107</a:t>
            </a:fld>
            <a:endParaRPr lang="en-US" altLang="en-US">
              <a:solidFill>
                <a:srgbClr val="000000"/>
              </a:solidFill>
              <a:latin typeface="Fira Sans Light" charset="0"/>
            </a:endParaRPr>
          </a:p>
        </p:txBody>
      </p:sp>
    </p:spTree>
    <p:extLst>
      <p:ext uri="{BB962C8B-B14F-4D97-AF65-F5344CB8AC3E}">
        <p14:creationId xmlns:p14="http://schemas.microsoft.com/office/powerpoint/2010/main" val="2760006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108</a:t>
            </a:fld>
            <a:endParaRPr lang="en-US" altLang="en-US">
              <a:solidFill>
                <a:srgbClr val="000000"/>
              </a:solidFill>
              <a:latin typeface="Fira Sans Light" charset="0"/>
            </a:endParaRPr>
          </a:p>
        </p:txBody>
      </p:sp>
    </p:spTree>
    <p:extLst>
      <p:ext uri="{BB962C8B-B14F-4D97-AF65-F5344CB8AC3E}">
        <p14:creationId xmlns:p14="http://schemas.microsoft.com/office/powerpoint/2010/main" val="384489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496458-5B38-4132-8EFB-36335FC1CE55}" type="slidenum">
              <a:rPr lang="en-US" altLang="en-US">
                <a:solidFill>
                  <a:srgbClr val="000000"/>
                </a:solidFill>
                <a:latin typeface="Fira Sans Light" charset="0"/>
              </a:rPr>
              <a:pPr/>
              <a:t>9</a:t>
            </a:fld>
            <a:endParaRPr lang="en-US" altLang="en-US">
              <a:solidFill>
                <a:srgbClr val="000000"/>
              </a:solidFill>
              <a:latin typeface="Fira Sans Light"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109</a:t>
            </a:fld>
            <a:endParaRPr lang="en-US" altLang="en-US">
              <a:solidFill>
                <a:srgbClr val="000000"/>
              </a:solidFill>
              <a:latin typeface="Fira Sans Light" charset="0"/>
            </a:endParaRPr>
          </a:p>
        </p:txBody>
      </p:sp>
    </p:spTree>
    <p:extLst>
      <p:ext uri="{BB962C8B-B14F-4D97-AF65-F5344CB8AC3E}">
        <p14:creationId xmlns:p14="http://schemas.microsoft.com/office/powerpoint/2010/main" val="3284308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84B00B-ED81-4712-B65D-F8A8E309AA56}" type="slidenum">
              <a:rPr lang="en-US" altLang="en-US">
                <a:solidFill>
                  <a:srgbClr val="000000"/>
                </a:solidFill>
                <a:latin typeface="Fira Sans Light" charset="0"/>
              </a:rPr>
              <a:pPr/>
              <a:t>110</a:t>
            </a:fld>
            <a:endParaRPr lang="en-US" altLang="en-US">
              <a:solidFill>
                <a:srgbClr val="000000"/>
              </a:solidFill>
              <a:latin typeface="Fira Sans Light" charset="0"/>
            </a:endParaRPr>
          </a:p>
        </p:txBody>
      </p:sp>
    </p:spTree>
    <p:extLst>
      <p:ext uri="{BB962C8B-B14F-4D97-AF65-F5344CB8AC3E}">
        <p14:creationId xmlns:p14="http://schemas.microsoft.com/office/powerpoint/2010/main" val="138041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80FD23-B5B3-4A99-A39C-C76D8486EFAF}" type="slidenum">
              <a:rPr lang="en-US" altLang="en-US">
                <a:solidFill>
                  <a:srgbClr val="000000"/>
                </a:solidFill>
                <a:latin typeface="Fira Sans Light" charset="0"/>
              </a:rPr>
              <a:pPr/>
              <a:t>10</a:t>
            </a:fld>
            <a:endParaRPr lang="en-US" altLang="en-US">
              <a:solidFill>
                <a:srgbClr val="000000"/>
              </a:solidFill>
              <a:latin typeface="Fira Sans Light"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D4FC76-2B93-4400-859F-76FE96AE5B6C}" type="slidenum">
              <a:rPr lang="en-US" altLang="en-US">
                <a:solidFill>
                  <a:srgbClr val="000000"/>
                </a:solidFill>
                <a:latin typeface="Fira Sans Light" charset="0"/>
              </a:rPr>
              <a:pPr/>
              <a:t>11</a:t>
            </a:fld>
            <a:endParaRPr lang="en-US" altLang="en-US">
              <a:solidFill>
                <a:srgbClr val="000000"/>
              </a:solidFill>
              <a:latin typeface="Fira Sans Light"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ira Sans Light"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65ADDF1-3A5F-46C4-989D-1ABA3A9DB9D7}" type="slidenum">
              <a:rPr lang="en-US" altLang="en-US">
                <a:latin typeface="Fira Sans Light" charset="0"/>
              </a:rPr>
              <a:pPr/>
              <a:t>12</a:t>
            </a:fld>
            <a:endParaRPr lang="en-US" altLang="en-US">
              <a:latin typeface="Fira Sans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F0FC7E2F-E017-4E81-A978-44DA202A7339}"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F14F2C8-EC10-46A6-AD17-FD68AFEC7591}" type="slidenum">
              <a:rPr lang="en-US" altLang="en-US"/>
              <a:pPr/>
              <a:t>‹#›</a:t>
            </a:fld>
            <a:endParaRPr lang="en-US" altLang="en-US"/>
          </a:p>
        </p:txBody>
      </p:sp>
    </p:spTree>
    <p:extLst>
      <p:ext uri="{BB962C8B-B14F-4D97-AF65-F5344CB8AC3E}">
        <p14:creationId xmlns:p14="http://schemas.microsoft.com/office/powerpoint/2010/main" val="89984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E8A0959F-A071-42D1-9952-9DB4BB7E92FA}"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47B8ADEC-9831-4329-8399-BB4F3FA66C2E}" type="slidenum">
              <a:rPr lang="en-US" altLang="en-US"/>
              <a:pPr/>
              <a:t>‹#›</a:t>
            </a:fld>
            <a:endParaRPr lang="en-US" altLang="en-US"/>
          </a:p>
        </p:txBody>
      </p:sp>
    </p:spTree>
    <p:extLst>
      <p:ext uri="{BB962C8B-B14F-4D97-AF65-F5344CB8AC3E}">
        <p14:creationId xmlns:p14="http://schemas.microsoft.com/office/powerpoint/2010/main" val="263380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61BAE016-4EF8-4810-B920-CE8E5D0D58B7}"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6902AC6A-95F9-49A7-80EA-FE77E80F2A3E}" type="slidenum">
              <a:rPr lang="en-US" altLang="en-US"/>
              <a:pPr/>
              <a:t>‹#›</a:t>
            </a:fld>
            <a:endParaRPr lang="en-US" altLang="en-US"/>
          </a:p>
        </p:txBody>
      </p:sp>
    </p:spTree>
    <p:extLst>
      <p:ext uri="{BB962C8B-B14F-4D97-AF65-F5344CB8AC3E}">
        <p14:creationId xmlns:p14="http://schemas.microsoft.com/office/powerpoint/2010/main" val="35572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F2FB2788-1054-41E0-9334-678349BC0184}"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925E4258-990C-4F80-B81B-F1646544387B}" type="slidenum">
              <a:rPr lang="en-US" altLang="en-US"/>
              <a:pPr/>
              <a:t>‹#›</a:t>
            </a:fld>
            <a:endParaRPr lang="en-US" altLang="en-US"/>
          </a:p>
        </p:txBody>
      </p:sp>
    </p:spTree>
    <p:extLst>
      <p:ext uri="{BB962C8B-B14F-4D97-AF65-F5344CB8AC3E}">
        <p14:creationId xmlns:p14="http://schemas.microsoft.com/office/powerpoint/2010/main" val="95212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A6B88D2E-9134-41B4-94F9-EA9CD40C0E47}"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3B49182C-A952-4CF9-A1C1-5893AF9AFCE9}" type="slidenum">
              <a:rPr lang="en-US" altLang="en-US"/>
              <a:pPr/>
              <a:t>‹#›</a:t>
            </a:fld>
            <a:endParaRPr lang="en-US" altLang="en-US"/>
          </a:p>
        </p:txBody>
      </p:sp>
    </p:spTree>
    <p:extLst>
      <p:ext uri="{BB962C8B-B14F-4D97-AF65-F5344CB8AC3E}">
        <p14:creationId xmlns:p14="http://schemas.microsoft.com/office/powerpoint/2010/main" val="87543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9C21130F-3977-4E79-BC8F-BCAF13A7AA4A}"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C2C4BCE5-0F18-4D09-BDAC-F7A2A2617EEE}" type="slidenum">
              <a:rPr lang="en-US" altLang="en-US"/>
              <a:pPr/>
              <a:t>‹#›</a:t>
            </a:fld>
            <a:endParaRPr lang="en-US" altLang="en-US"/>
          </a:p>
        </p:txBody>
      </p:sp>
    </p:spTree>
    <p:extLst>
      <p:ext uri="{BB962C8B-B14F-4D97-AF65-F5344CB8AC3E}">
        <p14:creationId xmlns:p14="http://schemas.microsoft.com/office/powerpoint/2010/main" val="424047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1" y="1812925"/>
            <a:ext cx="4449763" cy="51308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AD63D32F-DD63-4613-ADD3-26C34AC6A991}"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FD08E1FD-07ED-4465-A787-1FFC235B744C}" type="slidenum">
              <a:rPr lang="en-US" altLang="en-US"/>
              <a:pPr/>
              <a:t>‹#›</a:t>
            </a:fld>
            <a:endParaRPr lang="en-US" altLang="en-US"/>
          </a:p>
        </p:txBody>
      </p:sp>
    </p:spTree>
    <p:extLst>
      <p:ext uri="{BB962C8B-B14F-4D97-AF65-F5344CB8AC3E}">
        <p14:creationId xmlns:p14="http://schemas.microsoft.com/office/powerpoint/2010/main" val="3322128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308AA2B6-179A-4944-9211-DA9AE6E8477C}" type="datetimeFigureOut">
              <a:rPr lang="en-US"/>
              <a:pPr>
                <a:defRPr/>
              </a:pPr>
              <a:t>8/24/2017</a:t>
            </a:fld>
            <a:endParaRPr lang="en-US"/>
          </a:p>
        </p:txBody>
      </p:sp>
      <p:sp>
        <p:nvSpPr>
          <p:cNvPr id="8" name="Footer Placeholder 7"/>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65B0728C-235B-4EF5-9050-5DBCBB80F8CC}" type="slidenum">
              <a:rPr lang="en-US" altLang="en-US"/>
              <a:pPr/>
              <a:t>‹#›</a:t>
            </a:fld>
            <a:endParaRPr lang="en-US" altLang="en-US"/>
          </a:p>
        </p:txBody>
      </p:sp>
    </p:spTree>
    <p:extLst>
      <p:ext uri="{BB962C8B-B14F-4D97-AF65-F5344CB8AC3E}">
        <p14:creationId xmlns:p14="http://schemas.microsoft.com/office/powerpoint/2010/main" val="165727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ED321EEF-328C-427A-8725-C0EBCEAE5725}" type="datetimeFigureOut">
              <a:rPr lang="en-US"/>
              <a:pPr>
                <a:defRPr/>
              </a:pPr>
              <a:t>8/24/2017</a:t>
            </a:fld>
            <a:endParaRPr lang="en-US"/>
          </a:p>
        </p:txBody>
      </p:sp>
      <p:sp>
        <p:nvSpPr>
          <p:cNvPr id="4" name="Footer Placeholder 3"/>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1F6342C2-7C36-49EA-BEDF-4F5BF7F05D6C}" type="slidenum">
              <a:rPr lang="en-US" altLang="en-US"/>
              <a:pPr/>
              <a:t>‹#›</a:t>
            </a:fld>
            <a:endParaRPr lang="en-US" altLang="en-US"/>
          </a:p>
        </p:txBody>
      </p:sp>
    </p:spTree>
    <p:extLst>
      <p:ext uri="{BB962C8B-B14F-4D97-AF65-F5344CB8AC3E}">
        <p14:creationId xmlns:p14="http://schemas.microsoft.com/office/powerpoint/2010/main" val="339841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E476BC1C-FAA6-440D-AFBE-3ACDD57986D8}" type="datetimeFigureOut">
              <a:rPr lang="en-US"/>
              <a:pPr>
                <a:defRPr/>
              </a:pPr>
              <a:t>8/24/2017</a:t>
            </a:fld>
            <a:endParaRPr lang="en-US"/>
          </a:p>
        </p:txBody>
      </p:sp>
      <p:sp>
        <p:nvSpPr>
          <p:cNvPr id="3" name="Footer Placeholder 2"/>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E2B45AFF-C0C8-4E57-A33A-D11A63E98E9C}" type="slidenum">
              <a:rPr lang="en-US" altLang="en-US"/>
              <a:pPr/>
              <a:t>‹#›</a:t>
            </a:fld>
            <a:endParaRPr lang="en-US" altLang="en-US"/>
          </a:p>
        </p:txBody>
      </p:sp>
    </p:spTree>
    <p:extLst>
      <p:ext uri="{BB962C8B-B14F-4D97-AF65-F5344CB8AC3E}">
        <p14:creationId xmlns:p14="http://schemas.microsoft.com/office/powerpoint/2010/main" val="3184529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56E7DA3F-62B2-477F-95A5-DA357E8A4B88}"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6366DC38-4F0E-4547-AB9B-2FD37E4DBA3D}" type="slidenum">
              <a:rPr lang="en-US" altLang="en-US"/>
              <a:pPr/>
              <a:t>‹#›</a:t>
            </a:fld>
            <a:endParaRPr lang="en-US" altLang="en-US"/>
          </a:p>
        </p:txBody>
      </p:sp>
    </p:spTree>
    <p:extLst>
      <p:ext uri="{BB962C8B-B14F-4D97-AF65-F5344CB8AC3E}">
        <p14:creationId xmlns:p14="http://schemas.microsoft.com/office/powerpoint/2010/main" val="170693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3D58953A-90B9-4834-9081-AF999FE9919E}"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E7C2D7FF-942F-4E9A-9302-1FC7A3911DFA}" type="slidenum">
              <a:rPr lang="en-US" altLang="en-US"/>
              <a:pPr/>
              <a:t>‹#›</a:t>
            </a:fld>
            <a:endParaRPr lang="en-US" altLang="en-US"/>
          </a:p>
        </p:txBody>
      </p:sp>
    </p:spTree>
    <p:extLst>
      <p:ext uri="{BB962C8B-B14F-4D97-AF65-F5344CB8AC3E}">
        <p14:creationId xmlns:p14="http://schemas.microsoft.com/office/powerpoint/2010/main" val="160641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36858C64-CBD3-4E5E-B0F2-2CA5AC890E4E}"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CEA24108-6ED4-4DEF-AF89-08F10647A535}" type="slidenum">
              <a:rPr lang="en-US" altLang="en-US"/>
              <a:pPr/>
              <a:t>‹#›</a:t>
            </a:fld>
            <a:endParaRPr lang="en-US" altLang="en-US"/>
          </a:p>
        </p:txBody>
      </p:sp>
    </p:spTree>
    <p:extLst>
      <p:ext uri="{BB962C8B-B14F-4D97-AF65-F5344CB8AC3E}">
        <p14:creationId xmlns:p14="http://schemas.microsoft.com/office/powerpoint/2010/main" val="48471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D13F91D4-D346-4E5D-8F03-F569482B88F6}"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936A30C-9912-4491-8C22-D74DD7900331}" type="slidenum">
              <a:rPr lang="en-US" altLang="en-US"/>
              <a:pPr/>
              <a:t>‹#›</a:t>
            </a:fld>
            <a:endParaRPr lang="en-US" altLang="en-US"/>
          </a:p>
        </p:txBody>
      </p:sp>
    </p:spTree>
    <p:extLst>
      <p:ext uri="{BB962C8B-B14F-4D97-AF65-F5344CB8AC3E}">
        <p14:creationId xmlns:p14="http://schemas.microsoft.com/office/powerpoint/2010/main" val="307281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D0BAD9BE-EB89-4DB0-B42A-C574FB79BA18}"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A4686D0-CA3F-40AB-ABAB-E816843A9142}" type="slidenum">
              <a:rPr lang="en-US" altLang="en-US"/>
              <a:pPr/>
              <a:t>‹#›</a:t>
            </a:fld>
            <a:endParaRPr lang="en-US" altLang="en-US"/>
          </a:p>
        </p:txBody>
      </p:sp>
    </p:spTree>
    <p:extLst>
      <p:ext uri="{BB962C8B-B14F-4D97-AF65-F5344CB8AC3E}">
        <p14:creationId xmlns:p14="http://schemas.microsoft.com/office/powerpoint/2010/main" val="43018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9FFBF737-F3DD-45D7-87F4-CCB76C661CF0}"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E265DC2-BEB1-45E3-99FD-122DD00B07D8}" type="slidenum">
              <a:rPr lang="en-US" altLang="en-US"/>
              <a:pPr/>
              <a:t>‹#›</a:t>
            </a:fld>
            <a:endParaRPr lang="en-US" altLang="en-US"/>
          </a:p>
        </p:txBody>
      </p:sp>
    </p:spTree>
    <p:extLst>
      <p:ext uri="{BB962C8B-B14F-4D97-AF65-F5344CB8AC3E}">
        <p14:creationId xmlns:p14="http://schemas.microsoft.com/office/powerpoint/2010/main" val="2391287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E82AD95E-11E2-4BCD-BADA-D08EF5C1B899}"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505A6C91-80EF-4FAD-A2E6-6CB21B442CA3}" type="slidenum">
              <a:rPr lang="en-US" altLang="en-US"/>
              <a:pPr/>
              <a:t>‹#›</a:t>
            </a:fld>
            <a:endParaRPr lang="en-US" altLang="en-US"/>
          </a:p>
        </p:txBody>
      </p:sp>
    </p:spTree>
    <p:extLst>
      <p:ext uri="{BB962C8B-B14F-4D97-AF65-F5344CB8AC3E}">
        <p14:creationId xmlns:p14="http://schemas.microsoft.com/office/powerpoint/2010/main" val="2014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090369F6-1326-421E-A17A-924A83D691B7}"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B63B7FE9-3118-46B2-AE3B-3CA6E637D1E2}" type="slidenum">
              <a:rPr lang="en-US" altLang="en-US"/>
              <a:pPr/>
              <a:t>‹#›</a:t>
            </a:fld>
            <a:endParaRPr lang="en-US" altLang="en-US"/>
          </a:p>
        </p:txBody>
      </p:sp>
    </p:spTree>
    <p:extLst>
      <p:ext uri="{BB962C8B-B14F-4D97-AF65-F5344CB8AC3E}">
        <p14:creationId xmlns:p14="http://schemas.microsoft.com/office/powerpoint/2010/main" val="3798940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1" y="1812925"/>
            <a:ext cx="4449763" cy="51308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C032C780-9564-4E5D-9620-1BA79680F22E}"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235DCDBA-B949-47CF-A253-8A00EC159CE0}" type="slidenum">
              <a:rPr lang="en-US" altLang="en-US"/>
              <a:pPr/>
              <a:t>‹#›</a:t>
            </a:fld>
            <a:endParaRPr lang="en-US" altLang="en-US"/>
          </a:p>
        </p:txBody>
      </p:sp>
    </p:spTree>
    <p:extLst>
      <p:ext uri="{BB962C8B-B14F-4D97-AF65-F5344CB8AC3E}">
        <p14:creationId xmlns:p14="http://schemas.microsoft.com/office/powerpoint/2010/main" val="182379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D649169A-701E-4458-95EB-BA94C705A539}" type="datetimeFigureOut">
              <a:rPr lang="en-US"/>
              <a:pPr>
                <a:defRPr/>
              </a:pPr>
              <a:t>8/24/2017</a:t>
            </a:fld>
            <a:endParaRPr lang="en-US"/>
          </a:p>
        </p:txBody>
      </p:sp>
      <p:sp>
        <p:nvSpPr>
          <p:cNvPr id="8" name="Footer Placeholder 7"/>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F9E87D9F-87D7-4E04-B3EB-F56DA4A22341}" type="slidenum">
              <a:rPr lang="en-US" altLang="en-US"/>
              <a:pPr/>
              <a:t>‹#›</a:t>
            </a:fld>
            <a:endParaRPr lang="en-US" altLang="en-US"/>
          </a:p>
        </p:txBody>
      </p:sp>
    </p:spTree>
    <p:extLst>
      <p:ext uri="{BB962C8B-B14F-4D97-AF65-F5344CB8AC3E}">
        <p14:creationId xmlns:p14="http://schemas.microsoft.com/office/powerpoint/2010/main" val="870038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7CCBA34C-743D-43F7-BDD1-3AC8F5869EE1}" type="datetimeFigureOut">
              <a:rPr lang="en-US"/>
              <a:pPr>
                <a:defRPr/>
              </a:pPr>
              <a:t>8/24/2017</a:t>
            </a:fld>
            <a:endParaRPr lang="en-US"/>
          </a:p>
        </p:txBody>
      </p:sp>
      <p:sp>
        <p:nvSpPr>
          <p:cNvPr id="4" name="Footer Placeholder 3"/>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5A9F4418-0264-43D8-ACE1-2BE594C7C478}" type="slidenum">
              <a:rPr lang="en-US" altLang="en-US"/>
              <a:pPr/>
              <a:t>‹#›</a:t>
            </a:fld>
            <a:endParaRPr lang="en-US" altLang="en-US"/>
          </a:p>
        </p:txBody>
      </p:sp>
    </p:spTree>
    <p:extLst>
      <p:ext uri="{BB962C8B-B14F-4D97-AF65-F5344CB8AC3E}">
        <p14:creationId xmlns:p14="http://schemas.microsoft.com/office/powerpoint/2010/main" val="227723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D7756AAC-9B29-4299-8E30-A086CBF5050F}" type="datetimeFigureOut">
              <a:rPr lang="en-US"/>
              <a:pPr>
                <a:defRPr/>
              </a:pPr>
              <a:t>8/24/2017</a:t>
            </a:fld>
            <a:endParaRPr lang="en-US"/>
          </a:p>
        </p:txBody>
      </p:sp>
      <p:sp>
        <p:nvSpPr>
          <p:cNvPr id="3" name="Footer Placeholder 2"/>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F913928E-DDE2-48F1-944B-85379F744EFE}" type="slidenum">
              <a:rPr lang="en-US" altLang="en-US"/>
              <a:pPr/>
              <a:t>‹#›</a:t>
            </a:fld>
            <a:endParaRPr lang="en-US" altLang="en-US"/>
          </a:p>
        </p:txBody>
      </p:sp>
    </p:spTree>
    <p:extLst>
      <p:ext uri="{BB962C8B-B14F-4D97-AF65-F5344CB8AC3E}">
        <p14:creationId xmlns:p14="http://schemas.microsoft.com/office/powerpoint/2010/main" val="327036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74E5B76C-CE18-4366-AAC9-E7B6326275EF}"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E04F135E-13E1-4AA5-B26B-B3FADE4E5C3A}" type="slidenum">
              <a:rPr lang="en-US" altLang="en-US"/>
              <a:pPr/>
              <a:t>‹#›</a:t>
            </a:fld>
            <a:endParaRPr lang="en-US" altLang="en-US"/>
          </a:p>
        </p:txBody>
      </p:sp>
    </p:spTree>
    <p:extLst>
      <p:ext uri="{BB962C8B-B14F-4D97-AF65-F5344CB8AC3E}">
        <p14:creationId xmlns:p14="http://schemas.microsoft.com/office/powerpoint/2010/main" val="371134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263CBE37-4333-4552-9CEC-F5F2C2EEEF7E}"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9AD2F844-573C-4565-ABFA-E62CF6E6421E}" type="slidenum">
              <a:rPr lang="en-US" altLang="en-US"/>
              <a:pPr/>
              <a:t>‹#›</a:t>
            </a:fld>
            <a:endParaRPr lang="en-US" altLang="en-US"/>
          </a:p>
        </p:txBody>
      </p:sp>
    </p:spTree>
    <p:extLst>
      <p:ext uri="{BB962C8B-B14F-4D97-AF65-F5344CB8AC3E}">
        <p14:creationId xmlns:p14="http://schemas.microsoft.com/office/powerpoint/2010/main" val="1172433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F36A26DC-E641-475E-87E7-24A9A0CF15A8}"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59FB34D2-1D49-4E43-BB76-14525EB6301D}" type="slidenum">
              <a:rPr lang="en-US" altLang="en-US"/>
              <a:pPr/>
              <a:t>‹#›</a:t>
            </a:fld>
            <a:endParaRPr lang="en-US" altLang="en-US"/>
          </a:p>
        </p:txBody>
      </p:sp>
    </p:spTree>
    <p:extLst>
      <p:ext uri="{BB962C8B-B14F-4D97-AF65-F5344CB8AC3E}">
        <p14:creationId xmlns:p14="http://schemas.microsoft.com/office/powerpoint/2010/main" val="3448101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2D42134E-FF2D-44FF-A8ED-A59005ECCB07}"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A23CB466-6068-434E-8586-13E13A93B2DC}" type="slidenum">
              <a:rPr lang="en-US" altLang="en-US"/>
              <a:pPr/>
              <a:t>‹#›</a:t>
            </a:fld>
            <a:endParaRPr lang="en-US" altLang="en-US"/>
          </a:p>
        </p:txBody>
      </p:sp>
    </p:spTree>
    <p:extLst>
      <p:ext uri="{BB962C8B-B14F-4D97-AF65-F5344CB8AC3E}">
        <p14:creationId xmlns:p14="http://schemas.microsoft.com/office/powerpoint/2010/main" val="268701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fld id="{E4B14AEF-2CA3-41A5-A30C-42B2D7147014}" type="datetimeFigureOut">
              <a:rPr lang="en-US"/>
              <a:pPr>
                <a:defRPr/>
              </a:pPr>
              <a:t>8/24/2017</a:t>
            </a:fld>
            <a:endParaRPr lang="en-US"/>
          </a:p>
        </p:txBody>
      </p:sp>
      <p:sp>
        <p:nvSpPr>
          <p:cNvPr id="5" name="Footer Placeholder 4"/>
          <p:cNvSpPr>
            <a:spLocks noGrp="1"/>
          </p:cNvSpPr>
          <p:nvPr>
            <p:ph type="ftr" sz="quarter" idx="11"/>
          </p:nvPr>
        </p:nvSpPr>
        <p:spPr/>
        <p:txBody>
          <a:bodyPr rtlCol="0"/>
          <a:lstStyle>
            <a:lvl1pPr defTabSz="457200" eaLnBrk="0" fontAlgn="base" hangingPunct="0">
              <a:spcBef>
                <a:spcPct val="0"/>
              </a:spcBef>
              <a:spcAft>
                <a:spcPct val="0"/>
              </a:spcAft>
              <a:defRPr sz="1147">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F61014D-38B5-43F1-8756-6677595FC2A4}" type="slidenum">
              <a:rPr lang="en-US" altLang="en-US"/>
              <a:pPr/>
              <a:t>‹#›</a:t>
            </a:fld>
            <a:endParaRPr lang="en-US" altLang="en-US"/>
          </a:p>
        </p:txBody>
      </p:sp>
    </p:spTree>
    <p:extLst>
      <p:ext uri="{BB962C8B-B14F-4D97-AF65-F5344CB8AC3E}">
        <p14:creationId xmlns:p14="http://schemas.microsoft.com/office/powerpoint/2010/main" val="427919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BEA0433C-1CD3-49D6-890A-516AF5EED518}"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7E3340BF-3D31-47AA-A739-99576356EE6D}" type="slidenum">
              <a:rPr lang="en-US" altLang="en-US"/>
              <a:pPr/>
              <a:t>‹#›</a:t>
            </a:fld>
            <a:endParaRPr lang="en-US" altLang="en-US"/>
          </a:p>
        </p:txBody>
      </p:sp>
    </p:spTree>
    <p:extLst>
      <p:ext uri="{BB962C8B-B14F-4D97-AF65-F5344CB8AC3E}">
        <p14:creationId xmlns:p14="http://schemas.microsoft.com/office/powerpoint/2010/main" val="304057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6183122A-5877-4953-B0F1-AB028FC3C3AE}" type="datetimeFigureOut">
              <a:rPr lang="en-US"/>
              <a:pPr>
                <a:defRPr/>
              </a:pPr>
              <a:t>8/24/2017</a:t>
            </a:fld>
            <a:endParaRPr lang="en-US"/>
          </a:p>
        </p:txBody>
      </p:sp>
      <p:sp>
        <p:nvSpPr>
          <p:cNvPr id="8" name="Footer Placeholder 7"/>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7931FAAA-48F9-469B-AB1F-7802BA31BA00}" type="slidenum">
              <a:rPr lang="en-US" altLang="en-US"/>
              <a:pPr/>
              <a:t>‹#›</a:t>
            </a:fld>
            <a:endParaRPr lang="en-US" altLang="en-US"/>
          </a:p>
        </p:txBody>
      </p:sp>
    </p:spTree>
    <p:extLst>
      <p:ext uri="{BB962C8B-B14F-4D97-AF65-F5344CB8AC3E}">
        <p14:creationId xmlns:p14="http://schemas.microsoft.com/office/powerpoint/2010/main" val="260330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7F3D1FF1-6E96-4D5A-9409-8DD459F7DFD4}" type="datetimeFigureOut">
              <a:rPr lang="en-US"/>
              <a:pPr>
                <a:defRPr/>
              </a:pPr>
              <a:t>8/24/2017</a:t>
            </a:fld>
            <a:endParaRPr lang="en-US"/>
          </a:p>
        </p:txBody>
      </p:sp>
      <p:sp>
        <p:nvSpPr>
          <p:cNvPr id="4" name="Footer Placeholder 3"/>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FD794EB6-FE3C-4EFB-8BAD-DB6AC578817E}" type="slidenum">
              <a:rPr lang="en-US" altLang="en-US"/>
              <a:pPr/>
              <a:t>‹#›</a:t>
            </a:fld>
            <a:endParaRPr lang="en-US" altLang="en-US"/>
          </a:p>
        </p:txBody>
      </p:sp>
    </p:spTree>
    <p:extLst>
      <p:ext uri="{BB962C8B-B14F-4D97-AF65-F5344CB8AC3E}">
        <p14:creationId xmlns:p14="http://schemas.microsoft.com/office/powerpoint/2010/main" val="65910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BA32FE33-9852-4BCB-B1F2-1761D78EF11B}" type="datetimeFigureOut">
              <a:rPr lang="en-US"/>
              <a:pPr>
                <a:defRPr/>
              </a:pPr>
              <a:t>8/24/2017</a:t>
            </a:fld>
            <a:endParaRPr lang="en-US"/>
          </a:p>
        </p:txBody>
      </p:sp>
      <p:sp>
        <p:nvSpPr>
          <p:cNvPr id="3" name="Footer Placeholder 2"/>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2E1D6FEA-2EDA-44D6-B502-73AA17E4880B}" type="slidenum">
              <a:rPr lang="en-US" altLang="en-US"/>
              <a:pPr/>
              <a:t>‹#›</a:t>
            </a:fld>
            <a:endParaRPr lang="en-US" altLang="en-US"/>
          </a:p>
        </p:txBody>
      </p:sp>
    </p:spTree>
    <p:extLst>
      <p:ext uri="{BB962C8B-B14F-4D97-AF65-F5344CB8AC3E}">
        <p14:creationId xmlns:p14="http://schemas.microsoft.com/office/powerpoint/2010/main" val="67356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CBA81F44-DB34-4E78-ACE0-CAB2784B30B0}"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7ED52BE5-15A5-4801-A377-297976896CA6}" type="slidenum">
              <a:rPr lang="en-US" altLang="en-US"/>
              <a:pPr/>
              <a:t>‹#›</a:t>
            </a:fld>
            <a:endParaRPr lang="en-US" altLang="en-US"/>
          </a:p>
        </p:txBody>
      </p:sp>
    </p:spTree>
    <p:extLst>
      <p:ext uri="{BB962C8B-B14F-4D97-AF65-F5344CB8AC3E}">
        <p14:creationId xmlns:p14="http://schemas.microsoft.com/office/powerpoint/2010/main" val="283499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fld id="{8B7B2DAB-E1E7-413C-A699-5B02ADCC3069}" type="datetimeFigureOut">
              <a:rPr lang="en-US"/>
              <a:pPr>
                <a:defRPr/>
              </a:pPr>
              <a:t>8/24/2017</a:t>
            </a:fld>
            <a:endParaRPr lang="en-US"/>
          </a:p>
        </p:txBody>
      </p:sp>
      <p:sp>
        <p:nvSpPr>
          <p:cNvPr id="6" name="Footer Placeholder 5"/>
          <p:cNvSpPr>
            <a:spLocks noGrp="1"/>
          </p:cNvSpPr>
          <p:nvPr>
            <p:ph type="ftr" sz="quarter" idx="11"/>
          </p:nvPr>
        </p:nvSpPr>
        <p:spPr/>
        <p:txBody>
          <a:bodyPr rtlCol="0"/>
          <a:lstStyle>
            <a:lvl1pPr defTabSz="457200" eaLnBrk="0" fontAlgn="base" hangingPunct="0">
              <a:spcBef>
                <a:spcPct val="0"/>
              </a:spcBef>
              <a:spcAft>
                <a:spcPct val="0"/>
              </a:spcAft>
              <a:defRPr>
                <a:solidFill>
                  <a:prstClr val="black">
                    <a:tint val="75000"/>
                  </a:prstClr>
                </a:solidFill>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32728742-2E93-488C-A622-4584EDEA1D25}" type="slidenum">
              <a:rPr lang="en-US" altLang="en-US"/>
              <a:pPr/>
              <a:t>‹#›</a:t>
            </a:fld>
            <a:endParaRPr lang="en-US" altLang="en-US"/>
          </a:p>
        </p:txBody>
      </p:sp>
    </p:spTree>
    <p:extLst>
      <p:ext uri="{BB962C8B-B14F-4D97-AF65-F5344CB8AC3E}">
        <p14:creationId xmlns:p14="http://schemas.microsoft.com/office/powerpoint/2010/main" val="335645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29EB7ACC-CA58-49C3-B008-9B2F4A61CAE7}" type="datetimeFigureOut">
              <a:rPr lang="en-US" altLang="en-US"/>
              <a:pPr/>
              <a:t>8/24/2017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E5F5DCC-4D4D-47CF-B81D-A1F824BF55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101882" tIns="50941" rIns="101882" bIns="50941" numCol="1" anchor="ctr" anchorCtr="0" compatLnSpc="1">
            <a:prstTxWarp prst="textNoShape">
              <a:avLst/>
            </a:prstTxWarp>
          </a:bodyPr>
          <a:lstStyle>
            <a:lvl1pPr eaLnBrk="1" hangingPunct="1">
              <a:defRPr sz="1100">
                <a:solidFill>
                  <a:srgbClr val="898989"/>
                </a:solidFill>
                <a:latin typeface="Calibri" panose="020F0502020204030204" pitchFamily="34" charset="0"/>
              </a:defRPr>
            </a:lvl1pPr>
          </a:lstStyle>
          <a:p>
            <a:fld id="{0BC11716-8FBA-4D4F-B305-CC75CA806B96}" type="datetimeFigureOut">
              <a:rPr lang="en-US" altLang="en-US"/>
              <a:pPr/>
              <a:t>8/24/2017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101882" tIns="50941" rIns="101882" bIns="50941" numCol="1" anchor="ctr" anchorCtr="0" compatLnSpc="1">
            <a:prstTxWarp prst="textNoShape">
              <a:avLst/>
            </a:prstTxWarp>
          </a:bodyPr>
          <a:lstStyle>
            <a:lvl1pPr algn="ctr" eaLnBrk="1" hangingPunct="1">
              <a:defRPr sz="11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100">
                <a:solidFill>
                  <a:srgbClr val="898989"/>
                </a:solidFill>
                <a:latin typeface="Calibri" panose="020F0502020204030204" pitchFamily="34" charset="0"/>
              </a:defRPr>
            </a:lvl1pPr>
          </a:lstStyle>
          <a:p>
            <a:fld id="{587271FC-1D09-4647-BDF5-CDE1597A34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898525" rtl="0" eaLnBrk="0" fontAlgn="base" hangingPunct="0">
        <a:spcBef>
          <a:spcPct val="0"/>
        </a:spcBef>
        <a:spcAft>
          <a:spcPct val="0"/>
        </a:spcAft>
        <a:defRPr sz="4300" kern="1200">
          <a:solidFill>
            <a:schemeClr val="tx1"/>
          </a:solidFill>
          <a:latin typeface="+mj-lt"/>
          <a:ea typeface="+mj-ea"/>
          <a:cs typeface="+mj-cs"/>
        </a:defRPr>
      </a:lvl1pPr>
      <a:lvl2pPr algn="ctr" defTabSz="898525" rtl="0" eaLnBrk="0" fontAlgn="base" hangingPunct="0">
        <a:spcBef>
          <a:spcPct val="0"/>
        </a:spcBef>
        <a:spcAft>
          <a:spcPct val="0"/>
        </a:spcAft>
        <a:defRPr sz="4300">
          <a:solidFill>
            <a:schemeClr val="tx1"/>
          </a:solidFill>
          <a:latin typeface="Calibri" pitchFamily="34" charset="0"/>
        </a:defRPr>
      </a:lvl2pPr>
      <a:lvl3pPr algn="ctr" defTabSz="898525" rtl="0" eaLnBrk="0" fontAlgn="base" hangingPunct="0">
        <a:spcBef>
          <a:spcPct val="0"/>
        </a:spcBef>
        <a:spcAft>
          <a:spcPct val="0"/>
        </a:spcAft>
        <a:defRPr sz="4300">
          <a:solidFill>
            <a:schemeClr val="tx1"/>
          </a:solidFill>
          <a:latin typeface="Calibri" pitchFamily="34" charset="0"/>
        </a:defRPr>
      </a:lvl3pPr>
      <a:lvl4pPr algn="ctr" defTabSz="898525" rtl="0" eaLnBrk="0" fontAlgn="base" hangingPunct="0">
        <a:spcBef>
          <a:spcPct val="0"/>
        </a:spcBef>
        <a:spcAft>
          <a:spcPct val="0"/>
        </a:spcAft>
        <a:defRPr sz="4300">
          <a:solidFill>
            <a:schemeClr val="tx1"/>
          </a:solidFill>
          <a:latin typeface="Calibri" pitchFamily="34" charset="0"/>
        </a:defRPr>
      </a:lvl4pPr>
      <a:lvl5pPr algn="ctr" defTabSz="898525" rtl="0" eaLnBrk="0" fontAlgn="base" hangingPunct="0">
        <a:spcBef>
          <a:spcPct val="0"/>
        </a:spcBef>
        <a:spcAft>
          <a:spcPct val="0"/>
        </a:spcAft>
        <a:defRPr sz="4300">
          <a:solidFill>
            <a:schemeClr val="tx1"/>
          </a:solidFill>
          <a:latin typeface="Calibri" pitchFamily="34" charset="0"/>
        </a:defRPr>
      </a:lvl5pPr>
      <a:lvl6pPr marL="457200" algn="ctr" defTabSz="898525" rtl="0" fontAlgn="base">
        <a:spcBef>
          <a:spcPct val="0"/>
        </a:spcBef>
        <a:spcAft>
          <a:spcPct val="0"/>
        </a:spcAft>
        <a:defRPr sz="4300">
          <a:solidFill>
            <a:schemeClr val="tx1"/>
          </a:solidFill>
          <a:latin typeface="Calibri" pitchFamily="34" charset="0"/>
        </a:defRPr>
      </a:lvl6pPr>
      <a:lvl7pPr marL="914400" algn="ctr" defTabSz="898525" rtl="0" fontAlgn="base">
        <a:spcBef>
          <a:spcPct val="0"/>
        </a:spcBef>
        <a:spcAft>
          <a:spcPct val="0"/>
        </a:spcAft>
        <a:defRPr sz="4300">
          <a:solidFill>
            <a:schemeClr val="tx1"/>
          </a:solidFill>
          <a:latin typeface="Calibri" pitchFamily="34" charset="0"/>
        </a:defRPr>
      </a:lvl7pPr>
      <a:lvl8pPr marL="1371600" algn="ctr" defTabSz="898525" rtl="0" fontAlgn="base">
        <a:spcBef>
          <a:spcPct val="0"/>
        </a:spcBef>
        <a:spcAft>
          <a:spcPct val="0"/>
        </a:spcAft>
        <a:defRPr sz="4300">
          <a:solidFill>
            <a:schemeClr val="tx1"/>
          </a:solidFill>
          <a:latin typeface="Calibri" pitchFamily="34" charset="0"/>
        </a:defRPr>
      </a:lvl8pPr>
      <a:lvl9pPr marL="1828800" algn="ctr" defTabSz="898525" rtl="0" fontAlgn="base">
        <a:spcBef>
          <a:spcPct val="0"/>
        </a:spcBef>
        <a:spcAft>
          <a:spcPct val="0"/>
        </a:spcAft>
        <a:defRPr sz="4300">
          <a:solidFill>
            <a:schemeClr val="tx1"/>
          </a:solidFill>
          <a:latin typeface="Calibri" pitchFamily="34" charset="0"/>
        </a:defRPr>
      </a:lvl9pPr>
    </p:titleStyle>
    <p:bodyStyle>
      <a:lvl1pPr marL="336550" indent="-336550" algn="l" defTabSz="89852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1pPr>
      <a:lvl2pPr marL="730250" indent="-279400" algn="l" defTabSz="89852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22363" indent="-223838" algn="l" defTabSz="89852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573213"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22475"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472279"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101882" tIns="50941" rIns="101882" bIns="50941" numCol="1" anchor="ctr" anchorCtr="0" compatLnSpc="1">
            <a:prstTxWarp prst="textNoShape">
              <a:avLst/>
            </a:prstTxWarp>
          </a:bodyPr>
          <a:lstStyle>
            <a:lvl1pPr eaLnBrk="1" hangingPunct="1">
              <a:defRPr sz="1100">
                <a:solidFill>
                  <a:srgbClr val="898989"/>
                </a:solidFill>
                <a:latin typeface="Calibri" panose="020F0502020204030204" pitchFamily="34" charset="0"/>
              </a:defRPr>
            </a:lvl1pPr>
          </a:lstStyle>
          <a:p>
            <a:fld id="{A12C3590-40C7-49DC-BA00-F9F59B1B45A7}" type="datetimeFigureOut">
              <a:rPr lang="en-US" altLang="en-US"/>
              <a:pPr/>
              <a:t>8/24/2017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101882" tIns="50941" rIns="101882" bIns="50941" numCol="1" anchor="ctr" anchorCtr="0" compatLnSpc="1">
            <a:prstTxWarp prst="textNoShape">
              <a:avLst/>
            </a:prstTxWarp>
          </a:bodyPr>
          <a:lstStyle>
            <a:lvl1pPr algn="ctr" eaLnBrk="1" hangingPunct="1">
              <a:defRPr sz="11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100">
                <a:solidFill>
                  <a:srgbClr val="898989"/>
                </a:solidFill>
                <a:latin typeface="Calibri" panose="020F0502020204030204" pitchFamily="34" charset="0"/>
              </a:defRPr>
            </a:lvl1pPr>
          </a:lstStyle>
          <a:p>
            <a:fld id="{6FB3376B-45F3-4C17-8561-8FFC10328A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898525" rtl="0" eaLnBrk="0" fontAlgn="base" hangingPunct="0">
        <a:spcBef>
          <a:spcPct val="0"/>
        </a:spcBef>
        <a:spcAft>
          <a:spcPct val="0"/>
        </a:spcAft>
        <a:defRPr sz="4300" kern="1200">
          <a:solidFill>
            <a:schemeClr val="tx1"/>
          </a:solidFill>
          <a:latin typeface="+mj-lt"/>
          <a:ea typeface="+mj-ea"/>
          <a:cs typeface="+mj-cs"/>
        </a:defRPr>
      </a:lvl1pPr>
      <a:lvl2pPr algn="ctr" defTabSz="898525" rtl="0" eaLnBrk="0" fontAlgn="base" hangingPunct="0">
        <a:spcBef>
          <a:spcPct val="0"/>
        </a:spcBef>
        <a:spcAft>
          <a:spcPct val="0"/>
        </a:spcAft>
        <a:defRPr sz="4300">
          <a:solidFill>
            <a:schemeClr val="tx1"/>
          </a:solidFill>
          <a:latin typeface="Calibri" pitchFamily="34" charset="0"/>
        </a:defRPr>
      </a:lvl2pPr>
      <a:lvl3pPr algn="ctr" defTabSz="898525" rtl="0" eaLnBrk="0" fontAlgn="base" hangingPunct="0">
        <a:spcBef>
          <a:spcPct val="0"/>
        </a:spcBef>
        <a:spcAft>
          <a:spcPct val="0"/>
        </a:spcAft>
        <a:defRPr sz="4300">
          <a:solidFill>
            <a:schemeClr val="tx1"/>
          </a:solidFill>
          <a:latin typeface="Calibri" pitchFamily="34" charset="0"/>
        </a:defRPr>
      </a:lvl3pPr>
      <a:lvl4pPr algn="ctr" defTabSz="898525" rtl="0" eaLnBrk="0" fontAlgn="base" hangingPunct="0">
        <a:spcBef>
          <a:spcPct val="0"/>
        </a:spcBef>
        <a:spcAft>
          <a:spcPct val="0"/>
        </a:spcAft>
        <a:defRPr sz="4300">
          <a:solidFill>
            <a:schemeClr val="tx1"/>
          </a:solidFill>
          <a:latin typeface="Calibri" pitchFamily="34" charset="0"/>
        </a:defRPr>
      </a:lvl4pPr>
      <a:lvl5pPr algn="ctr" defTabSz="898525" rtl="0" eaLnBrk="0" fontAlgn="base" hangingPunct="0">
        <a:spcBef>
          <a:spcPct val="0"/>
        </a:spcBef>
        <a:spcAft>
          <a:spcPct val="0"/>
        </a:spcAft>
        <a:defRPr sz="4300">
          <a:solidFill>
            <a:schemeClr val="tx1"/>
          </a:solidFill>
          <a:latin typeface="Calibri" pitchFamily="34" charset="0"/>
        </a:defRPr>
      </a:lvl5pPr>
      <a:lvl6pPr marL="457200" algn="ctr" defTabSz="898525" rtl="0" fontAlgn="base">
        <a:spcBef>
          <a:spcPct val="0"/>
        </a:spcBef>
        <a:spcAft>
          <a:spcPct val="0"/>
        </a:spcAft>
        <a:defRPr sz="4300">
          <a:solidFill>
            <a:schemeClr val="tx1"/>
          </a:solidFill>
          <a:latin typeface="Calibri" pitchFamily="34" charset="0"/>
        </a:defRPr>
      </a:lvl6pPr>
      <a:lvl7pPr marL="914400" algn="ctr" defTabSz="898525" rtl="0" fontAlgn="base">
        <a:spcBef>
          <a:spcPct val="0"/>
        </a:spcBef>
        <a:spcAft>
          <a:spcPct val="0"/>
        </a:spcAft>
        <a:defRPr sz="4300">
          <a:solidFill>
            <a:schemeClr val="tx1"/>
          </a:solidFill>
          <a:latin typeface="Calibri" pitchFamily="34" charset="0"/>
        </a:defRPr>
      </a:lvl7pPr>
      <a:lvl8pPr marL="1371600" algn="ctr" defTabSz="898525" rtl="0" fontAlgn="base">
        <a:spcBef>
          <a:spcPct val="0"/>
        </a:spcBef>
        <a:spcAft>
          <a:spcPct val="0"/>
        </a:spcAft>
        <a:defRPr sz="4300">
          <a:solidFill>
            <a:schemeClr val="tx1"/>
          </a:solidFill>
          <a:latin typeface="Calibri" pitchFamily="34" charset="0"/>
        </a:defRPr>
      </a:lvl8pPr>
      <a:lvl9pPr marL="1828800" algn="ctr" defTabSz="898525" rtl="0" fontAlgn="base">
        <a:spcBef>
          <a:spcPct val="0"/>
        </a:spcBef>
        <a:spcAft>
          <a:spcPct val="0"/>
        </a:spcAft>
        <a:defRPr sz="4300">
          <a:solidFill>
            <a:schemeClr val="tx1"/>
          </a:solidFill>
          <a:latin typeface="Calibri" pitchFamily="34" charset="0"/>
        </a:defRPr>
      </a:lvl9pPr>
    </p:titleStyle>
    <p:bodyStyle>
      <a:lvl1pPr marL="336550" indent="-336550" algn="l" defTabSz="89852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1pPr>
      <a:lvl2pPr marL="730250" indent="-279400" algn="l" defTabSz="89852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22363" indent="-223838" algn="l" defTabSz="89852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573213"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22475"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472279"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www.azhealth.gov/opioid"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zdhs.gov/director/administrative-counsel-rules/rules/index.php#rulemakings-active-opioid-prescrib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azdhs.gov/documents/director/administrative-counsel-rules/rules/rulemaking/opioid-prescribing/approved-emergency-rulemaking.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zhealth.gov/opioid"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1.png"/><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3.png"/><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oleObject" Target="../embeddings/oleObject9.bin"/><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7.png"/><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0.png"/><Relationship Id="rId5" Type="http://schemas.openxmlformats.org/officeDocument/2006/relationships/oleObject" Target="../embeddings/oleObject13.bin"/><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2.png"/><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42.png"/><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8.png"/><Relationship Id="rId5" Type="http://schemas.openxmlformats.org/officeDocument/2006/relationships/oleObject" Target="../embeddings/oleObject22.bin"/><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oleObject" Target="../embeddings/oleObject24.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3.png"/><Relationship Id="rId5" Type="http://schemas.openxmlformats.org/officeDocument/2006/relationships/oleObject" Target="../embeddings/oleObject27.bin"/><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55.png"/></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6.png"/><Relationship Id="rId5" Type="http://schemas.openxmlformats.org/officeDocument/2006/relationships/oleObject" Target="../embeddings/oleObject31.bin"/><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61.png"/><Relationship Id="rId4" Type="http://schemas.openxmlformats.org/officeDocument/2006/relationships/oleObject" Target="../embeddings/oleObject32.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63.png"/></Relationships>
</file>

<file path=ppt/slides/_rels/slide9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260350" y="1035050"/>
            <a:ext cx="860583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dirty="0">
                <a:solidFill>
                  <a:srgbClr val="000000"/>
                </a:solidFill>
                <a:latin typeface="Open Sans Extrabold" panose="020B0906030804020204" pitchFamily="34" charset="0"/>
                <a:cs typeface="Open Sans Extrabold" panose="020B0906030804020204" pitchFamily="34" charset="0"/>
              </a:rPr>
              <a:t>Goal Council 3</a:t>
            </a:r>
          </a:p>
          <a:p>
            <a:pPr algn="ctr" eaLnBrk="1" hangingPunct="1">
              <a:lnSpc>
                <a:spcPct val="120000"/>
              </a:lnSpc>
            </a:pPr>
            <a:r>
              <a:rPr lang="en-US" altLang="en-US" sz="4700" dirty="0">
                <a:solidFill>
                  <a:srgbClr val="000000"/>
                </a:solidFill>
                <a:latin typeface="Open Sans Extrabold" panose="020B0906030804020204" pitchFamily="34" charset="0"/>
                <a:cs typeface="Open Sans Extrabold" panose="020B0906030804020204" pitchFamily="34" charset="0"/>
              </a:rPr>
              <a:t>Reducing Opioid Deaths</a:t>
            </a:r>
          </a:p>
          <a:p>
            <a:pPr algn="ctr" eaLnBrk="1" hangingPunct="1">
              <a:lnSpc>
                <a:spcPct val="120000"/>
              </a:lnSpc>
            </a:pPr>
            <a:r>
              <a:rPr lang="en-US" altLang="en-US" sz="4700" dirty="0">
                <a:solidFill>
                  <a:srgbClr val="000000"/>
                </a:solidFill>
                <a:latin typeface="Open Sans Extrabold" panose="020B0906030804020204" pitchFamily="34" charset="0"/>
                <a:cs typeface="Open Sans Extrabold" panose="020B0906030804020204" pitchFamily="34" charset="0"/>
              </a:rPr>
              <a:t>Breakthrough Project</a:t>
            </a:r>
          </a:p>
          <a:p>
            <a:pPr algn="ctr" eaLnBrk="1" hangingPunct="1"/>
            <a:endParaRPr lang="en-US" altLang="en-US" sz="4700" dirty="0">
              <a:solidFill>
                <a:srgbClr val="000000"/>
              </a:solidFill>
              <a:latin typeface="Open Sans Extrabold" panose="020B0906030804020204" pitchFamily="34" charset="0"/>
              <a:cs typeface="Open Sans Extrabold" panose="020B0906030804020204" pitchFamily="34" charset="0"/>
            </a:endParaRPr>
          </a:p>
        </p:txBody>
      </p:sp>
      <p:sp>
        <p:nvSpPr>
          <p:cNvPr id="65539" name="TextBox 3"/>
          <p:cNvSpPr txBox="1">
            <a:spLocks noChangeArrowheads="1"/>
          </p:cNvSpPr>
          <p:nvPr/>
        </p:nvSpPr>
        <p:spPr bwMode="auto">
          <a:xfrm>
            <a:off x="590008" y="4022903"/>
            <a:ext cx="7946521"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2400" dirty="0">
                <a:solidFill>
                  <a:srgbClr val="000000"/>
                </a:solidFill>
                <a:latin typeface="Open Sans Extrabold" panose="020B0906030804020204" pitchFamily="34" charset="0"/>
                <a:cs typeface="Open Sans Extrabold" panose="020B0906030804020204" pitchFamily="34" charset="0"/>
              </a:rPr>
              <a:t>August 23, 2017</a:t>
            </a:r>
          </a:p>
          <a:p>
            <a:pPr algn="ctr" eaLnBrk="1" hangingPunct="1">
              <a:lnSpc>
                <a:spcPct val="120000"/>
              </a:lnSpc>
            </a:pPr>
            <a:r>
              <a:rPr lang="en-US" altLang="en-US" sz="2400" dirty="0">
                <a:solidFill>
                  <a:srgbClr val="000000"/>
                </a:solidFill>
                <a:latin typeface="Open Sans Extrabold" panose="020B0906030804020204" pitchFamily="34" charset="0"/>
                <a:cs typeface="Open Sans Extrabold" panose="020B0906030804020204" pitchFamily="34" charset="0"/>
              </a:rPr>
              <a:t>Cara Christ, MD, MS</a:t>
            </a:r>
          </a:p>
          <a:p>
            <a:pPr algn="ctr" eaLnBrk="1" hangingPunct="1">
              <a:lnSpc>
                <a:spcPct val="120000"/>
              </a:lnSpc>
            </a:pPr>
            <a:r>
              <a:rPr lang="en-US" altLang="en-US" sz="2400" dirty="0">
                <a:solidFill>
                  <a:srgbClr val="000000"/>
                </a:solidFill>
                <a:latin typeface="Open Sans Extrabold" panose="020B0906030804020204" pitchFamily="34" charset="0"/>
                <a:cs typeface="Open Sans Extrabold" panose="020B0906030804020204" pitchFamily="34" charset="0"/>
              </a:rPr>
              <a:t>Chair, Goal Council 3</a:t>
            </a:r>
          </a:p>
          <a:p>
            <a:pPr algn="ctr" eaLnBrk="1" hangingPunct="1">
              <a:lnSpc>
                <a:spcPct val="120000"/>
              </a:lnSpc>
            </a:pPr>
            <a:r>
              <a:rPr lang="en-US" altLang="en-US" sz="2400" dirty="0">
                <a:solidFill>
                  <a:srgbClr val="000000"/>
                </a:solidFill>
                <a:latin typeface="Open Sans Extrabold" panose="020B0906030804020204" pitchFamily="34" charset="0"/>
                <a:cs typeface="Open Sans Extrabold" panose="020B0906030804020204" pitchFamily="34" charset="0"/>
              </a:rPr>
              <a:t>Director, Arizona Department of Health Services</a:t>
            </a:r>
          </a:p>
          <a:p>
            <a:pPr algn="ctr" eaLnBrk="1" hangingPunct="1"/>
            <a:endParaRPr lang="en-US" altLang="en-US" sz="2400" dirty="0">
              <a:solidFill>
                <a:srgbClr val="000000"/>
              </a:solidFill>
              <a:latin typeface="Open Sans Extrabold" panose="020B0906030804020204" pitchFamily="34" charset="0"/>
              <a:cs typeface="Open Sans Extrabold" panose="020B0906030804020204" pitchFamily="34" charset="0"/>
            </a:endParaRPr>
          </a:p>
        </p:txBody>
      </p:sp>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65544"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Arizona Management System</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74758" name="Picture 3" descr="Screen Shot 2017-06-25 at 7.24.0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7400"/>
            <a:ext cx="91440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71686"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1"/>
          <p:cNvSpPr txBox="1">
            <a:spLocks noChangeArrowheads="1"/>
          </p:cNvSpPr>
          <p:nvPr/>
        </p:nvSpPr>
        <p:spPr bwMode="auto">
          <a:xfrm>
            <a:off x="260350" y="2936875"/>
            <a:ext cx="8605838" cy="91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800" dirty="0">
                <a:latin typeface="Open Sans Extrabold" panose="020B0906030804020204" pitchFamily="34" charset="0"/>
                <a:ea typeface="Open Sans Extrabold" panose="020B0906030804020204" pitchFamily="34" charset="0"/>
                <a:cs typeface="Open Sans Extrabold" panose="020B0906030804020204" pitchFamily="34" charset="0"/>
              </a:rPr>
              <a:t>What is our charge today?</a:t>
            </a:r>
            <a:endParaRPr lang="en-US" altLang="en-US" sz="4700"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4047073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71686"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1"/>
          <p:cNvSpPr txBox="1">
            <a:spLocks noChangeArrowheads="1"/>
          </p:cNvSpPr>
          <p:nvPr/>
        </p:nvSpPr>
        <p:spPr bwMode="auto">
          <a:xfrm>
            <a:off x="268288" y="2034256"/>
            <a:ext cx="8605838" cy="1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800" dirty="0">
                <a:latin typeface="Open Sans Extrabold" panose="020B0906030804020204" pitchFamily="34" charset="0"/>
                <a:ea typeface="Open Sans Extrabold" panose="020B0906030804020204" pitchFamily="34" charset="0"/>
                <a:cs typeface="Open Sans Extrabold" panose="020B0906030804020204" pitchFamily="34" charset="0"/>
              </a:rPr>
              <a:t>Goal Council 3</a:t>
            </a:r>
            <a:br>
              <a:rPr lang="en-US" altLang="en-US" sz="4800" dirty="0">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4800" dirty="0">
                <a:latin typeface="Open Sans Extrabold" panose="020B0906030804020204" pitchFamily="34" charset="0"/>
                <a:ea typeface="Open Sans Extrabold" panose="020B0906030804020204" pitchFamily="34" charset="0"/>
                <a:cs typeface="Open Sans Extrabold" panose="020B0906030804020204" pitchFamily="34" charset="0"/>
              </a:rPr>
              <a:t>Subgroup Structure</a:t>
            </a:r>
            <a:endParaRPr lang="en-US" altLang="en-US" sz="4700"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0500145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12" name="Title 1"/>
          <p:cNvSpPr txBox="1">
            <a:spLocks/>
          </p:cNvSpPr>
          <p:nvPr/>
        </p:nvSpPr>
        <p:spPr>
          <a:xfrm>
            <a:off x="569913" y="705479"/>
            <a:ext cx="8229600" cy="741362"/>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lstStyle>
            <a:lvl1pPr algn="ctr" defTabSz="457200" rtl="0" eaLnBrk="0" fontAlgn="base" hangingPunct="0">
              <a:spcBef>
                <a:spcPct val="0"/>
              </a:spcBef>
              <a:spcAft>
                <a:spcPct val="0"/>
              </a:spcAft>
              <a:defRPr sz="4400" kern="1200">
                <a:solidFill>
                  <a:schemeClr val="lt1"/>
                </a:solidFill>
                <a:latin typeface="+mn-lt"/>
                <a:ea typeface="+mn-ea"/>
                <a:cs typeface="+mn-cs"/>
              </a:defRPr>
            </a:lvl1pPr>
            <a:lvl2pPr algn="ctr" defTabSz="457200" rtl="0" eaLnBrk="0" fontAlgn="base" hangingPunct="0">
              <a:spcBef>
                <a:spcPct val="0"/>
              </a:spcBef>
              <a:spcAft>
                <a:spcPct val="0"/>
              </a:spcAft>
              <a:defRPr sz="4400">
                <a:solidFill>
                  <a:schemeClr val="lt1"/>
                </a:solidFill>
                <a:latin typeface="+mn-lt"/>
                <a:ea typeface="+mn-ea"/>
                <a:cs typeface="+mn-cs"/>
              </a:defRPr>
            </a:lvl2pPr>
            <a:lvl3pPr algn="ctr" defTabSz="457200" rtl="0" eaLnBrk="0" fontAlgn="base" hangingPunct="0">
              <a:spcBef>
                <a:spcPct val="0"/>
              </a:spcBef>
              <a:spcAft>
                <a:spcPct val="0"/>
              </a:spcAft>
              <a:defRPr sz="4400">
                <a:solidFill>
                  <a:schemeClr val="lt1"/>
                </a:solidFill>
                <a:latin typeface="+mn-lt"/>
                <a:ea typeface="+mn-ea"/>
                <a:cs typeface="+mn-cs"/>
              </a:defRPr>
            </a:lvl3pPr>
            <a:lvl4pPr algn="ctr" defTabSz="457200" rtl="0" eaLnBrk="0" fontAlgn="base" hangingPunct="0">
              <a:spcBef>
                <a:spcPct val="0"/>
              </a:spcBef>
              <a:spcAft>
                <a:spcPct val="0"/>
              </a:spcAft>
              <a:defRPr sz="4400">
                <a:solidFill>
                  <a:schemeClr val="lt1"/>
                </a:solidFill>
                <a:latin typeface="+mn-lt"/>
                <a:ea typeface="+mn-ea"/>
                <a:cs typeface="+mn-cs"/>
              </a:defRPr>
            </a:lvl4pPr>
            <a:lvl5pPr algn="ctr" defTabSz="457200" rtl="0" eaLnBrk="0" fontAlgn="base" hangingPunct="0">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pPr>
              <a:defRPr/>
            </a:pPr>
            <a:r>
              <a:rPr lang="en-US" sz="3200" dirty="0">
                <a:solidFill>
                  <a:schemeClr val="tx1"/>
                </a:solidFill>
                <a:latin typeface="Fira Sans Light"/>
              </a:rPr>
              <a:t>Goal Council Structure</a:t>
            </a:r>
          </a:p>
        </p:txBody>
      </p:sp>
      <p:sp>
        <p:nvSpPr>
          <p:cNvPr id="13" name="Rectangle 12"/>
          <p:cNvSpPr/>
          <p:nvPr/>
        </p:nvSpPr>
        <p:spPr>
          <a:xfrm>
            <a:off x="569913" y="3210554"/>
            <a:ext cx="8229600" cy="804862"/>
          </a:xfrm>
          <a:prstGeom prst="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800" b="1">
                <a:solidFill>
                  <a:srgbClr val="000000"/>
                </a:solidFill>
                <a:latin typeface="Fira Sans Light" charset="0"/>
              </a:rPr>
              <a:t>Core Team</a:t>
            </a:r>
            <a:r>
              <a:rPr lang="en-US" altLang="en-US" sz="1800">
                <a:solidFill>
                  <a:srgbClr val="000000"/>
                </a:solidFill>
                <a:latin typeface="Fira Sans Light" charset="0"/>
              </a:rPr>
              <a:t>: chair, subgroup team leads, Governor’s office </a:t>
            </a:r>
          </a:p>
        </p:txBody>
      </p:sp>
      <p:sp>
        <p:nvSpPr>
          <p:cNvPr id="14" name="Rectangle 13"/>
          <p:cNvSpPr/>
          <p:nvPr/>
        </p:nvSpPr>
        <p:spPr>
          <a:xfrm>
            <a:off x="569913" y="1642104"/>
            <a:ext cx="8229600" cy="803275"/>
          </a:xfrm>
          <a:prstGeom prst="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800" b="1">
                <a:solidFill>
                  <a:srgbClr val="000000"/>
                </a:solidFill>
                <a:latin typeface="Fira Sans Light" charset="0"/>
              </a:rPr>
              <a:t>Governor’s Leadership Team</a:t>
            </a:r>
          </a:p>
        </p:txBody>
      </p:sp>
      <p:sp>
        <p:nvSpPr>
          <p:cNvPr id="15" name="Rectangle 14"/>
          <p:cNvSpPr/>
          <p:nvPr/>
        </p:nvSpPr>
        <p:spPr>
          <a:xfrm>
            <a:off x="569913" y="4794879"/>
            <a:ext cx="1433513" cy="8048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Subgroup</a:t>
            </a:r>
          </a:p>
        </p:txBody>
      </p:sp>
      <p:sp>
        <p:nvSpPr>
          <p:cNvPr id="16" name="Rectangle 15"/>
          <p:cNvSpPr/>
          <p:nvPr/>
        </p:nvSpPr>
        <p:spPr>
          <a:xfrm>
            <a:off x="2282826" y="4804404"/>
            <a:ext cx="1433512" cy="8032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Subgroup</a:t>
            </a:r>
          </a:p>
        </p:txBody>
      </p:sp>
      <p:sp>
        <p:nvSpPr>
          <p:cNvPr id="17" name="Rectangle 16"/>
          <p:cNvSpPr/>
          <p:nvPr/>
        </p:nvSpPr>
        <p:spPr>
          <a:xfrm>
            <a:off x="3908426" y="4794879"/>
            <a:ext cx="1433512" cy="8048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Subgroup</a:t>
            </a:r>
          </a:p>
        </p:txBody>
      </p:sp>
      <p:sp>
        <p:nvSpPr>
          <p:cNvPr id="18" name="Rectangle 17"/>
          <p:cNvSpPr/>
          <p:nvPr/>
        </p:nvSpPr>
        <p:spPr>
          <a:xfrm>
            <a:off x="5605463" y="4807579"/>
            <a:ext cx="1433513" cy="8048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Subgroup</a:t>
            </a:r>
          </a:p>
        </p:txBody>
      </p:sp>
      <p:sp>
        <p:nvSpPr>
          <p:cNvPr id="19" name="Rectangle 18"/>
          <p:cNvSpPr/>
          <p:nvPr/>
        </p:nvSpPr>
        <p:spPr>
          <a:xfrm>
            <a:off x="7366001" y="4807579"/>
            <a:ext cx="1433512" cy="8048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Subgroup</a:t>
            </a:r>
          </a:p>
        </p:txBody>
      </p:sp>
      <p:sp>
        <p:nvSpPr>
          <p:cNvPr id="20" name="Up-Down Arrow 14"/>
          <p:cNvSpPr/>
          <p:nvPr/>
        </p:nvSpPr>
        <p:spPr>
          <a:xfrm>
            <a:off x="4459288" y="2546979"/>
            <a:ext cx="295275" cy="508000"/>
          </a:xfrm>
          <a:prstGeom prst="upDownArrow">
            <a:avLst/>
          </a:prstGeom>
          <a:solidFill>
            <a:srgbClr val="7A030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latin typeface="Fira Sans Light"/>
            </a:endParaRPr>
          </a:p>
        </p:txBody>
      </p:sp>
      <p:sp>
        <p:nvSpPr>
          <p:cNvPr id="21" name="Up-Down Arrow 15"/>
          <p:cNvSpPr/>
          <p:nvPr/>
        </p:nvSpPr>
        <p:spPr>
          <a:xfrm>
            <a:off x="4459288" y="4144004"/>
            <a:ext cx="295275" cy="508000"/>
          </a:xfrm>
          <a:prstGeom prst="upDownArrow">
            <a:avLst/>
          </a:prstGeom>
          <a:solidFill>
            <a:srgbClr val="7A030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latin typeface="Fira Sans Light"/>
            </a:endParaRPr>
          </a:p>
        </p:txBody>
      </p:sp>
      <p:sp>
        <p:nvSpPr>
          <p:cNvPr id="22" name="Down Arrow 17"/>
          <p:cNvSpPr/>
          <p:nvPr/>
        </p:nvSpPr>
        <p:spPr>
          <a:xfrm>
            <a:off x="4459288" y="5793416"/>
            <a:ext cx="295275" cy="409575"/>
          </a:xfrm>
          <a:prstGeom prst="downArrow">
            <a:avLst/>
          </a:prstGeom>
          <a:solidFill>
            <a:srgbClr val="7A030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latin typeface="Fira Sans Light"/>
            </a:endParaRPr>
          </a:p>
        </p:txBody>
      </p:sp>
      <p:sp>
        <p:nvSpPr>
          <p:cNvPr id="23" name="Rectangle 22"/>
          <p:cNvSpPr/>
          <p:nvPr/>
        </p:nvSpPr>
        <p:spPr>
          <a:xfrm>
            <a:off x="3559176" y="6385554"/>
            <a:ext cx="5240337" cy="4175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dirty="0">
                <a:latin typeface="Fira Sans Light"/>
              </a:rPr>
              <a:t>Formulate Ideas &amp; Implement Actions</a:t>
            </a:r>
          </a:p>
        </p:txBody>
      </p:sp>
    </p:spTree>
    <p:extLst>
      <p:ext uri="{BB962C8B-B14F-4D97-AF65-F5344CB8AC3E}">
        <p14:creationId xmlns:p14="http://schemas.microsoft.com/office/powerpoint/2010/main" val="1444987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3" y="1198544"/>
            <a:ext cx="8244890" cy="50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4694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Illicit Supply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10" name="Content Placeholder 2"/>
          <p:cNvSpPr txBox="1">
            <a:spLocks/>
          </p:cNvSpPr>
          <p:nvPr/>
        </p:nvSpPr>
        <p:spPr>
          <a:xfrm>
            <a:off x="465221" y="1344613"/>
            <a:ext cx="82296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Fira Sans Ligh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Fira Sans Ligh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Fira Sans Ligh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Fira Sans Ligh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Fira Sans Ligh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a:latin typeface="Fira Sans Light" charset="0"/>
              </a:rPr>
              <a:t>Heroin deaths in Arizona have risen 334% since 2012. </a:t>
            </a:r>
          </a:p>
          <a:p>
            <a:pPr lvl="1"/>
            <a:r>
              <a:rPr lang="en-US" altLang="en-US" sz="2400" dirty="0">
                <a:latin typeface="Fira Sans Light" charset="0"/>
              </a:rPr>
              <a:t>Recently, synthetic opioids and opioids mixed with other powerful drugs like fentanyl have created large clusters of overdose</a:t>
            </a:r>
          </a:p>
          <a:p>
            <a:pPr lvl="1"/>
            <a:r>
              <a:rPr lang="en-US" altLang="en-US" sz="2400" dirty="0">
                <a:latin typeface="Fira Sans Light" charset="0"/>
              </a:rPr>
              <a:t>Impacting the illicit opioid supply is critical to preventing these deaths. </a:t>
            </a:r>
          </a:p>
          <a:p>
            <a:r>
              <a:rPr lang="en-US" altLang="en-US" sz="2400" b="1" dirty="0">
                <a:latin typeface="Fira Sans Light" charset="0"/>
              </a:rPr>
              <a:t>Team Lead</a:t>
            </a:r>
            <a:r>
              <a:rPr lang="en-US" altLang="en-US" sz="2400" dirty="0">
                <a:latin typeface="Fira Sans Light" charset="0"/>
              </a:rPr>
              <a:t>: Tim Roemer</a:t>
            </a:r>
          </a:p>
          <a:p>
            <a:r>
              <a:rPr lang="en-US" altLang="en-US" sz="2400" b="1" dirty="0">
                <a:latin typeface="Fira Sans Light" charset="0"/>
              </a:rPr>
              <a:t>Focus</a:t>
            </a:r>
            <a:r>
              <a:rPr lang="en-US" altLang="en-US" sz="2400" dirty="0">
                <a:latin typeface="Fira Sans Light" charset="0"/>
              </a:rPr>
              <a:t>: point in time when a person either acquires an opioid with the intent to distribute, use or sell, an illegally or legally produced opioid and goes through the event when an individual uses the opioid without a prescription </a:t>
            </a:r>
          </a:p>
          <a:p>
            <a:endParaRPr lang="en-US" altLang="en-US" dirty="0">
              <a:latin typeface="Fira Sans Light" charset="0"/>
            </a:endParaRPr>
          </a:p>
        </p:txBody>
      </p:sp>
    </p:spTree>
    <p:extLst>
      <p:ext uri="{BB962C8B-B14F-4D97-AF65-F5344CB8AC3E}">
        <p14:creationId xmlns:p14="http://schemas.microsoft.com/office/powerpoint/2010/main" val="1400337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Rx Supply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9" name="Content Placeholder 2"/>
          <p:cNvSpPr>
            <a:spLocks noGrp="1"/>
          </p:cNvSpPr>
          <p:nvPr>
            <p:ph idx="1"/>
          </p:nvPr>
        </p:nvSpPr>
        <p:spPr>
          <a:xfrm>
            <a:off x="457200" y="1423988"/>
            <a:ext cx="8229600" cy="4525962"/>
          </a:xfrm>
        </p:spPr>
        <p:txBody>
          <a:bodyPr/>
          <a:lstStyle/>
          <a:p>
            <a:r>
              <a:rPr lang="en-US" altLang="en-US" sz="2400" dirty="0">
                <a:latin typeface="Fira Sans Light" charset="0"/>
              </a:rPr>
              <a:t>Opioid prescriptions have increased by 300% since 1999 without any change in reported pain. </a:t>
            </a:r>
          </a:p>
          <a:p>
            <a:r>
              <a:rPr lang="en-US" altLang="en-US" sz="2400" dirty="0">
                <a:latin typeface="Fira Sans Light" charset="0"/>
              </a:rPr>
              <a:t>In 2016, there were enough pills prescribed to provide every person in Arizona a 2 ½ week supply of medication. </a:t>
            </a:r>
          </a:p>
          <a:p>
            <a:r>
              <a:rPr lang="en-US" altLang="en-US" sz="2400" dirty="0">
                <a:latin typeface="Fira Sans Light" charset="0"/>
              </a:rPr>
              <a:t>Safe prescribing and use of opioids can improve patient safety, reduce harm, and prevent unintended consequences. </a:t>
            </a:r>
          </a:p>
          <a:p>
            <a:r>
              <a:rPr lang="en-US" altLang="en-US" sz="2400" b="1" dirty="0">
                <a:latin typeface="Fira Sans Light" charset="0"/>
              </a:rPr>
              <a:t>Team Lead</a:t>
            </a:r>
            <a:r>
              <a:rPr lang="en-US" altLang="en-US" sz="2400" dirty="0">
                <a:latin typeface="Fira Sans Light" charset="0"/>
              </a:rPr>
              <a:t>: Sheila Sjolander</a:t>
            </a:r>
          </a:p>
          <a:p>
            <a:r>
              <a:rPr lang="en-US" altLang="en-US" sz="2400" b="1" dirty="0">
                <a:latin typeface="Fira Sans Light" charset="0"/>
              </a:rPr>
              <a:t>Focus</a:t>
            </a:r>
            <a:r>
              <a:rPr lang="en-US" altLang="en-US" sz="2400" dirty="0">
                <a:latin typeface="Fira Sans Light" charset="0"/>
              </a:rPr>
              <a:t>: point in time when a patient presents with a perceived pain need and ends with the patient using the prescribed opioid </a:t>
            </a:r>
          </a:p>
          <a:p>
            <a:endParaRPr lang="en-US" altLang="en-US" sz="2400" dirty="0">
              <a:latin typeface="Fira Sans Light" charset="0"/>
            </a:endParaRPr>
          </a:p>
        </p:txBody>
      </p:sp>
    </p:spTree>
    <p:extLst>
      <p:ext uri="{BB962C8B-B14F-4D97-AF65-F5344CB8AC3E}">
        <p14:creationId xmlns:p14="http://schemas.microsoft.com/office/powerpoint/2010/main" val="8393319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Demand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10" name="Content Placeholder 2"/>
          <p:cNvSpPr>
            <a:spLocks noGrp="1"/>
          </p:cNvSpPr>
          <p:nvPr>
            <p:ph idx="1"/>
          </p:nvPr>
        </p:nvSpPr>
        <p:spPr>
          <a:xfrm>
            <a:off x="457200" y="1417638"/>
            <a:ext cx="8229600" cy="4525962"/>
          </a:xfrm>
        </p:spPr>
        <p:txBody>
          <a:bodyPr/>
          <a:lstStyle/>
          <a:p>
            <a:r>
              <a:rPr lang="en-US" altLang="en-US" sz="2400" dirty="0">
                <a:latin typeface="Fira Sans Light" charset="0"/>
              </a:rPr>
              <a:t>The U.S. is one of the largest consumers of opioids in the world. </a:t>
            </a:r>
          </a:p>
          <a:p>
            <a:r>
              <a:rPr lang="en-US" altLang="en-US" sz="2400" dirty="0">
                <a:latin typeface="Fira Sans Light" charset="0"/>
              </a:rPr>
              <a:t>In Arizona, we’ve seen a continued rise in prescriptions written since 1999. </a:t>
            </a:r>
          </a:p>
          <a:p>
            <a:r>
              <a:rPr lang="en-US" altLang="en-US" sz="2400" dirty="0">
                <a:latin typeface="Fira Sans Light" charset="0"/>
              </a:rPr>
              <a:t>As a result, the continued manufacturing of opioids, both legal and illegal has continued to amplify the available supply.</a:t>
            </a:r>
          </a:p>
          <a:p>
            <a:r>
              <a:rPr lang="en-US" altLang="en-US" sz="2400" b="1" dirty="0">
                <a:latin typeface="Fira Sans Light" charset="0"/>
              </a:rPr>
              <a:t>Team Lead</a:t>
            </a:r>
            <a:r>
              <a:rPr lang="en-US" altLang="en-US" sz="2400" dirty="0">
                <a:latin typeface="Fira Sans Light" charset="0"/>
              </a:rPr>
              <a:t>: Elizabeth Dodge</a:t>
            </a:r>
          </a:p>
          <a:p>
            <a:r>
              <a:rPr lang="en-US" altLang="en-US" sz="2400" b="1" dirty="0">
                <a:latin typeface="Fira Sans Light" charset="0"/>
              </a:rPr>
              <a:t>Focus</a:t>
            </a:r>
            <a:r>
              <a:rPr lang="en-US" altLang="en-US" sz="2400" dirty="0">
                <a:latin typeface="Fira Sans Light" charset="0"/>
              </a:rPr>
              <a:t>: begins with the examination of the desire, curiosity, or perceived need for an opioid by an individual and bounded by their attempt to procure the opioid  </a:t>
            </a:r>
          </a:p>
          <a:p>
            <a:endParaRPr lang="en-US" altLang="en-US" dirty="0">
              <a:latin typeface="Fira Sans Light" charset="0"/>
            </a:endParaRPr>
          </a:p>
        </p:txBody>
      </p:sp>
    </p:spTree>
    <p:extLst>
      <p:ext uri="{BB962C8B-B14F-4D97-AF65-F5344CB8AC3E}">
        <p14:creationId xmlns:p14="http://schemas.microsoft.com/office/powerpoint/2010/main" val="2232101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Youth Prevention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9" name="Content Placeholder 2"/>
          <p:cNvSpPr>
            <a:spLocks noGrp="1"/>
          </p:cNvSpPr>
          <p:nvPr>
            <p:ph idx="1"/>
          </p:nvPr>
        </p:nvSpPr>
        <p:spPr/>
        <p:txBody>
          <a:bodyPr/>
          <a:lstStyle/>
          <a:p>
            <a:r>
              <a:rPr lang="en-US" altLang="en-US" sz="2400" dirty="0">
                <a:latin typeface="Fira Sans Light" charset="0"/>
              </a:rPr>
              <a:t>Individuals who begin using alcohol or tobacco when they are very young are more likely to abuse them later in life, when it becomes much more difficult to quit. </a:t>
            </a:r>
          </a:p>
          <a:p>
            <a:pPr lvl="1"/>
            <a:r>
              <a:rPr lang="en-US" altLang="en-US" sz="2000" dirty="0">
                <a:latin typeface="Fira Sans Light" charset="0"/>
              </a:rPr>
              <a:t>Intervening early—before high school—is critical. </a:t>
            </a:r>
          </a:p>
          <a:p>
            <a:pPr lvl="1"/>
            <a:r>
              <a:rPr lang="en-US" altLang="en-US" sz="2000" dirty="0">
                <a:latin typeface="Fira Sans Light" charset="0"/>
              </a:rPr>
              <a:t>The data suggest that patterns of substance abuse become worse in the high school years. </a:t>
            </a:r>
          </a:p>
          <a:p>
            <a:r>
              <a:rPr lang="en-US" altLang="en-US" sz="2400" b="1" dirty="0">
                <a:latin typeface="Fira Sans Light" charset="0"/>
              </a:rPr>
              <a:t>Team Lead</a:t>
            </a:r>
            <a:r>
              <a:rPr lang="en-US" altLang="en-US" sz="2400" dirty="0">
                <a:latin typeface="Fira Sans Light" charset="0"/>
              </a:rPr>
              <a:t>: Sam </a:t>
            </a:r>
            <a:r>
              <a:rPr lang="en-US" altLang="en-US" sz="2400" dirty="0" err="1">
                <a:latin typeface="Fira Sans Light" charset="0"/>
              </a:rPr>
              <a:t>Burba</a:t>
            </a:r>
            <a:endParaRPr lang="en-US" altLang="en-US" sz="2400" dirty="0">
              <a:latin typeface="Fira Sans Light" charset="0"/>
            </a:endParaRPr>
          </a:p>
          <a:p>
            <a:r>
              <a:rPr lang="en-US" altLang="en-US" sz="2400" b="1" dirty="0">
                <a:latin typeface="Fira Sans Light" charset="0"/>
              </a:rPr>
              <a:t>Focus</a:t>
            </a:r>
            <a:r>
              <a:rPr lang="en-US" altLang="en-US" sz="2400" dirty="0">
                <a:latin typeface="Fira Sans Light" charset="0"/>
              </a:rPr>
              <a:t>: youth substance abuse knowledge, understanding of messaging, and efforts to increase the number of youth completing secondary education</a:t>
            </a:r>
          </a:p>
          <a:p>
            <a:endParaRPr lang="en-US" altLang="en-US" sz="2400" dirty="0">
              <a:latin typeface="Fira Sans Light" charset="0"/>
            </a:endParaRPr>
          </a:p>
        </p:txBody>
      </p:sp>
    </p:spTree>
    <p:extLst>
      <p:ext uri="{BB962C8B-B14F-4D97-AF65-F5344CB8AC3E}">
        <p14:creationId xmlns:p14="http://schemas.microsoft.com/office/powerpoint/2010/main" val="1761529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Interventions &amp; Treatment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9" name="Content Placeholder 2"/>
          <p:cNvSpPr>
            <a:spLocks noGrp="1"/>
          </p:cNvSpPr>
          <p:nvPr>
            <p:ph idx="1"/>
          </p:nvPr>
        </p:nvSpPr>
        <p:spPr>
          <a:xfrm>
            <a:off x="336884" y="1475875"/>
            <a:ext cx="8534400" cy="3673642"/>
          </a:xfrm>
        </p:spPr>
        <p:txBody>
          <a:bodyPr/>
          <a:lstStyle/>
          <a:p>
            <a:pPr>
              <a:buFont typeface="Arial" charset="0"/>
              <a:buChar char="•"/>
              <a:defRPr/>
            </a:pPr>
            <a:r>
              <a:rPr lang="en-US" sz="2400" dirty="0">
                <a:ea typeface="ＭＳ Ｐゴシック" charset="0"/>
              </a:rPr>
              <a:t>Effective substance abuse interventions and treatments have different areas of focus and can be implemented in a variety of settings</a:t>
            </a:r>
          </a:p>
          <a:p>
            <a:pPr>
              <a:buFont typeface="Arial" charset="0"/>
              <a:buChar char="•"/>
              <a:defRPr/>
            </a:pPr>
            <a:r>
              <a:rPr lang="en-US" sz="2400" dirty="0">
                <a:ea typeface="ＭＳ Ｐゴシック" charset="0"/>
              </a:rPr>
              <a:t>Early intervention and treatment carries significant benefits for individuals. </a:t>
            </a:r>
          </a:p>
          <a:p>
            <a:pPr>
              <a:buFont typeface="Arial" charset="0"/>
              <a:buChar char="•"/>
              <a:defRPr/>
            </a:pPr>
            <a:r>
              <a:rPr lang="en-US" sz="2400" b="1" dirty="0">
                <a:ea typeface="ＭＳ Ｐゴシック" charset="0"/>
              </a:rPr>
              <a:t>Team Leads</a:t>
            </a:r>
            <a:r>
              <a:rPr lang="en-US" sz="2400" dirty="0">
                <a:ea typeface="ＭＳ Ｐゴシック" charset="0"/>
              </a:rPr>
              <a:t>: Aaron Bowen and Sara </a:t>
            </a:r>
            <a:r>
              <a:rPr lang="en-US" sz="2400" dirty="0" err="1">
                <a:ea typeface="ＭＳ Ｐゴシック" charset="0"/>
              </a:rPr>
              <a:t>Salek</a:t>
            </a:r>
            <a:endParaRPr lang="en-US" sz="2400" dirty="0">
              <a:ea typeface="ＭＳ Ｐゴシック" charset="0"/>
            </a:endParaRPr>
          </a:p>
          <a:p>
            <a:pPr>
              <a:buFont typeface="Arial" charset="0"/>
              <a:buChar char="•"/>
              <a:defRPr/>
            </a:pPr>
            <a:r>
              <a:rPr lang="en-US" sz="2400" b="1" dirty="0">
                <a:ea typeface="ＭＳ Ｐゴシック" charset="0"/>
              </a:rPr>
              <a:t>Focus</a:t>
            </a:r>
            <a:r>
              <a:rPr lang="en-US" sz="2400" dirty="0">
                <a:ea typeface="ＭＳ Ｐゴシック" charset="0"/>
              </a:rPr>
              <a:t>: on strategies to assist individuals who are misusing, have become tolerant, dependent or addicted to opioids prior to a first or recurring negative outcome through completion of treatment</a:t>
            </a:r>
          </a:p>
          <a:p>
            <a:pPr marL="0" indent="0">
              <a:buFont typeface="Arial" charset="0"/>
              <a:buNone/>
              <a:defRPr/>
            </a:pPr>
            <a:endParaRPr lang="en-US" dirty="0">
              <a:ea typeface="ＭＳ Ｐゴシック" charset="0"/>
            </a:endParaRPr>
          </a:p>
        </p:txBody>
      </p:sp>
    </p:spTree>
    <p:extLst>
      <p:ext uri="{BB962C8B-B14F-4D97-AF65-F5344CB8AC3E}">
        <p14:creationId xmlns:p14="http://schemas.microsoft.com/office/powerpoint/2010/main" val="17208883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Death Group</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9" name="Content Placeholder 2"/>
          <p:cNvSpPr>
            <a:spLocks noGrp="1"/>
          </p:cNvSpPr>
          <p:nvPr>
            <p:ph idx="1"/>
          </p:nvPr>
        </p:nvSpPr>
        <p:spPr/>
        <p:txBody>
          <a:bodyPr/>
          <a:lstStyle/>
          <a:p>
            <a:r>
              <a:rPr lang="en-US" altLang="en-US" sz="2400" dirty="0">
                <a:latin typeface="Fira Sans Light" charset="0"/>
              </a:rPr>
              <a:t>Arizona has seen a 74% increase in opioid deaths since 2012. </a:t>
            </a:r>
          </a:p>
          <a:p>
            <a:r>
              <a:rPr lang="en-US" altLang="en-US" sz="2400" dirty="0">
                <a:latin typeface="Fira Sans Light" charset="0"/>
              </a:rPr>
              <a:t>Deaths due to opioids negatively impact families and communities every day. </a:t>
            </a:r>
          </a:p>
          <a:p>
            <a:r>
              <a:rPr lang="en-US" altLang="en-US" sz="2400" b="1" dirty="0">
                <a:latin typeface="Fira Sans Light" charset="0"/>
              </a:rPr>
              <a:t>Team Lead</a:t>
            </a:r>
            <a:r>
              <a:rPr lang="en-US" altLang="en-US" sz="2400" dirty="0">
                <a:latin typeface="Fira Sans Light" charset="0"/>
              </a:rPr>
              <a:t>: Colby Bower </a:t>
            </a:r>
          </a:p>
          <a:p>
            <a:r>
              <a:rPr lang="en-US" altLang="en-US" sz="2400" b="1" dirty="0">
                <a:latin typeface="Fira Sans Light" charset="0"/>
              </a:rPr>
              <a:t>Focus</a:t>
            </a:r>
            <a:r>
              <a:rPr lang="en-US" altLang="en-US" sz="2400" dirty="0">
                <a:latin typeface="Fira Sans Light" charset="0"/>
              </a:rPr>
              <a:t>: the time of a poisoning event that subsequently results in the death of the individual </a:t>
            </a:r>
          </a:p>
          <a:p>
            <a:pPr lvl="1"/>
            <a:r>
              <a:rPr lang="en-US" altLang="en-US" sz="2400" dirty="0">
                <a:latin typeface="Fira Sans Light" charset="0"/>
              </a:rPr>
              <a:t>Identifying strategies to reduce the number of deaths resulting from opioids in Arizona </a:t>
            </a:r>
          </a:p>
          <a:p>
            <a:endParaRPr lang="en-US" altLang="en-US" dirty="0">
              <a:latin typeface="Fira Sans Light" charset="0"/>
            </a:endParaRPr>
          </a:p>
        </p:txBody>
      </p:sp>
    </p:spTree>
    <p:extLst>
      <p:ext uri="{BB962C8B-B14F-4D97-AF65-F5344CB8AC3E}">
        <p14:creationId xmlns:p14="http://schemas.microsoft.com/office/powerpoint/2010/main" val="7595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Arizona Management System</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5782" name="Title 1"/>
          <p:cNvSpPr txBox="1">
            <a:spLocks/>
          </p:cNvSpPr>
          <p:nvPr/>
        </p:nvSpPr>
        <p:spPr bwMode="auto">
          <a:xfrm>
            <a:off x="457200" y="14827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a:latin typeface="Fira Sans Light" charset="0"/>
              </a:rPr>
              <a:t>Governor Ducey’s Goal Council 3:</a:t>
            </a:r>
            <a:br>
              <a:rPr lang="en-US" altLang="en-US" sz="3600">
                <a:latin typeface="Fira Sans Light" charset="0"/>
              </a:rPr>
            </a:br>
            <a:r>
              <a:rPr lang="en-US" altLang="en-US" sz="3600">
                <a:latin typeface="Fira Sans Light" charset="0"/>
              </a:rPr>
              <a:t>Healthy People, Places and Resources</a:t>
            </a:r>
          </a:p>
        </p:txBody>
      </p:sp>
      <p:pic>
        <p:nvPicPr>
          <p:cNvPr id="75783" name="Picture 6" descr="Screen Shot 2017-06-25 at 7.36.2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2886075"/>
            <a:ext cx="3937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Goals for Today</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
        <p:nvSpPr>
          <p:cNvPr id="10" name="Content Placeholder 2"/>
          <p:cNvSpPr>
            <a:spLocks noGrp="1"/>
          </p:cNvSpPr>
          <p:nvPr>
            <p:ph idx="1"/>
          </p:nvPr>
        </p:nvSpPr>
        <p:spPr/>
        <p:txBody>
          <a:bodyPr/>
          <a:lstStyle/>
          <a:p>
            <a:r>
              <a:rPr lang="en-US" altLang="en-US" sz="2400" dirty="0">
                <a:latin typeface="Fira Sans Light" charset="0"/>
              </a:rPr>
              <a:t>Review and provide input on draft recommendations</a:t>
            </a:r>
          </a:p>
          <a:p>
            <a:pPr lvl="1"/>
            <a:r>
              <a:rPr lang="en-US" altLang="en-US" sz="2000" dirty="0">
                <a:latin typeface="Fira Sans Light" charset="0"/>
              </a:rPr>
              <a:t>Break into subgroups</a:t>
            </a:r>
          </a:p>
          <a:p>
            <a:pPr lvl="1"/>
            <a:r>
              <a:rPr lang="en-US" altLang="en-US" sz="2000" dirty="0">
                <a:latin typeface="Fira Sans Light" charset="0"/>
              </a:rPr>
              <a:t>Review input from next exercise</a:t>
            </a:r>
          </a:p>
          <a:p>
            <a:pPr lvl="1"/>
            <a:r>
              <a:rPr lang="en-US" altLang="en-US" sz="2000" dirty="0">
                <a:latin typeface="Fira Sans Light" charset="0"/>
              </a:rPr>
              <a:t>Prioritize the top 2-3 recommendations to be considered for inclusion in the September 5</a:t>
            </a:r>
            <a:r>
              <a:rPr lang="en-US" altLang="en-US" sz="2000" baseline="30000" dirty="0">
                <a:latin typeface="Fira Sans Light" charset="0"/>
              </a:rPr>
              <a:t>th</a:t>
            </a:r>
            <a:r>
              <a:rPr lang="en-US" altLang="en-US" sz="2000" dirty="0">
                <a:latin typeface="Fira Sans Light" charset="0"/>
              </a:rPr>
              <a:t> ADHS report to Governor </a:t>
            </a:r>
            <a:r>
              <a:rPr lang="en-US" altLang="en-US" sz="2000" dirty="0" err="1">
                <a:latin typeface="Fira Sans Light" charset="0"/>
              </a:rPr>
              <a:t>Ducey</a:t>
            </a:r>
            <a:endParaRPr lang="en-US" altLang="en-US" sz="2000" dirty="0">
              <a:latin typeface="Fira Sans Light" charset="0"/>
            </a:endParaRPr>
          </a:p>
          <a:p>
            <a:r>
              <a:rPr lang="en-US" altLang="en-US" sz="2400" dirty="0">
                <a:latin typeface="Fira Sans Light" charset="0"/>
              </a:rPr>
              <a:t>Focus on actionable, high impact ideas that need high level support for implementation </a:t>
            </a:r>
          </a:p>
          <a:p>
            <a:r>
              <a:rPr lang="en-US" altLang="en-US" sz="2400" dirty="0">
                <a:latin typeface="Fira Sans Light" charset="0"/>
              </a:rPr>
              <a:t>Refine language of selected recommendations to ensure specificity and clarity</a:t>
            </a:r>
          </a:p>
          <a:p>
            <a:pPr lvl="1"/>
            <a:endParaRPr lang="en-US" altLang="en-US" sz="2000" dirty="0">
              <a:latin typeface="Fira Sans Light" charset="0"/>
            </a:endParaRPr>
          </a:p>
          <a:p>
            <a:endParaRPr lang="en-US" altLang="en-US" dirty="0">
              <a:latin typeface="Fira Sans Light" charset="0"/>
            </a:endParaRPr>
          </a:p>
        </p:txBody>
      </p:sp>
    </p:spTree>
    <p:extLst>
      <p:ext uri="{BB962C8B-B14F-4D97-AF65-F5344CB8AC3E}">
        <p14:creationId xmlns:p14="http://schemas.microsoft.com/office/powerpoint/2010/main" val="14976841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extBox 2"/>
          <p:cNvSpPr txBox="1">
            <a:spLocks noChangeArrowheads="1"/>
          </p:cNvSpPr>
          <p:nvPr/>
        </p:nvSpPr>
        <p:spPr bwMode="auto">
          <a:xfrm>
            <a:off x="268288" y="2589213"/>
            <a:ext cx="86074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a:solidFill>
                  <a:srgbClr val="000000"/>
                </a:solidFill>
                <a:latin typeface="Open Sans Extrabold" panose="020B0906030804020204" pitchFamily="34" charset="0"/>
                <a:cs typeface="Open Sans Extrabold" panose="020B0906030804020204" pitchFamily="34" charset="0"/>
              </a:rPr>
              <a:t>Questions?</a:t>
            </a:r>
          </a:p>
          <a:p>
            <a:pPr algn="ctr" eaLnBrk="1" hangingPunct="1"/>
            <a:endParaRPr lang="en-US" altLang="en-US" sz="4700">
              <a:solidFill>
                <a:srgbClr val="000000"/>
              </a:solidFill>
              <a:latin typeface="Open Sans Extrabold" panose="020B0906030804020204" pitchFamily="34" charset="0"/>
              <a:cs typeface="Open Sans Extrabold" panose="020B0906030804020204" pitchFamily="34" charset="0"/>
            </a:endParaRPr>
          </a:p>
        </p:txBody>
      </p:sp>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148487"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149510"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1" name="Content Placeholder 2"/>
          <p:cNvSpPr txBox="1">
            <a:spLocks/>
          </p:cNvSpPr>
          <p:nvPr/>
        </p:nvSpPr>
        <p:spPr bwMode="auto">
          <a:xfrm>
            <a:off x="1054100" y="1016000"/>
            <a:ext cx="7035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Font typeface="Arial" panose="020B0604020202020204" pitchFamily="34" charset="0"/>
              <a:buNone/>
            </a:pPr>
            <a:r>
              <a:rPr lang="en-US" altLang="en-US" sz="2800">
                <a:latin typeface="Fira Sans Light" charset="0"/>
              </a:rPr>
              <a:t>Visit </a:t>
            </a:r>
          </a:p>
          <a:p>
            <a:pPr algn="ctr" eaLnBrk="1" hangingPunct="1">
              <a:spcBef>
                <a:spcPct val="20000"/>
              </a:spcBef>
              <a:buFont typeface="Arial" panose="020B0604020202020204" pitchFamily="34" charset="0"/>
              <a:buNone/>
            </a:pPr>
            <a:r>
              <a:rPr lang="en-US" altLang="en-US" sz="4800">
                <a:latin typeface="Fira Sans Light" charset="0"/>
                <a:hlinkClick r:id="rId3"/>
              </a:rPr>
              <a:t>azhealth.gov/opioid</a:t>
            </a:r>
            <a:r>
              <a:rPr lang="en-US" altLang="en-US" sz="4800">
                <a:latin typeface="Fira Sans Light" charset="0"/>
              </a:rPr>
              <a:t> </a:t>
            </a:r>
          </a:p>
          <a:p>
            <a:pPr algn="ctr" eaLnBrk="1" hangingPunct="1">
              <a:spcBef>
                <a:spcPct val="20000"/>
              </a:spcBef>
              <a:buFont typeface="Arial" panose="020B0604020202020204" pitchFamily="34" charset="0"/>
              <a:buNone/>
            </a:pPr>
            <a:r>
              <a:rPr lang="en-US" altLang="en-US" sz="2800">
                <a:latin typeface="Fira Sans Light" charset="0"/>
              </a:rPr>
              <a:t>for more information </a:t>
            </a:r>
          </a:p>
        </p:txBody>
      </p:sp>
      <p:pic>
        <p:nvPicPr>
          <p:cNvPr id="1495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 y="3054350"/>
            <a:ext cx="80391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p:nvPr/>
        </p:nvSpPr>
        <p:spPr>
          <a:xfrm>
            <a:off x="4914900" y="476250"/>
            <a:ext cx="4106863"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Fira Sans Light"/>
            </a:endParaRPr>
          </a:p>
        </p:txBody>
      </p:sp>
      <p:sp>
        <p:nvSpPr>
          <p:cNvPr id="9" name="Rectangle 8"/>
          <p:cNvSpPr/>
          <p:nvPr/>
        </p:nvSpPr>
        <p:spPr>
          <a:xfrm>
            <a:off x="1293813" y="204788"/>
            <a:ext cx="3598862" cy="892175"/>
          </a:xfrm>
          <a:prstGeom prst="rect">
            <a:avLst/>
          </a:prstGeom>
        </p:spPr>
        <p:txBody>
          <a:bodyPr lIns="91401" tIns="45700" rIns="91401" bIns="45700">
            <a:spAutoFit/>
          </a:bodyPr>
          <a:lstStyle/>
          <a:p>
            <a:pPr algn="r" eaLnBrk="1" hangingPunct="1">
              <a:defRPr/>
            </a:pPr>
            <a:r>
              <a:rPr lang="en-US" sz="1300" b="1" kern="1400" dirty="0">
                <a:solidFill>
                  <a:srgbClr val="000000"/>
                </a:solidFill>
                <a:latin typeface="Fira Sans Light"/>
                <a:ea typeface="Fira Sans Light"/>
                <a:cs typeface="Fira Sans Light"/>
              </a:rPr>
              <a:t>Project Lead: </a:t>
            </a:r>
            <a:r>
              <a:rPr lang="en-US" sz="1300" kern="1400" dirty="0">
                <a:solidFill>
                  <a:srgbClr val="000000"/>
                </a:solidFill>
                <a:latin typeface="Fira Sans Light"/>
                <a:ea typeface="Fira Sans Light"/>
                <a:cs typeface="Fira Sans Light"/>
              </a:rPr>
              <a:t>Dr. Cara Christ (DHS)</a:t>
            </a:r>
          </a:p>
          <a:p>
            <a:pPr algn="r" eaLnBrk="1" hangingPunct="1">
              <a:defRPr/>
            </a:pPr>
            <a:r>
              <a:rPr lang="en-US" sz="1300" b="1" kern="1400" dirty="0">
                <a:solidFill>
                  <a:srgbClr val="000000"/>
                </a:solidFill>
                <a:latin typeface="Fira Sans Light"/>
                <a:ea typeface="Fira Sans Light"/>
                <a:cs typeface="Fira Sans Light"/>
              </a:rPr>
              <a:t>Project Coach: </a:t>
            </a:r>
            <a:r>
              <a:rPr lang="en-US" sz="1300" kern="1400" dirty="0">
                <a:solidFill>
                  <a:srgbClr val="000000"/>
                </a:solidFill>
                <a:latin typeface="Fira Sans Light"/>
                <a:ea typeface="Fira Sans Light"/>
                <a:cs typeface="Fira Sans Light"/>
              </a:rPr>
              <a:t>John Bernard</a:t>
            </a:r>
          </a:p>
          <a:p>
            <a:pPr algn="r" eaLnBrk="1" hangingPunct="1">
              <a:defRPr/>
            </a:pPr>
            <a:r>
              <a:rPr lang="en-US" sz="1300" b="1" kern="1400" dirty="0">
                <a:solidFill>
                  <a:srgbClr val="000000"/>
                </a:solidFill>
                <a:latin typeface="Fira Sans Light"/>
                <a:ea typeface="Fira Sans Light"/>
                <a:cs typeface="Fira Sans Light"/>
              </a:rPr>
              <a:t>Project Manager: </a:t>
            </a:r>
            <a:r>
              <a:rPr lang="en-US" sz="1300" kern="1400" dirty="0">
                <a:solidFill>
                  <a:srgbClr val="000000"/>
                </a:solidFill>
                <a:latin typeface="Fira Sans Light"/>
                <a:ea typeface="Fira Sans Light"/>
                <a:cs typeface="Fira Sans Light"/>
              </a:rPr>
              <a:t>Trista Guzman</a:t>
            </a:r>
          </a:p>
          <a:p>
            <a:pPr algn="r" eaLnBrk="1" hangingPunct="1">
              <a:defRPr/>
            </a:pPr>
            <a:r>
              <a:rPr lang="en-US" sz="1300" b="1" kern="1400" dirty="0">
                <a:solidFill>
                  <a:srgbClr val="000000"/>
                </a:solidFill>
                <a:latin typeface="Fira Sans Light"/>
                <a:ea typeface="Fira Sans Light"/>
                <a:cs typeface="Fira Sans Light"/>
              </a:rPr>
              <a:t>Policy Advisor: </a:t>
            </a:r>
            <a:r>
              <a:rPr lang="en-US" sz="1300" kern="1400" dirty="0">
                <a:solidFill>
                  <a:srgbClr val="000000"/>
                </a:solidFill>
                <a:latin typeface="Fira Sans Light"/>
                <a:ea typeface="Fira Sans Light"/>
                <a:cs typeface="Fira Sans Light"/>
              </a:rPr>
              <a:t>Christina Corieri</a:t>
            </a:r>
          </a:p>
        </p:txBody>
      </p:sp>
      <p:sp>
        <p:nvSpPr>
          <p:cNvPr id="1029" name="Content Placeholder 2"/>
          <p:cNvSpPr txBox="1">
            <a:spLocks/>
          </p:cNvSpPr>
          <p:nvPr/>
        </p:nvSpPr>
        <p:spPr bwMode="auto">
          <a:xfrm>
            <a:off x="582613" y="3387725"/>
            <a:ext cx="381317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lstStyle>
            <a:lvl1pPr marL="284163" indent="-2841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buFont typeface="Arial" panose="020B0604020202020204" pitchFamily="34" charset="0"/>
              <a:buChar char="•"/>
            </a:pPr>
            <a:endParaRPr lang="en-US" altLang="en-US" sz="1400">
              <a:latin typeface="Fira Sans Light" charset="0"/>
            </a:endParaRPr>
          </a:p>
        </p:txBody>
      </p:sp>
      <p:graphicFrame>
        <p:nvGraphicFramePr>
          <p:cNvPr id="3" name="Table 2"/>
          <p:cNvGraphicFramePr>
            <a:graphicFrameLocks noGrp="1"/>
          </p:cNvGraphicFramePr>
          <p:nvPr/>
        </p:nvGraphicFramePr>
        <p:xfrm>
          <a:off x="255588" y="1227138"/>
          <a:ext cx="4287837" cy="1289050"/>
        </p:xfrm>
        <a:graphic>
          <a:graphicData uri="http://schemas.openxmlformats.org/drawingml/2006/table">
            <a:tbl>
              <a:tblPr/>
              <a:tblGrid>
                <a:gridCol w="2395537">
                  <a:extLst>
                    <a:ext uri="{9D8B030D-6E8A-4147-A177-3AD203B41FA5}">
                      <a16:colId xmlns:a16="http://schemas.microsoft.com/office/drawing/2014/main" xmlns="" val="20000"/>
                    </a:ext>
                  </a:extLst>
                </a:gridCol>
                <a:gridCol w="928688">
                  <a:extLst>
                    <a:ext uri="{9D8B030D-6E8A-4147-A177-3AD203B41FA5}">
                      <a16:colId xmlns:a16="http://schemas.microsoft.com/office/drawing/2014/main" xmlns="" val="20001"/>
                    </a:ext>
                  </a:extLst>
                </a:gridCol>
                <a:gridCol w="963612">
                  <a:extLst>
                    <a:ext uri="{9D8B030D-6E8A-4147-A177-3AD203B41FA5}">
                      <a16:colId xmlns:a16="http://schemas.microsoft.com/office/drawing/2014/main" xmlns="" val="20002"/>
                    </a:ext>
                  </a:extLst>
                </a:gridCol>
              </a:tblGrid>
              <a:tr h="644525">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Fira Sans Light" charset="0"/>
                          <a:ea typeface="MS PGothic" panose="020B0600070205080204" pitchFamily="34" charset="-128"/>
                        </a:rPr>
                        <a:t>Goal</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Fira Sans Light" charset="0"/>
                          <a:ea typeface="MS PGothic" panose="020B0600070205080204" pitchFamily="34" charset="-128"/>
                        </a:rPr>
                        <a:t>2-year</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Fira Sans Light" charset="0"/>
                          <a:ea typeface="MS PGothic" panose="020B0600070205080204" pitchFamily="34" charset="-128"/>
                        </a:rPr>
                        <a:t>5-year</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44525">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Fira Sans Light" charset="0"/>
                          <a:ea typeface="MS PGothic" panose="020B0600070205080204" pitchFamily="34" charset="-128"/>
                        </a:rPr>
                        <a:t>↓ the # of opioid deaths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000000"/>
                        </a:solidFill>
                        <a:effectLst/>
                        <a:latin typeface="Fira Sans Light"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Fira Sans Light" charset="0"/>
                          <a:ea typeface="MS PGothic" panose="020B0600070205080204" pitchFamily="34" charset="-128"/>
                        </a:rPr>
                        <a:t> (Base: 638)</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Fira Sans Light" charset="0"/>
                          <a:ea typeface="MS PGothic" panose="020B0600070205080204" pitchFamily="34" charset="-128"/>
                        </a:rPr>
                        <a:t>30%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Fira Sans Light"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Fira Sans Light" charset="0"/>
                          <a:ea typeface="MS PGothic" panose="020B0600070205080204" pitchFamily="34" charset="-128"/>
                        </a:rPr>
                        <a:t>(446)</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Fira Sans Light"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Fira Sans Light"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Fira Sans Light"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Fira Sans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Fira Sans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Fira Sans Light" charset="0"/>
                          <a:ea typeface="MS PGothic" panose="020B0600070205080204" pitchFamily="34" charset="-128"/>
                        </a:rPr>
                        <a:t>55%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Fira Sans Light"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Fira Sans Light" charset="0"/>
                          <a:ea typeface="MS PGothic" panose="020B0600070205080204" pitchFamily="34" charset="-128"/>
                        </a:rPr>
                        <a:t>(287)</a:t>
                      </a:r>
                    </a:p>
                  </a:txBody>
                  <a:tcPr marL="85040" marR="85040" marT="42520" marB="425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xmlns="" val="10001"/>
                  </a:ext>
                </a:extLst>
              </a:tr>
            </a:tbl>
          </a:graphicData>
        </a:graphic>
      </p:graphicFrame>
      <p:sp>
        <p:nvSpPr>
          <p:cNvPr id="1044" name="TextBox 11"/>
          <p:cNvSpPr txBox="1">
            <a:spLocks noChangeArrowheads="1"/>
          </p:cNvSpPr>
          <p:nvPr/>
        </p:nvSpPr>
        <p:spPr bwMode="auto">
          <a:xfrm>
            <a:off x="4914900" y="485775"/>
            <a:ext cx="400208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a:defRPr>
                <a:solidFill>
                  <a:schemeClr val="tx1"/>
                </a:solidFill>
                <a:latin typeface="Arial" panose="020B0604020202020204" pitchFamily="34" charset="0"/>
                <a:ea typeface="MS PGothic" panose="020B0600070205080204" pitchFamily="34" charset="-128"/>
              </a:defRPr>
            </a:lvl1pPr>
            <a:lvl2pPr marL="627063" indent="-169863">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latin typeface="Fira Sans Light" charset="0"/>
              </a:rPr>
              <a:t>Activity Updates:</a:t>
            </a:r>
          </a:p>
          <a:p>
            <a:pPr eaLnBrk="1" hangingPunct="1">
              <a:buFont typeface="Arial" panose="020B0604020202020204" pitchFamily="34" charset="0"/>
              <a:buChar char="•"/>
            </a:pPr>
            <a:r>
              <a:rPr lang="en-US" altLang="en-US" sz="1300">
                <a:latin typeface="Fira Sans Light" charset="0"/>
              </a:rPr>
              <a:t>DHS activated its Health Emergency Operations Center (HEOC) in response to the Governor’s Declaration of Emergency</a:t>
            </a:r>
          </a:p>
          <a:p>
            <a:pPr eaLnBrk="1" hangingPunct="1">
              <a:buFont typeface="Arial" panose="020B0604020202020204" pitchFamily="34" charset="0"/>
              <a:buChar char="•"/>
            </a:pPr>
            <a:r>
              <a:rPr lang="en-US" altLang="en-US" sz="1300">
                <a:latin typeface="Fira Sans Light" charset="0"/>
              </a:rPr>
              <a:t>DHS developed and submitted recommendations for the enhanced surveillance advisory</a:t>
            </a:r>
          </a:p>
          <a:p>
            <a:pPr eaLnBrk="1" hangingPunct="1">
              <a:buFont typeface="Arial" panose="020B0604020202020204" pitchFamily="34" charset="0"/>
              <a:buChar char="•"/>
            </a:pPr>
            <a:r>
              <a:rPr lang="en-US" altLang="en-US" sz="1300">
                <a:latin typeface="Fira Sans Light" charset="0"/>
              </a:rPr>
              <a:t>Developed and planned statewide Naloxone trainings for law enforcement, public health, and first responders (June 19 – Flagstaff; June 23 – Tucson; June 29 – Phoenix)</a:t>
            </a:r>
          </a:p>
          <a:p>
            <a:pPr eaLnBrk="1" hangingPunct="1">
              <a:buFont typeface="Arial" panose="020B0604020202020204" pitchFamily="34" charset="0"/>
              <a:buChar char="•"/>
            </a:pPr>
            <a:r>
              <a:rPr lang="en-US" altLang="en-US" sz="1300">
                <a:latin typeface="Fira Sans Light" charset="0"/>
              </a:rPr>
              <a:t>Coordinating day-long conference for Core Team and all subgroups</a:t>
            </a:r>
          </a:p>
          <a:p>
            <a:pPr lvl="1" eaLnBrk="1" hangingPunct="1">
              <a:buFont typeface="Arial" panose="020B0604020202020204" pitchFamily="34" charset="0"/>
              <a:buChar char="•"/>
            </a:pPr>
            <a:r>
              <a:rPr lang="en-US" altLang="en-US" sz="1300">
                <a:latin typeface="Fira Sans Light" charset="0"/>
              </a:rPr>
              <a:t>Standard work development, A3s, initial data from enhanced surveillance, identify action steps and measures</a:t>
            </a:r>
          </a:p>
          <a:p>
            <a:pPr eaLnBrk="1" hangingPunct="1">
              <a:buFont typeface="Arial" panose="020B0604020202020204" pitchFamily="34" charset="0"/>
              <a:buChar char="•"/>
            </a:pPr>
            <a:r>
              <a:rPr lang="en-US" altLang="en-US" sz="1300">
                <a:latin typeface="Fira Sans Light" charset="0"/>
              </a:rPr>
              <a:t>Coordinating with all state agencies to identify opioid related activities, barriers, and unique issues in order to better coordinate statewide efforts</a:t>
            </a:r>
          </a:p>
          <a:p>
            <a:pPr eaLnBrk="1" hangingPunct="1">
              <a:buFont typeface="Arial" panose="020B0604020202020204" pitchFamily="34" charset="0"/>
              <a:buChar char="•"/>
            </a:pPr>
            <a:r>
              <a:rPr lang="en-US" altLang="en-US" sz="1300">
                <a:latin typeface="Fira Sans Light" charset="0"/>
              </a:rPr>
              <a:t>Awarded SAMHSA grant ~$24 million for Arizona activities over two years</a:t>
            </a:r>
          </a:p>
          <a:p>
            <a:pPr eaLnBrk="1" hangingPunct="1">
              <a:buFont typeface="Arial" panose="020B0604020202020204" pitchFamily="34" charset="0"/>
              <a:buChar char="•"/>
            </a:pPr>
            <a:endParaRPr lang="en-US" altLang="en-US" sz="1100">
              <a:latin typeface="Fira Sans Light" charset="0"/>
            </a:endParaRPr>
          </a:p>
          <a:p>
            <a:pPr eaLnBrk="1" hangingPunct="1"/>
            <a:r>
              <a:rPr lang="en-US" altLang="en-US" sz="1600" b="1">
                <a:latin typeface="Fira Sans Light" charset="0"/>
              </a:rPr>
              <a:t>Challenges</a:t>
            </a:r>
          </a:p>
          <a:p>
            <a:pPr eaLnBrk="1" hangingPunct="1">
              <a:buFont typeface="Arial" panose="020B0604020202020204" pitchFamily="34" charset="0"/>
              <a:buChar char="•"/>
            </a:pPr>
            <a:r>
              <a:rPr lang="en-US" altLang="en-US" sz="1300">
                <a:latin typeface="Fira Sans Light" charset="0"/>
              </a:rPr>
              <a:t>No Good Samaritan Law in AZ</a:t>
            </a:r>
          </a:p>
          <a:p>
            <a:pPr eaLnBrk="1" hangingPunct="1">
              <a:buFont typeface="Arial" panose="020B0604020202020204" pitchFamily="34" charset="0"/>
              <a:buChar char="•"/>
            </a:pPr>
            <a:endParaRPr lang="en-US" altLang="en-US" sz="1100">
              <a:latin typeface="Fira Sans Light" charset="0"/>
            </a:endParaRPr>
          </a:p>
        </p:txBody>
      </p:sp>
      <p:sp>
        <p:nvSpPr>
          <p:cNvPr id="11" name="Rectangle 10"/>
          <p:cNvSpPr/>
          <p:nvPr/>
        </p:nvSpPr>
        <p:spPr>
          <a:xfrm>
            <a:off x="255588" y="2576513"/>
            <a:ext cx="4268787" cy="492125"/>
          </a:xfrm>
          <a:prstGeom prst="rect">
            <a:avLst/>
          </a:prstGeom>
          <a:solidFill>
            <a:schemeClr val="accent5">
              <a:lumMod val="20000"/>
              <a:lumOff val="80000"/>
            </a:schemeClr>
          </a:solidFill>
          <a:ln>
            <a:solidFill>
              <a:schemeClr val="accent1"/>
            </a:solidFill>
          </a:ln>
        </p:spPr>
        <p:txBody>
          <a:bodyPr lIns="91401" tIns="45700" rIns="91401" bIns="45700">
            <a:spAutoFit/>
          </a:bodyPr>
          <a:lstStyle/>
          <a:p>
            <a:pPr eaLnBrk="1" hangingPunct="1">
              <a:defRPr/>
            </a:pPr>
            <a:r>
              <a:rPr lang="en-US" sz="1300" b="1" kern="1400" dirty="0">
                <a:solidFill>
                  <a:srgbClr val="000000"/>
                </a:solidFill>
                <a:latin typeface="Fira Sans Light"/>
                <a:ea typeface="Fira Sans Light"/>
                <a:cs typeface="Fira Sans Light"/>
              </a:rPr>
              <a:t>Project Agencies:</a:t>
            </a:r>
            <a:r>
              <a:rPr lang="en-US" sz="1300" kern="1400" dirty="0">
                <a:solidFill>
                  <a:srgbClr val="000000"/>
                </a:solidFill>
                <a:latin typeface="Fira Sans Light"/>
                <a:ea typeface="Fira Sans Light"/>
                <a:cs typeface="Fira Sans Light"/>
              </a:rPr>
              <a:t> AHCCCS, Health Services, Youth Faith &amp; Family, Board of Pharmacy</a:t>
            </a:r>
          </a:p>
        </p:txBody>
      </p:sp>
      <p:grpSp>
        <p:nvGrpSpPr>
          <p:cNvPr id="2" name="Group 14"/>
          <p:cNvGrpSpPr/>
          <p:nvPr/>
        </p:nvGrpSpPr>
        <p:grpSpPr>
          <a:xfrm rot="10800000">
            <a:off x="104649" y="5860300"/>
            <a:ext cx="265963" cy="356146"/>
            <a:chOff x="0" y="0"/>
            <a:chExt cx="372734" cy="498187"/>
          </a:xfrm>
          <a:solidFill>
            <a:srgbClr val="92D050"/>
          </a:solidFill>
        </p:grpSpPr>
        <p:sp>
          <p:nvSpPr>
            <p:cNvPr id="16" name="Up Arrow 15"/>
            <p:cNvSpPr/>
            <p:nvPr/>
          </p:nvSpPr>
          <p:spPr>
            <a:xfrm>
              <a:off x="0" y="0"/>
              <a:ext cx="372734" cy="49818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en-US" dirty="0">
                <a:latin typeface="Fira Sans Light"/>
              </a:endParaRPr>
            </a:p>
          </p:txBody>
        </p:sp>
        <p:sp>
          <p:nvSpPr>
            <p:cNvPr id="18" name="Cross 17"/>
            <p:cNvSpPr/>
            <p:nvPr/>
          </p:nvSpPr>
          <p:spPr>
            <a:xfrm>
              <a:off x="123770" y="235487"/>
              <a:ext cx="119086" cy="112197"/>
            </a:xfrm>
            <a:prstGeom prst="plus">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endParaRPr lang="en-US" dirty="0">
                <a:latin typeface="Fira Sans Light"/>
              </a:endParaRPr>
            </a:p>
          </p:txBody>
        </p:sp>
      </p:grpSp>
      <p:sp>
        <p:nvSpPr>
          <p:cNvPr id="19" name="Title 7"/>
          <p:cNvSpPr txBox="1">
            <a:spLocks/>
          </p:cNvSpPr>
          <p:nvPr/>
        </p:nvSpPr>
        <p:spPr>
          <a:xfrm>
            <a:off x="69850" y="560388"/>
            <a:ext cx="5224463" cy="536575"/>
          </a:xfrm>
          <a:prstGeom prst="rect">
            <a:avLst/>
          </a:prstGeom>
        </p:spPr>
        <p:txBody>
          <a:bodyPr lIns="91401" tIns="45700" rIns="91401" bIns="45700" anchor="b"/>
          <a:lstStyle>
            <a:lvl1pPr algn="l" defTabSz="685489"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r>
              <a:rPr lang="en-US" b="1" dirty="0">
                <a:latin typeface="Fira Sans Light"/>
              </a:rPr>
              <a:t>Opioid</a:t>
            </a:r>
            <a:r>
              <a:rPr lang="en-US" sz="4000" b="1" dirty="0">
                <a:latin typeface="Fira Sans Light"/>
              </a:rPr>
              <a:t/>
            </a:r>
            <a:br>
              <a:rPr lang="en-US" sz="4000" b="1" dirty="0">
                <a:latin typeface="Fira Sans Light"/>
              </a:rPr>
            </a:br>
            <a:r>
              <a:rPr lang="en-US" sz="2000" b="1" dirty="0">
                <a:latin typeface="Fira Sans Light"/>
              </a:rPr>
              <a:t>Project Dashboard</a:t>
            </a:r>
          </a:p>
        </p:txBody>
      </p:sp>
      <p:sp>
        <p:nvSpPr>
          <p:cNvPr id="1048" name="TextBox 13"/>
          <p:cNvSpPr txBox="1">
            <a:spLocks noChangeArrowheads="1"/>
          </p:cNvSpPr>
          <p:nvPr/>
        </p:nvSpPr>
        <p:spPr bwMode="auto">
          <a:xfrm>
            <a:off x="5411788" y="85725"/>
            <a:ext cx="360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latin typeface="Fira Sans Light" charset="0"/>
              </a:rPr>
              <a:t>Update: June 2017</a:t>
            </a:r>
          </a:p>
        </p:txBody>
      </p:sp>
      <p:graphicFrame>
        <p:nvGraphicFramePr>
          <p:cNvPr id="1026" name="Chart 19"/>
          <p:cNvGraphicFramePr>
            <a:graphicFrameLocks/>
          </p:cNvGraphicFramePr>
          <p:nvPr/>
        </p:nvGraphicFramePr>
        <p:xfrm>
          <a:off x="53975" y="3017838"/>
          <a:ext cx="4759325" cy="3357562"/>
        </p:xfrm>
        <a:graphic>
          <a:graphicData uri="http://schemas.openxmlformats.org/presentationml/2006/ole">
            <mc:AlternateContent xmlns:mc="http://schemas.openxmlformats.org/markup-compatibility/2006">
              <mc:Choice xmlns:v="urn:schemas-microsoft-com:vml" Requires="v">
                <p:oleObj spid="_x0000_s1071" name="Chart" r:id="rId4" imgW="4767485" imgH="3359187" progId="Excel.Chart.8">
                  <p:embed/>
                </p:oleObj>
              </mc:Choice>
              <mc:Fallback>
                <p:oleObj name="Chart" r:id="rId4" imgW="4767485" imgH="3359187" progId="Excel.Chart.8">
                  <p:embed/>
                  <p:pic>
                    <p:nvPicPr>
                      <p:cNvPr id="0" name="Chart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3017838"/>
                        <a:ext cx="47593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Goal Council 3</a:t>
            </a:r>
          </a:p>
        </p:txBody>
      </p:sp>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Current Activities</a:t>
            </a:r>
          </a:p>
        </p:txBody>
      </p:sp>
      <p:sp>
        <p:nvSpPr>
          <p:cNvPr id="76807" name="Content Placeholder 2"/>
          <p:cNvSpPr>
            <a:spLocks noGrp="1"/>
          </p:cNvSpPr>
          <p:nvPr>
            <p:ph idx="1"/>
          </p:nvPr>
        </p:nvSpPr>
        <p:spPr>
          <a:xfrm>
            <a:off x="457200" y="1417638"/>
            <a:ext cx="8229600" cy="4525962"/>
          </a:xfrm>
        </p:spPr>
        <p:txBody>
          <a:bodyPr/>
          <a:lstStyle/>
          <a:p>
            <a:endParaRPr lang="en-US" altLang="en-US">
              <a:latin typeface="Fira Sans Light" charset="0"/>
            </a:endParaRPr>
          </a:p>
          <a:p>
            <a:r>
              <a:rPr lang="en-US" altLang="en-US">
                <a:latin typeface="Fira Sans Light" charset="0"/>
              </a:rPr>
              <a:t>June 26 Goal Council 3 Summit launches subgroup work</a:t>
            </a:r>
          </a:p>
          <a:p>
            <a:r>
              <a:rPr lang="en-US" altLang="en-US">
                <a:latin typeface="Fira Sans Light" charset="0"/>
              </a:rPr>
              <a:t>Subgroups identify problem statement, goal, scope</a:t>
            </a:r>
          </a:p>
          <a:p>
            <a:r>
              <a:rPr lang="en-US" altLang="en-US">
                <a:latin typeface="Fira Sans Light" charset="0"/>
              </a:rPr>
              <a:t>Subgroup leaders convene groups to identify draft recommendations  </a:t>
            </a:r>
          </a:p>
        </p:txBody>
      </p:sp>
      <p:sp>
        <p:nvSpPr>
          <p:cNvPr id="76808" name="Content Placeholder 4"/>
          <p:cNvSpPr txBox="1">
            <a:spLocks/>
          </p:cNvSpPr>
          <p:nvPr/>
        </p:nvSpPr>
        <p:spPr bwMode="auto">
          <a:xfrm>
            <a:off x="4684713" y="184785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a:p>
            <a:pPr>
              <a:spcBef>
                <a:spcPct val="20000"/>
              </a:spcBef>
              <a:buFont typeface="Arial" panose="020B0604020202020204" pitchFamily="34" charset="0"/>
              <a:buChar char="•"/>
            </a:pPr>
            <a:endParaRPr lang="en-US" altLang="en-US" sz="2400">
              <a:latin typeface="Fira Sans Light"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 name="Title 3"/>
          <p:cNvSpPr txBox="1">
            <a:spLocks/>
          </p:cNvSpPr>
          <p:nvPr/>
        </p:nvSpPr>
        <p:spPr bwMode="auto">
          <a:xfrm>
            <a:off x="558800" y="1857375"/>
            <a:ext cx="8026400" cy="1470025"/>
          </a:xfrm>
          <a:prstGeom prst="rect">
            <a:avLst/>
          </a:prstGeom>
          <a:noFill/>
          <a:ln>
            <a:noFill/>
          </a:ln>
          <a:extLst/>
        </p:spPr>
        <p:txBody>
          <a:bodyPr anchor="ctr">
            <a:normAutofit fontScale="90000" lnSpcReduction="20000"/>
          </a:bodyPr>
          <a:lstStyle>
            <a:lvl1pPr algn="ctr" defTabSz="457200" rtl="0" eaLnBrk="0" fontAlgn="base" hangingPunct="0">
              <a:spcBef>
                <a:spcPct val="0"/>
              </a:spcBef>
              <a:spcAft>
                <a:spcPct val="0"/>
              </a:spcAft>
              <a:defRPr sz="4400" kern="1200">
                <a:solidFill>
                  <a:schemeClr val="tx1"/>
                </a:solidFill>
                <a:latin typeface="Fira Sans Ligh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Fira Sans Light"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Fira Sans Light"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Fira Sans Light"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Fira Sans Light"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2900" dirty="0">
                <a:latin typeface="Fira Sans Light" charset="0"/>
              </a:rPr>
              <a:t>On June 5, 2017, </a:t>
            </a:r>
            <a:br>
              <a:rPr lang="en-US" altLang="en-US" sz="2900" dirty="0">
                <a:latin typeface="Fira Sans Light" charset="0"/>
              </a:rPr>
            </a:br>
            <a:r>
              <a:rPr lang="en-US" altLang="en-US" sz="2900" dirty="0">
                <a:latin typeface="Fira Sans Light" charset="0"/>
              </a:rPr>
              <a:t>Arizona Governor Doug </a:t>
            </a:r>
            <a:r>
              <a:rPr lang="en-US" altLang="en-US" sz="2900" dirty="0" err="1">
                <a:latin typeface="Fira Sans Light" charset="0"/>
              </a:rPr>
              <a:t>Ducey</a:t>
            </a:r>
            <a:r>
              <a:rPr lang="en-US" altLang="en-US" sz="2900" dirty="0">
                <a:latin typeface="Fira Sans Light" charset="0"/>
              </a:rPr>
              <a:t> declared a </a:t>
            </a:r>
            <a:br>
              <a:rPr lang="en-US" altLang="en-US" sz="2900" dirty="0">
                <a:latin typeface="Fira Sans Light" charset="0"/>
              </a:rPr>
            </a:br>
            <a:r>
              <a:rPr lang="en-US" altLang="en-US" sz="2900" b="1" dirty="0">
                <a:solidFill>
                  <a:srgbClr val="7A0306"/>
                </a:solidFill>
                <a:latin typeface="Fira Sans Light" charset="0"/>
              </a:rPr>
              <a:t>State of Emergency </a:t>
            </a:r>
            <a:r>
              <a:rPr lang="en-US" altLang="en-US" sz="2900" dirty="0">
                <a:latin typeface="Fira Sans Light" charset="0"/>
              </a:rPr>
              <a:t/>
            </a:r>
            <a:br>
              <a:rPr lang="en-US" altLang="en-US" sz="2900" dirty="0">
                <a:latin typeface="Fira Sans Light" charset="0"/>
              </a:rPr>
            </a:br>
            <a:r>
              <a:rPr lang="en-US" altLang="en-US" sz="2900" dirty="0">
                <a:latin typeface="Fira Sans Light" charset="0"/>
              </a:rPr>
              <a:t>due to an opioid overdose epidemic</a:t>
            </a:r>
            <a:endParaRPr lang="en-US" altLang="en-US" sz="3600" dirty="0">
              <a:latin typeface="Fira Sans Light" charset="0"/>
            </a:endParaRPr>
          </a:p>
        </p:txBody>
      </p:sp>
      <p:pic>
        <p:nvPicPr>
          <p:cNvPr id="778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841750"/>
            <a:ext cx="40259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8854" name="Content Placeholder 5"/>
          <p:cNvSpPr>
            <a:spLocks noGrp="1"/>
          </p:cNvSpPr>
          <p:nvPr>
            <p:ph idx="1"/>
          </p:nvPr>
        </p:nvSpPr>
        <p:spPr>
          <a:xfrm>
            <a:off x="457200" y="2003425"/>
            <a:ext cx="8229600" cy="4525963"/>
          </a:xfrm>
        </p:spPr>
        <p:txBody>
          <a:bodyPr/>
          <a:lstStyle/>
          <a:p>
            <a:pPr eaLnBrk="1" hangingPunct="1"/>
            <a:r>
              <a:rPr lang="en-US" altLang="en-US" sz="2400">
                <a:latin typeface="Fira Sans Light" charset="0"/>
              </a:rPr>
              <a:t>Provide consultation to governor on identifying and recommending elements for Enhanced Surveillance</a:t>
            </a:r>
          </a:p>
          <a:p>
            <a:pPr eaLnBrk="1" hangingPunct="1"/>
            <a:r>
              <a:rPr lang="en-US" altLang="en-US" sz="2400">
                <a:latin typeface="Fira Sans Light" charset="0"/>
              </a:rPr>
              <a:t>Initiate emergency rule-making for opioid prescribing and treatment practices</a:t>
            </a:r>
          </a:p>
          <a:p>
            <a:pPr eaLnBrk="1" hangingPunct="1"/>
            <a:r>
              <a:rPr lang="en-US" altLang="en-US" sz="2400">
                <a:latin typeface="Fira Sans Light" charset="0"/>
              </a:rPr>
              <a:t>Develop guidelines to educate providers on responsible prescribing practices</a:t>
            </a:r>
          </a:p>
          <a:p>
            <a:pPr eaLnBrk="1" hangingPunct="1"/>
            <a:r>
              <a:rPr lang="en-US" altLang="en-US" sz="2400">
                <a:latin typeface="Fira Sans Light" charset="0"/>
              </a:rPr>
              <a:t>Provide training to local law enforcement agencies on proper protocols for administering naloxone in overdose situations</a:t>
            </a:r>
          </a:p>
          <a:p>
            <a:pPr eaLnBrk="1" hangingPunct="1"/>
            <a:r>
              <a:rPr lang="en-US" altLang="en-US" sz="2400">
                <a:latin typeface="Fira Sans Light" charset="0"/>
              </a:rPr>
              <a:t>Provide report on findings and recommendations by September 5, 2017</a:t>
            </a:r>
          </a:p>
          <a:p>
            <a:pPr eaLnBrk="1" hangingPunct="1"/>
            <a:endParaRPr lang="en-US" altLang="en-US">
              <a:latin typeface="Fira Sans Light" charset="0"/>
            </a:endParaRPr>
          </a:p>
        </p:txBody>
      </p:sp>
      <p:sp>
        <p:nvSpPr>
          <p:cNvPr id="9" name="TextBox 8"/>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ADHS Responsibilities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Timeline</a:t>
            </a:r>
          </a:p>
        </p:txBody>
      </p:sp>
      <p:sp>
        <p:nvSpPr>
          <p:cNvPr id="79879" name="Content Placeholder 2"/>
          <p:cNvSpPr>
            <a:spLocks noGrp="1"/>
          </p:cNvSpPr>
          <p:nvPr>
            <p:ph idx="1"/>
          </p:nvPr>
        </p:nvSpPr>
        <p:spPr>
          <a:xfrm>
            <a:off x="457200" y="1589088"/>
            <a:ext cx="8229600" cy="4525962"/>
          </a:xfrm>
        </p:spPr>
        <p:txBody>
          <a:bodyPr/>
          <a:lstStyle/>
          <a:p>
            <a:pPr eaLnBrk="1" hangingPunct="1"/>
            <a:endParaRPr lang="en-US" altLang="en-US" sz="2400">
              <a:latin typeface="Fira Sans Light" charset="0"/>
            </a:endParaRPr>
          </a:p>
          <a:p>
            <a:pPr eaLnBrk="1" hangingPunct="1"/>
            <a:r>
              <a:rPr lang="en-US" altLang="en-US" sz="2400">
                <a:latin typeface="Fira Sans Light" charset="0"/>
              </a:rPr>
              <a:t>Enhanced Surveillance Advisory went into effect </a:t>
            </a:r>
            <a:r>
              <a:rPr lang="en-US" altLang="en-US" sz="2400" b="1">
                <a:latin typeface="Fira Sans Light" charset="0"/>
              </a:rPr>
              <a:t>June 15, 2017</a:t>
            </a:r>
            <a:endParaRPr lang="en-US" altLang="en-US" sz="2400">
              <a:latin typeface="Fira Sans Light" charset="0"/>
            </a:endParaRPr>
          </a:p>
          <a:p>
            <a:pPr eaLnBrk="1" hangingPunct="1"/>
            <a:r>
              <a:rPr lang="en-US" altLang="en-US" sz="2400" i="1">
                <a:latin typeface="Fira Sans Light" charset="0"/>
              </a:rPr>
              <a:t>Opioid Overdose Epidemic Response Report </a:t>
            </a:r>
            <a:r>
              <a:rPr lang="en-US" altLang="en-US" sz="2400">
                <a:latin typeface="Fira Sans Light" charset="0"/>
              </a:rPr>
              <a:t>due </a:t>
            </a:r>
            <a:r>
              <a:rPr lang="en-US" altLang="en-US" sz="2400" b="1">
                <a:latin typeface="Fira Sans Light" charset="0"/>
              </a:rPr>
              <a:t>September 5,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80902"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Box 11"/>
          <p:cNvSpPr txBox="1">
            <a:spLocks noChangeArrowheads="1"/>
          </p:cNvSpPr>
          <p:nvPr/>
        </p:nvSpPr>
        <p:spPr bwMode="auto">
          <a:xfrm>
            <a:off x="260350" y="2443163"/>
            <a:ext cx="86058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a:solidFill>
                  <a:srgbClr val="000000"/>
                </a:solidFill>
                <a:latin typeface="Open Sans Extrabold" panose="020B0906030804020204" pitchFamily="34" charset="0"/>
                <a:cs typeface="Open Sans Extrabold" panose="020B0906030804020204" pitchFamily="34" charset="0"/>
              </a:rPr>
              <a:t>What progress has been made since June 5</a:t>
            </a:r>
            <a:r>
              <a:rPr lang="en-US" altLang="en-US" sz="4700" baseline="30000">
                <a:solidFill>
                  <a:srgbClr val="000000"/>
                </a:solidFill>
                <a:latin typeface="Open Sans Extrabold" panose="020B0906030804020204" pitchFamily="34" charset="0"/>
                <a:cs typeface="Open Sans Extrabold" panose="020B0906030804020204" pitchFamily="34" charset="0"/>
              </a:rPr>
              <a:t>th</a:t>
            </a:r>
            <a:r>
              <a:rPr lang="en-US" altLang="en-US" sz="4700">
                <a:solidFill>
                  <a:srgbClr val="000000"/>
                </a:solidFill>
                <a:latin typeface="Open Sans Extrabold" panose="020B0906030804020204" pitchFamily="34" charset="0"/>
                <a:cs typeface="Open Sans Extrabold" panose="020B0906030804020204" pitchFamily="34" charset="0"/>
              </a:rPr>
              <a:t>?</a:t>
            </a:r>
          </a:p>
          <a:p>
            <a:pPr algn="ctr" eaLnBrk="1" hangingPunct="1"/>
            <a:endParaRPr lang="en-US" altLang="en-US" sz="4700">
              <a:solidFill>
                <a:srgbClr val="000000"/>
              </a:solidFill>
              <a:latin typeface="Open Sans Extrabold" panose="020B0906030804020204" pitchFamily="34" charset="0"/>
              <a:cs typeface="Open Sans Extrabold" panose="020B09060308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 y="471488"/>
            <a:ext cx="8915400" cy="708025"/>
          </a:xfrm>
          <a:prstGeom prst="rect">
            <a:avLst/>
          </a:prstGeom>
          <a:noFill/>
        </p:spPr>
        <p:txBody>
          <a:bodyPr>
            <a:spAutoFit/>
          </a:bodyPr>
          <a:lstStyle/>
          <a:p>
            <a:pPr>
              <a:defRPr/>
            </a:pPr>
            <a:r>
              <a:rPr lang="en-US" sz="4000" dirty="0">
                <a:solidFill>
                  <a:schemeClr val="bg1">
                    <a:lumMod val="50000"/>
                  </a:schemeClr>
                </a:solidFill>
              </a:rPr>
              <a:t>Health Emergency Operations Center</a:t>
            </a:r>
          </a:p>
        </p:txBody>
      </p:sp>
      <p:sp>
        <p:nvSpPr>
          <p:cNvPr id="2056" name="Content Placeholder 2"/>
          <p:cNvSpPr>
            <a:spLocks noGrp="1"/>
          </p:cNvSpPr>
          <p:nvPr>
            <p:ph idx="1"/>
          </p:nvPr>
        </p:nvSpPr>
        <p:spPr>
          <a:xfrm>
            <a:off x="457200" y="1600200"/>
            <a:ext cx="8229600" cy="1554163"/>
          </a:xfrm>
        </p:spPr>
        <p:txBody>
          <a:bodyPr/>
          <a:lstStyle/>
          <a:p>
            <a:pPr marL="0" indent="0">
              <a:buFont typeface="Arial" panose="020B0604020202020204" pitchFamily="34" charset="0"/>
              <a:buNone/>
            </a:pPr>
            <a:r>
              <a:rPr lang="en-US" altLang="en-US" dirty="0">
                <a:latin typeface="Fira Sans Light" charset="0"/>
              </a:rPr>
              <a:t>ADHS staff have devoted over </a:t>
            </a:r>
            <a:r>
              <a:rPr lang="en-US" altLang="en-US" b="1" dirty="0">
                <a:solidFill>
                  <a:srgbClr val="7A0306"/>
                </a:solidFill>
                <a:latin typeface="Fira Sans Light" charset="0"/>
              </a:rPr>
              <a:t>6,000</a:t>
            </a:r>
            <a:r>
              <a:rPr lang="en-US" altLang="en-US" dirty="0">
                <a:latin typeface="Fira Sans Light" charset="0"/>
              </a:rPr>
              <a:t> hours since June 5</a:t>
            </a:r>
            <a:r>
              <a:rPr lang="en-US" altLang="en-US" baseline="30000" dirty="0">
                <a:latin typeface="Fira Sans Light" charset="0"/>
              </a:rPr>
              <a:t>th</a:t>
            </a:r>
            <a:r>
              <a:rPr lang="en-US" altLang="en-US" dirty="0">
                <a:latin typeface="Fira Sans Light" charset="0"/>
              </a:rPr>
              <a:t> addressing opioid-related response activities</a:t>
            </a:r>
          </a:p>
        </p:txBody>
      </p:sp>
      <p:graphicFrame>
        <p:nvGraphicFramePr>
          <p:cNvPr id="2050" name="Chart 7"/>
          <p:cNvGraphicFramePr>
            <a:graphicFrameLocks/>
          </p:cNvGraphicFramePr>
          <p:nvPr>
            <p:extLst>
              <p:ext uri="{D42A27DB-BD31-4B8C-83A1-F6EECF244321}">
                <p14:modId xmlns:p14="http://schemas.microsoft.com/office/powerpoint/2010/main" val="1322367064"/>
              </p:ext>
            </p:extLst>
          </p:nvPr>
        </p:nvGraphicFramePr>
        <p:xfrm>
          <a:off x="1081088" y="3609975"/>
          <a:ext cx="6981825" cy="2292350"/>
        </p:xfrm>
        <a:graphic>
          <a:graphicData uri="http://schemas.openxmlformats.org/presentationml/2006/ole">
            <mc:AlternateContent xmlns:mc="http://schemas.openxmlformats.org/markup-compatibility/2006">
              <mc:Choice xmlns:v="urn:schemas-microsoft-com:vml" Requires="v">
                <p:oleObj spid="_x0000_s2080" name="Chart" r:id="rId4" imgW="7000959" imgH="2295473" progId="Excel.Chart.8">
                  <p:embed/>
                </p:oleObj>
              </mc:Choice>
              <mc:Fallback>
                <p:oleObj name="Chart" r:id="rId4" imgW="7000959" imgH="2295473" progId="Excel.Chart.8">
                  <p:embed/>
                  <p:pic>
                    <p:nvPicPr>
                      <p:cNvPr id="0" name="Chart 7"/>
                      <p:cNvPicPr>
                        <a:picLocks noChangeArrowheads="1"/>
                      </p:cNvPicPr>
                      <p:nvPr/>
                    </p:nvPicPr>
                    <p:blipFill>
                      <a:blip r:embed="rId5"/>
                      <a:srcRect/>
                      <a:stretch>
                        <a:fillRect/>
                      </a:stretch>
                    </p:blipFill>
                    <p:spPr bwMode="auto">
                      <a:xfrm>
                        <a:off x="1081088" y="3609975"/>
                        <a:ext cx="69818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118" b="1"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 y="471488"/>
            <a:ext cx="8915400" cy="708025"/>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mn-cs"/>
              </a:rPr>
              <a:t>Treatment</a:t>
            </a:r>
            <a:r>
              <a:rPr kumimoji="0" lang="en-US" sz="4000" b="0" i="0" u="none" strike="noStrike" kern="1200" cap="none" spc="0" normalizeH="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mn-cs"/>
              </a:rPr>
              <a:t> Capacity Survey – General*</a:t>
            </a:r>
            <a:endParaRPr kumimoji="0" 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mn-cs"/>
            </a:endParaRPr>
          </a:p>
        </p:txBody>
      </p:sp>
      <p:sp>
        <p:nvSpPr>
          <p:cNvPr id="10" name="Content Placeholder 2"/>
          <p:cNvSpPr txBox="1">
            <a:spLocks/>
          </p:cNvSpPr>
          <p:nvPr/>
        </p:nvSpPr>
        <p:spPr bwMode="auto">
          <a:xfrm>
            <a:off x="457200" y="1846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en-US" altLang="en-US" sz="3200" dirty="0">
                <a:latin typeface="Fira Sans Light" charset="0"/>
              </a:rPr>
              <a:t>242 respondents from all 15 counties</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Mix of inpatient and outpatient facilities</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Referrals accepted from large variety of sources</a:t>
            </a:r>
          </a:p>
          <a:p>
            <a:pPr>
              <a:spcBef>
                <a:spcPct val="20000"/>
              </a:spcBef>
              <a:buFont typeface="Arial" panose="020B0604020202020204" pitchFamily="34" charset="0"/>
              <a:buChar char="•"/>
            </a:pPr>
            <a:r>
              <a:rPr lang="en-US" altLang="en-US" sz="3200" b="1" dirty="0">
                <a:solidFill>
                  <a:srgbClr val="7A0306"/>
                </a:solidFill>
                <a:latin typeface="Fira Sans Light" charset="0"/>
              </a:rPr>
              <a:t>99%</a:t>
            </a:r>
            <a:r>
              <a:rPr lang="en-US" altLang="en-US" sz="3200" dirty="0">
                <a:latin typeface="Fira Sans Light" charset="0"/>
              </a:rPr>
              <a:t> of inpatient beds occupied</a:t>
            </a:r>
          </a:p>
          <a:p>
            <a:pPr>
              <a:spcBef>
                <a:spcPct val="20000"/>
              </a:spcBef>
              <a:buFont typeface="Arial" panose="020B0604020202020204" pitchFamily="34" charset="0"/>
              <a:buChar char="•"/>
            </a:pPr>
            <a:r>
              <a:rPr lang="en-US" altLang="en-US" sz="3200" b="1" dirty="0">
                <a:solidFill>
                  <a:srgbClr val="7A0306"/>
                </a:solidFill>
                <a:latin typeface="Fira Sans Light" charset="0"/>
              </a:rPr>
              <a:t>1,249</a:t>
            </a:r>
            <a:r>
              <a:rPr lang="en-US" altLang="en-US" sz="3200" dirty="0">
                <a:latin typeface="Fira Sans Light" charset="0"/>
              </a:rPr>
              <a:t> individuals presented for care  who were unable to receive services within the last 3 months (from 58 facilities)</a:t>
            </a:r>
          </a:p>
        </p:txBody>
      </p:sp>
      <p:sp>
        <p:nvSpPr>
          <p:cNvPr id="4" name="TextBox 3"/>
          <p:cNvSpPr txBox="1"/>
          <p:nvPr/>
        </p:nvSpPr>
        <p:spPr>
          <a:xfrm>
            <a:off x="114300" y="6372225"/>
            <a:ext cx="8572500" cy="523220"/>
          </a:xfrm>
          <a:prstGeom prst="rect">
            <a:avLst/>
          </a:prstGeom>
          <a:noFill/>
        </p:spPr>
        <p:txBody>
          <a:bodyPr wrap="square" rtlCol="0">
            <a:spAutoFit/>
          </a:bodyPr>
          <a:lstStyle/>
          <a:p>
            <a:r>
              <a:rPr lang="en-US" sz="1400" dirty="0">
                <a:solidFill>
                  <a:schemeClr val="bg1">
                    <a:lumMod val="50000"/>
                  </a:schemeClr>
                </a:solidFill>
              </a:rPr>
              <a:t>*data come from self reports by Medicaid providers; these data may not represent overall statewide capacity or availability</a:t>
            </a:r>
          </a:p>
        </p:txBody>
      </p:sp>
    </p:spTree>
    <p:extLst>
      <p:ext uri="{BB962C8B-B14F-4D97-AF65-F5344CB8AC3E}">
        <p14:creationId xmlns:p14="http://schemas.microsoft.com/office/powerpoint/2010/main" val="83477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66566"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Box 11"/>
          <p:cNvSpPr txBox="1">
            <a:spLocks noChangeArrowheads="1"/>
          </p:cNvSpPr>
          <p:nvPr/>
        </p:nvSpPr>
        <p:spPr bwMode="auto">
          <a:xfrm>
            <a:off x="260350" y="2936875"/>
            <a:ext cx="86058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dirty="0">
                <a:solidFill>
                  <a:srgbClr val="000000"/>
                </a:solidFill>
                <a:latin typeface="Open Sans Extrabold" panose="020B0906030804020204" pitchFamily="34" charset="0"/>
                <a:cs typeface="Open Sans Extrabold" panose="020B0906030804020204" pitchFamily="34" charset="0"/>
              </a:rPr>
              <a:t>How did we get here?</a:t>
            </a:r>
          </a:p>
          <a:p>
            <a:pPr algn="ctr" eaLnBrk="1" hangingPunct="1"/>
            <a:endParaRPr lang="en-US" altLang="en-US" sz="4700" dirty="0">
              <a:solidFill>
                <a:srgbClr val="000000"/>
              </a:solidFill>
              <a:latin typeface="Open Sans Extrabold" panose="020B0906030804020204" pitchFamily="34" charset="0"/>
              <a:cs typeface="Open Sans Extrabold" panose="020B09060308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118" b="1"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 y="471488"/>
            <a:ext cx="8915400" cy="708025"/>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mn-cs"/>
              </a:rPr>
              <a:t>Treatment Capacity Survey – Waitlist*</a:t>
            </a:r>
          </a:p>
        </p:txBody>
      </p:sp>
      <p:sp>
        <p:nvSpPr>
          <p:cNvPr id="8" name="Content Placeholder 2"/>
          <p:cNvSpPr txBox="1">
            <a:spLocks/>
          </p:cNvSpPr>
          <p:nvPr/>
        </p:nvSpPr>
        <p:spPr bwMode="auto">
          <a:xfrm>
            <a:off x="457200" y="1846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en-US" altLang="en-US" sz="3200" b="1" dirty="0">
                <a:solidFill>
                  <a:srgbClr val="7A0306"/>
                </a:solidFill>
                <a:latin typeface="Fira Sans Light" charset="0"/>
              </a:rPr>
              <a:t>88% </a:t>
            </a:r>
            <a:r>
              <a:rPr lang="en-US" altLang="en-US" sz="3200" dirty="0">
                <a:latin typeface="Fira Sans Light" charset="0"/>
              </a:rPr>
              <a:t>of respondents do NOT have a waitlist</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Of the 19 respondents with a waitlist, a total of </a:t>
            </a:r>
            <a:r>
              <a:rPr lang="en-US" altLang="en-US" sz="3200" b="1" dirty="0">
                <a:solidFill>
                  <a:srgbClr val="7A0306"/>
                </a:solidFill>
                <a:latin typeface="Fira Sans Light" charset="0"/>
              </a:rPr>
              <a:t>500</a:t>
            </a:r>
            <a:r>
              <a:rPr lang="en-US" altLang="en-US" sz="3200" dirty="0">
                <a:latin typeface="Fira Sans Light" charset="0"/>
              </a:rPr>
              <a:t> individuals are waitlisted (mostly inpatient)</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Only </a:t>
            </a:r>
            <a:r>
              <a:rPr lang="en-US" altLang="en-US" sz="3200" b="1" dirty="0">
                <a:solidFill>
                  <a:srgbClr val="7A0306"/>
                </a:solidFill>
                <a:latin typeface="Fira Sans Light" charset="0"/>
              </a:rPr>
              <a:t>67%</a:t>
            </a:r>
            <a:r>
              <a:rPr lang="en-US" altLang="en-US" sz="3200" dirty="0">
                <a:latin typeface="Fira Sans Light" charset="0"/>
              </a:rPr>
              <a:t> of those waitlisted were given a referral to another service</a:t>
            </a:r>
          </a:p>
        </p:txBody>
      </p:sp>
      <p:sp>
        <p:nvSpPr>
          <p:cNvPr id="10" name="TextBox 9"/>
          <p:cNvSpPr txBox="1"/>
          <p:nvPr/>
        </p:nvSpPr>
        <p:spPr>
          <a:xfrm>
            <a:off x="114300" y="6372225"/>
            <a:ext cx="8572500" cy="523220"/>
          </a:xfrm>
          <a:prstGeom prst="rect">
            <a:avLst/>
          </a:prstGeom>
          <a:noFill/>
        </p:spPr>
        <p:txBody>
          <a:bodyPr wrap="square" rtlCol="0">
            <a:spAutoFit/>
          </a:bodyPr>
          <a:lstStyle/>
          <a:p>
            <a:r>
              <a:rPr lang="en-US" sz="1400" dirty="0">
                <a:solidFill>
                  <a:schemeClr val="bg1">
                    <a:lumMod val="50000"/>
                  </a:schemeClr>
                </a:solidFill>
              </a:rPr>
              <a:t>*data come from self reports by Medicaid providers; these data may not represent overall statewide capacity or availability</a:t>
            </a:r>
          </a:p>
        </p:txBody>
      </p:sp>
    </p:spTree>
    <p:extLst>
      <p:ext uri="{BB962C8B-B14F-4D97-AF65-F5344CB8AC3E}">
        <p14:creationId xmlns:p14="http://schemas.microsoft.com/office/powerpoint/2010/main" val="190006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118" b="1"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 y="471488"/>
            <a:ext cx="8915400" cy="708025"/>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mn-cs"/>
              </a:rPr>
              <a:t>Treatment Capacity Survey – MAT*</a:t>
            </a:r>
          </a:p>
        </p:txBody>
      </p:sp>
      <p:graphicFrame>
        <p:nvGraphicFramePr>
          <p:cNvPr id="12" name="Chart 11">
            <a:extLst>
              <a:ext uri="{FF2B5EF4-FFF2-40B4-BE49-F238E27FC236}">
                <a16:creationId xmlns:a16="http://schemas.microsoft.com/office/drawing/2014/main" xmlns="" id="{0DF5A39B-734B-421D-A5CE-04EB20ABEC50}"/>
              </a:ext>
            </a:extLst>
          </p:cNvPr>
          <p:cNvGraphicFramePr>
            <a:graphicFrameLocks/>
          </p:cNvGraphicFramePr>
          <p:nvPr>
            <p:extLst>
              <p:ext uri="{D42A27DB-BD31-4B8C-83A1-F6EECF244321}">
                <p14:modId xmlns:p14="http://schemas.microsoft.com/office/powerpoint/2010/main" val="1856656487"/>
              </p:ext>
            </p:extLst>
          </p:nvPr>
        </p:nvGraphicFramePr>
        <p:xfrm>
          <a:off x="529389" y="2481859"/>
          <a:ext cx="3765885" cy="20540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4791" y="1554758"/>
            <a:ext cx="5167229" cy="923330"/>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There is additional opportunity to increase the number of </a:t>
            </a:r>
            <a:r>
              <a:rPr lang="en-US" b="1" dirty="0">
                <a:solidFill>
                  <a:srgbClr val="B82927"/>
                </a:solidFill>
                <a:latin typeface="Open Sans" panose="020B0606030504020204" pitchFamily="34" charset="0"/>
                <a:ea typeface="Open Sans" panose="020B0606030504020204" pitchFamily="34" charset="0"/>
                <a:cs typeface="Open Sans" panose="020B0606030504020204" pitchFamily="34" charset="0"/>
              </a:rPr>
              <a:t>buprenorphine</a:t>
            </a:r>
            <a:r>
              <a:rPr lang="en-US" b="1" dirty="0">
                <a:solidFill>
                  <a:srgbClr val="7A0306"/>
                </a:solidFill>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prescribers in Arizona.</a:t>
            </a:r>
          </a:p>
        </p:txBody>
      </p:sp>
      <p:sp>
        <p:nvSpPr>
          <p:cNvPr id="13" name="TextBox 12"/>
          <p:cNvSpPr txBox="1"/>
          <p:nvPr/>
        </p:nvSpPr>
        <p:spPr>
          <a:xfrm>
            <a:off x="5666874" y="2627566"/>
            <a:ext cx="3199813" cy="1754326"/>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But, only </a:t>
            </a:r>
            <a:r>
              <a:rPr lang="en-US" b="1" dirty="0">
                <a:solidFill>
                  <a:srgbClr val="B82927"/>
                </a:solidFill>
                <a:latin typeface="Open Sans" panose="020B0606030504020204" pitchFamily="34" charset="0"/>
                <a:ea typeface="Open Sans" panose="020B0606030504020204" pitchFamily="34" charset="0"/>
                <a:cs typeface="Open Sans" panose="020B0606030504020204" pitchFamily="34" charset="0"/>
              </a:rPr>
              <a:t>35% </a:t>
            </a:r>
            <a:r>
              <a:rPr lang="en-US" b="1" dirty="0">
                <a:latin typeface="Open Sans" panose="020B0606030504020204" pitchFamily="34" charset="0"/>
                <a:ea typeface="Open Sans" panose="020B0606030504020204" pitchFamily="34" charset="0"/>
                <a:cs typeface="Open Sans" panose="020B0606030504020204" pitchFamily="34" charset="0"/>
              </a:rPr>
              <a:t>of respondents indicated </a:t>
            </a:r>
            <a:r>
              <a:rPr lang="en-US" b="1" dirty="0">
                <a:solidFill>
                  <a:srgbClr val="B82927"/>
                </a:solidFill>
                <a:latin typeface="Open Sans" panose="020B0606030504020204" pitchFamily="34" charset="0"/>
                <a:ea typeface="Open Sans" panose="020B0606030504020204" pitchFamily="34" charset="0"/>
                <a:cs typeface="Open Sans" panose="020B0606030504020204" pitchFamily="34" charset="0"/>
              </a:rPr>
              <a:t>interest</a:t>
            </a:r>
            <a:r>
              <a:rPr lang="en-US" b="1" dirty="0">
                <a:latin typeface="Open Sans" panose="020B0606030504020204" pitchFamily="34" charset="0"/>
                <a:ea typeface="Open Sans" panose="020B0606030504020204" pitchFamily="34" charset="0"/>
                <a:cs typeface="Open Sans" panose="020B0606030504020204" pitchFamily="34" charset="0"/>
              </a:rPr>
              <a:t> in becoming a waivered medication-assisted treatment (MAT) provider.  </a:t>
            </a:r>
          </a:p>
        </p:txBody>
      </p:sp>
      <p:graphicFrame>
        <p:nvGraphicFramePr>
          <p:cNvPr id="14" name="Chart 13">
            <a:extLst>
              <a:ext uri="{FF2B5EF4-FFF2-40B4-BE49-F238E27FC236}">
                <a16:creationId xmlns:a16="http://schemas.microsoft.com/office/drawing/2014/main" xmlns="" id="{B634017E-2552-401B-85AA-ADE51121D1C0}"/>
              </a:ext>
            </a:extLst>
          </p:cNvPr>
          <p:cNvGraphicFramePr>
            <a:graphicFrameLocks/>
          </p:cNvGraphicFramePr>
          <p:nvPr>
            <p:extLst>
              <p:ext uri="{D42A27DB-BD31-4B8C-83A1-F6EECF244321}">
                <p14:modId xmlns:p14="http://schemas.microsoft.com/office/powerpoint/2010/main" val="1653263838"/>
              </p:ext>
            </p:extLst>
          </p:nvPr>
        </p:nvGraphicFramePr>
        <p:xfrm>
          <a:off x="5805622" y="4259180"/>
          <a:ext cx="2922315" cy="212371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14300" y="6372225"/>
            <a:ext cx="8572500" cy="523220"/>
          </a:xfrm>
          <a:prstGeom prst="rect">
            <a:avLst/>
          </a:prstGeom>
          <a:noFill/>
        </p:spPr>
        <p:txBody>
          <a:bodyPr wrap="square" rtlCol="0">
            <a:spAutoFit/>
          </a:bodyPr>
          <a:lstStyle/>
          <a:p>
            <a:r>
              <a:rPr lang="en-US" sz="1400" dirty="0">
                <a:solidFill>
                  <a:schemeClr val="bg1">
                    <a:lumMod val="50000"/>
                  </a:schemeClr>
                </a:solidFill>
              </a:rPr>
              <a:t>*data come from self reports by Medicaid providers; these data may not represent overall statewide capacity or availability</a:t>
            </a:r>
          </a:p>
        </p:txBody>
      </p:sp>
    </p:spTree>
    <p:extLst>
      <p:ext uri="{BB962C8B-B14F-4D97-AF65-F5344CB8AC3E}">
        <p14:creationId xmlns:p14="http://schemas.microsoft.com/office/powerpoint/2010/main" val="146714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1926" name="Content Placeholder 5"/>
          <p:cNvSpPr>
            <a:spLocks noGrp="1"/>
          </p:cNvSpPr>
          <p:nvPr>
            <p:ph idx="1"/>
          </p:nvPr>
        </p:nvSpPr>
        <p:spPr>
          <a:xfrm>
            <a:off x="457200" y="2003425"/>
            <a:ext cx="8229600" cy="4525963"/>
          </a:xfrm>
        </p:spPr>
        <p:txBody>
          <a:bodyPr/>
          <a:lstStyle/>
          <a:p>
            <a:pPr eaLnBrk="1" hangingPunct="1"/>
            <a:r>
              <a:rPr lang="en-US" altLang="en-US" sz="2400">
                <a:solidFill>
                  <a:schemeClr val="bg1"/>
                </a:solidFill>
                <a:latin typeface="Fira Sans Light" charset="0"/>
              </a:rPr>
              <a:t>Provide consultation to governor on identifying and recommending elements for Enhanced Surveillance</a:t>
            </a:r>
          </a:p>
          <a:p>
            <a:pPr eaLnBrk="1" hangingPunct="1"/>
            <a:r>
              <a:rPr lang="en-US" altLang="en-US" sz="2400">
                <a:latin typeface="Fira Sans Light" charset="0"/>
              </a:rPr>
              <a:t>Initiate emergency rule-making for opioid prescribing and treatment practices</a:t>
            </a:r>
          </a:p>
          <a:p>
            <a:pPr eaLnBrk="1" hangingPunct="1"/>
            <a:r>
              <a:rPr lang="en-US" altLang="en-US" sz="2400">
                <a:solidFill>
                  <a:schemeClr val="bg1"/>
                </a:solidFill>
                <a:latin typeface="Fira Sans Light" charset="0"/>
              </a:rPr>
              <a:t>Develop guidelines to educate providers on responsible prescribing practices</a:t>
            </a:r>
          </a:p>
          <a:p>
            <a:pPr eaLnBrk="1" hangingPunct="1"/>
            <a:r>
              <a:rPr lang="en-US" altLang="en-US" sz="2400">
                <a:solidFill>
                  <a:schemeClr val="bg1"/>
                </a:solidFill>
                <a:latin typeface="Fira Sans Light" charset="0"/>
              </a:rPr>
              <a:t>Provide training to local law enforcement agencies on proper protocols for administering naloxone in overdose situations</a:t>
            </a:r>
          </a:p>
          <a:p>
            <a:pPr eaLnBrk="1" hangingPunct="1"/>
            <a:r>
              <a:rPr lang="en-US" altLang="en-US" sz="2400">
                <a:solidFill>
                  <a:schemeClr val="bg1"/>
                </a:solidFill>
                <a:latin typeface="Fira Sans Light" charset="0"/>
              </a:rPr>
              <a:t>Provide report on findings and recommendations by September 5, 2017</a:t>
            </a:r>
          </a:p>
          <a:p>
            <a:pPr eaLnBrk="1" hangingPunct="1"/>
            <a:endParaRPr lang="en-US" altLang="en-US">
              <a:latin typeface="Fira Sans Light" charset="0"/>
            </a:endParaRPr>
          </a:p>
        </p:txBody>
      </p:sp>
      <p:sp>
        <p:nvSpPr>
          <p:cNvPr id="81927" name="TextBox 8"/>
          <p:cNvSpPr txBox="1">
            <a:spLocks noChangeArrowheads="1"/>
          </p:cNvSpPr>
          <p:nvPr/>
        </p:nvSpPr>
        <p:spPr bwMode="auto">
          <a:xfrm>
            <a:off x="114300" y="471488"/>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400">
                <a:solidFill>
                  <a:srgbClr val="7F7F7F"/>
                </a:solidFill>
              </a:rPr>
              <a:t>ADHS Responsibilities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2950"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Opioid Prescribing &amp;Treatment Rules</a:t>
            </a:r>
          </a:p>
        </p:txBody>
      </p:sp>
      <p:sp>
        <p:nvSpPr>
          <p:cNvPr id="82951" name="Content Placeholder 2"/>
          <p:cNvSpPr txBox="1">
            <a:spLocks/>
          </p:cNvSpPr>
          <p:nvPr/>
        </p:nvSpPr>
        <p:spPr bwMode="auto">
          <a:xfrm>
            <a:off x="457200" y="1846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en-US" altLang="en-US" sz="3200" dirty="0">
                <a:latin typeface="Fira Sans Light" charset="0"/>
              </a:rPr>
              <a:t>ADHS initiated immediately</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ADHS submitted draft rules to Attorney General </a:t>
            </a:r>
            <a:endParaRPr lang="en-US" altLang="en-US" sz="3200" dirty="0">
              <a:solidFill>
                <a:srgbClr val="FF0000"/>
              </a:solidFill>
              <a:latin typeface="Fira Sans Light" charset="0"/>
            </a:endParaRPr>
          </a:p>
          <a:p>
            <a:pPr>
              <a:spcBef>
                <a:spcPct val="20000"/>
              </a:spcBef>
              <a:buFont typeface="Arial" panose="020B0604020202020204" pitchFamily="34" charset="0"/>
              <a:buChar char="•"/>
            </a:pPr>
            <a:r>
              <a:rPr lang="en-US" altLang="en-US" sz="3200" dirty="0">
                <a:latin typeface="Fira Sans Light" charset="0"/>
              </a:rPr>
              <a:t>Attorney General approved and submitted final rules to Secretary of State - July 28</a:t>
            </a:r>
            <a:r>
              <a:rPr lang="en-US" altLang="en-US" sz="3200" dirty="0">
                <a:solidFill>
                  <a:srgbClr val="FF0000"/>
                </a:solidFill>
                <a:latin typeface="Fira Sans Light" charset="0"/>
              </a:rPr>
              <a:t> </a:t>
            </a:r>
          </a:p>
          <a:p>
            <a:pPr>
              <a:spcBef>
                <a:spcPct val="20000"/>
              </a:spcBef>
              <a:buFont typeface="Arial" panose="020B0604020202020204" pitchFamily="34" charset="0"/>
              <a:buChar char="•"/>
            </a:pPr>
            <a:r>
              <a:rPr lang="en-US" altLang="en-US" sz="3200" dirty="0">
                <a:latin typeface="Fira Sans Light" charset="0"/>
              </a:rPr>
              <a:t>Emergency rules in effect - </a:t>
            </a:r>
            <a:r>
              <a:rPr lang="en-US" altLang="en-US" sz="3200" b="1" dirty="0">
                <a:solidFill>
                  <a:srgbClr val="7A0306"/>
                </a:solidFill>
                <a:latin typeface="Fira Sans Light" charset="0"/>
              </a:rPr>
              <a:t>July 28</a:t>
            </a:r>
          </a:p>
          <a:p>
            <a:pPr>
              <a:spcBef>
                <a:spcPct val="20000"/>
              </a:spcBef>
              <a:buFont typeface="Arial" panose="020B0604020202020204" pitchFamily="34" charset="0"/>
              <a:buChar char="•"/>
            </a:pPr>
            <a:r>
              <a:rPr lang="en-US" altLang="en-US" sz="3200" dirty="0">
                <a:latin typeface="Fira Sans Light" charset="0"/>
              </a:rPr>
              <a:t>Initiating regular rulemaking</a:t>
            </a:r>
            <a:endParaRPr lang="en-US" altLang="en-US" sz="3200" b="1" dirty="0">
              <a:solidFill>
                <a:srgbClr val="7A0306"/>
              </a:solidFill>
              <a:latin typeface="Fira Sans Light" charset="0"/>
            </a:endParaRPr>
          </a:p>
          <a:p>
            <a:pPr>
              <a:spcBef>
                <a:spcPct val="20000"/>
              </a:spcBef>
              <a:buFont typeface="Arial" panose="020B0604020202020204" pitchFamily="34" charset="0"/>
              <a:buChar char="•"/>
            </a:pPr>
            <a:endParaRPr lang="en-US" altLang="en-US" sz="3200" dirty="0">
              <a:latin typeface="Fira Sans Light"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3974"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7F7F7F"/>
                </a:solidFill>
              </a:rPr>
              <a:t>Opioid Prescribing &amp;Treatment Rules</a:t>
            </a:r>
          </a:p>
        </p:txBody>
      </p:sp>
      <p:sp>
        <p:nvSpPr>
          <p:cNvPr id="83975" name="Title 1"/>
          <p:cNvSpPr>
            <a:spLocks noGrp="1"/>
          </p:cNvSpPr>
          <p:nvPr>
            <p:ph type="title"/>
          </p:nvPr>
        </p:nvSpPr>
        <p:spPr>
          <a:xfrm>
            <a:off x="374650" y="2003425"/>
            <a:ext cx="8229600" cy="3733800"/>
          </a:xfrm>
        </p:spPr>
        <p:txBody>
          <a:bodyPr/>
          <a:lstStyle/>
          <a:p>
            <a:r>
              <a:rPr lang="en-US" altLang="en-US" sz="3600">
                <a:latin typeface="Fira Sans Light" charset="0"/>
              </a:rPr>
              <a:t/>
            </a:r>
            <a:br>
              <a:rPr lang="en-US" altLang="en-US" sz="3600">
                <a:latin typeface="Fira Sans Light" charset="0"/>
              </a:rPr>
            </a:br>
            <a:r>
              <a:rPr lang="en-US" altLang="en-US" sz="3600" b="1">
                <a:latin typeface="Fira Sans Light" charset="0"/>
              </a:rPr>
              <a:t>R9-10-120, Article 1. General </a:t>
            </a:r>
            <a:br>
              <a:rPr lang="en-US" altLang="en-US" sz="3600" b="1">
                <a:latin typeface="Fira Sans Light" charset="0"/>
              </a:rPr>
            </a:br>
            <a:r>
              <a:rPr lang="en-US" altLang="en-US" sz="3600" b="1">
                <a:latin typeface="Fira Sans Light" charset="0"/>
              </a:rPr>
              <a:t/>
            </a:r>
            <a:br>
              <a:rPr lang="en-US" altLang="en-US" sz="3600" b="1">
                <a:latin typeface="Fira Sans Light" charset="0"/>
              </a:rPr>
            </a:br>
            <a:r>
              <a:rPr lang="en-US" altLang="en-US" sz="3600" b="1">
                <a:latin typeface="Fira Sans Light" charset="0"/>
              </a:rPr>
              <a:t/>
            </a:r>
            <a:br>
              <a:rPr lang="en-US" altLang="en-US" sz="3600" b="1">
                <a:latin typeface="Fira Sans Light" charset="0"/>
              </a:rPr>
            </a:br>
            <a:r>
              <a:rPr lang="en-US" altLang="en-US" sz="1600" b="1">
                <a:latin typeface="Fira Sans Light" charset="0"/>
              </a:rPr>
              <a:t>Rulemakings In Progress - Opioid Prescribing and Treatment (Emergency)</a:t>
            </a:r>
            <a:r>
              <a:rPr lang="en-US" altLang="en-US" sz="3600" b="1">
                <a:latin typeface="Fira Sans Light" charset="0"/>
              </a:rPr>
              <a:t/>
            </a:r>
            <a:br>
              <a:rPr lang="en-US" altLang="en-US" sz="3600" b="1">
                <a:latin typeface="Fira Sans Light" charset="0"/>
              </a:rPr>
            </a:br>
            <a:r>
              <a:rPr lang="en-US" altLang="en-US" sz="1400" b="1">
                <a:latin typeface="Fira Sans Light" charset="0"/>
                <a:hlinkClick r:id="rId3"/>
              </a:rPr>
              <a:t>http://azdhs.gov/director/administrative-counsel-rules/rules/index.php#rulemakings-active-opioid-prescribing</a:t>
            </a:r>
            <a:r>
              <a:rPr lang="en-US" altLang="en-US" sz="1400" b="1">
                <a:latin typeface="Fira Sans Light" charset="0"/>
              </a:rPr>
              <a:t/>
            </a:r>
            <a:br>
              <a:rPr lang="en-US" altLang="en-US" sz="1400" b="1">
                <a:latin typeface="Fira Sans Light" charset="0"/>
              </a:rPr>
            </a:br>
            <a:r>
              <a:rPr lang="en-US" altLang="en-US" sz="1400" b="1">
                <a:latin typeface="Fira Sans Light" charset="0"/>
              </a:rPr>
              <a:t/>
            </a:r>
            <a:br>
              <a:rPr lang="en-US" altLang="en-US" sz="1400" b="1">
                <a:latin typeface="Fira Sans Light" charset="0"/>
              </a:rPr>
            </a:br>
            <a:r>
              <a:rPr lang="en-US" altLang="en-US" sz="1600" b="1">
                <a:latin typeface="Fira Sans Light" charset="0"/>
              </a:rPr>
              <a:t>Notice of Emergency Rulemaking </a:t>
            </a:r>
            <a:r>
              <a:rPr lang="en-US" altLang="en-US" sz="1400" b="1">
                <a:latin typeface="Fira Sans Light" charset="0"/>
              </a:rPr>
              <a:t/>
            </a:r>
            <a:br>
              <a:rPr lang="en-US" altLang="en-US" sz="1400" b="1">
                <a:latin typeface="Fira Sans Light" charset="0"/>
              </a:rPr>
            </a:br>
            <a:r>
              <a:rPr lang="en-US" altLang="en-US" sz="1400" b="1">
                <a:latin typeface="Fira Sans Light" charset="0"/>
                <a:hlinkClick r:id="rId4"/>
              </a:rPr>
              <a:t>http://azdhs.gov/documents/director/administrative-counsel-rules/rules/rulemaking/opioid-prescribing/approved-emergency-rulemaking.pdf</a:t>
            </a:r>
            <a:r>
              <a:rPr lang="en-US" altLang="en-US" sz="1400" b="1">
                <a:latin typeface="Fira Sans Light" charset="0"/>
              </a:rPr>
              <a:t> </a:t>
            </a:r>
            <a:br>
              <a:rPr lang="en-US" altLang="en-US" sz="1400" b="1">
                <a:latin typeface="Fira Sans Light" charset="0"/>
              </a:rPr>
            </a:br>
            <a:endParaRPr lang="en-US" altLang="en-US" sz="1400">
              <a:solidFill>
                <a:srgbClr val="FF0000"/>
              </a:solidFill>
              <a:latin typeface="Fira Sans Light"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4998"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Opioid Prescribing &amp;Treatment Rules</a:t>
            </a:r>
          </a:p>
        </p:txBody>
      </p:sp>
      <p:sp>
        <p:nvSpPr>
          <p:cNvPr id="84999" name="Content Placeholder 2"/>
          <p:cNvSpPr>
            <a:spLocks noGrp="1"/>
          </p:cNvSpPr>
          <p:nvPr>
            <p:ph idx="1"/>
          </p:nvPr>
        </p:nvSpPr>
        <p:spPr>
          <a:xfrm>
            <a:off x="457200" y="2114550"/>
            <a:ext cx="8229600" cy="4525963"/>
          </a:xfrm>
        </p:spPr>
        <p:txBody>
          <a:bodyPr/>
          <a:lstStyle/>
          <a:p>
            <a:r>
              <a:rPr lang="en-US" altLang="en-US">
                <a:latin typeface="Fira Sans Light" charset="0"/>
              </a:rPr>
              <a:t>The new rules in A.A.C. R9-10-Article 1</a:t>
            </a:r>
          </a:p>
          <a:p>
            <a:pPr lvl="1">
              <a:buFont typeface="Arial" panose="020B0604020202020204" pitchFamily="34" charset="0"/>
              <a:buChar char="•"/>
            </a:pPr>
            <a:r>
              <a:rPr lang="en-US" altLang="en-US">
                <a:latin typeface="Fira Sans Light" charset="0"/>
              </a:rPr>
              <a:t>Focus on health and safety </a:t>
            </a:r>
          </a:p>
          <a:p>
            <a:pPr lvl="1">
              <a:buFont typeface="Arial" panose="020B0604020202020204" pitchFamily="34" charset="0"/>
              <a:buChar char="•"/>
            </a:pPr>
            <a:r>
              <a:rPr lang="en-US" altLang="en-US">
                <a:latin typeface="Fira Sans Light" charset="0"/>
              </a:rPr>
              <a:t>Provide regulatory consistency for all health care institutions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6022"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Opioid Prescribing &amp;Treatment Rules</a:t>
            </a:r>
          </a:p>
        </p:txBody>
      </p:sp>
      <p:sp>
        <p:nvSpPr>
          <p:cNvPr id="86023" name="Content Placeholder 2"/>
          <p:cNvSpPr txBox="1">
            <a:spLocks/>
          </p:cNvSpPr>
          <p:nvPr/>
        </p:nvSpPr>
        <p:spPr bwMode="auto">
          <a:xfrm>
            <a:off x="457200" y="1878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en-US" altLang="en-US" sz="2800" dirty="0">
                <a:latin typeface="Fira Sans Light" charset="0"/>
              </a:rPr>
              <a:t>Establish, document, and implement policies and procedures for prescribing, ordering, or administering opioids as part of treatment </a:t>
            </a:r>
          </a:p>
          <a:p>
            <a:pPr>
              <a:spcBef>
                <a:spcPct val="20000"/>
              </a:spcBef>
              <a:buFont typeface="Arial" panose="020B0604020202020204" pitchFamily="34" charset="0"/>
              <a:buChar char="•"/>
            </a:pPr>
            <a:r>
              <a:rPr lang="en-US" altLang="en-US" sz="2800" dirty="0">
                <a:latin typeface="Fira Sans Light" charset="0"/>
              </a:rPr>
              <a:t>Include specific processes related to opioids in a health care institution’s quality management program; and </a:t>
            </a:r>
          </a:p>
          <a:p>
            <a:pPr>
              <a:spcBef>
                <a:spcPct val="20000"/>
              </a:spcBef>
              <a:buFont typeface="Arial" panose="020B0604020202020204" pitchFamily="34" charset="0"/>
              <a:buChar char="•"/>
            </a:pPr>
            <a:r>
              <a:rPr lang="en-US" altLang="en-US" sz="2800" dirty="0">
                <a:latin typeface="Fira Sans Light" charset="0"/>
              </a:rPr>
              <a:t>Notify the Department of a death of a patient from an opioid overdose.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7046"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Opioid Prescribing &amp;Treatment Rules</a:t>
            </a:r>
          </a:p>
        </p:txBody>
      </p:sp>
      <p:graphicFrame>
        <p:nvGraphicFramePr>
          <p:cNvPr id="8" name="Table 7"/>
          <p:cNvGraphicFramePr>
            <a:graphicFrameLocks noGrp="1"/>
          </p:cNvGraphicFramePr>
          <p:nvPr/>
        </p:nvGraphicFramePr>
        <p:xfrm>
          <a:off x="903288" y="2184400"/>
          <a:ext cx="7561262" cy="4450133"/>
        </p:xfrm>
        <a:graphic>
          <a:graphicData uri="http://schemas.openxmlformats.org/drawingml/2006/table">
            <a:tbl>
              <a:tblPr firstRow="1" bandRow="1">
                <a:tableStyleId>{5C22544A-7EE6-4342-B048-85BDC9FD1C3A}</a:tableStyleId>
              </a:tblPr>
              <a:tblGrid>
                <a:gridCol w="5163517">
                  <a:extLst>
                    <a:ext uri="{9D8B030D-6E8A-4147-A177-3AD203B41FA5}">
                      <a16:colId xmlns:a16="http://schemas.microsoft.com/office/drawing/2014/main" xmlns="" val="20000"/>
                    </a:ext>
                  </a:extLst>
                </a:gridCol>
                <a:gridCol w="2397745">
                  <a:extLst>
                    <a:ext uri="{9D8B030D-6E8A-4147-A177-3AD203B41FA5}">
                      <a16:colId xmlns:a16="http://schemas.microsoft.com/office/drawing/2014/main" xmlns="" val="20001"/>
                    </a:ext>
                  </a:extLst>
                </a:gridCol>
              </a:tblGrid>
              <a:tr h="457363">
                <a:tc>
                  <a:txBody>
                    <a:bodyPr/>
                    <a:lstStyle/>
                    <a:p>
                      <a:r>
                        <a:rPr lang="en-US" sz="2400" b="1" kern="1200" dirty="0">
                          <a:solidFill>
                            <a:schemeClr val="bg1"/>
                          </a:solidFill>
                          <a:latin typeface="+mn-lt"/>
                          <a:ea typeface="+mn-ea"/>
                          <a:cs typeface="+mn-cs"/>
                        </a:rPr>
                        <a:t>Webinar Date &amp; Audience</a:t>
                      </a:r>
                    </a:p>
                  </a:txBody>
                  <a:tcPr marL="91449" marR="91449" marT="45709" marB="45709">
                    <a:solidFill>
                      <a:schemeClr val="accent2">
                        <a:lumMod val="75000"/>
                      </a:schemeClr>
                    </a:solidFill>
                  </a:tcPr>
                </a:tc>
                <a:tc>
                  <a:txBody>
                    <a:bodyPr/>
                    <a:lstStyle/>
                    <a:p>
                      <a:r>
                        <a:rPr lang="en-US" sz="2400" dirty="0">
                          <a:solidFill>
                            <a:schemeClr val="tx1"/>
                          </a:solidFill>
                        </a:rPr>
                        <a:t># Attended</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0"/>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8/7 – Medical Facilities</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140</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1"/>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8/8 – Residential Facilities</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112</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2"/>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8/10 – Long Term Care Facilities</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94</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3"/>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8/11 – Medical Facilities</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112</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4"/>
                  </a:ext>
                </a:extLst>
              </a:tr>
              <a:tr h="700954">
                <a:tc>
                  <a:txBody>
                    <a:bodyPr/>
                    <a:lstStyle/>
                    <a:p>
                      <a:endParaRPr lang="en-US" sz="2400" dirty="0"/>
                    </a:p>
                  </a:txBody>
                  <a:tcPr marL="91449" marR="91449" marT="45709" marB="45709">
                    <a:solidFill>
                      <a:schemeClr val="bg1"/>
                    </a:solidFill>
                  </a:tcPr>
                </a:tc>
                <a:tc>
                  <a:txBody>
                    <a:bodyPr/>
                    <a:lstStyle/>
                    <a:p>
                      <a:r>
                        <a:rPr lang="en-US" sz="4000" b="1" dirty="0"/>
                        <a:t>458</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
        <p:nvSpPr>
          <p:cNvPr id="87070" name="Title 1"/>
          <p:cNvSpPr>
            <a:spLocks noGrp="1"/>
          </p:cNvSpPr>
          <p:nvPr>
            <p:ph type="title"/>
          </p:nvPr>
        </p:nvSpPr>
        <p:spPr>
          <a:xfrm>
            <a:off x="457200" y="1344613"/>
            <a:ext cx="8229600" cy="1143000"/>
          </a:xfrm>
        </p:spPr>
        <p:txBody>
          <a:bodyPr/>
          <a:lstStyle/>
          <a:p>
            <a:r>
              <a:rPr lang="en-US" altLang="en-US" sz="3600">
                <a:latin typeface="Fira Sans Light" charset="0"/>
              </a:rPr>
              <a:t>Rules Training Webinars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8070" name="Content Placeholder 5"/>
          <p:cNvSpPr>
            <a:spLocks noGrp="1"/>
          </p:cNvSpPr>
          <p:nvPr>
            <p:ph idx="1"/>
          </p:nvPr>
        </p:nvSpPr>
        <p:spPr>
          <a:xfrm>
            <a:off x="457200" y="2003425"/>
            <a:ext cx="8229600" cy="4525963"/>
          </a:xfrm>
        </p:spPr>
        <p:txBody>
          <a:bodyPr/>
          <a:lstStyle/>
          <a:p>
            <a:pPr eaLnBrk="1" hangingPunct="1"/>
            <a:r>
              <a:rPr lang="en-US" altLang="en-US" sz="2400">
                <a:solidFill>
                  <a:schemeClr val="bg1"/>
                </a:solidFill>
                <a:latin typeface="Fira Sans Light" charset="0"/>
              </a:rPr>
              <a:t>Provide consultation to governor on identifying and recommending elements for Enhanced Surveillance</a:t>
            </a:r>
          </a:p>
          <a:p>
            <a:pPr eaLnBrk="1" hangingPunct="1"/>
            <a:r>
              <a:rPr lang="en-US" altLang="en-US" sz="2400">
                <a:solidFill>
                  <a:schemeClr val="bg1"/>
                </a:solidFill>
                <a:latin typeface="Fira Sans Light" charset="0"/>
              </a:rPr>
              <a:t>Initiate emergency rule-making for opioid prescribing and treatment practices</a:t>
            </a:r>
          </a:p>
          <a:p>
            <a:pPr eaLnBrk="1" hangingPunct="1"/>
            <a:r>
              <a:rPr lang="en-US" altLang="en-US" sz="2400">
                <a:latin typeface="Fira Sans Light" charset="0"/>
              </a:rPr>
              <a:t>Develop guidelines to educate providers on responsible prescribing practices</a:t>
            </a:r>
          </a:p>
          <a:p>
            <a:pPr eaLnBrk="1" hangingPunct="1"/>
            <a:r>
              <a:rPr lang="en-US" altLang="en-US" sz="2400">
                <a:solidFill>
                  <a:schemeClr val="bg1"/>
                </a:solidFill>
                <a:latin typeface="Fira Sans Light" charset="0"/>
              </a:rPr>
              <a:t>Provide training to local law enforcement agencies on proper protocols for administering overdose situations</a:t>
            </a:r>
          </a:p>
          <a:p>
            <a:pPr eaLnBrk="1" hangingPunct="1"/>
            <a:r>
              <a:rPr lang="en-US" altLang="en-US" sz="2400">
                <a:solidFill>
                  <a:schemeClr val="bg1"/>
                </a:solidFill>
                <a:latin typeface="Fira Sans Light" charset="0"/>
              </a:rPr>
              <a:t>Provide report on findings and recommendations by September 5, 2017</a:t>
            </a:r>
          </a:p>
          <a:p>
            <a:pPr eaLnBrk="1" hangingPunct="1"/>
            <a:endParaRPr lang="en-US" altLang="en-US">
              <a:latin typeface="Fira Sans Light" charset="0"/>
            </a:endParaRPr>
          </a:p>
        </p:txBody>
      </p:sp>
      <p:sp>
        <p:nvSpPr>
          <p:cNvPr id="88071" name="TextBox 8"/>
          <p:cNvSpPr txBox="1">
            <a:spLocks noChangeArrowheads="1"/>
          </p:cNvSpPr>
          <p:nvPr/>
        </p:nvSpPr>
        <p:spPr bwMode="auto">
          <a:xfrm>
            <a:off x="114300" y="471488"/>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400">
                <a:solidFill>
                  <a:srgbClr val="7F7F7F"/>
                </a:solidFill>
              </a:rPr>
              <a:t>ADHS Responsibilities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9094"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Prescribing Guidelines Update</a:t>
            </a:r>
          </a:p>
        </p:txBody>
      </p:sp>
      <p:sp>
        <p:nvSpPr>
          <p:cNvPr id="89095" name="Content Placeholder 2"/>
          <p:cNvSpPr>
            <a:spLocks noGrp="1"/>
          </p:cNvSpPr>
          <p:nvPr>
            <p:ph idx="1"/>
          </p:nvPr>
        </p:nvSpPr>
        <p:spPr>
          <a:xfrm>
            <a:off x="457200" y="1893888"/>
            <a:ext cx="3851275" cy="4527550"/>
          </a:xfrm>
        </p:spPr>
        <p:txBody>
          <a:bodyPr/>
          <a:lstStyle/>
          <a:p>
            <a:r>
              <a:rPr lang="en-US" altLang="en-US" sz="2400">
                <a:latin typeface="Fira Sans Light" charset="0"/>
              </a:rPr>
              <a:t>Since the June 5</a:t>
            </a:r>
            <a:r>
              <a:rPr lang="en-US" altLang="en-US" sz="2400" baseline="30000">
                <a:latin typeface="Fira Sans Light" charset="0"/>
              </a:rPr>
              <a:t>th</a:t>
            </a:r>
            <a:r>
              <a:rPr lang="en-US" altLang="en-US" sz="2400">
                <a:latin typeface="Fira Sans Light" charset="0"/>
              </a:rPr>
              <a:t> declaration, the Rx Initiative Healthcare Advisory Team has convened </a:t>
            </a:r>
            <a:r>
              <a:rPr lang="en-US" altLang="en-US" sz="2400" b="1">
                <a:solidFill>
                  <a:srgbClr val="7A0306"/>
                </a:solidFill>
                <a:latin typeface="Fira Sans Light" charset="0"/>
              </a:rPr>
              <a:t>three </a:t>
            </a:r>
            <a:r>
              <a:rPr lang="en-US" altLang="en-US" sz="2400">
                <a:latin typeface="Fira Sans Light" charset="0"/>
              </a:rPr>
              <a:t>times to discuss revisions</a:t>
            </a:r>
          </a:p>
          <a:p>
            <a:r>
              <a:rPr lang="en-US" altLang="en-US" sz="2400">
                <a:latin typeface="Fira Sans Light" charset="0"/>
              </a:rPr>
              <a:t>Draft update will be released by Sept. 5</a:t>
            </a:r>
          </a:p>
          <a:p>
            <a:r>
              <a:rPr lang="en-US" altLang="en-US" sz="2400">
                <a:latin typeface="Fira Sans Light" charset="0"/>
              </a:rPr>
              <a:t>Finalize by end of December </a:t>
            </a:r>
          </a:p>
        </p:txBody>
      </p:sp>
      <p:pic>
        <p:nvPicPr>
          <p:cNvPr id="89096" name="Picture 3"/>
          <p:cNvPicPr>
            <a:picLocks noChangeAspect="1" noChangeArrowheads="1"/>
          </p:cNvPicPr>
          <p:nvPr/>
        </p:nvPicPr>
        <p:blipFill>
          <a:blip r:embed="rId3">
            <a:extLst>
              <a:ext uri="{28A0092B-C50C-407E-A947-70E740481C1C}">
                <a14:useLocalDpi xmlns:a14="http://schemas.microsoft.com/office/drawing/2010/main" val="0"/>
              </a:ext>
            </a:extLst>
          </a:blip>
          <a:srcRect l="32532" t="11395" r="33173" b="9972"/>
          <a:stretch>
            <a:fillRect/>
          </a:stretch>
        </p:blipFill>
        <p:spPr bwMode="auto">
          <a:xfrm>
            <a:off x="5240338" y="1912938"/>
            <a:ext cx="2857500"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2016 Data</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Opioid Use is Increasing in Arizona</a:t>
            </a:r>
          </a:p>
        </p:txBody>
      </p:sp>
      <p:pic>
        <p:nvPicPr>
          <p:cNvPr id="67591" name="Picture 4"/>
          <p:cNvPicPr>
            <a:picLocks noChangeAspect="1" noChangeArrowheads="1"/>
          </p:cNvPicPr>
          <p:nvPr/>
        </p:nvPicPr>
        <p:blipFill>
          <a:blip r:embed="rId3">
            <a:extLst>
              <a:ext uri="{28A0092B-C50C-407E-A947-70E740481C1C}">
                <a14:useLocalDpi xmlns:a14="http://schemas.microsoft.com/office/drawing/2010/main" val="0"/>
              </a:ext>
            </a:extLst>
          </a:blip>
          <a:srcRect l="61378" t="28204" r="3204" b="17947"/>
          <a:stretch>
            <a:fillRect/>
          </a:stretch>
        </p:blipFill>
        <p:spPr bwMode="auto">
          <a:xfrm>
            <a:off x="1824038" y="1666875"/>
            <a:ext cx="58769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0118" name="Content Placeholder 5"/>
          <p:cNvSpPr>
            <a:spLocks noGrp="1"/>
          </p:cNvSpPr>
          <p:nvPr>
            <p:ph idx="1"/>
          </p:nvPr>
        </p:nvSpPr>
        <p:spPr>
          <a:xfrm>
            <a:off x="457200" y="1344613"/>
            <a:ext cx="8229600" cy="4525962"/>
          </a:xfrm>
        </p:spPr>
        <p:txBody>
          <a:bodyPr/>
          <a:lstStyle/>
          <a:p>
            <a:pPr eaLnBrk="1" hangingPunct="1"/>
            <a:r>
              <a:rPr lang="en-US" altLang="en-US" sz="2400">
                <a:solidFill>
                  <a:schemeClr val="bg1"/>
                </a:solidFill>
                <a:latin typeface="Fira Sans Light" charset="0"/>
              </a:rPr>
              <a:t>Provide consultation to governor on identifying and recommending elements for Enhanced Surveillance</a:t>
            </a:r>
          </a:p>
          <a:p>
            <a:pPr eaLnBrk="1" hangingPunct="1"/>
            <a:endParaRPr lang="en-US" altLang="en-US" sz="2400">
              <a:latin typeface="Fira Sans Light" charset="0"/>
            </a:endParaRPr>
          </a:p>
          <a:p>
            <a:pPr eaLnBrk="1" hangingPunct="1"/>
            <a:endParaRPr lang="en-US" altLang="en-US" sz="2400">
              <a:latin typeface="Fira Sans Light" charset="0"/>
            </a:endParaRPr>
          </a:p>
          <a:p>
            <a:pPr eaLnBrk="1" hangingPunct="1"/>
            <a:endParaRPr lang="en-US" altLang="en-US" sz="2400">
              <a:latin typeface="Fira Sans Light" charset="0"/>
            </a:endParaRPr>
          </a:p>
          <a:p>
            <a:pPr eaLnBrk="1" hangingPunct="1"/>
            <a:r>
              <a:rPr lang="en-US" altLang="en-US" sz="2400">
                <a:latin typeface="Fira Sans Light" charset="0"/>
              </a:rPr>
              <a:t>Provide training to local law enforcement agencies on proper protocols for administering naloxone in overdose situations</a:t>
            </a:r>
          </a:p>
          <a:p>
            <a:pPr eaLnBrk="1" hangingPunct="1"/>
            <a:r>
              <a:rPr lang="en-US" altLang="en-US" sz="2400">
                <a:solidFill>
                  <a:schemeClr val="bg1"/>
                </a:solidFill>
                <a:latin typeface="Fira Sans Light" charset="0"/>
              </a:rPr>
              <a:t>Provide report on findings and recommendations by September 5, 2017</a:t>
            </a:r>
          </a:p>
          <a:p>
            <a:pPr eaLnBrk="1" hangingPunct="1"/>
            <a:endParaRPr lang="en-US" altLang="en-US">
              <a:latin typeface="Fira Sans Light" charset="0"/>
            </a:endParaRPr>
          </a:p>
        </p:txBody>
      </p:sp>
      <p:sp>
        <p:nvSpPr>
          <p:cNvPr id="90119" name="TextBox 8"/>
          <p:cNvSpPr txBox="1">
            <a:spLocks noChangeArrowheads="1"/>
          </p:cNvSpPr>
          <p:nvPr/>
        </p:nvSpPr>
        <p:spPr bwMode="auto">
          <a:xfrm>
            <a:off x="114300" y="471488"/>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400">
                <a:solidFill>
                  <a:srgbClr val="7F7F7F"/>
                </a:solidFill>
              </a:rPr>
              <a:t>ADHS Responsibilities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1142"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Trainings</a:t>
            </a:r>
          </a:p>
        </p:txBody>
      </p:sp>
      <p:pic>
        <p:nvPicPr>
          <p:cNvPr id="91143" name="Picture 4"/>
          <p:cNvPicPr>
            <a:picLocks noChangeAspect="1" noChangeArrowheads="1"/>
          </p:cNvPicPr>
          <p:nvPr/>
        </p:nvPicPr>
        <p:blipFill>
          <a:blip r:embed="rId3">
            <a:extLst>
              <a:ext uri="{28A0092B-C50C-407E-A947-70E740481C1C}">
                <a14:useLocalDpi xmlns:a14="http://schemas.microsoft.com/office/drawing/2010/main" val="0"/>
              </a:ext>
            </a:extLst>
          </a:blip>
          <a:srcRect l="20833" t="11681" r="20833" b="6837"/>
          <a:stretch>
            <a:fillRect/>
          </a:stretch>
        </p:blipFill>
        <p:spPr bwMode="auto">
          <a:xfrm>
            <a:off x="2241550" y="2273300"/>
            <a:ext cx="46609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2166"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Trainings</a:t>
            </a:r>
          </a:p>
        </p:txBody>
      </p:sp>
      <p:graphicFrame>
        <p:nvGraphicFramePr>
          <p:cNvPr id="8" name="Table 7"/>
          <p:cNvGraphicFramePr>
            <a:graphicFrameLocks noGrp="1"/>
          </p:cNvGraphicFramePr>
          <p:nvPr/>
        </p:nvGraphicFramePr>
        <p:xfrm>
          <a:off x="792163" y="2098675"/>
          <a:ext cx="7561262" cy="4450133"/>
        </p:xfrm>
        <a:graphic>
          <a:graphicData uri="http://schemas.openxmlformats.org/drawingml/2006/table">
            <a:tbl>
              <a:tblPr firstRow="1" bandRow="1">
                <a:tableStyleId>{5C22544A-7EE6-4342-B048-85BDC9FD1C3A}</a:tableStyleId>
              </a:tblPr>
              <a:tblGrid>
                <a:gridCol w="5163517">
                  <a:extLst>
                    <a:ext uri="{9D8B030D-6E8A-4147-A177-3AD203B41FA5}">
                      <a16:colId xmlns:a16="http://schemas.microsoft.com/office/drawing/2014/main" xmlns="" val="20000"/>
                    </a:ext>
                  </a:extLst>
                </a:gridCol>
                <a:gridCol w="2397745">
                  <a:extLst>
                    <a:ext uri="{9D8B030D-6E8A-4147-A177-3AD203B41FA5}">
                      <a16:colId xmlns:a16="http://schemas.microsoft.com/office/drawing/2014/main" xmlns="" val="20001"/>
                    </a:ext>
                  </a:extLst>
                </a:gridCol>
              </a:tblGrid>
              <a:tr h="457363">
                <a:tc>
                  <a:txBody>
                    <a:bodyPr/>
                    <a:lstStyle/>
                    <a:p>
                      <a:r>
                        <a:rPr lang="en-US" sz="2400" b="1" kern="1200" dirty="0">
                          <a:solidFill>
                            <a:schemeClr val="bg1"/>
                          </a:solidFill>
                          <a:latin typeface="+mn-lt"/>
                          <a:ea typeface="+mn-ea"/>
                          <a:cs typeface="+mn-cs"/>
                        </a:rPr>
                        <a:t>Webinar Date &amp; Location</a:t>
                      </a:r>
                    </a:p>
                  </a:txBody>
                  <a:tcPr marL="91449" marR="91449" marT="45709" marB="45709">
                    <a:solidFill>
                      <a:schemeClr val="accent2">
                        <a:lumMod val="75000"/>
                      </a:schemeClr>
                    </a:solidFill>
                  </a:tcPr>
                </a:tc>
                <a:tc>
                  <a:txBody>
                    <a:bodyPr/>
                    <a:lstStyle/>
                    <a:p>
                      <a:r>
                        <a:rPr lang="en-US" sz="2400" dirty="0">
                          <a:solidFill>
                            <a:schemeClr val="tx1"/>
                          </a:solidFill>
                        </a:rPr>
                        <a:t># Trained</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0"/>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June 19 - Flagstaff</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81</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1"/>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June</a:t>
                      </a:r>
                      <a:r>
                        <a:rPr lang="en-US" sz="2400" b="0" baseline="0" dirty="0">
                          <a:solidFill>
                            <a:schemeClr val="bg1"/>
                          </a:solidFill>
                        </a:rPr>
                        <a:t> 23 - Tucson</a:t>
                      </a:r>
                      <a:endParaRPr lang="en-US" sz="2400" b="0" dirty="0">
                        <a:solidFill>
                          <a:schemeClr val="bg1"/>
                        </a:solidFill>
                      </a:endParaRP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245</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2"/>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June 29 - Phoenix</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445</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3"/>
                  </a:ext>
                </a:extLst>
              </a:tr>
              <a:tr h="822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July 17 - Yuma</a:t>
                      </a:r>
                    </a:p>
                    <a:p>
                      <a:endParaRPr lang="en-US" sz="2400" b="0" dirty="0">
                        <a:solidFill>
                          <a:schemeClr val="bg1"/>
                        </a:solidFill>
                      </a:endParaRPr>
                    </a:p>
                  </a:txBody>
                  <a:tcPr marL="91449" marR="91449" marT="45709" marB="45709">
                    <a:solidFill>
                      <a:schemeClr val="accent2">
                        <a:lumMod val="75000"/>
                      </a:schemeClr>
                    </a:solidFill>
                  </a:tcPr>
                </a:tc>
                <a:tc>
                  <a:txBody>
                    <a:bodyPr/>
                    <a:lstStyle/>
                    <a:p>
                      <a:r>
                        <a:rPr lang="en-US" sz="2400" dirty="0"/>
                        <a:t>212</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4"/>
                  </a:ext>
                </a:extLst>
              </a:tr>
              <a:tr h="700954">
                <a:tc>
                  <a:txBody>
                    <a:bodyPr/>
                    <a:lstStyle/>
                    <a:p>
                      <a:endParaRPr lang="en-US" sz="2400" dirty="0"/>
                    </a:p>
                  </a:txBody>
                  <a:tcPr marL="91449" marR="91449" marT="45709" marB="45709">
                    <a:solidFill>
                      <a:schemeClr val="bg1"/>
                    </a:solidFill>
                  </a:tcPr>
                </a:tc>
                <a:tc>
                  <a:txBody>
                    <a:bodyPr/>
                    <a:lstStyle/>
                    <a:p>
                      <a:r>
                        <a:rPr lang="en-US" sz="4000" b="1" dirty="0"/>
                        <a:t>983</a:t>
                      </a:r>
                    </a:p>
                  </a:txBody>
                  <a:tcPr marL="91449" marR="91449" marT="45709" marB="45709">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3190"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Distribution</a:t>
            </a:r>
          </a:p>
        </p:txBody>
      </p:sp>
      <p:sp>
        <p:nvSpPr>
          <p:cNvPr id="93191" name="Content Placeholder 2"/>
          <p:cNvSpPr>
            <a:spLocks noGrp="1"/>
          </p:cNvSpPr>
          <p:nvPr>
            <p:ph idx="1"/>
          </p:nvPr>
        </p:nvSpPr>
        <p:spPr>
          <a:xfrm>
            <a:off x="588963" y="2106613"/>
            <a:ext cx="3502025" cy="2530475"/>
          </a:xfrm>
        </p:spPr>
        <p:txBody>
          <a:bodyPr/>
          <a:lstStyle/>
          <a:p>
            <a:pPr marL="0" indent="0">
              <a:buFont typeface="Arial" panose="020B0604020202020204" pitchFamily="34" charset="0"/>
              <a:buNone/>
            </a:pPr>
            <a:r>
              <a:rPr lang="en-US" altLang="en-US">
                <a:latin typeface="Fira Sans Light" charset="0"/>
              </a:rPr>
              <a:t>To date, ADHS has distributed </a:t>
            </a:r>
            <a:r>
              <a:rPr lang="en-US" altLang="en-US" b="1">
                <a:solidFill>
                  <a:srgbClr val="7A0306"/>
                </a:solidFill>
                <a:latin typeface="Fira Sans Light" charset="0"/>
              </a:rPr>
              <a:t>3,116 kits </a:t>
            </a:r>
            <a:r>
              <a:rPr lang="en-US" altLang="en-US">
                <a:latin typeface="Fira Sans Light" charset="0"/>
              </a:rPr>
              <a:t>of naloxone to </a:t>
            </a:r>
            <a:r>
              <a:rPr lang="en-US" altLang="en-US" b="1">
                <a:solidFill>
                  <a:srgbClr val="7A0306"/>
                </a:solidFill>
                <a:latin typeface="Fira Sans Light" charset="0"/>
              </a:rPr>
              <a:t>36 law enforcement agencies.</a:t>
            </a:r>
          </a:p>
        </p:txBody>
      </p:sp>
      <p:pic>
        <p:nvPicPr>
          <p:cNvPr id="12" name="Picture 11"/>
          <p:cNvPicPr/>
          <p:nvPr/>
        </p:nvPicPr>
        <p:blipFill rotWithShape="1">
          <a:blip r:embed="rId3"/>
          <a:srcRect l="33334" t="11966" r="33173" b="10826"/>
          <a:stretch/>
        </p:blipFill>
        <p:spPr bwMode="auto">
          <a:xfrm>
            <a:off x="4649788" y="1565275"/>
            <a:ext cx="4137025" cy="5053013"/>
          </a:xfrm>
          <a:prstGeom prst="rect">
            <a:avLst/>
          </a:prstGeom>
          <a:ln>
            <a:solidFill>
              <a:schemeClr val="tx1">
                <a:lumMod val="50000"/>
                <a:lumOff val="50000"/>
              </a:schemeClr>
            </a:solidFill>
          </a:ln>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4214"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Standing Orders</a:t>
            </a:r>
          </a:p>
        </p:txBody>
      </p:sp>
      <p:pic>
        <p:nvPicPr>
          <p:cNvPr id="13" name="Picture 12"/>
          <p:cNvPicPr/>
          <p:nvPr/>
        </p:nvPicPr>
        <p:blipFill rotWithShape="1">
          <a:blip r:embed="rId3"/>
          <a:srcRect l="33493" t="11681" r="33333" b="10256"/>
          <a:stretch/>
        </p:blipFill>
        <p:spPr bwMode="auto">
          <a:xfrm>
            <a:off x="752475" y="1984375"/>
            <a:ext cx="3051175" cy="3986213"/>
          </a:xfrm>
          <a:prstGeom prst="rect">
            <a:avLst/>
          </a:prstGeom>
          <a:ln>
            <a:solidFill>
              <a:schemeClr val="bg1">
                <a:lumMod val="50000"/>
              </a:schemeClr>
            </a:solidFill>
          </a:ln>
          <a:extLst/>
        </p:spPr>
      </p:pic>
      <p:pic>
        <p:nvPicPr>
          <p:cNvPr id="14" name="Picture 13"/>
          <p:cNvPicPr/>
          <p:nvPr/>
        </p:nvPicPr>
        <p:blipFill rotWithShape="1">
          <a:blip r:embed="rId4"/>
          <a:srcRect l="32532" t="11681" r="33333" b="10541"/>
          <a:stretch/>
        </p:blipFill>
        <p:spPr bwMode="auto">
          <a:xfrm>
            <a:off x="5119688" y="1984375"/>
            <a:ext cx="3052762" cy="3986213"/>
          </a:xfrm>
          <a:prstGeom prst="rect">
            <a:avLst/>
          </a:prstGeom>
          <a:ln>
            <a:solidFill>
              <a:schemeClr val="bg1">
                <a:lumMod val="50000"/>
              </a:schemeClr>
            </a:solidFill>
          </a:ln>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5238" name="TextBox 8"/>
          <p:cNvSpPr txBox="1">
            <a:spLocks noChangeArrowheads="1"/>
          </p:cNvSpPr>
          <p:nvPr/>
        </p:nvSpPr>
        <p:spPr bwMode="auto">
          <a:xfrm>
            <a:off x="114300" y="4714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Policies</a:t>
            </a:r>
          </a:p>
        </p:txBody>
      </p:sp>
      <p:sp>
        <p:nvSpPr>
          <p:cNvPr id="95239" name="Content Placeholder 2"/>
          <p:cNvSpPr>
            <a:spLocks noGrp="1"/>
          </p:cNvSpPr>
          <p:nvPr>
            <p:ph idx="1"/>
          </p:nvPr>
        </p:nvSpPr>
        <p:spPr/>
        <p:txBody>
          <a:bodyPr/>
          <a:lstStyle/>
          <a:p>
            <a:pPr marL="0" indent="0">
              <a:buFont typeface="Arial" panose="020B0604020202020204" pitchFamily="34" charset="0"/>
              <a:buNone/>
            </a:pPr>
            <a:r>
              <a:rPr lang="en-US" altLang="en-US">
                <a:latin typeface="Fira Sans Light" charset="0"/>
              </a:rPr>
              <a:t>ADHS has provided support for </a:t>
            </a:r>
            <a:r>
              <a:rPr lang="en-US" altLang="en-US" b="1">
                <a:solidFill>
                  <a:srgbClr val="7A0306"/>
                </a:solidFill>
                <a:latin typeface="Fira Sans Light" charset="0"/>
              </a:rPr>
              <a:t>21</a:t>
            </a:r>
            <a:r>
              <a:rPr lang="en-US" altLang="en-US">
                <a:latin typeface="Fira Sans Light" charset="0"/>
              </a:rPr>
              <a:t> </a:t>
            </a:r>
            <a:r>
              <a:rPr lang="en-US" altLang="en-US" b="1">
                <a:solidFill>
                  <a:srgbClr val="7A0306"/>
                </a:solidFill>
                <a:latin typeface="Fira Sans Light" charset="0"/>
              </a:rPr>
              <a:t>law enforcement agencies </a:t>
            </a:r>
            <a:r>
              <a:rPr lang="en-US" altLang="en-US">
                <a:latin typeface="Fira Sans Light" charset="0"/>
              </a:rPr>
              <a:t>to develop a naloxone program </a:t>
            </a:r>
          </a:p>
        </p:txBody>
      </p:sp>
      <p:pic>
        <p:nvPicPr>
          <p:cNvPr id="95240" name="Picture 5"/>
          <p:cNvPicPr>
            <a:picLocks noChangeAspect="1" noChangeArrowheads="1"/>
          </p:cNvPicPr>
          <p:nvPr/>
        </p:nvPicPr>
        <p:blipFill>
          <a:blip r:embed="rId3">
            <a:extLst>
              <a:ext uri="{28A0092B-C50C-407E-A947-70E740481C1C}">
                <a14:useLocalDpi xmlns:a14="http://schemas.microsoft.com/office/drawing/2010/main" val="0"/>
              </a:ext>
            </a:extLst>
          </a:blip>
          <a:srcRect l="20512" t="9402" r="21313" b="8832"/>
          <a:stretch>
            <a:fillRect/>
          </a:stretch>
        </p:blipFill>
        <p:spPr bwMode="auto">
          <a:xfrm>
            <a:off x="4681538" y="2976563"/>
            <a:ext cx="34575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ADHS Response Activities</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6262" name="TextBox 8"/>
          <p:cNvSpPr txBox="1">
            <a:spLocks noChangeArrowheads="1"/>
          </p:cNvSpPr>
          <p:nvPr/>
        </p:nvSpPr>
        <p:spPr bwMode="auto">
          <a:xfrm>
            <a:off x="114300" y="63658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000">
                <a:solidFill>
                  <a:srgbClr val="7F7F7F"/>
                </a:solidFill>
              </a:rPr>
              <a:t>Naloxone – Public Information</a:t>
            </a:r>
          </a:p>
        </p:txBody>
      </p:sp>
      <p:pic>
        <p:nvPicPr>
          <p:cNvPr id="96263" name="Picture 2" descr="C:\Users\sjolans\Documents\naloxone-info.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40588" y="46038"/>
            <a:ext cx="1789112" cy="1343025"/>
          </a:xfrm>
          <a:noFill/>
        </p:spPr>
      </p:pic>
      <p:pic>
        <p:nvPicPr>
          <p:cNvPr id="96264"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685130"/>
            <a:ext cx="4840288" cy="4279668"/>
          </a:xfrm>
          <a:noFill/>
        </p:spPr>
      </p:pic>
      <p:pic>
        <p:nvPicPr>
          <p:cNvPr id="962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788" y="1935163"/>
            <a:ext cx="4494212" cy="410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Emergency Declaration</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7286" name="TextBox 8"/>
          <p:cNvSpPr txBox="1">
            <a:spLocks noChangeArrowheads="1"/>
          </p:cNvSpPr>
          <p:nvPr/>
        </p:nvSpPr>
        <p:spPr bwMode="auto">
          <a:xfrm>
            <a:off x="114300" y="471488"/>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400">
                <a:solidFill>
                  <a:srgbClr val="7F7F7F"/>
                </a:solidFill>
              </a:rPr>
              <a:t>Enhanced Surveillance</a:t>
            </a:r>
          </a:p>
        </p:txBody>
      </p:sp>
      <p:sp>
        <p:nvSpPr>
          <p:cNvPr id="97287" name="Content Placeholder 2"/>
          <p:cNvSpPr>
            <a:spLocks noGrp="1"/>
          </p:cNvSpPr>
          <p:nvPr>
            <p:ph idx="1"/>
          </p:nvPr>
        </p:nvSpPr>
        <p:spPr>
          <a:xfrm>
            <a:off x="377825" y="1906588"/>
            <a:ext cx="8229600" cy="2773362"/>
          </a:xfrm>
        </p:spPr>
        <p:txBody>
          <a:bodyPr/>
          <a:lstStyle/>
          <a:p>
            <a:pPr eaLnBrk="1" hangingPunct="1"/>
            <a:r>
              <a:rPr lang="en-US" altLang="en-US" sz="2400">
                <a:latin typeface="Fira Sans Light" charset="0"/>
              </a:rPr>
              <a:t>Authorized by A.R.S. 36-782</a:t>
            </a:r>
          </a:p>
          <a:p>
            <a:pPr eaLnBrk="1" hangingPunct="1"/>
            <a:r>
              <a:rPr lang="en-US" altLang="en-US" sz="2400">
                <a:latin typeface="Fira Sans Light" charset="0"/>
              </a:rPr>
              <a:t>Benefits of enhanced surveillance:</a:t>
            </a:r>
          </a:p>
          <a:p>
            <a:pPr lvl="2" eaLnBrk="1" hangingPunct="1"/>
            <a:r>
              <a:rPr lang="en-US" altLang="en-US">
                <a:latin typeface="Fira Sans Light" charset="0"/>
              </a:rPr>
              <a:t>More timely data</a:t>
            </a:r>
          </a:p>
          <a:p>
            <a:pPr lvl="2" eaLnBrk="1" hangingPunct="1"/>
            <a:r>
              <a:rPr lang="en-US" altLang="en-US">
                <a:latin typeface="Fira Sans Light" charset="0"/>
              </a:rPr>
              <a:t>Ability to more accurately assess the burden</a:t>
            </a:r>
          </a:p>
          <a:p>
            <a:pPr lvl="2" eaLnBrk="1" hangingPunct="1"/>
            <a:r>
              <a:rPr lang="en-US" altLang="en-US">
                <a:latin typeface="Fira Sans Light" charset="0"/>
              </a:rPr>
              <a:t>Provides information to build recommendations to better target prevention and intervention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Enhanced Surveillance</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8310" name="Rectangle 3"/>
          <p:cNvSpPr>
            <a:spLocks noChangeArrowheads="1"/>
          </p:cNvSpPr>
          <p:nvPr/>
        </p:nvSpPr>
        <p:spPr bwMode="auto">
          <a:xfrm>
            <a:off x="241300" y="1487488"/>
            <a:ext cx="4011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latin typeface="Fira Sans Light" charset="0"/>
              </a:rPr>
              <a:t>Enhanced Surveillance Includes New Reporting, Information Sharing and </a:t>
            </a:r>
            <a:r>
              <a:rPr lang="en-US" altLang="en-US" sz="2400" b="1">
                <a:solidFill>
                  <a:srgbClr val="7A0306"/>
                </a:solidFill>
                <a:latin typeface="Fira Sans Light" charset="0"/>
              </a:rPr>
              <a:t>Laboratory screening</a:t>
            </a:r>
          </a:p>
        </p:txBody>
      </p:sp>
      <p:sp>
        <p:nvSpPr>
          <p:cNvPr id="98311" name="Rectangle 2"/>
          <p:cNvSpPr>
            <a:spLocks noChangeArrowheads="1"/>
          </p:cNvSpPr>
          <p:nvPr/>
        </p:nvSpPr>
        <p:spPr bwMode="auto">
          <a:xfrm>
            <a:off x="374650" y="3057525"/>
            <a:ext cx="360203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2000" dirty="0">
                <a:latin typeface="Fira Sans Light" charset="0"/>
              </a:rPr>
              <a:t>Voluntary submission of blood specimens from suspected overdose cases</a:t>
            </a:r>
          </a:p>
          <a:p>
            <a:pPr eaLnBrk="1" hangingPunct="1">
              <a:spcBef>
                <a:spcPct val="20000"/>
              </a:spcBef>
              <a:buFont typeface="Arial" panose="020B0604020202020204" pitchFamily="34" charset="0"/>
              <a:buChar char="•"/>
            </a:pPr>
            <a:r>
              <a:rPr lang="en-US" altLang="en-US" sz="2000" dirty="0">
                <a:latin typeface="Fira Sans Light" charset="0"/>
              </a:rPr>
              <a:t>Screening completed at the Arizona State Public Health Laboratory</a:t>
            </a:r>
          </a:p>
          <a:p>
            <a:pPr eaLnBrk="1" hangingPunct="1">
              <a:spcBef>
                <a:spcPct val="20000"/>
              </a:spcBef>
              <a:buFont typeface="Arial" panose="020B0604020202020204" pitchFamily="34" charset="0"/>
              <a:buChar char="•"/>
            </a:pPr>
            <a:r>
              <a:rPr lang="en-US" altLang="en-US" sz="2000" b="1" dirty="0">
                <a:solidFill>
                  <a:srgbClr val="7A0306"/>
                </a:solidFill>
                <a:latin typeface="Fira Sans Light" charset="0"/>
              </a:rPr>
              <a:t>52 specimens </a:t>
            </a:r>
            <a:r>
              <a:rPr lang="en-US" altLang="en-US" sz="2000" dirty="0">
                <a:latin typeface="Fira Sans Light" charset="0"/>
              </a:rPr>
              <a:t>submitted from </a:t>
            </a:r>
            <a:r>
              <a:rPr lang="en-US" altLang="en-US" sz="2000" b="1" dirty="0">
                <a:solidFill>
                  <a:srgbClr val="7A0306"/>
                </a:solidFill>
                <a:latin typeface="Fira Sans Light" charset="0"/>
              </a:rPr>
              <a:t>20 facilities </a:t>
            </a:r>
            <a:r>
              <a:rPr lang="en-US" altLang="en-US" sz="2000" dirty="0">
                <a:latin typeface="Fira Sans Light" charset="0"/>
              </a:rPr>
              <a:t>since July 31st</a:t>
            </a:r>
          </a:p>
        </p:txBody>
      </p:sp>
      <p:pic>
        <p:nvPicPr>
          <p:cNvPr id="98313" name="Picture 5"/>
          <p:cNvPicPr>
            <a:picLocks noChangeAspect="1" noChangeArrowheads="1"/>
          </p:cNvPicPr>
          <p:nvPr/>
        </p:nvPicPr>
        <p:blipFill>
          <a:blip r:embed="rId3">
            <a:extLst>
              <a:ext uri="{28A0092B-C50C-407E-A947-70E740481C1C}">
                <a14:useLocalDpi xmlns:a14="http://schemas.microsoft.com/office/drawing/2010/main" val="0"/>
              </a:ext>
            </a:extLst>
          </a:blip>
          <a:srcRect l="18910" t="9117" r="18910" b="66096"/>
          <a:stretch>
            <a:fillRect/>
          </a:stretch>
        </p:blipFill>
        <p:spPr bwMode="auto">
          <a:xfrm>
            <a:off x="4813300" y="1814513"/>
            <a:ext cx="3695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6"/>
          <p:cNvPicPr>
            <a:picLocks noChangeAspect="1" noChangeArrowheads="1"/>
          </p:cNvPicPr>
          <p:nvPr/>
        </p:nvPicPr>
        <p:blipFill>
          <a:blip r:embed="rId4">
            <a:extLst>
              <a:ext uri="{28A0092B-C50C-407E-A947-70E740481C1C}">
                <a14:useLocalDpi xmlns:a14="http://schemas.microsoft.com/office/drawing/2010/main" val="0"/>
              </a:ext>
            </a:extLst>
          </a:blip>
          <a:srcRect l="17146" t="5698" r="16988" b="8832"/>
          <a:stretch>
            <a:fillRect/>
          </a:stretch>
        </p:blipFill>
        <p:spPr bwMode="auto">
          <a:xfrm>
            <a:off x="4813300" y="2643188"/>
            <a:ext cx="3914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Enhanced Surveillance</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9334" name="Rectangle 2"/>
          <p:cNvSpPr>
            <a:spLocks noChangeArrowheads="1"/>
          </p:cNvSpPr>
          <p:nvPr/>
        </p:nvSpPr>
        <p:spPr bwMode="auto">
          <a:xfrm>
            <a:off x="395288" y="3325813"/>
            <a:ext cx="33750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2000" dirty="0">
                <a:latin typeface="Fira Sans Light" charset="0"/>
              </a:rPr>
              <a:t>Suspected opioid overdoses</a:t>
            </a:r>
          </a:p>
          <a:p>
            <a:pPr eaLnBrk="1" hangingPunct="1">
              <a:spcBef>
                <a:spcPct val="20000"/>
              </a:spcBef>
              <a:buFont typeface="Arial" panose="020B0604020202020204" pitchFamily="34" charset="0"/>
              <a:buChar char="•"/>
            </a:pPr>
            <a:r>
              <a:rPr lang="en-US" altLang="en-US" sz="2000" dirty="0">
                <a:latin typeface="Fira Sans Light" charset="0"/>
              </a:rPr>
              <a:t>Suspected opioid-related deaths</a:t>
            </a:r>
          </a:p>
          <a:p>
            <a:pPr eaLnBrk="1" hangingPunct="1">
              <a:spcBef>
                <a:spcPct val="20000"/>
              </a:spcBef>
              <a:buFont typeface="Arial" panose="020B0604020202020204" pitchFamily="34" charset="0"/>
              <a:buChar char="•"/>
            </a:pPr>
            <a:r>
              <a:rPr lang="en-US" altLang="en-US" sz="2000" dirty="0">
                <a:latin typeface="Fira Sans Light" charset="0"/>
              </a:rPr>
              <a:t>Neonatal Abstinence Syndrome</a:t>
            </a:r>
          </a:p>
          <a:p>
            <a:pPr eaLnBrk="1" hangingPunct="1">
              <a:spcBef>
                <a:spcPct val="20000"/>
              </a:spcBef>
              <a:buFont typeface="Arial" panose="020B0604020202020204" pitchFamily="34" charset="0"/>
              <a:buChar char="•"/>
            </a:pPr>
            <a:r>
              <a:rPr lang="en-US" altLang="en-US" sz="2000" dirty="0">
                <a:latin typeface="Fira Sans Light" charset="0"/>
              </a:rPr>
              <a:t>Naloxone administered</a:t>
            </a:r>
          </a:p>
          <a:p>
            <a:pPr eaLnBrk="1" hangingPunct="1">
              <a:spcBef>
                <a:spcPct val="20000"/>
              </a:spcBef>
              <a:buFont typeface="Arial" panose="020B0604020202020204" pitchFamily="34" charset="0"/>
              <a:buChar char="•"/>
            </a:pPr>
            <a:r>
              <a:rPr lang="en-US" altLang="en-US" sz="2000" dirty="0">
                <a:latin typeface="Fira Sans Light" charset="0"/>
              </a:rPr>
              <a:t>Naloxone dispensed</a:t>
            </a:r>
          </a:p>
        </p:txBody>
      </p:sp>
      <p:sp>
        <p:nvSpPr>
          <p:cNvPr id="99335" name="Rectangle 3"/>
          <p:cNvSpPr>
            <a:spLocks noChangeArrowheads="1"/>
          </p:cNvSpPr>
          <p:nvPr/>
        </p:nvSpPr>
        <p:spPr bwMode="auto">
          <a:xfrm>
            <a:off x="395288" y="1724025"/>
            <a:ext cx="3868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latin typeface="Fira Sans Light" charset="0"/>
              </a:rPr>
              <a:t>Enhanced Surveillance Includes </a:t>
            </a:r>
            <a:r>
              <a:rPr lang="en-US" altLang="en-US" sz="2400" b="1" dirty="0">
                <a:solidFill>
                  <a:srgbClr val="7A0306"/>
                </a:solidFill>
                <a:latin typeface="Fira Sans Light" charset="0"/>
              </a:rPr>
              <a:t>New Reporting</a:t>
            </a:r>
            <a:r>
              <a:rPr lang="en-US" altLang="en-US" sz="2400" b="1" dirty="0">
                <a:latin typeface="Fira Sans Light" charset="0"/>
              </a:rPr>
              <a:t>, Information Sharing and Laboratory-testing</a:t>
            </a:r>
          </a:p>
        </p:txBody>
      </p:sp>
      <p:pic>
        <p:nvPicPr>
          <p:cNvPr id="99336" name="Picture 4"/>
          <p:cNvPicPr>
            <a:picLocks noChangeAspect="1" noChangeArrowheads="1"/>
          </p:cNvPicPr>
          <p:nvPr/>
        </p:nvPicPr>
        <p:blipFill>
          <a:blip r:embed="rId3">
            <a:extLst>
              <a:ext uri="{28A0092B-C50C-407E-A947-70E740481C1C}">
                <a14:useLocalDpi xmlns:a14="http://schemas.microsoft.com/office/drawing/2010/main" val="0"/>
              </a:ext>
            </a:extLst>
          </a:blip>
          <a:srcRect l="32532" t="11111" r="33495" b="9972"/>
          <a:stretch>
            <a:fillRect/>
          </a:stretch>
        </p:blipFill>
        <p:spPr bwMode="auto">
          <a:xfrm>
            <a:off x="4078288" y="0"/>
            <a:ext cx="506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2016 Data</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Opioid Deaths are Increasing</a:t>
            </a:r>
          </a:p>
        </p:txBody>
      </p:sp>
      <p:sp>
        <p:nvSpPr>
          <p:cNvPr id="10" name="TextBox 1"/>
          <p:cNvSpPr txBox="1">
            <a:spLocks noChangeArrowheads="1"/>
          </p:cNvSpPr>
          <p:nvPr/>
        </p:nvSpPr>
        <p:spPr bwMode="auto">
          <a:xfrm>
            <a:off x="503238" y="1666875"/>
            <a:ext cx="8137525" cy="5016500"/>
          </a:xfrm>
          <a:prstGeom prst="rect">
            <a:avLst/>
          </a:prstGeom>
          <a:noFill/>
          <a:ln>
            <a:noFill/>
          </a:ln>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defRPr/>
            </a:pPr>
            <a:r>
              <a:rPr lang="en-US" altLang="en-US" sz="3200" dirty="0">
                <a:latin typeface="Fira Sans Light"/>
                <a:ea typeface="+mn-ea"/>
                <a:cs typeface="Fira Sans Light"/>
              </a:rPr>
              <a:t>More than </a:t>
            </a:r>
            <a:r>
              <a:rPr lang="en-US" altLang="en-US" sz="3200" b="1" dirty="0">
                <a:solidFill>
                  <a:srgbClr val="7A0306"/>
                </a:solidFill>
                <a:latin typeface="Fira Sans Light"/>
                <a:ea typeface="+mn-ea"/>
                <a:cs typeface="Fira Sans Light"/>
              </a:rPr>
              <a:t>two</a:t>
            </a:r>
            <a:r>
              <a:rPr lang="en-US" altLang="en-US" sz="3200" dirty="0">
                <a:latin typeface="Fira Sans Light"/>
                <a:ea typeface="+mn-ea"/>
                <a:cs typeface="Fira Sans Light"/>
              </a:rPr>
              <a:t> Arizonans die each day from an opioid overdose</a:t>
            </a:r>
          </a:p>
          <a:p>
            <a:pPr eaLnBrk="1" hangingPunct="1">
              <a:buFont typeface="Arial" pitchFamily="34" charset="0"/>
              <a:buChar char="•"/>
              <a:defRPr/>
            </a:pPr>
            <a:r>
              <a:rPr lang="en-US" altLang="en-US" sz="3200" dirty="0">
                <a:latin typeface="Fira Sans Light"/>
                <a:ea typeface="+mn-ea"/>
                <a:cs typeface="Fira Sans Light"/>
              </a:rPr>
              <a:t>In the past decade, </a:t>
            </a:r>
            <a:r>
              <a:rPr lang="en-US" altLang="en-US" sz="3200" b="1" dirty="0">
                <a:solidFill>
                  <a:srgbClr val="7A0306"/>
                </a:solidFill>
                <a:latin typeface="Fira Sans Light"/>
                <a:ea typeface="+mn-ea"/>
                <a:cs typeface="Fira Sans Light"/>
              </a:rPr>
              <a:t>5,932</a:t>
            </a:r>
            <a:r>
              <a:rPr lang="en-US" altLang="en-US" sz="3200" dirty="0">
                <a:latin typeface="Fira Sans Light"/>
                <a:ea typeface="+mn-ea"/>
                <a:cs typeface="Fira Sans Light"/>
              </a:rPr>
              <a:t> people died from opioid-induced causes</a:t>
            </a:r>
          </a:p>
          <a:p>
            <a:pPr eaLnBrk="1" hangingPunct="1">
              <a:buFont typeface="Arial" pitchFamily="34" charset="0"/>
              <a:buChar char="•"/>
              <a:defRPr/>
            </a:pPr>
            <a:r>
              <a:rPr lang="en-US" altLang="en-US" sz="3200" dirty="0">
                <a:latin typeface="Fira Sans Light"/>
                <a:ea typeface="+mn-ea"/>
                <a:cs typeface="Fira Sans Light"/>
              </a:rPr>
              <a:t>Arizona opioid death rates start to rise in the late teens and peak at age </a:t>
            </a:r>
            <a:r>
              <a:rPr lang="en-US" altLang="en-US" sz="3200" b="1" dirty="0">
                <a:solidFill>
                  <a:srgbClr val="7A0306"/>
                </a:solidFill>
                <a:latin typeface="Fira Sans Light"/>
                <a:ea typeface="+mn-ea"/>
                <a:cs typeface="Fira Sans Light"/>
              </a:rPr>
              <a:t>45-54</a:t>
            </a:r>
          </a:p>
          <a:p>
            <a:pPr eaLnBrk="1" hangingPunct="1">
              <a:buFont typeface="Arial" pitchFamily="34" charset="0"/>
              <a:buChar char="•"/>
              <a:defRPr/>
            </a:pPr>
            <a:r>
              <a:rPr lang="en-US" altLang="en-US" sz="3200" b="1" dirty="0">
                <a:solidFill>
                  <a:srgbClr val="7A0306"/>
                </a:solidFill>
                <a:latin typeface="Fira Sans Light"/>
                <a:ea typeface="+mn-ea"/>
                <a:cs typeface="Fira Sans Light"/>
              </a:rPr>
              <a:t>74%</a:t>
            </a:r>
            <a:r>
              <a:rPr lang="en-US" altLang="en-US" sz="3200" dirty="0">
                <a:latin typeface="Fira Sans Light"/>
                <a:ea typeface="+mn-ea"/>
                <a:cs typeface="Fira Sans Light"/>
              </a:rPr>
              <a:t> increase in deaths since 2012</a:t>
            </a:r>
          </a:p>
          <a:p>
            <a:pPr eaLnBrk="1" hangingPunct="1">
              <a:buFont typeface="Arial" pitchFamily="34" charset="0"/>
              <a:buChar char="•"/>
              <a:defRPr/>
            </a:pPr>
            <a:endParaRPr lang="en-US" altLang="en-US" sz="2400" dirty="0">
              <a:latin typeface="Fira Sans Light"/>
              <a:ea typeface="+mn-ea"/>
              <a:cs typeface="Fira Sans Light"/>
            </a:endParaRPr>
          </a:p>
          <a:p>
            <a:pPr marL="0" indent="0" eaLnBrk="1" hangingPunct="1">
              <a:defRPr/>
            </a:pPr>
            <a:r>
              <a:rPr lang="en-US" altLang="en-US" sz="2400" dirty="0">
                <a:latin typeface="Fira Sans Light"/>
                <a:ea typeface="+mn-ea"/>
                <a:cs typeface="Fira Sans Light"/>
              </a:rPr>
              <a:t>Full report available at </a:t>
            </a:r>
            <a:r>
              <a:rPr lang="en-US" altLang="en-US" sz="2400" dirty="0">
                <a:latin typeface="Fira Sans Light"/>
                <a:ea typeface="+mn-ea"/>
                <a:cs typeface="Fira Sans Light"/>
                <a:hlinkClick r:id="rId3" action="ppaction://hlinkfile"/>
              </a:rPr>
              <a:t>azhealth.gov/opioid </a:t>
            </a:r>
            <a:endParaRPr lang="en-US" altLang="en-US" sz="2400" dirty="0">
              <a:latin typeface="Fira Sans Light"/>
              <a:ea typeface="+mn-ea"/>
              <a:cs typeface="Fira Sans Light"/>
            </a:endParaRPr>
          </a:p>
          <a:p>
            <a:pPr marL="0" indent="0" eaLnBrk="1" hangingPunct="1">
              <a:defRPr/>
            </a:pPr>
            <a:endParaRPr lang="en-US" altLang="en-US" sz="2400" dirty="0">
              <a:latin typeface="Fira Sans Light"/>
              <a:ea typeface="+mn-ea"/>
              <a:cs typeface="Fira Sans Light"/>
            </a:endParaRPr>
          </a:p>
          <a:p>
            <a:pPr eaLnBrk="1" hangingPunct="1">
              <a:buFont typeface="Arial" pitchFamily="34" charset="0"/>
              <a:buChar char="•"/>
              <a:defRPr/>
            </a:pPr>
            <a:endParaRPr lang="en-US" altLang="en-US" sz="2400" dirty="0">
              <a:latin typeface="Fira Sans Light"/>
              <a:ea typeface="+mn-ea"/>
              <a:cs typeface="Fira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Enhanced Surveillance</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0358" name="TextBox 8"/>
          <p:cNvSpPr txBox="1">
            <a:spLocks noChangeArrowheads="1"/>
          </p:cNvSpPr>
          <p:nvPr/>
        </p:nvSpPr>
        <p:spPr bwMode="auto">
          <a:xfrm>
            <a:off x="114300" y="471488"/>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4400">
                <a:solidFill>
                  <a:srgbClr val="7F7F7F"/>
                </a:solidFill>
              </a:rPr>
              <a:t>Support for New Reporting</a:t>
            </a:r>
          </a:p>
        </p:txBody>
      </p:sp>
      <p:sp>
        <p:nvSpPr>
          <p:cNvPr id="100359" name="Content Placeholder 2"/>
          <p:cNvSpPr txBox="1">
            <a:spLocks/>
          </p:cNvSpPr>
          <p:nvPr/>
        </p:nvSpPr>
        <p:spPr bwMode="auto">
          <a:xfrm>
            <a:off x="560388" y="2166938"/>
            <a:ext cx="50387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en-US" altLang="en-US" sz="3200">
                <a:latin typeface="Fira Sans Light" charset="0"/>
              </a:rPr>
              <a:t>ADHS trained </a:t>
            </a:r>
            <a:r>
              <a:rPr lang="en-US" altLang="en-US" sz="3200" b="1">
                <a:solidFill>
                  <a:srgbClr val="7A0306"/>
                </a:solidFill>
                <a:latin typeface="Fira Sans Light" charset="0"/>
              </a:rPr>
              <a:t>171 </a:t>
            </a:r>
            <a:r>
              <a:rPr lang="en-US" altLang="en-US" sz="3200">
                <a:latin typeface="Fira Sans Light" charset="0"/>
              </a:rPr>
              <a:t>healthcare, EMS and law enforcement reporters during 3 webinars for new reporters</a:t>
            </a:r>
          </a:p>
        </p:txBody>
      </p:sp>
      <p:pic>
        <p:nvPicPr>
          <p:cNvPr id="100360" name="Picture 3"/>
          <p:cNvPicPr>
            <a:picLocks noChangeAspect="1" noChangeArrowheads="1"/>
          </p:cNvPicPr>
          <p:nvPr/>
        </p:nvPicPr>
        <p:blipFill>
          <a:blip r:embed="rId3">
            <a:extLst>
              <a:ext uri="{28A0092B-C50C-407E-A947-70E740481C1C}">
                <a14:useLocalDpi xmlns:a14="http://schemas.microsoft.com/office/drawing/2010/main" val="0"/>
              </a:ext>
            </a:extLst>
          </a:blip>
          <a:srcRect l="32372" t="11395" r="33333" b="10257"/>
          <a:stretch>
            <a:fillRect/>
          </a:stretch>
        </p:blipFill>
        <p:spPr bwMode="auto">
          <a:xfrm>
            <a:off x="5767388" y="1984375"/>
            <a:ext cx="2662237"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101382" name="Picture 3" descr="\\groups\Collaboration\ADHS-Logo\Logo Library\Horizontal-Full Name\adhs logo-h full-w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Box 11"/>
          <p:cNvSpPr txBox="1">
            <a:spLocks noChangeArrowheads="1"/>
          </p:cNvSpPr>
          <p:nvPr/>
        </p:nvSpPr>
        <p:spPr bwMode="auto">
          <a:xfrm>
            <a:off x="260350" y="2443163"/>
            <a:ext cx="86058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dirty="0">
                <a:solidFill>
                  <a:srgbClr val="000000"/>
                </a:solidFill>
                <a:latin typeface="Open Sans Extrabold" panose="020B0906030804020204" pitchFamily="34" charset="0"/>
                <a:cs typeface="Open Sans Extrabold" panose="020B0906030804020204" pitchFamily="34" charset="0"/>
              </a:rPr>
              <a:t>What have we learned from the enhanced surveillance?</a:t>
            </a:r>
          </a:p>
          <a:p>
            <a:pPr algn="ctr" eaLnBrk="1" hangingPunct="1"/>
            <a:endParaRPr lang="en-US" altLang="en-US" sz="4700" dirty="0">
              <a:solidFill>
                <a:srgbClr val="000000"/>
              </a:solidFill>
              <a:latin typeface="Open Sans Extrabold" panose="020B0906030804020204" pitchFamily="34" charset="0"/>
              <a:cs typeface="Open Sans Extrabold" panose="020B09060308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2"/>
          <p:cNvSpPr txBox="1">
            <a:spLocks noChangeArrowheads="1"/>
          </p:cNvSpPr>
          <p:nvPr/>
        </p:nvSpPr>
        <p:spPr bwMode="auto">
          <a:xfrm>
            <a:off x="3455988" y="6322266"/>
            <a:ext cx="5688012" cy="522288"/>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FFFFFF"/>
                </a:solidFill>
                <a:latin typeface="Open Sans Light" panose="020B0306030504020204" pitchFamily="34" charset="0"/>
                <a:cs typeface="Open Sans Light" panose="020B0306030504020204" pitchFamily="34" charset="0"/>
              </a:rPr>
              <a:t>Opioid Prescriptions in Arizona</a:t>
            </a:r>
          </a:p>
        </p:txBody>
      </p:sp>
      <p:sp>
        <p:nvSpPr>
          <p:cNvPr id="102403" name="TextBox 4"/>
          <p:cNvSpPr txBox="1">
            <a:spLocks noChangeArrowheads="1"/>
          </p:cNvSpPr>
          <p:nvPr/>
        </p:nvSpPr>
        <p:spPr bwMode="auto">
          <a:xfrm>
            <a:off x="0" y="14288"/>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a:solidFill>
                  <a:srgbClr val="000000"/>
                </a:solidFill>
                <a:latin typeface="Open Sans" panose="020B0606030504020204" pitchFamily="34" charset="0"/>
                <a:cs typeface="Open Sans" panose="020B0606030504020204" pitchFamily="34" charset="0"/>
              </a:rPr>
              <a:t>In the first 6 months of 2017,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7"/>
          <p:cNvGrpSpPr>
            <a:grpSpLocks/>
          </p:cNvGrpSpPr>
          <p:nvPr/>
        </p:nvGrpSpPr>
        <p:grpSpPr bwMode="auto">
          <a:xfrm>
            <a:off x="5181600" y="1516063"/>
            <a:ext cx="2109788" cy="2124075"/>
            <a:chOff x="6629400" y="1133475"/>
            <a:chExt cx="2667000" cy="2590800"/>
          </a:xfrm>
        </p:grpSpPr>
        <p:pic>
          <p:nvPicPr>
            <p:cNvPr id="103430" name="Picture 2" descr="C:\Users\ROBINSS\Downloads\prescription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71181"/>
              <a:ext cx="1915385" cy="19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629400" y="1133475"/>
              <a:ext cx="2667000" cy="2590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grpSp>
      <p:sp>
        <p:nvSpPr>
          <p:cNvPr id="103427" name="TextBox 2"/>
          <p:cNvSpPr txBox="1">
            <a:spLocks noChangeArrowheads="1"/>
          </p:cNvSpPr>
          <p:nvPr/>
        </p:nvSpPr>
        <p:spPr bwMode="auto">
          <a:xfrm>
            <a:off x="3084513" y="6335712"/>
            <a:ext cx="6059487" cy="522288"/>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dirty="0">
                <a:solidFill>
                  <a:srgbClr val="FFFFFF"/>
                </a:solidFill>
                <a:latin typeface="Open Sans Light" panose="020B0306030504020204" pitchFamily="34" charset="0"/>
                <a:cs typeface="Open Sans Light" panose="020B0306030504020204" pitchFamily="34" charset="0"/>
              </a:rPr>
              <a:t>Opioid Prescriptions in Arizona</a:t>
            </a:r>
          </a:p>
        </p:txBody>
      </p:sp>
      <p:sp>
        <p:nvSpPr>
          <p:cNvPr id="103428" name="TextBox 3"/>
          <p:cNvSpPr txBox="1">
            <a:spLocks noChangeArrowheads="1"/>
          </p:cNvSpPr>
          <p:nvPr/>
        </p:nvSpPr>
        <p:spPr bwMode="auto">
          <a:xfrm>
            <a:off x="0" y="14288"/>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a:solidFill>
                  <a:srgbClr val="000000"/>
                </a:solidFill>
                <a:latin typeface="Open Sans" panose="020B0606030504020204" pitchFamily="34" charset="0"/>
                <a:cs typeface="Open Sans" panose="020B0606030504020204" pitchFamily="34" charset="0"/>
              </a:rPr>
              <a:t>In the first 6 months of 2017,</a:t>
            </a:r>
          </a:p>
        </p:txBody>
      </p:sp>
      <p:sp>
        <p:nvSpPr>
          <p:cNvPr id="103429" name="TextBox 1"/>
          <p:cNvSpPr txBox="1">
            <a:spLocks noChangeArrowheads="1"/>
          </p:cNvSpPr>
          <p:nvPr/>
        </p:nvSpPr>
        <p:spPr bwMode="auto">
          <a:xfrm>
            <a:off x="204788" y="2286000"/>
            <a:ext cx="561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b="1">
                <a:solidFill>
                  <a:srgbClr val="B82927"/>
                </a:solidFill>
                <a:latin typeface="Open Sans" panose="020B0606030504020204" pitchFamily="34" charset="0"/>
                <a:cs typeface="Open Sans" panose="020B0606030504020204" pitchFamily="34" charset="0"/>
              </a:rPr>
              <a:t>2,850,535</a:t>
            </a:r>
            <a:r>
              <a:rPr lang="en-US" altLang="en-US" sz="3200" b="1">
                <a:solidFill>
                  <a:srgbClr val="000000"/>
                </a:solidFill>
                <a:latin typeface="Open Sans" panose="020B0606030504020204" pitchFamily="34" charset="0"/>
                <a:cs typeface="Open Sans" panose="020B0606030504020204" pitchFamily="34" charset="0"/>
              </a:rPr>
              <a:t> </a:t>
            </a:r>
            <a:r>
              <a:rPr lang="en-US" altLang="en-US" sz="2800">
                <a:solidFill>
                  <a:srgbClr val="000000"/>
                </a:solidFill>
                <a:latin typeface="Open Sans" panose="020B0606030504020204" pitchFamily="34" charset="0"/>
                <a:cs typeface="Open Sans" panose="020B0606030504020204" pitchFamily="34" charset="0"/>
              </a:rPr>
              <a:t>opioid prescriptions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
          <p:cNvSpPr txBox="1">
            <a:spLocks noChangeArrowheads="1"/>
          </p:cNvSpPr>
          <p:nvPr/>
        </p:nvSpPr>
        <p:spPr bwMode="auto">
          <a:xfrm>
            <a:off x="3297906" y="6334125"/>
            <a:ext cx="5853112" cy="523875"/>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FFFFFF"/>
                </a:solidFill>
                <a:latin typeface="Open Sans Light" panose="020B0306030504020204" pitchFamily="34" charset="0"/>
                <a:cs typeface="Open Sans Light" panose="020B0306030504020204" pitchFamily="34" charset="0"/>
              </a:rPr>
              <a:t>Opioid Prescriptions in Arizona</a:t>
            </a:r>
          </a:p>
        </p:txBody>
      </p:sp>
      <p:grpSp>
        <p:nvGrpSpPr>
          <p:cNvPr id="104451" name="Group 5"/>
          <p:cNvGrpSpPr>
            <a:grpSpLocks/>
          </p:cNvGrpSpPr>
          <p:nvPr/>
        </p:nvGrpSpPr>
        <p:grpSpPr bwMode="auto">
          <a:xfrm>
            <a:off x="5181600" y="1516063"/>
            <a:ext cx="2109788" cy="2124075"/>
            <a:chOff x="6629400" y="1133475"/>
            <a:chExt cx="2667000" cy="2590800"/>
          </a:xfrm>
        </p:grpSpPr>
        <p:pic>
          <p:nvPicPr>
            <p:cNvPr id="104457" name="Picture 2" descr="C:\Users\ROBINSS\Downloads\prescription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71181"/>
              <a:ext cx="1915385" cy="19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29400" y="1133475"/>
              <a:ext cx="2667000" cy="2590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grpSp>
      <p:sp>
        <p:nvSpPr>
          <p:cNvPr id="104452" name="TextBox 8"/>
          <p:cNvSpPr txBox="1">
            <a:spLocks noChangeArrowheads="1"/>
          </p:cNvSpPr>
          <p:nvPr/>
        </p:nvSpPr>
        <p:spPr bwMode="auto">
          <a:xfrm>
            <a:off x="204788" y="2286000"/>
            <a:ext cx="561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b="1">
                <a:solidFill>
                  <a:srgbClr val="B82927"/>
                </a:solidFill>
                <a:latin typeface="Open Sans" panose="020B0606030504020204" pitchFamily="34" charset="0"/>
                <a:cs typeface="Open Sans" panose="020B0606030504020204" pitchFamily="34" charset="0"/>
              </a:rPr>
              <a:t>2,850,535</a:t>
            </a:r>
            <a:r>
              <a:rPr lang="en-US" altLang="en-US" sz="3200" b="1">
                <a:solidFill>
                  <a:srgbClr val="000000"/>
                </a:solidFill>
                <a:latin typeface="Open Sans" panose="020B0606030504020204" pitchFamily="34" charset="0"/>
                <a:cs typeface="Open Sans" panose="020B0606030504020204" pitchFamily="34" charset="0"/>
              </a:rPr>
              <a:t> </a:t>
            </a:r>
            <a:r>
              <a:rPr lang="en-US" altLang="en-US" sz="2800">
                <a:solidFill>
                  <a:srgbClr val="000000"/>
                </a:solidFill>
                <a:latin typeface="Open Sans" panose="020B0606030504020204" pitchFamily="34" charset="0"/>
                <a:cs typeface="Open Sans" panose="020B0606030504020204" pitchFamily="34" charset="0"/>
              </a:rPr>
              <a:t>opioid prescriptions</a:t>
            </a:r>
          </a:p>
        </p:txBody>
      </p:sp>
      <p:sp>
        <p:nvSpPr>
          <p:cNvPr id="104453" name="TextBox 10"/>
          <p:cNvSpPr txBox="1">
            <a:spLocks noChangeArrowheads="1"/>
          </p:cNvSpPr>
          <p:nvPr/>
        </p:nvSpPr>
        <p:spPr bwMode="auto">
          <a:xfrm>
            <a:off x="0" y="14288"/>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a:solidFill>
                  <a:srgbClr val="000000"/>
                </a:solidFill>
                <a:latin typeface="Open Sans" panose="020B0606030504020204" pitchFamily="34" charset="0"/>
                <a:cs typeface="Open Sans" panose="020B0606030504020204" pitchFamily="34" charset="0"/>
              </a:rPr>
              <a:t>In the first 6 months of 2017,</a:t>
            </a:r>
          </a:p>
        </p:txBody>
      </p:sp>
      <p:pic>
        <p:nvPicPr>
          <p:cNvPr id="1044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38600"/>
            <a:ext cx="7858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19225" y="3460750"/>
            <a:ext cx="2667000" cy="2590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4456" name="TextBox 4"/>
          <p:cNvSpPr txBox="1">
            <a:spLocks noChangeArrowheads="1"/>
          </p:cNvSpPr>
          <p:nvPr/>
        </p:nvSpPr>
        <p:spPr bwMode="auto">
          <a:xfrm>
            <a:off x="3567113" y="4572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b="1">
                <a:solidFill>
                  <a:srgbClr val="B82927"/>
                </a:solidFill>
                <a:latin typeface="Open Sans" panose="020B0606030504020204" pitchFamily="34" charset="0"/>
                <a:cs typeface="Open Sans" panose="020B0606030504020204" pitchFamily="34" charset="0"/>
              </a:rPr>
              <a:t>205,256,807</a:t>
            </a:r>
            <a:r>
              <a:rPr lang="en-US" altLang="en-US" sz="2400">
                <a:solidFill>
                  <a:srgbClr val="000000"/>
                </a:solidFill>
                <a:latin typeface="Open Sans" panose="020B0606030504020204" pitchFamily="34" charset="0"/>
                <a:cs typeface="Open Sans" panose="020B0606030504020204" pitchFamily="34" charset="0"/>
              </a:rPr>
              <a:t> </a:t>
            </a:r>
            <a:r>
              <a:rPr lang="en-US" altLang="en-US" sz="2800">
                <a:solidFill>
                  <a:srgbClr val="000000"/>
                </a:solidFill>
                <a:latin typeface="Open Sans" panose="020B0606030504020204" pitchFamily="34" charset="0"/>
                <a:cs typeface="Open Sans" panose="020B0606030504020204" pitchFamily="34" charset="0"/>
              </a:rPr>
              <a:t>opioid pills</a:t>
            </a:r>
            <a:endParaRPr lang="en-US" altLang="en-US" sz="2400">
              <a:solidFill>
                <a:srgbClr val="000000"/>
              </a:solidFill>
              <a:latin typeface="Open Sans" panose="020B0606030504020204" pitchFamily="34" charset="0"/>
              <a:cs typeface="Open Sans" panose="020B0606030504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 y="381000"/>
            <a:ext cx="7926388" cy="735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3425825" y="6334125"/>
            <a:ext cx="5727700" cy="523875"/>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FFFFFF"/>
                </a:solidFill>
                <a:latin typeface="Open Sans Light" panose="020B0306030504020204" pitchFamily="34" charset="0"/>
                <a:cs typeface="Open Sans Light" panose="020B0306030504020204" pitchFamily="34" charset="0"/>
              </a:rPr>
              <a:t>Opioid Prescriptions in Arizona</a:t>
            </a:r>
          </a:p>
        </p:txBody>
      </p:sp>
      <p:sp>
        <p:nvSpPr>
          <p:cNvPr id="3076" name="TextBox 6"/>
          <p:cNvSpPr txBox="1">
            <a:spLocks noChangeArrowheads="1"/>
          </p:cNvSpPr>
          <p:nvPr/>
        </p:nvSpPr>
        <p:spPr bwMode="auto">
          <a:xfrm>
            <a:off x="685800" y="588486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January</a:t>
            </a:r>
          </a:p>
        </p:txBody>
      </p:sp>
      <p:sp>
        <p:nvSpPr>
          <p:cNvPr id="3077" name="TextBox 7"/>
          <p:cNvSpPr txBox="1">
            <a:spLocks noChangeArrowheads="1"/>
          </p:cNvSpPr>
          <p:nvPr/>
        </p:nvSpPr>
        <p:spPr bwMode="auto">
          <a:xfrm>
            <a:off x="8351838" y="5884863"/>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July</a:t>
            </a:r>
          </a:p>
        </p:txBody>
      </p:sp>
      <p:sp>
        <p:nvSpPr>
          <p:cNvPr id="7" name="TextBox 6"/>
          <p:cNvSpPr txBox="1"/>
          <p:nvPr/>
        </p:nvSpPr>
        <p:spPr>
          <a:xfrm>
            <a:off x="0" y="0"/>
            <a:ext cx="8984599" cy="784830"/>
          </a:xfrm>
          <a:prstGeom prst="rect">
            <a:avLst/>
          </a:prstGeom>
          <a:noFill/>
        </p:spPr>
        <p:txBody>
          <a:bodyPr wrap="square" rtlCol="0">
            <a:spAutoFit/>
          </a:bodyPr>
          <a:lstStyle/>
          <a:p>
            <a:pPr>
              <a:lnSpc>
                <a:spcPct val="125000"/>
              </a:lnSpc>
            </a:pPr>
            <a:r>
              <a:rPr lang="en-US" sz="1800" b="1" dirty="0">
                <a:latin typeface="Open Sans" panose="020B0606030504020204" pitchFamily="34" charset="0"/>
                <a:ea typeface="Open Sans" panose="020B0606030504020204" pitchFamily="34" charset="0"/>
                <a:cs typeface="Open Sans" panose="020B0606030504020204" pitchFamily="34" charset="0"/>
              </a:rPr>
              <a:t>Over the last 6 months, the number of opioid pills prescribed per week has ranged from </a:t>
            </a:r>
            <a:r>
              <a:rPr lang="en-US" sz="1800" b="1" dirty="0">
                <a:solidFill>
                  <a:srgbClr val="B82927"/>
                </a:solidFill>
                <a:latin typeface="Open Sans" panose="020B0606030504020204" pitchFamily="34" charset="0"/>
                <a:ea typeface="Open Sans" panose="020B0606030504020204" pitchFamily="34" charset="0"/>
                <a:cs typeface="Open Sans" panose="020B0606030504020204" pitchFamily="34" charset="0"/>
              </a:rPr>
              <a:t>275,615</a:t>
            </a:r>
            <a:r>
              <a:rPr lang="en-US" sz="1800" b="1" dirty="0">
                <a:latin typeface="Open Sans" panose="020B0606030504020204" pitchFamily="34" charset="0"/>
                <a:ea typeface="Open Sans" panose="020B0606030504020204" pitchFamily="34" charset="0"/>
                <a:cs typeface="Open Sans" panose="020B0606030504020204" pitchFamily="34" charset="0"/>
              </a:rPr>
              <a:t> to </a:t>
            </a:r>
            <a:r>
              <a:rPr lang="en-US" sz="1800" b="1" dirty="0">
                <a:solidFill>
                  <a:srgbClr val="B82927"/>
                </a:solidFill>
                <a:latin typeface="Open Sans" panose="020B0606030504020204" pitchFamily="34" charset="0"/>
                <a:ea typeface="Open Sans" panose="020B0606030504020204" pitchFamily="34" charset="0"/>
                <a:cs typeface="Open Sans" panose="020B0606030504020204" pitchFamily="34" charset="0"/>
              </a:rPr>
              <a:t>8,435,275</a:t>
            </a:r>
            <a:r>
              <a:rPr lang="en-US" sz="1800" b="1" dirty="0">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8" name="Chart 7"/>
          <p:cNvGraphicFramePr/>
          <p:nvPr>
            <p:extLst>
              <p:ext uri="{D42A27DB-BD31-4B8C-83A1-F6EECF244321}">
                <p14:modId xmlns:p14="http://schemas.microsoft.com/office/powerpoint/2010/main" val="4039082365"/>
              </p:ext>
            </p:extLst>
          </p:nvPr>
        </p:nvGraphicFramePr>
        <p:xfrm>
          <a:off x="38100" y="990600"/>
          <a:ext cx="8923730" cy="47755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3425825" y="6334125"/>
            <a:ext cx="5727700" cy="523875"/>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FFFFFF"/>
                </a:solidFill>
                <a:latin typeface="Open Sans Light" panose="020B0306030504020204" pitchFamily="34" charset="0"/>
                <a:cs typeface="Open Sans Light" panose="020B0306030504020204" pitchFamily="34" charset="0"/>
              </a:rPr>
              <a:t>Opioid Prescriptions in Arizona</a:t>
            </a:r>
          </a:p>
        </p:txBody>
      </p:sp>
      <p:sp>
        <p:nvSpPr>
          <p:cNvPr id="3076" name="TextBox 6"/>
          <p:cNvSpPr txBox="1">
            <a:spLocks noChangeArrowheads="1"/>
          </p:cNvSpPr>
          <p:nvPr/>
        </p:nvSpPr>
        <p:spPr bwMode="auto">
          <a:xfrm>
            <a:off x="685800" y="588486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January</a:t>
            </a:r>
          </a:p>
        </p:txBody>
      </p:sp>
      <p:sp>
        <p:nvSpPr>
          <p:cNvPr id="3077" name="TextBox 7"/>
          <p:cNvSpPr txBox="1">
            <a:spLocks noChangeArrowheads="1"/>
          </p:cNvSpPr>
          <p:nvPr/>
        </p:nvSpPr>
        <p:spPr bwMode="auto">
          <a:xfrm>
            <a:off x="8351838" y="5884863"/>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July</a:t>
            </a:r>
          </a:p>
        </p:txBody>
      </p:sp>
      <p:sp>
        <p:nvSpPr>
          <p:cNvPr id="7" name="TextBox 6"/>
          <p:cNvSpPr txBox="1"/>
          <p:nvPr/>
        </p:nvSpPr>
        <p:spPr>
          <a:xfrm>
            <a:off x="0" y="0"/>
            <a:ext cx="8984599" cy="784830"/>
          </a:xfrm>
          <a:prstGeom prst="rect">
            <a:avLst/>
          </a:prstGeom>
          <a:noFill/>
        </p:spPr>
        <p:txBody>
          <a:bodyPr wrap="square" rtlCol="0">
            <a:spAutoFit/>
          </a:bodyPr>
          <a:lstStyle/>
          <a:p>
            <a:pPr>
              <a:lnSpc>
                <a:spcPct val="125000"/>
              </a:lnSpc>
            </a:pPr>
            <a:r>
              <a:rPr lang="en-US" sz="18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Over the last 6 months, the number of opioid pills prescribed per week has ranged from </a:t>
            </a:r>
            <a:r>
              <a:rPr lang="en-US" sz="1800" b="1" dirty="0">
                <a:solidFill>
                  <a:schemeClr val="accent2">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275,615</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to</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accent2">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8,435,275</a:t>
            </a:r>
            <a:r>
              <a:rPr lang="en-US" sz="18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a:t>
            </a:r>
            <a:r>
              <a:rPr lang="en-US" sz="1800" b="1" dirty="0">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8" name="Chart 7"/>
          <p:cNvGraphicFramePr/>
          <p:nvPr>
            <p:extLst/>
          </p:nvPr>
        </p:nvGraphicFramePr>
        <p:xfrm>
          <a:off x="38100" y="990600"/>
          <a:ext cx="8923730" cy="4775514"/>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Right 1"/>
          <p:cNvSpPr/>
          <p:nvPr/>
        </p:nvSpPr>
        <p:spPr>
          <a:xfrm rot="3358274">
            <a:off x="3868149" y="1213364"/>
            <a:ext cx="613610" cy="18565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70807" y="861972"/>
            <a:ext cx="3104147" cy="461665"/>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Executive Order 2016-06: Prescription Opioid Initial Fill Limitation in effect</a:t>
            </a:r>
          </a:p>
        </p:txBody>
      </p:sp>
    </p:spTree>
    <p:extLst>
      <p:ext uri="{BB962C8B-B14F-4D97-AF65-F5344CB8AC3E}">
        <p14:creationId xmlns:p14="http://schemas.microsoft.com/office/powerpoint/2010/main" val="422879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338513" y="6334125"/>
            <a:ext cx="5805487" cy="523875"/>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FFFFFF"/>
                </a:solidFill>
                <a:latin typeface="Open Sans Light" panose="020B0306030504020204" pitchFamily="34" charset="0"/>
                <a:cs typeface="Open Sans Light" panose="020B0306030504020204" pitchFamily="34" charset="0"/>
              </a:rPr>
              <a:t>Opioid Prescriptions in Arizona</a:t>
            </a:r>
          </a:p>
        </p:txBody>
      </p:sp>
      <p:sp>
        <p:nvSpPr>
          <p:cNvPr id="4100" name="TextBox 6"/>
          <p:cNvSpPr txBox="1">
            <a:spLocks noChangeArrowheads="1"/>
          </p:cNvSpPr>
          <p:nvPr/>
        </p:nvSpPr>
        <p:spPr bwMode="auto">
          <a:xfrm>
            <a:off x="685800" y="588486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January</a:t>
            </a:r>
          </a:p>
        </p:txBody>
      </p:sp>
      <p:sp>
        <p:nvSpPr>
          <p:cNvPr id="4101" name="TextBox 7"/>
          <p:cNvSpPr txBox="1">
            <a:spLocks noChangeArrowheads="1"/>
          </p:cNvSpPr>
          <p:nvPr/>
        </p:nvSpPr>
        <p:spPr bwMode="auto">
          <a:xfrm>
            <a:off x="8351838" y="5884863"/>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7F7F7F"/>
                </a:solidFill>
                <a:latin typeface="Open Sans" panose="020B0606030504020204" pitchFamily="34" charset="0"/>
                <a:cs typeface="Open Sans" panose="020B0606030504020204" pitchFamily="34" charset="0"/>
              </a:rPr>
              <a:t>July</a:t>
            </a:r>
          </a:p>
        </p:txBody>
      </p:sp>
      <p:sp>
        <p:nvSpPr>
          <p:cNvPr id="7" name="TextBox 6"/>
          <p:cNvSpPr txBox="1"/>
          <p:nvPr/>
        </p:nvSpPr>
        <p:spPr>
          <a:xfrm>
            <a:off x="0" y="0"/>
            <a:ext cx="8984599" cy="784830"/>
          </a:xfrm>
          <a:prstGeom prst="rect">
            <a:avLst/>
          </a:prstGeom>
          <a:noFill/>
        </p:spPr>
        <p:txBody>
          <a:bodyPr wrap="square" rtlCol="0">
            <a:spAutoFit/>
          </a:bodyPr>
          <a:lstStyle/>
          <a:p>
            <a:pPr>
              <a:lnSpc>
                <a:spcPct val="125000"/>
              </a:lnSpc>
            </a:pPr>
            <a:r>
              <a:rPr lang="en-US" sz="1800" b="1" dirty="0">
                <a:latin typeface="Open Sans" panose="020B0606030504020204" pitchFamily="34" charset="0"/>
                <a:ea typeface="Open Sans" panose="020B0606030504020204" pitchFamily="34" charset="0"/>
                <a:cs typeface="Open Sans" panose="020B0606030504020204" pitchFamily="34" charset="0"/>
              </a:rPr>
              <a:t>Over the last 6 months, the number of opioid pills prescribed per week has ranged from </a:t>
            </a:r>
            <a:r>
              <a:rPr lang="en-US" sz="1800" b="1" dirty="0">
                <a:solidFill>
                  <a:srgbClr val="B82927"/>
                </a:solidFill>
                <a:latin typeface="Open Sans" panose="020B0606030504020204" pitchFamily="34" charset="0"/>
                <a:ea typeface="Open Sans" panose="020B0606030504020204" pitchFamily="34" charset="0"/>
                <a:cs typeface="Open Sans" panose="020B0606030504020204" pitchFamily="34" charset="0"/>
              </a:rPr>
              <a:t>275,615</a:t>
            </a:r>
            <a:r>
              <a:rPr lang="en-US" sz="1800" b="1" dirty="0">
                <a:latin typeface="Open Sans" panose="020B0606030504020204" pitchFamily="34" charset="0"/>
                <a:ea typeface="Open Sans" panose="020B0606030504020204" pitchFamily="34" charset="0"/>
                <a:cs typeface="Open Sans" panose="020B0606030504020204" pitchFamily="34" charset="0"/>
              </a:rPr>
              <a:t> to </a:t>
            </a:r>
            <a:r>
              <a:rPr lang="en-US" sz="1800" b="1" dirty="0">
                <a:solidFill>
                  <a:srgbClr val="B82927"/>
                </a:solidFill>
                <a:latin typeface="Open Sans" panose="020B0606030504020204" pitchFamily="34" charset="0"/>
                <a:ea typeface="Open Sans" panose="020B0606030504020204" pitchFamily="34" charset="0"/>
                <a:cs typeface="Open Sans" panose="020B0606030504020204" pitchFamily="34" charset="0"/>
              </a:rPr>
              <a:t>8,435,275</a:t>
            </a:r>
            <a:r>
              <a:rPr lang="en-US" sz="1800" b="1" dirty="0">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8" name="Chart 7"/>
          <p:cNvGraphicFramePr/>
          <p:nvPr>
            <p:extLst>
              <p:ext uri="{D42A27DB-BD31-4B8C-83A1-F6EECF244321}">
                <p14:modId xmlns:p14="http://schemas.microsoft.com/office/powerpoint/2010/main" val="3913978104"/>
              </p:ext>
            </p:extLst>
          </p:nvPr>
        </p:nvGraphicFramePr>
        <p:xfrm>
          <a:off x="38100" y="990600"/>
          <a:ext cx="8923730" cy="4775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4416425" y="6396038"/>
            <a:ext cx="472757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graphicFrame>
        <p:nvGraphicFramePr>
          <p:cNvPr id="3" name="Table 2"/>
          <p:cNvGraphicFramePr>
            <a:graphicFrameLocks noGrp="1"/>
          </p:cNvGraphicFramePr>
          <p:nvPr/>
        </p:nvGraphicFramePr>
        <p:xfrm>
          <a:off x="152400" y="1362075"/>
          <a:ext cx="2651124" cy="2468564"/>
        </p:xfrm>
        <a:graphic>
          <a:graphicData uri="http://schemas.openxmlformats.org/drawingml/2006/table">
            <a:tbl>
              <a:tblPr>
                <a:tableStyleId>{5C22544A-7EE6-4342-B048-85BDC9FD1C3A}</a:tableStyleId>
              </a:tblPr>
              <a:tblGrid>
                <a:gridCol w="378732">
                  <a:extLst>
                    <a:ext uri="{9D8B030D-6E8A-4147-A177-3AD203B41FA5}">
                      <a16:colId xmlns:a16="http://schemas.microsoft.com/office/drawing/2014/main" xmlns="" val="20000"/>
                    </a:ext>
                  </a:extLst>
                </a:gridCol>
                <a:gridCol w="378732">
                  <a:extLst>
                    <a:ext uri="{9D8B030D-6E8A-4147-A177-3AD203B41FA5}">
                      <a16:colId xmlns:a16="http://schemas.microsoft.com/office/drawing/2014/main" xmlns="" val="20001"/>
                    </a:ext>
                  </a:extLst>
                </a:gridCol>
                <a:gridCol w="378732">
                  <a:extLst>
                    <a:ext uri="{9D8B030D-6E8A-4147-A177-3AD203B41FA5}">
                      <a16:colId xmlns:a16="http://schemas.microsoft.com/office/drawing/2014/main" xmlns="" val="20002"/>
                    </a:ext>
                  </a:extLst>
                </a:gridCol>
                <a:gridCol w="378732">
                  <a:extLst>
                    <a:ext uri="{9D8B030D-6E8A-4147-A177-3AD203B41FA5}">
                      <a16:colId xmlns:a16="http://schemas.microsoft.com/office/drawing/2014/main" xmlns="" val="20003"/>
                    </a:ext>
                  </a:extLst>
                </a:gridCol>
                <a:gridCol w="378732">
                  <a:extLst>
                    <a:ext uri="{9D8B030D-6E8A-4147-A177-3AD203B41FA5}">
                      <a16:colId xmlns:a16="http://schemas.microsoft.com/office/drawing/2014/main" xmlns="" val="20004"/>
                    </a:ext>
                  </a:extLst>
                </a:gridCol>
                <a:gridCol w="378732">
                  <a:extLst>
                    <a:ext uri="{9D8B030D-6E8A-4147-A177-3AD203B41FA5}">
                      <a16:colId xmlns:a16="http://schemas.microsoft.com/office/drawing/2014/main" xmlns="" val="20005"/>
                    </a:ext>
                  </a:extLst>
                </a:gridCol>
                <a:gridCol w="378732">
                  <a:extLst>
                    <a:ext uri="{9D8B030D-6E8A-4147-A177-3AD203B41FA5}">
                      <a16:colId xmlns:a16="http://schemas.microsoft.com/office/drawing/2014/main" xmlns="" val="20006"/>
                    </a:ext>
                  </a:extLst>
                </a:gridCol>
              </a:tblGrid>
              <a:tr h="372614">
                <a:tc gridSpan="7">
                  <a:txBody>
                    <a:bodyPr/>
                    <a:lstStyle/>
                    <a:p>
                      <a:pPr algn="ctr" fontAlgn="ctr"/>
                      <a:r>
                        <a:rPr lang="en-US" sz="20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June</a:t>
                      </a:r>
                      <a:endPar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292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9325">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M</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W</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F</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4</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6</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7</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8</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9</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10</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12</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13</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14</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16</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17</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4"/>
                  </a:ext>
                </a:extLst>
              </a:tr>
              <a:tr h="349325">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18</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19</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21</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22</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23</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24</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5"/>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25</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26</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27</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28</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29</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6"/>
                  </a:ext>
                </a:extLst>
              </a:tr>
            </a:tbl>
          </a:graphicData>
        </a:graphic>
      </p:graphicFrame>
      <p:graphicFrame>
        <p:nvGraphicFramePr>
          <p:cNvPr id="4" name="Table 3"/>
          <p:cNvGraphicFramePr>
            <a:graphicFrameLocks noGrp="1"/>
          </p:cNvGraphicFramePr>
          <p:nvPr/>
        </p:nvGraphicFramePr>
        <p:xfrm>
          <a:off x="3444875" y="1362075"/>
          <a:ext cx="2468564" cy="2468561"/>
        </p:xfrm>
        <a:graphic>
          <a:graphicData uri="http://schemas.openxmlformats.org/drawingml/2006/table">
            <a:tbl>
              <a:tblPr>
                <a:tableStyleId>{5C22544A-7EE6-4342-B048-85BDC9FD1C3A}</a:tableStyleId>
              </a:tblPr>
              <a:tblGrid>
                <a:gridCol w="352652">
                  <a:extLst>
                    <a:ext uri="{9D8B030D-6E8A-4147-A177-3AD203B41FA5}">
                      <a16:colId xmlns:a16="http://schemas.microsoft.com/office/drawing/2014/main" xmlns="" val="20000"/>
                    </a:ext>
                  </a:extLst>
                </a:gridCol>
                <a:gridCol w="352652">
                  <a:extLst>
                    <a:ext uri="{9D8B030D-6E8A-4147-A177-3AD203B41FA5}">
                      <a16:colId xmlns:a16="http://schemas.microsoft.com/office/drawing/2014/main" xmlns="" val="20001"/>
                    </a:ext>
                  </a:extLst>
                </a:gridCol>
                <a:gridCol w="352652">
                  <a:extLst>
                    <a:ext uri="{9D8B030D-6E8A-4147-A177-3AD203B41FA5}">
                      <a16:colId xmlns:a16="http://schemas.microsoft.com/office/drawing/2014/main" xmlns="" val="20002"/>
                    </a:ext>
                  </a:extLst>
                </a:gridCol>
                <a:gridCol w="352652">
                  <a:extLst>
                    <a:ext uri="{9D8B030D-6E8A-4147-A177-3AD203B41FA5}">
                      <a16:colId xmlns:a16="http://schemas.microsoft.com/office/drawing/2014/main" xmlns="" val="20003"/>
                    </a:ext>
                  </a:extLst>
                </a:gridCol>
                <a:gridCol w="352652">
                  <a:extLst>
                    <a:ext uri="{9D8B030D-6E8A-4147-A177-3AD203B41FA5}">
                      <a16:colId xmlns:a16="http://schemas.microsoft.com/office/drawing/2014/main" xmlns="" val="20004"/>
                    </a:ext>
                  </a:extLst>
                </a:gridCol>
                <a:gridCol w="352652">
                  <a:extLst>
                    <a:ext uri="{9D8B030D-6E8A-4147-A177-3AD203B41FA5}">
                      <a16:colId xmlns:a16="http://schemas.microsoft.com/office/drawing/2014/main" xmlns="" val="20005"/>
                    </a:ext>
                  </a:extLst>
                </a:gridCol>
                <a:gridCol w="352652">
                  <a:extLst>
                    <a:ext uri="{9D8B030D-6E8A-4147-A177-3AD203B41FA5}">
                      <a16:colId xmlns:a16="http://schemas.microsoft.com/office/drawing/2014/main" xmlns="" val="20006"/>
                    </a:ext>
                  </a:extLst>
                </a:gridCol>
              </a:tblGrid>
              <a:tr h="326421">
                <a:tc gridSpan="7">
                  <a:txBody>
                    <a:bodyPr/>
                    <a:lstStyle/>
                    <a:p>
                      <a:pPr algn="ctr" fontAlgn="ctr"/>
                      <a:r>
                        <a:rPr lang="en-US" sz="20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endPar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292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6020">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M</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W</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F</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306020">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2"/>
                  </a:ext>
                </a:extLst>
              </a:tr>
              <a:tr h="306020">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4</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5</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6</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7</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8</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3"/>
                  </a:ext>
                </a:extLst>
              </a:tr>
              <a:tr h="306020">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9</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12</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13</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14</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4"/>
                  </a:ext>
                </a:extLst>
              </a:tr>
              <a:tr h="306020">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16</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17</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18</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19</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22</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5"/>
                  </a:ext>
                </a:extLst>
              </a:tr>
              <a:tr h="306020">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23</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24</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26</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27</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28</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29</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6"/>
                  </a:ext>
                </a:extLst>
              </a:tr>
              <a:tr h="306020">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31</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graphicFrame>
        <p:nvGraphicFramePr>
          <p:cNvPr id="7" name="Table 6"/>
          <p:cNvGraphicFramePr>
            <a:graphicFrameLocks noGrp="1"/>
          </p:cNvGraphicFramePr>
          <p:nvPr/>
        </p:nvGraphicFramePr>
        <p:xfrm>
          <a:off x="6553200" y="1362075"/>
          <a:ext cx="2468564" cy="2468564"/>
        </p:xfrm>
        <a:graphic>
          <a:graphicData uri="http://schemas.openxmlformats.org/drawingml/2006/table">
            <a:tbl>
              <a:tblPr>
                <a:tableStyleId>{5C22544A-7EE6-4342-B048-85BDC9FD1C3A}</a:tableStyleId>
              </a:tblPr>
              <a:tblGrid>
                <a:gridCol w="352652">
                  <a:extLst>
                    <a:ext uri="{9D8B030D-6E8A-4147-A177-3AD203B41FA5}">
                      <a16:colId xmlns:a16="http://schemas.microsoft.com/office/drawing/2014/main" xmlns="" val="20000"/>
                    </a:ext>
                  </a:extLst>
                </a:gridCol>
                <a:gridCol w="352652">
                  <a:extLst>
                    <a:ext uri="{9D8B030D-6E8A-4147-A177-3AD203B41FA5}">
                      <a16:colId xmlns:a16="http://schemas.microsoft.com/office/drawing/2014/main" xmlns="" val="20001"/>
                    </a:ext>
                  </a:extLst>
                </a:gridCol>
                <a:gridCol w="352652">
                  <a:extLst>
                    <a:ext uri="{9D8B030D-6E8A-4147-A177-3AD203B41FA5}">
                      <a16:colId xmlns:a16="http://schemas.microsoft.com/office/drawing/2014/main" xmlns="" val="20002"/>
                    </a:ext>
                  </a:extLst>
                </a:gridCol>
                <a:gridCol w="352652">
                  <a:extLst>
                    <a:ext uri="{9D8B030D-6E8A-4147-A177-3AD203B41FA5}">
                      <a16:colId xmlns:a16="http://schemas.microsoft.com/office/drawing/2014/main" xmlns="" val="20003"/>
                    </a:ext>
                  </a:extLst>
                </a:gridCol>
                <a:gridCol w="352652">
                  <a:extLst>
                    <a:ext uri="{9D8B030D-6E8A-4147-A177-3AD203B41FA5}">
                      <a16:colId xmlns:a16="http://schemas.microsoft.com/office/drawing/2014/main" xmlns="" val="20004"/>
                    </a:ext>
                  </a:extLst>
                </a:gridCol>
                <a:gridCol w="352652">
                  <a:extLst>
                    <a:ext uri="{9D8B030D-6E8A-4147-A177-3AD203B41FA5}">
                      <a16:colId xmlns:a16="http://schemas.microsoft.com/office/drawing/2014/main" xmlns="" val="20005"/>
                    </a:ext>
                  </a:extLst>
                </a:gridCol>
                <a:gridCol w="352652">
                  <a:extLst>
                    <a:ext uri="{9D8B030D-6E8A-4147-A177-3AD203B41FA5}">
                      <a16:colId xmlns:a16="http://schemas.microsoft.com/office/drawing/2014/main" xmlns="" val="20006"/>
                    </a:ext>
                  </a:extLst>
                </a:gridCol>
              </a:tblGrid>
              <a:tr h="372614">
                <a:tc gridSpan="7">
                  <a:txBody>
                    <a:bodyPr/>
                    <a:lstStyle/>
                    <a:p>
                      <a:pPr algn="ctr" fontAlgn="ctr"/>
                      <a:r>
                        <a:rPr lang="en-US" sz="20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August</a:t>
                      </a:r>
                      <a:endPar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292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9325">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M</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W</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T</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F</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S</a:t>
                      </a:r>
                      <a:endParaRPr lang="en-US" sz="14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349325">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3</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4</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lumMod val="50000"/>
                      </a:schemeClr>
                    </a:solidFill>
                  </a:tcPr>
                </a:tc>
                <a:extLst>
                  <a:ext uri="{0D108BD9-81ED-4DB2-BD59-A6C34878D82A}">
                    <a16:rowId xmlns:a16="http://schemas.microsoft.com/office/drawing/2014/main" xmlns="" val="10002"/>
                  </a:ext>
                </a:extLst>
              </a:tr>
              <a:tr h="349325">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6</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7</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8</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9</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lumMod val="50000"/>
                      </a:schemeClr>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12</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13</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14</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15</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16</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17</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18</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19</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20</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21</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22</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23</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24</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25</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26</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5"/>
                  </a:ext>
                </a:extLst>
              </a:tr>
              <a:tr h="349325">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27</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28</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29</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30</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31</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06687" name="TextBox 7"/>
          <p:cNvSpPr txBox="1">
            <a:spLocks noChangeArrowheads="1"/>
          </p:cNvSpPr>
          <p:nvPr/>
        </p:nvSpPr>
        <p:spPr bwMode="auto">
          <a:xfrm>
            <a:off x="0" y="14288"/>
            <a:ext cx="6019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a:solidFill>
                  <a:srgbClr val="000000"/>
                </a:solidFill>
                <a:latin typeface="Open Sans" panose="020B0606030504020204" pitchFamily="34" charset="0"/>
                <a:cs typeface="Open Sans" panose="020B0606030504020204" pitchFamily="34" charset="0"/>
              </a:rPr>
              <a:t>Enhanced  Surveillance Period: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2016 Data</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Opioid Deaths are Increasing</a:t>
            </a:r>
          </a:p>
        </p:txBody>
      </p:sp>
      <p:pic>
        <p:nvPicPr>
          <p:cNvPr id="69639" name="Picture 3" descr="\\groups\collaboration\MediaRequestFileDrop\Chris-Minnick\Opiate-Report\Graphs\Chart1.jpg"/>
          <p:cNvPicPr>
            <a:picLocks noChangeAspect="1" noChangeArrowheads="1"/>
          </p:cNvPicPr>
          <p:nvPr/>
        </p:nvPicPr>
        <p:blipFill>
          <a:blip r:embed="rId3">
            <a:extLst>
              <a:ext uri="{28A0092B-C50C-407E-A947-70E740481C1C}">
                <a14:useLocalDpi xmlns:a14="http://schemas.microsoft.com/office/drawing/2010/main" val="0"/>
              </a:ext>
            </a:extLst>
          </a:blip>
          <a:srcRect t="26332"/>
          <a:stretch>
            <a:fillRect/>
          </a:stretch>
        </p:blipFill>
        <p:spPr bwMode="auto">
          <a:xfrm>
            <a:off x="325438" y="1570038"/>
            <a:ext cx="84931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Box 1"/>
          <p:cNvSpPr txBox="1">
            <a:spLocks noChangeArrowheads="1"/>
          </p:cNvSpPr>
          <p:nvPr/>
        </p:nvSpPr>
        <p:spPr bwMode="auto">
          <a:xfrm>
            <a:off x="325438" y="5900738"/>
            <a:ext cx="849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a:latin typeface="Fira Sans Light" charset="0"/>
              </a:rPr>
              <a:t>Opioid death counts in Arizona from 2007 to 2016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4727575" y="6396038"/>
            <a:ext cx="442595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1,557</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possible </a:t>
            </a:r>
            <a:r>
              <a:rPr sz="2400" b="1" spc="90" dirty="0">
                <a:solidFill>
                  <a:prstClr val="black"/>
                </a:solidFill>
                <a:latin typeface="Open Sans" panose="020B0606030504020204" pitchFamily="34" charset="0"/>
                <a:ea typeface="Open Sans" panose="020B0606030504020204" pitchFamily="34" charset="0"/>
                <a:cs typeface="Open Sans" panose="020B0606030504020204" pitchFamily="34" charset="0"/>
              </a:rPr>
              <a:t>opioid </a:t>
            </a:r>
            <a:r>
              <a:rPr sz="2400" b="1" spc="110" dirty="0">
                <a:solidFill>
                  <a:prstClr val="black"/>
                </a:solidFill>
                <a:latin typeface="Open Sans" panose="020B0606030504020204" pitchFamily="34" charset="0"/>
                <a:ea typeface="Open Sans" panose="020B0606030504020204" pitchFamily="34" charset="0"/>
                <a:cs typeface="Open Sans" panose="020B0606030504020204" pitchFamily="34" charset="0"/>
              </a:rPr>
              <a:t>overdoses</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4633913" y="6396038"/>
            <a:ext cx="4510087"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1,557</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possible </a:t>
            </a:r>
            <a:r>
              <a:rPr sz="2400" b="1" spc="90" dirty="0">
                <a:solidFill>
                  <a:prstClr val="black"/>
                </a:solidFill>
                <a:latin typeface="Open Sans" panose="020B0606030504020204" pitchFamily="34" charset="0"/>
                <a:ea typeface="Open Sans" panose="020B0606030504020204" pitchFamily="34" charset="0"/>
                <a:cs typeface="Open Sans" panose="020B0606030504020204" pitchFamily="34" charset="0"/>
              </a:rPr>
              <a:t>opioid </a:t>
            </a:r>
            <a:r>
              <a:rPr sz="2400" b="1" spc="110" dirty="0">
                <a:solidFill>
                  <a:prstClr val="black"/>
                </a:solidFill>
                <a:latin typeface="Open Sans" panose="020B0606030504020204" pitchFamily="34" charset="0"/>
                <a:ea typeface="Open Sans" panose="020B0606030504020204" pitchFamily="34" charset="0"/>
                <a:cs typeface="Open Sans" panose="020B0606030504020204" pitchFamily="34" charset="0"/>
              </a:rPr>
              <a:t>overdoses</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24"/>
          <p:cNvSpPr/>
          <p:nvPr/>
        </p:nvSpPr>
        <p:spPr>
          <a:xfrm>
            <a:off x="1782763" y="1658938"/>
            <a:ext cx="1087437" cy="954087"/>
          </a:xfrm>
          <a:custGeom>
            <a:avLst/>
            <a:gdLst/>
            <a:ahLst/>
            <a:cxnLst/>
            <a:rect l="l" t="t" r="r" b="b"/>
            <a:pathLst>
              <a:path w="720089" h="631825">
                <a:moveTo>
                  <a:pt x="0" y="0"/>
                </a:moveTo>
                <a:lnTo>
                  <a:pt x="0" y="454659"/>
                </a:lnTo>
                <a:lnTo>
                  <a:pt x="52385" y="457684"/>
                </a:lnTo>
                <a:lnTo>
                  <a:pt x="103569" y="466608"/>
                </a:lnTo>
                <a:lnTo>
                  <a:pt x="153095" y="481207"/>
                </a:lnTo>
                <a:lnTo>
                  <a:pt x="200507" y="501259"/>
                </a:lnTo>
                <a:lnTo>
                  <a:pt x="245350" y="526539"/>
                </a:lnTo>
                <a:lnTo>
                  <a:pt x="287168" y="556822"/>
                </a:lnTo>
                <a:lnTo>
                  <a:pt x="325504" y="591886"/>
                </a:lnTo>
                <a:lnTo>
                  <a:pt x="359905" y="631507"/>
                </a:lnTo>
                <a:lnTo>
                  <a:pt x="719823" y="353694"/>
                </a:lnTo>
                <a:lnTo>
                  <a:pt x="688482" y="315298"/>
                </a:lnTo>
                <a:lnTo>
                  <a:pt x="655292" y="278867"/>
                </a:lnTo>
                <a:lnTo>
                  <a:pt x="620346" y="244448"/>
                </a:lnTo>
                <a:lnTo>
                  <a:pt x="583741" y="212088"/>
                </a:lnTo>
                <a:lnTo>
                  <a:pt x="545570" y="181834"/>
                </a:lnTo>
                <a:lnTo>
                  <a:pt x="505928" y="153731"/>
                </a:lnTo>
                <a:lnTo>
                  <a:pt x="464912" y="127828"/>
                </a:lnTo>
                <a:lnTo>
                  <a:pt x="422615" y="104171"/>
                </a:lnTo>
                <a:lnTo>
                  <a:pt x="379133" y="82805"/>
                </a:lnTo>
                <a:lnTo>
                  <a:pt x="334560" y="63779"/>
                </a:lnTo>
                <a:lnTo>
                  <a:pt x="288993" y="47138"/>
                </a:lnTo>
                <a:lnTo>
                  <a:pt x="242524" y="32929"/>
                </a:lnTo>
                <a:lnTo>
                  <a:pt x="195250" y="21199"/>
                </a:lnTo>
                <a:lnTo>
                  <a:pt x="147266" y="11994"/>
                </a:lnTo>
                <a:lnTo>
                  <a:pt x="98666" y="5361"/>
                </a:lnTo>
                <a:lnTo>
                  <a:pt x="49546" y="1348"/>
                </a:lnTo>
                <a:lnTo>
                  <a:pt x="0" y="0"/>
                </a:lnTo>
                <a:close/>
              </a:path>
            </a:pathLst>
          </a:custGeom>
          <a:solidFill>
            <a:srgbClr val="7A0306"/>
          </a:solidFill>
        </p:spPr>
        <p:txBody>
          <a:bodyPr lIns="0" tIns="0" rIns="0" bIns="0"/>
          <a:lstStyle/>
          <a:p>
            <a:pPr defTabSz="914400" eaLnBrk="1" fontAlgn="auto" hangingPunct="1">
              <a:spcBef>
                <a:spcPts val="0"/>
              </a:spcBef>
              <a:spcAft>
                <a:spcPts val="0"/>
              </a:spcAft>
              <a:defRPr/>
            </a:pPr>
            <a:endParaRPr>
              <a:solidFill>
                <a:prstClr val="black"/>
              </a:solidFill>
              <a:latin typeface="Calibri"/>
              <a:ea typeface="+mn-ea"/>
            </a:endParaRPr>
          </a:p>
        </p:txBody>
      </p:sp>
      <p:sp>
        <p:nvSpPr>
          <p:cNvPr id="5" name="object 25"/>
          <p:cNvSpPr/>
          <p:nvPr/>
        </p:nvSpPr>
        <p:spPr>
          <a:xfrm>
            <a:off x="409575" y="1658938"/>
            <a:ext cx="2746375" cy="2746375"/>
          </a:xfrm>
          <a:custGeom>
            <a:avLst/>
            <a:gdLst/>
            <a:ahLst/>
            <a:cxnLst/>
            <a:rect l="l" t="t" r="r" b="b"/>
            <a:pathLst>
              <a:path w="1818639" h="1818639">
                <a:moveTo>
                  <a:pt x="909319" y="0"/>
                </a:moveTo>
                <a:lnTo>
                  <a:pt x="861026" y="1260"/>
                </a:lnTo>
                <a:lnTo>
                  <a:pt x="813389" y="4999"/>
                </a:lnTo>
                <a:lnTo>
                  <a:pt x="766472" y="11155"/>
                </a:lnTo>
                <a:lnTo>
                  <a:pt x="720336" y="19664"/>
                </a:lnTo>
                <a:lnTo>
                  <a:pt x="675046" y="30463"/>
                </a:lnTo>
                <a:lnTo>
                  <a:pt x="630664" y="43490"/>
                </a:lnTo>
                <a:lnTo>
                  <a:pt x="587253" y="58681"/>
                </a:lnTo>
                <a:lnTo>
                  <a:pt x="544875" y="75975"/>
                </a:lnTo>
                <a:lnTo>
                  <a:pt x="503593" y="95307"/>
                </a:lnTo>
                <a:lnTo>
                  <a:pt x="463471" y="116616"/>
                </a:lnTo>
                <a:lnTo>
                  <a:pt x="424572" y="139838"/>
                </a:lnTo>
                <a:lnTo>
                  <a:pt x="386957" y="164911"/>
                </a:lnTo>
                <a:lnTo>
                  <a:pt x="350690" y="191771"/>
                </a:lnTo>
                <a:lnTo>
                  <a:pt x="315833" y="220357"/>
                </a:lnTo>
                <a:lnTo>
                  <a:pt x="282450" y="250604"/>
                </a:lnTo>
                <a:lnTo>
                  <a:pt x="250604" y="282450"/>
                </a:lnTo>
                <a:lnTo>
                  <a:pt x="220357" y="315833"/>
                </a:lnTo>
                <a:lnTo>
                  <a:pt x="191771" y="350690"/>
                </a:lnTo>
                <a:lnTo>
                  <a:pt x="164911" y="386957"/>
                </a:lnTo>
                <a:lnTo>
                  <a:pt x="139838" y="424572"/>
                </a:lnTo>
                <a:lnTo>
                  <a:pt x="116616" y="463471"/>
                </a:lnTo>
                <a:lnTo>
                  <a:pt x="95307" y="503593"/>
                </a:lnTo>
                <a:lnTo>
                  <a:pt x="75975" y="544875"/>
                </a:lnTo>
                <a:lnTo>
                  <a:pt x="58681" y="587253"/>
                </a:lnTo>
                <a:lnTo>
                  <a:pt x="43490" y="630664"/>
                </a:lnTo>
                <a:lnTo>
                  <a:pt x="30463" y="675046"/>
                </a:lnTo>
                <a:lnTo>
                  <a:pt x="19664" y="720336"/>
                </a:lnTo>
                <a:lnTo>
                  <a:pt x="11155" y="766472"/>
                </a:lnTo>
                <a:lnTo>
                  <a:pt x="4999" y="813389"/>
                </a:lnTo>
                <a:lnTo>
                  <a:pt x="1260" y="861026"/>
                </a:lnTo>
                <a:lnTo>
                  <a:pt x="0" y="909319"/>
                </a:lnTo>
                <a:lnTo>
                  <a:pt x="1260" y="957613"/>
                </a:lnTo>
                <a:lnTo>
                  <a:pt x="4999" y="1005250"/>
                </a:lnTo>
                <a:lnTo>
                  <a:pt x="11155" y="1052167"/>
                </a:lnTo>
                <a:lnTo>
                  <a:pt x="19664" y="1098303"/>
                </a:lnTo>
                <a:lnTo>
                  <a:pt x="30463" y="1143593"/>
                </a:lnTo>
                <a:lnTo>
                  <a:pt x="43490" y="1187975"/>
                </a:lnTo>
                <a:lnTo>
                  <a:pt x="58681" y="1231386"/>
                </a:lnTo>
                <a:lnTo>
                  <a:pt x="75975" y="1273764"/>
                </a:lnTo>
                <a:lnTo>
                  <a:pt x="95307" y="1315046"/>
                </a:lnTo>
                <a:lnTo>
                  <a:pt x="116616" y="1355168"/>
                </a:lnTo>
                <a:lnTo>
                  <a:pt x="139838" y="1394067"/>
                </a:lnTo>
                <a:lnTo>
                  <a:pt x="164911" y="1431682"/>
                </a:lnTo>
                <a:lnTo>
                  <a:pt x="191771" y="1467949"/>
                </a:lnTo>
                <a:lnTo>
                  <a:pt x="220357" y="1502806"/>
                </a:lnTo>
                <a:lnTo>
                  <a:pt x="250604" y="1536189"/>
                </a:lnTo>
                <a:lnTo>
                  <a:pt x="282450" y="1568035"/>
                </a:lnTo>
                <a:lnTo>
                  <a:pt x="315833" y="1598282"/>
                </a:lnTo>
                <a:lnTo>
                  <a:pt x="350690" y="1626868"/>
                </a:lnTo>
                <a:lnTo>
                  <a:pt x="386957" y="1653728"/>
                </a:lnTo>
                <a:lnTo>
                  <a:pt x="424572" y="1678801"/>
                </a:lnTo>
                <a:lnTo>
                  <a:pt x="463471" y="1702023"/>
                </a:lnTo>
                <a:lnTo>
                  <a:pt x="503593" y="1723332"/>
                </a:lnTo>
                <a:lnTo>
                  <a:pt x="544875" y="1742664"/>
                </a:lnTo>
                <a:lnTo>
                  <a:pt x="587253" y="1759958"/>
                </a:lnTo>
                <a:lnTo>
                  <a:pt x="630664" y="1775149"/>
                </a:lnTo>
                <a:lnTo>
                  <a:pt x="675046" y="1788176"/>
                </a:lnTo>
                <a:lnTo>
                  <a:pt x="720336" y="1798975"/>
                </a:lnTo>
                <a:lnTo>
                  <a:pt x="766472" y="1807484"/>
                </a:lnTo>
                <a:lnTo>
                  <a:pt x="813389" y="1813640"/>
                </a:lnTo>
                <a:lnTo>
                  <a:pt x="861026" y="1817379"/>
                </a:lnTo>
                <a:lnTo>
                  <a:pt x="909319" y="1818639"/>
                </a:lnTo>
                <a:lnTo>
                  <a:pt x="957613" y="1817379"/>
                </a:lnTo>
                <a:lnTo>
                  <a:pt x="1005250" y="1813640"/>
                </a:lnTo>
                <a:lnTo>
                  <a:pt x="1052167" y="1807484"/>
                </a:lnTo>
                <a:lnTo>
                  <a:pt x="1098303" y="1798975"/>
                </a:lnTo>
                <a:lnTo>
                  <a:pt x="1143593" y="1788176"/>
                </a:lnTo>
                <a:lnTo>
                  <a:pt x="1187975" y="1775149"/>
                </a:lnTo>
                <a:lnTo>
                  <a:pt x="1231386" y="1759958"/>
                </a:lnTo>
                <a:lnTo>
                  <a:pt x="1273764" y="1742664"/>
                </a:lnTo>
                <a:lnTo>
                  <a:pt x="1315046" y="1723332"/>
                </a:lnTo>
                <a:lnTo>
                  <a:pt x="1355168" y="1702023"/>
                </a:lnTo>
                <a:lnTo>
                  <a:pt x="1394067" y="1678801"/>
                </a:lnTo>
                <a:lnTo>
                  <a:pt x="1431682" y="1653728"/>
                </a:lnTo>
                <a:lnTo>
                  <a:pt x="1467949" y="1626868"/>
                </a:lnTo>
                <a:lnTo>
                  <a:pt x="1502806" y="1598282"/>
                </a:lnTo>
                <a:lnTo>
                  <a:pt x="1536189" y="1568035"/>
                </a:lnTo>
                <a:lnTo>
                  <a:pt x="1568035" y="1536189"/>
                </a:lnTo>
                <a:lnTo>
                  <a:pt x="1598282" y="1502806"/>
                </a:lnTo>
                <a:lnTo>
                  <a:pt x="1626868" y="1467949"/>
                </a:lnTo>
                <a:lnTo>
                  <a:pt x="1653728" y="1431682"/>
                </a:lnTo>
                <a:lnTo>
                  <a:pt x="1678801" y="1394067"/>
                </a:lnTo>
                <a:lnTo>
                  <a:pt x="1696895" y="1363758"/>
                </a:lnTo>
                <a:lnTo>
                  <a:pt x="894755" y="1363758"/>
                </a:lnTo>
                <a:lnTo>
                  <a:pt x="851266" y="1360257"/>
                </a:lnTo>
                <a:lnTo>
                  <a:pt x="808309" y="1352628"/>
                </a:lnTo>
                <a:lnTo>
                  <a:pt x="766204" y="1340914"/>
                </a:lnTo>
                <a:lnTo>
                  <a:pt x="725271" y="1325155"/>
                </a:lnTo>
                <a:lnTo>
                  <a:pt x="685832" y="1305392"/>
                </a:lnTo>
                <a:lnTo>
                  <a:pt x="648206" y="1281667"/>
                </a:lnTo>
                <a:lnTo>
                  <a:pt x="612714" y="1254021"/>
                </a:lnTo>
                <a:lnTo>
                  <a:pt x="579676" y="1222496"/>
                </a:lnTo>
                <a:lnTo>
                  <a:pt x="549414" y="1187132"/>
                </a:lnTo>
                <a:lnTo>
                  <a:pt x="522866" y="1148898"/>
                </a:lnTo>
                <a:lnTo>
                  <a:pt x="500735" y="1108951"/>
                </a:lnTo>
                <a:lnTo>
                  <a:pt x="482978" y="1067613"/>
                </a:lnTo>
                <a:lnTo>
                  <a:pt x="469556" y="1025204"/>
                </a:lnTo>
                <a:lnTo>
                  <a:pt x="460427" y="982044"/>
                </a:lnTo>
                <a:lnTo>
                  <a:pt x="455549" y="938454"/>
                </a:lnTo>
                <a:lnTo>
                  <a:pt x="454881" y="894755"/>
                </a:lnTo>
                <a:lnTo>
                  <a:pt x="458382" y="851266"/>
                </a:lnTo>
                <a:lnTo>
                  <a:pt x="466011" y="808309"/>
                </a:lnTo>
                <a:lnTo>
                  <a:pt x="477725" y="766204"/>
                </a:lnTo>
                <a:lnTo>
                  <a:pt x="493484" y="725271"/>
                </a:lnTo>
                <a:lnTo>
                  <a:pt x="513247" y="685832"/>
                </a:lnTo>
                <a:lnTo>
                  <a:pt x="536972" y="648206"/>
                </a:lnTo>
                <a:lnTo>
                  <a:pt x="564618" y="612714"/>
                </a:lnTo>
                <a:lnTo>
                  <a:pt x="596143" y="579676"/>
                </a:lnTo>
                <a:lnTo>
                  <a:pt x="631507" y="549414"/>
                </a:lnTo>
                <a:lnTo>
                  <a:pt x="672736" y="521066"/>
                </a:lnTo>
                <a:lnTo>
                  <a:pt x="716560" y="497546"/>
                </a:lnTo>
                <a:lnTo>
                  <a:pt x="762555" y="479001"/>
                </a:lnTo>
                <a:lnTo>
                  <a:pt x="810297" y="465574"/>
                </a:lnTo>
                <a:lnTo>
                  <a:pt x="859360" y="457412"/>
                </a:lnTo>
                <a:lnTo>
                  <a:pt x="909319" y="454659"/>
                </a:lnTo>
                <a:lnTo>
                  <a:pt x="909319" y="0"/>
                </a:lnTo>
                <a:close/>
              </a:path>
              <a:path w="1818639" h="1818639">
                <a:moveTo>
                  <a:pt x="1629143" y="353695"/>
                </a:moveTo>
                <a:lnTo>
                  <a:pt x="1269225" y="631507"/>
                </a:lnTo>
                <a:lnTo>
                  <a:pt x="1295773" y="669741"/>
                </a:lnTo>
                <a:lnTo>
                  <a:pt x="1317904" y="709688"/>
                </a:lnTo>
                <a:lnTo>
                  <a:pt x="1335661" y="751026"/>
                </a:lnTo>
                <a:lnTo>
                  <a:pt x="1349083" y="793435"/>
                </a:lnTo>
                <a:lnTo>
                  <a:pt x="1358212" y="836595"/>
                </a:lnTo>
                <a:lnTo>
                  <a:pt x="1363090" y="880185"/>
                </a:lnTo>
                <a:lnTo>
                  <a:pt x="1363758" y="923884"/>
                </a:lnTo>
                <a:lnTo>
                  <a:pt x="1360257" y="967373"/>
                </a:lnTo>
                <a:lnTo>
                  <a:pt x="1352628" y="1010330"/>
                </a:lnTo>
                <a:lnTo>
                  <a:pt x="1340914" y="1052435"/>
                </a:lnTo>
                <a:lnTo>
                  <a:pt x="1325155" y="1093368"/>
                </a:lnTo>
                <a:lnTo>
                  <a:pt x="1305392" y="1132807"/>
                </a:lnTo>
                <a:lnTo>
                  <a:pt x="1281667" y="1170433"/>
                </a:lnTo>
                <a:lnTo>
                  <a:pt x="1254021" y="1205925"/>
                </a:lnTo>
                <a:lnTo>
                  <a:pt x="1222496" y="1238963"/>
                </a:lnTo>
                <a:lnTo>
                  <a:pt x="1187132" y="1269225"/>
                </a:lnTo>
                <a:lnTo>
                  <a:pt x="1148898" y="1295773"/>
                </a:lnTo>
                <a:lnTo>
                  <a:pt x="1108951" y="1317904"/>
                </a:lnTo>
                <a:lnTo>
                  <a:pt x="1067613" y="1335661"/>
                </a:lnTo>
                <a:lnTo>
                  <a:pt x="1025204" y="1349083"/>
                </a:lnTo>
                <a:lnTo>
                  <a:pt x="982044" y="1358212"/>
                </a:lnTo>
                <a:lnTo>
                  <a:pt x="938454" y="1363090"/>
                </a:lnTo>
                <a:lnTo>
                  <a:pt x="894755" y="1363758"/>
                </a:lnTo>
                <a:lnTo>
                  <a:pt x="1696895" y="1363758"/>
                </a:lnTo>
                <a:lnTo>
                  <a:pt x="1723332" y="1315046"/>
                </a:lnTo>
                <a:lnTo>
                  <a:pt x="1742664" y="1273764"/>
                </a:lnTo>
                <a:lnTo>
                  <a:pt x="1759958" y="1231386"/>
                </a:lnTo>
                <a:lnTo>
                  <a:pt x="1775149" y="1187975"/>
                </a:lnTo>
                <a:lnTo>
                  <a:pt x="1788176" y="1143593"/>
                </a:lnTo>
                <a:lnTo>
                  <a:pt x="1798975" y="1098303"/>
                </a:lnTo>
                <a:lnTo>
                  <a:pt x="1807484" y="1052167"/>
                </a:lnTo>
                <a:lnTo>
                  <a:pt x="1813640" y="1005250"/>
                </a:lnTo>
                <a:lnTo>
                  <a:pt x="1817379" y="957613"/>
                </a:lnTo>
                <a:lnTo>
                  <a:pt x="1818639" y="909319"/>
                </a:lnTo>
                <a:lnTo>
                  <a:pt x="1817257" y="859189"/>
                </a:lnTo>
                <a:lnTo>
                  <a:pt x="1813135" y="809401"/>
                </a:lnTo>
                <a:lnTo>
                  <a:pt x="1806308" y="760061"/>
                </a:lnTo>
                <a:lnTo>
                  <a:pt x="1796813" y="711277"/>
                </a:lnTo>
                <a:lnTo>
                  <a:pt x="1784686" y="663153"/>
                </a:lnTo>
                <a:lnTo>
                  <a:pt x="1769964" y="615796"/>
                </a:lnTo>
                <a:lnTo>
                  <a:pt x="1752681" y="569311"/>
                </a:lnTo>
                <a:lnTo>
                  <a:pt x="1732876" y="523806"/>
                </a:lnTo>
                <a:lnTo>
                  <a:pt x="1710583" y="479385"/>
                </a:lnTo>
                <a:lnTo>
                  <a:pt x="1685839" y="436156"/>
                </a:lnTo>
                <a:lnTo>
                  <a:pt x="1658680" y="394224"/>
                </a:lnTo>
                <a:lnTo>
                  <a:pt x="1629143" y="353695"/>
                </a:lnTo>
                <a:close/>
              </a:path>
            </a:pathLst>
          </a:custGeom>
          <a:solidFill>
            <a:srgbClr val="808080"/>
          </a:solidFill>
        </p:spPr>
        <p:txBody>
          <a:bodyPr lIns="0" tIns="0" rIns="0" bIns="0"/>
          <a:lstStyle/>
          <a:p>
            <a:pPr defTabSz="914400" eaLnBrk="1" fontAlgn="auto" hangingPunct="1">
              <a:spcBef>
                <a:spcPts val="0"/>
              </a:spcBef>
              <a:spcAft>
                <a:spcPts val="0"/>
              </a:spcAft>
              <a:defRPr/>
            </a:pPr>
            <a:endParaRPr>
              <a:solidFill>
                <a:prstClr val="black"/>
              </a:solidFill>
              <a:latin typeface="Calibri"/>
              <a:ea typeface="+mn-ea"/>
            </a:endParaRPr>
          </a:p>
        </p:txBody>
      </p:sp>
      <p:sp>
        <p:nvSpPr>
          <p:cNvPr id="108550" name="TextBox 5"/>
          <p:cNvSpPr txBox="1">
            <a:spLocks noChangeArrowheads="1"/>
          </p:cNvSpPr>
          <p:nvPr/>
        </p:nvSpPr>
        <p:spPr bwMode="auto">
          <a:xfrm>
            <a:off x="377825" y="4397375"/>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000000"/>
                </a:solidFill>
                <a:latin typeface="Open Sans" panose="020B0606030504020204" pitchFamily="34" charset="0"/>
                <a:cs typeface="Open Sans" panose="020B0606030504020204" pitchFamily="34" charset="0"/>
              </a:rPr>
              <a:t>of the possible opioid overdoses were </a:t>
            </a:r>
            <a:r>
              <a:rPr lang="en-US" altLang="en-US" b="1">
                <a:solidFill>
                  <a:srgbClr val="7F1D1B"/>
                </a:solidFill>
                <a:latin typeface="Open Sans" panose="020B0606030504020204" pitchFamily="34" charset="0"/>
                <a:cs typeface="Open Sans" panose="020B0606030504020204" pitchFamily="34" charset="0"/>
              </a:rPr>
              <a:t>fatal</a:t>
            </a:r>
          </a:p>
        </p:txBody>
      </p:sp>
      <p:sp>
        <p:nvSpPr>
          <p:cNvPr id="7" name="TextBox 6"/>
          <p:cNvSpPr txBox="1"/>
          <p:nvPr/>
        </p:nvSpPr>
        <p:spPr>
          <a:xfrm>
            <a:off x="1163638" y="2801938"/>
            <a:ext cx="1239837" cy="460375"/>
          </a:xfrm>
          <a:prstGeom prst="rect">
            <a:avLst/>
          </a:prstGeom>
          <a:noFill/>
        </p:spPr>
        <p:txBody>
          <a:bodyPr>
            <a:spAutoFit/>
          </a:bodyPr>
          <a:lstStyle/>
          <a:p>
            <a:pPr algn="ctr" defTabSz="914400" eaLnBrk="1" fontAlgn="auto" hangingPunct="1">
              <a:spcBef>
                <a:spcPts val="0"/>
              </a:spcBef>
              <a:spcAft>
                <a:spcPts val="0"/>
              </a:spcAft>
              <a:defRPr/>
            </a:pPr>
            <a:r>
              <a:rPr lang="en-US" sz="2400" b="1" dirty="0">
                <a:solidFill>
                  <a:srgbClr val="7A0306"/>
                </a:solidFill>
                <a:latin typeface="Open Sans Light" panose="020B0306030504020204" pitchFamily="34" charset="0"/>
                <a:ea typeface="Open Sans Light" panose="020B0306030504020204" pitchFamily="34" charset="0"/>
                <a:cs typeface="Open Sans Light" panose="020B0306030504020204" pitchFamily="34" charset="0"/>
              </a:rPr>
              <a:t>13%</a:t>
            </a:r>
            <a:endParaRPr lang="en-US" sz="2400" dirty="0">
              <a:solidFill>
                <a:prstClr val="black"/>
              </a:solidFill>
              <a:latin typeface="Calibri"/>
              <a:ea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1"/>
          <p:cNvSpPr txBox="1">
            <a:spLocks noChangeArrowheads="1"/>
          </p:cNvSpPr>
          <p:nvPr/>
        </p:nvSpPr>
        <p:spPr bwMode="auto">
          <a:xfrm>
            <a:off x="4781550" y="6396038"/>
            <a:ext cx="436245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1,557</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possible </a:t>
            </a:r>
            <a:r>
              <a:rPr sz="2400" b="1" spc="90" dirty="0">
                <a:solidFill>
                  <a:prstClr val="black"/>
                </a:solidFill>
                <a:latin typeface="Open Sans" panose="020B0606030504020204" pitchFamily="34" charset="0"/>
                <a:ea typeface="Open Sans" panose="020B0606030504020204" pitchFamily="34" charset="0"/>
                <a:cs typeface="Open Sans" panose="020B0606030504020204" pitchFamily="34" charset="0"/>
              </a:rPr>
              <a:t>opioid </a:t>
            </a:r>
            <a:r>
              <a:rPr sz="2400" b="1" spc="110" dirty="0">
                <a:solidFill>
                  <a:prstClr val="black"/>
                </a:solidFill>
                <a:latin typeface="Open Sans" panose="020B0606030504020204" pitchFamily="34" charset="0"/>
                <a:ea typeface="Open Sans" panose="020B0606030504020204" pitchFamily="34" charset="0"/>
                <a:cs typeface="Open Sans" panose="020B0606030504020204" pitchFamily="34" charset="0"/>
              </a:rPr>
              <a:t>overdoses</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24"/>
          <p:cNvSpPr/>
          <p:nvPr/>
        </p:nvSpPr>
        <p:spPr>
          <a:xfrm>
            <a:off x="1782763" y="1658938"/>
            <a:ext cx="1087437" cy="954087"/>
          </a:xfrm>
          <a:custGeom>
            <a:avLst/>
            <a:gdLst/>
            <a:ahLst/>
            <a:cxnLst/>
            <a:rect l="l" t="t" r="r" b="b"/>
            <a:pathLst>
              <a:path w="720089" h="631825">
                <a:moveTo>
                  <a:pt x="0" y="0"/>
                </a:moveTo>
                <a:lnTo>
                  <a:pt x="0" y="454659"/>
                </a:lnTo>
                <a:lnTo>
                  <a:pt x="52385" y="457684"/>
                </a:lnTo>
                <a:lnTo>
                  <a:pt x="103569" y="466608"/>
                </a:lnTo>
                <a:lnTo>
                  <a:pt x="153095" y="481207"/>
                </a:lnTo>
                <a:lnTo>
                  <a:pt x="200507" y="501259"/>
                </a:lnTo>
                <a:lnTo>
                  <a:pt x="245350" y="526539"/>
                </a:lnTo>
                <a:lnTo>
                  <a:pt x="287168" y="556822"/>
                </a:lnTo>
                <a:lnTo>
                  <a:pt x="325504" y="591886"/>
                </a:lnTo>
                <a:lnTo>
                  <a:pt x="359905" y="631507"/>
                </a:lnTo>
                <a:lnTo>
                  <a:pt x="719823" y="353694"/>
                </a:lnTo>
                <a:lnTo>
                  <a:pt x="688482" y="315298"/>
                </a:lnTo>
                <a:lnTo>
                  <a:pt x="655292" y="278867"/>
                </a:lnTo>
                <a:lnTo>
                  <a:pt x="620346" y="244448"/>
                </a:lnTo>
                <a:lnTo>
                  <a:pt x="583741" y="212088"/>
                </a:lnTo>
                <a:lnTo>
                  <a:pt x="545570" y="181834"/>
                </a:lnTo>
                <a:lnTo>
                  <a:pt x="505928" y="153731"/>
                </a:lnTo>
                <a:lnTo>
                  <a:pt x="464912" y="127828"/>
                </a:lnTo>
                <a:lnTo>
                  <a:pt x="422615" y="104171"/>
                </a:lnTo>
                <a:lnTo>
                  <a:pt x="379133" y="82805"/>
                </a:lnTo>
                <a:lnTo>
                  <a:pt x="334560" y="63779"/>
                </a:lnTo>
                <a:lnTo>
                  <a:pt x="288993" y="47138"/>
                </a:lnTo>
                <a:lnTo>
                  <a:pt x="242524" y="32929"/>
                </a:lnTo>
                <a:lnTo>
                  <a:pt x="195250" y="21199"/>
                </a:lnTo>
                <a:lnTo>
                  <a:pt x="147266" y="11994"/>
                </a:lnTo>
                <a:lnTo>
                  <a:pt x="98666" y="5361"/>
                </a:lnTo>
                <a:lnTo>
                  <a:pt x="49546" y="1348"/>
                </a:lnTo>
                <a:lnTo>
                  <a:pt x="0" y="0"/>
                </a:lnTo>
                <a:close/>
              </a:path>
            </a:pathLst>
          </a:custGeom>
          <a:solidFill>
            <a:srgbClr val="7A0306"/>
          </a:solidFill>
        </p:spPr>
        <p:txBody>
          <a:bodyPr lIns="0" tIns="0" rIns="0" bIns="0"/>
          <a:lstStyle/>
          <a:p>
            <a:pPr defTabSz="914400" eaLnBrk="1" fontAlgn="auto" hangingPunct="1">
              <a:spcBef>
                <a:spcPts val="0"/>
              </a:spcBef>
              <a:spcAft>
                <a:spcPts val="0"/>
              </a:spcAft>
              <a:defRPr/>
            </a:pPr>
            <a:endParaRPr>
              <a:solidFill>
                <a:prstClr val="black"/>
              </a:solidFill>
              <a:latin typeface="Calibri"/>
              <a:ea typeface="+mn-ea"/>
            </a:endParaRPr>
          </a:p>
        </p:txBody>
      </p:sp>
      <p:sp>
        <p:nvSpPr>
          <p:cNvPr id="5" name="object 25"/>
          <p:cNvSpPr/>
          <p:nvPr/>
        </p:nvSpPr>
        <p:spPr>
          <a:xfrm>
            <a:off x="409575" y="1658938"/>
            <a:ext cx="2746375" cy="2746375"/>
          </a:xfrm>
          <a:custGeom>
            <a:avLst/>
            <a:gdLst/>
            <a:ahLst/>
            <a:cxnLst/>
            <a:rect l="l" t="t" r="r" b="b"/>
            <a:pathLst>
              <a:path w="1818639" h="1818639">
                <a:moveTo>
                  <a:pt x="909319" y="0"/>
                </a:moveTo>
                <a:lnTo>
                  <a:pt x="861026" y="1260"/>
                </a:lnTo>
                <a:lnTo>
                  <a:pt x="813389" y="4999"/>
                </a:lnTo>
                <a:lnTo>
                  <a:pt x="766472" y="11155"/>
                </a:lnTo>
                <a:lnTo>
                  <a:pt x="720336" y="19664"/>
                </a:lnTo>
                <a:lnTo>
                  <a:pt x="675046" y="30463"/>
                </a:lnTo>
                <a:lnTo>
                  <a:pt x="630664" y="43490"/>
                </a:lnTo>
                <a:lnTo>
                  <a:pt x="587253" y="58681"/>
                </a:lnTo>
                <a:lnTo>
                  <a:pt x="544875" y="75975"/>
                </a:lnTo>
                <a:lnTo>
                  <a:pt x="503593" y="95307"/>
                </a:lnTo>
                <a:lnTo>
                  <a:pt x="463471" y="116616"/>
                </a:lnTo>
                <a:lnTo>
                  <a:pt x="424572" y="139838"/>
                </a:lnTo>
                <a:lnTo>
                  <a:pt x="386957" y="164911"/>
                </a:lnTo>
                <a:lnTo>
                  <a:pt x="350690" y="191771"/>
                </a:lnTo>
                <a:lnTo>
                  <a:pt x="315833" y="220357"/>
                </a:lnTo>
                <a:lnTo>
                  <a:pt x="282450" y="250604"/>
                </a:lnTo>
                <a:lnTo>
                  <a:pt x="250604" y="282450"/>
                </a:lnTo>
                <a:lnTo>
                  <a:pt x="220357" y="315833"/>
                </a:lnTo>
                <a:lnTo>
                  <a:pt x="191771" y="350690"/>
                </a:lnTo>
                <a:lnTo>
                  <a:pt x="164911" y="386957"/>
                </a:lnTo>
                <a:lnTo>
                  <a:pt x="139838" y="424572"/>
                </a:lnTo>
                <a:lnTo>
                  <a:pt x="116616" y="463471"/>
                </a:lnTo>
                <a:lnTo>
                  <a:pt x="95307" y="503593"/>
                </a:lnTo>
                <a:lnTo>
                  <a:pt x="75975" y="544875"/>
                </a:lnTo>
                <a:lnTo>
                  <a:pt x="58681" y="587253"/>
                </a:lnTo>
                <a:lnTo>
                  <a:pt x="43490" y="630664"/>
                </a:lnTo>
                <a:lnTo>
                  <a:pt x="30463" y="675046"/>
                </a:lnTo>
                <a:lnTo>
                  <a:pt x="19664" y="720336"/>
                </a:lnTo>
                <a:lnTo>
                  <a:pt x="11155" y="766472"/>
                </a:lnTo>
                <a:lnTo>
                  <a:pt x="4999" y="813389"/>
                </a:lnTo>
                <a:lnTo>
                  <a:pt x="1260" y="861026"/>
                </a:lnTo>
                <a:lnTo>
                  <a:pt x="0" y="909319"/>
                </a:lnTo>
                <a:lnTo>
                  <a:pt x="1260" y="957613"/>
                </a:lnTo>
                <a:lnTo>
                  <a:pt x="4999" y="1005250"/>
                </a:lnTo>
                <a:lnTo>
                  <a:pt x="11155" y="1052167"/>
                </a:lnTo>
                <a:lnTo>
                  <a:pt x="19664" y="1098303"/>
                </a:lnTo>
                <a:lnTo>
                  <a:pt x="30463" y="1143593"/>
                </a:lnTo>
                <a:lnTo>
                  <a:pt x="43490" y="1187975"/>
                </a:lnTo>
                <a:lnTo>
                  <a:pt x="58681" y="1231386"/>
                </a:lnTo>
                <a:lnTo>
                  <a:pt x="75975" y="1273764"/>
                </a:lnTo>
                <a:lnTo>
                  <a:pt x="95307" y="1315046"/>
                </a:lnTo>
                <a:lnTo>
                  <a:pt x="116616" y="1355168"/>
                </a:lnTo>
                <a:lnTo>
                  <a:pt x="139838" y="1394067"/>
                </a:lnTo>
                <a:lnTo>
                  <a:pt x="164911" y="1431682"/>
                </a:lnTo>
                <a:lnTo>
                  <a:pt x="191771" y="1467949"/>
                </a:lnTo>
                <a:lnTo>
                  <a:pt x="220357" y="1502806"/>
                </a:lnTo>
                <a:lnTo>
                  <a:pt x="250604" y="1536189"/>
                </a:lnTo>
                <a:lnTo>
                  <a:pt x="282450" y="1568035"/>
                </a:lnTo>
                <a:lnTo>
                  <a:pt x="315833" y="1598282"/>
                </a:lnTo>
                <a:lnTo>
                  <a:pt x="350690" y="1626868"/>
                </a:lnTo>
                <a:lnTo>
                  <a:pt x="386957" y="1653728"/>
                </a:lnTo>
                <a:lnTo>
                  <a:pt x="424572" y="1678801"/>
                </a:lnTo>
                <a:lnTo>
                  <a:pt x="463471" y="1702023"/>
                </a:lnTo>
                <a:lnTo>
                  <a:pt x="503593" y="1723332"/>
                </a:lnTo>
                <a:lnTo>
                  <a:pt x="544875" y="1742664"/>
                </a:lnTo>
                <a:lnTo>
                  <a:pt x="587253" y="1759958"/>
                </a:lnTo>
                <a:lnTo>
                  <a:pt x="630664" y="1775149"/>
                </a:lnTo>
                <a:lnTo>
                  <a:pt x="675046" y="1788176"/>
                </a:lnTo>
                <a:lnTo>
                  <a:pt x="720336" y="1798975"/>
                </a:lnTo>
                <a:lnTo>
                  <a:pt x="766472" y="1807484"/>
                </a:lnTo>
                <a:lnTo>
                  <a:pt x="813389" y="1813640"/>
                </a:lnTo>
                <a:lnTo>
                  <a:pt x="861026" y="1817379"/>
                </a:lnTo>
                <a:lnTo>
                  <a:pt x="909319" y="1818639"/>
                </a:lnTo>
                <a:lnTo>
                  <a:pt x="957613" y="1817379"/>
                </a:lnTo>
                <a:lnTo>
                  <a:pt x="1005250" y="1813640"/>
                </a:lnTo>
                <a:lnTo>
                  <a:pt x="1052167" y="1807484"/>
                </a:lnTo>
                <a:lnTo>
                  <a:pt x="1098303" y="1798975"/>
                </a:lnTo>
                <a:lnTo>
                  <a:pt x="1143593" y="1788176"/>
                </a:lnTo>
                <a:lnTo>
                  <a:pt x="1187975" y="1775149"/>
                </a:lnTo>
                <a:lnTo>
                  <a:pt x="1231386" y="1759958"/>
                </a:lnTo>
                <a:lnTo>
                  <a:pt x="1273764" y="1742664"/>
                </a:lnTo>
                <a:lnTo>
                  <a:pt x="1315046" y="1723332"/>
                </a:lnTo>
                <a:lnTo>
                  <a:pt x="1355168" y="1702023"/>
                </a:lnTo>
                <a:lnTo>
                  <a:pt x="1394067" y="1678801"/>
                </a:lnTo>
                <a:lnTo>
                  <a:pt x="1431682" y="1653728"/>
                </a:lnTo>
                <a:lnTo>
                  <a:pt x="1467949" y="1626868"/>
                </a:lnTo>
                <a:lnTo>
                  <a:pt x="1502806" y="1598282"/>
                </a:lnTo>
                <a:lnTo>
                  <a:pt x="1536189" y="1568035"/>
                </a:lnTo>
                <a:lnTo>
                  <a:pt x="1568035" y="1536189"/>
                </a:lnTo>
                <a:lnTo>
                  <a:pt x="1598282" y="1502806"/>
                </a:lnTo>
                <a:lnTo>
                  <a:pt x="1626868" y="1467949"/>
                </a:lnTo>
                <a:lnTo>
                  <a:pt x="1653728" y="1431682"/>
                </a:lnTo>
                <a:lnTo>
                  <a:pt x="1678801" y="1394067"/>
                </a:lnTo>
                <a:lnTo>
                  <a:pt x="1696895" y="1363758"/>
                </a:lnTo>
                <a:lnTo>
                  <a:pt x="894755" y="1363758"/>
                </a:lnTo>
                <a:lnTo>
                  <a:pt x="851266" y="1360257"/>
                </a:lnTo>
                <a:lnTo>
                  <a:pt x="808309" y="1352628"/>
                </a:lnTo>
                <a:lnTo>
                  <a:pt x="766204" y="1340914"/>
                </a:lnTo>
                <a:lnTo>
                  <a:pt x="725271" y="1325155"/>
                </a:lnTo>
                <a:lnTo>
                  <a:pt x="685832" y="1305392"/>
                </a:lnTo>
                <a:lnTo>
                  <a:pt x="648206" y="1281667"/>
                </a:lnTo>
                <a:lnTo>
                  <a:pt x="612714" y="1254021"/>
                </a:lnTo>
                <a:lnTo>
                  <a:pt x="579676" y="1222496"/>
                </a:lnTo>
                <a:lnTo>
                  <a:pt x="549414" y="1187132"/>
                </a:lnTo>
                <a:lnTo>
                  <a:pt x="522866" y="1148898"/>
                </a:lnTo>
                <a:lnTo>
                  <a:pt x="500735" y="1108951"/>
                </a:lnTo>
                <a:lnTo>
                  <a:pt x="482978" y="1067613"/>
                </a:lnTo>
                <a:lnTo>
                  <a:pt x="469556" y="1025204"/>
                </a:lnTo>
                <a:lnTo>
                  <a:pt x="460427" y="982044"/>
                </a:lnTo>
                <a:lnTo>
                  <a:pt x="455549" y="938454"/>
                </a:lnTo>
                <a:lnTo>
                  <a:pt x="454881" y="894755"/>
                </a:lnTo>
                <a:lnTo>
                  <a:pt x="458382" y="851266"/>
                </a:lnTo>
                <a:lnTo>
                  <a:pt x="466011" y="808309"/>
                </a:lnTo>
                <a:lnTo>
                  <a:pt x="477725" y="766204"/>
                </a:lnTo>
                <a:lnTo>
                  <a:pt x="493484" y="725271"/>
                </a:lnTo>
                <a:lnTo>
                  <a:pt x="513247" y="685832"/>
                </a:lnTo>
                <a:lnTo>
                  <a:pt x="536972" y="648206"/>
                </a:lnTo>
                <a:lnTo>
                  <a:pt x="564618" y="612714"/>
                </a:lnTo>
                <a:lnTo>
                  <a:pt x="596143" y="579676"/>
                </a:lnTo>
                <a:lnTo>
                  <a:pt x="631507" y="549414"/>
                </a:lnTo>
                <a:lnTo>
                  <a:pt x="672736" y="521066"/>
                </a:lnTo>
                <a:lnTo>
                  <a:pt x="716560" y="497546"/>
                </a:lnTo>
                <a:lnTo>
                  <a:pt x="762555" y="479001"/>
                </a:lnTo>
                <a:lnTo>
                  <a:pt x="810297" y="465574"/>
                </a:lnTo>
                <a:lnTo>
                  <a:pt x="859360" y="457412"/>
                </a:lnTo>
                <a:lnTo>
                  <a:pt x="909319" y="454659"/>
                </a:lnTo>
                <a:lnTo>
                  <a:pt x="909319" y="0"/>
                </a:lnTo>
                <a:close/>
              </a:path>
              <a:path w="1818639" h="1818639">
                <a:moveTo>
                  <a:pt x="1629143" y="353695"/>
                </a:moveTo>
                <a:lnTo>
                  <a:pt x="1269225" y="631507"/>
                </a:lnTo>
                <a:lnTo>
                  <a:pt x="1295773" y="669741"/>
                </a:lnTo>
                <a:lnTo>
                  <a:pt x="1317904" y="709688"/>
                </a:lnTo>
                <a:lnTo>
                  <a:pt x="1335661" y="751026"/>
                </a:lnTo>
                <a:lnTo>
                  <a:pt x="1349083" y="793435"/>
                </a:lnTo>
                <a:lnTo>
                  <a:pt x="1358212" y="836595"/>
                </a:lnTo>
                <a:lnTo>
                  <a:pt x="1363090" y="880185"/>
                </a:lnTo>
                <a:lnTo>
                  <a:pt x="1363758" y="923884"/>
                </a:lnTo>
                <a:lnTo>
                  <a:pt x="1360257" y="967373"/>
                </a:lnTo>
                <a:lnTo>
                  <a:pt x="1352628" y="1010330"/>
                </a:lnTo>
                <a:lnTo>
                  <a:pt x="1340914" y="1052435"/>
                </a:lnTo>
                <a:lnTo>
                  <a:pt x="1325155" y="1093368"/>
                </a:lnTo>
                <a:lnTo>
                  <a:pt x="1305392" y="1132807"/>
                </a:lnTo>
                <a:lnTo>
                  <a:pt x="1281667" y="1170433"/>
                </a:lnTo>
                <a:lnTo>
                  <a:pt x="1254021" y="1205925"/>
                </a:lnTo>
                <a:lnTo>
                  <a:pt x="1222496" y="1238963"/>
                </a:lnTo>
                <a:lnTo>
                  <a:pt x="1187132" y="1269225"/>
                </a:lnTo>
                <a:lnTo>
                  <a:pt x="1148898" y="1295773"/>
                </a:lnTo>
                <a:lnTo>
                  <a:pt x="1108951" y="1317904"/>
                </a:lnTo>
                <a:lnTo>
                  <a:pt x="1067613" y="1335661"/>
                </a:lnTo>
                <a:lnTo>
                  <a:pt x="1025204" y="1349083"/>
                </a:lnTo>
                <a:lnTo>
                  <a:pt x="982044" y="1358212"/>
                </a:lnTo>
                <a:lnTo>
                  <a:pt x="938454" y="1363090"/>
                </a:lnTo>
                <a:lnTo>
                  <a:pt x="894755" y="1363758"/>
                </a:lnTo>
                <a:lnTo>
                  <a:pt x="1696895" y="1363758"/>
                </a:lnTo>
                <a:lnTo>
                  <a:pt x="1723332" y="1315046"/>
                </a:lnTo>
                <a:lnTo>
                  <a:pt x="1742664" y="1273764"/>
                </a:lnTo>
                <a:lnTo>
                  <a:pt x="1759958" y="1231386"/>
                </a:lnTo>
                <a:lnTo>
                  <a:pt x="1775149" y="1187975"/>
                </a:lnTo>
                <a:lnTo>
                  <a:pt x="1788176" y="1143593"/>
                </a:lnTo>
                <a:lnTo>
                  <a:pt x="1798975" y="1098303"/>
                </a:lnTo>
                <a:lnTo>
                  <a:pt x="1807484" y="1052167"/>
                </a:lnTo>
                <a:lnTo>
                  <a:pt x="1813640" y="1005250"/>
                </a:lnTo>
                <a:lnTo>
                  <a:pt x="1817379" y="957613"/>
                </a:lnTo>
                <a:lnTo>
                  <a:pt x="1818639" y="909319"/>
                </a:lnTo>
                <a:lnTo>
                  <a:pt x="1817257" y="859189"/>
                </a:lnTo>
                <a:lnTo>
                  <a:pt x="1813135" y="809401"/>
                </a:lnTo>
                <a:lnTo>
                  <a:pt x="1806308" y="760061"/>
                </a:lnTo>
                <a:lnTo>
                  <a:pt x="1796813" y="711277"/>
                </a:lnTo>
                <a:lnTo>
                  <a:pt x="1784686" y="663153"/>
                </a:lnTo>
                <a:lnTo>
                  <a:pt x="1769964" y="615796"/>
                </a:lnTo>
                <a:lnTo>
                  <a:pt x="1752681" y="569311"/>
                </a:lnTo>
                <a:lnTo>
                  <a:pt x="1732876" y="523806"/>
                </a:lnTo>
                <a:lnTo>
                  <a:pt x="1710583" y="479385"/>
                </a:lnTo>
                <a:lnTo>
                  <a:pt x="1685839" y="436156"/>
                </a:lnTo>
                <a:lnTo>
                  <a:pt x="1658680" y="394224"/>
                </a:lnTo>
                <a:lnTo>
                  <a:pt x="1629143" y="353695"/>
                </a:lnTo>
                <a:close/>
              </a:path>
            </a:pathLst>
          </a:custGeom>
          <a:solidFill>
            <a:srgbClr val="808080"/>
          </a:solidFill>
        </p:spPr>
        <p:txBody>
          <a:bodyPr lIns="0" tIns="0" rIns="0" bIns="0"/>
          <a:lstStyle/>
          <a:p>
            <a:pPr defTabSz="914400" eaLnBrk="1" fontAlgn="auto" hangingPunct="1">
              <a:spcBef>
                <a:spcPts val="0"/>
              </a:spcBef>
              <a:spcAft>
                <a:spcPts val="0"/>
              </a:spcAft>
              <a:defRPr/>
            </a:pPr>
            <a:endParaRPr>
              <a:solidFill>
                <a:prstClr val="black"/>
              </a:solidFill>
              <a:latin typeface="Calibri"/>
              <a:ea typeface="+mn-ea"/>
            </a:endParaRPr>
          </a:p>
        </p:txBody>
      </p:sp>
      <p:sp>
        <p:nvSpPr>
          <p:cNvPr id="109574" name="TextBox 5"/>
          <p:cNvSpPr txBox="1">
            <a:spLocks noChangeArrowheads="1"/>
          </p:cNvSpPr>
          <p:nvPr/>
        </p:nvSpPr>
        <p:spPr bwMode="auto">
          <a:xfrm>
            <a:off x="377825" y="4397375"/>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000000"/>
                </a:solidFill>
                <a:latin typeface="Open Sans" panose="020B0606030504020204" pitchFamily="34" charset="0"/>
                <a:cs typeface="Open Sans" panose="020B0606030504020204" pitchFamily="34" charset="0"/>
              </a:rPr>
              <a:t>of the possible opioid overdoses were </a:t>
            </a:r>
            <a:r>
              <a:rPr lang="en-US" altLang="en-US" b="1">
                <a:solidFill>
                  <a:srgbClr val="7F1D1B"/>
                </a:solidFill>
                <a:latin typeface="Open Sans" panose="020B0606030504020204" pitchFamily="34" charset="0"/>
                <a:cs typeface="Open Sans" panose="020B0606030504020204" pitchFamily="34" charset="0"/>
              </a:rPr>
              <a:t>fatal</a:t>
            </a:r>
          </a:p>
        </p:txBody>
      </p:sp>
      <p:sp>
        <p:nvSpPr>
          <p:cNvPr id="7" name="TextBox 6"/>
          <p:cNvSpPr txBox="1"/>
          <p:nvPr/>
        </p:nvSpPr>
        <p:spPr>
          <a:xfrm>
            <a:off x="1163638" y="2801938"/>
            <a:ext cx="1239837" cy="460375"/>
          </a:xfrm>
          <a:prstGeom prst="rect">
            <a:avLst/>
          </a:prstGeom>
          <a:noFill/>
        </p:spPr>
        <p:txBody>
          <a:bodyPr>
            <a:spAutoFit/>
          </a:bodyPr>
          <a:lstStyle/>
          <a:p>
            <a:pPr algn="ctr" defTabSz="914400" eaLnBrk="1" fontAlgn="auto" hangingPunct="1">
              <a:spcBef>
                <a:spcPts val="0"/>
              </a:spcBef>
              <a:spcAft>
                <a:spcPts val="0"/>
              </a:spcAft>
              <a:defRPr/>
            </a:pPr>
            <a:r>
              <a:rPr lang="en-US" sz="2400" b="1" dirty="0">
                <a:solidFill>
                  <a:srgbClr val="7A0306"/>
                </a:solidFill>
                <a:latin typeface="Open Sans Light" panose="020B0306030504020204" pitchFamily="34" charset="0"/>
                <a:ea typeface="Open Sans Light" panose="020B0306030504020204" pitchFamily="34" charset="0"/>
                <a:cs typeface="Open Sans Light" panose="020B0306030504020204" pitchFamily="34" charset="0"/>
              </a:rPr>
              <a:t>13%</a:t>
            </a:r>
            <a:endParaRPr lang="en-US" sz="2400" dirty="0">
              <a:solidFill>
                <a:prstClr val="black"/>
              </a:solidFill>
              <a:latin typeface="Calibri"/>
              <a:ea typeface="+mn-ea"/>
            </a:endParaRPr>
          </a:p>
        </p:txBody>
      </p:sp>
      <p:sp>
        <p:nvSpPr>
          <p:cNvPr id="8" name="object 23"/>
          <p:cNvSpPr/>
          <p:nvPr/>
        </p:nvSpPr>
        <p:spPr>
          <a:xfrm>
            <a:off x="4781550" y="1042988"/>
            <a:ext cx="3848100" cy="4495800"/>
          </a:xfrm>
          <a:prstGeom prst="rect">
            <a:avLst/>
          </a:prstGeom>
          <a:blipFill>
            <a:blip r:embed="rId2" cstate="print"/>
            <a:stretch>
              <a:fillRect/>
            </a:stretch>
          </a:blipFill>
        </p:spPr>
        <p:txBody>
          <a:bodyPr lIns="0" tIns="0" rIns="0" bIns="0"/>
          <a:lstStyle/>
          <a:p>
            <a:pPr defTabSz="914400" eaLnBrk="1" fontAlgn="auto" hangingPunct="1">
              <a:spcBef>
                <a:spcPts val="0"/>
              </a:spcBef>
              <a:spcAft>
                <a:spcPts val="0"/>
              </a:spcAft>
              <a:defRPr/>
            </a:pPr>
            <a:endParaRPr>
              <a:solidFill>
                <a:prstClr val="black"/>
              </a:solidFill>
              <a:latin typeface="Calibri"/>
              <a:ea typeface="+mn-ea"/>
            </a:endParaRPr>
          </a:p>
        </p:txBody>
      </p:sp>
      <p:sp>
        <p:nvSpPr>
          <p:cNvPr id="109577" name="TextBox 9"/>
          <p:cNvSpPr txBox="1">
            <a:spLocks noChangeArrowheads="1"/>
          </p:cNvSpPr>
          <p:nvPr/>
        </p:nvSpPr>
        <p:spPr bwMode="auto">
          <a:xfrm>
            <a:off x="4583113" y="5286375"/>
            <a:ext cx="4419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b="1">
                <a:solidFill>
                  <a:srgbClr val="B82927"/>
                </a:solidFill>
                <a:latin typeface="Open Sans" panose="020B0606030504020204" pitchFamily="34" charset="0"/>
                <a:cs typeface="Open Sans" panose="020B0606030504020204" pitchFamily="34" charset="0"/>
              </a:rPr>
              <a:t>14 </a:t>
            </a:r>
            <a:r>
              <a:rPr lang="en-US" altLang="en-US">
                <a:solidFill>
                  <a:srgbClr val="000000"/>
                </a:solidFill>
                <a:latin typeface="Open Sans" panose="020B0606030504020204" pitchFamily="34" charset="0"/>
                <a:cs typeface="Open Sans" panose="020B0606030504020204" pitchFamily="34" charset="0"/>
              </a:rPr>
              <a:t>out of 15 counties have reported a possible opioid overdose.</a:t>
            </a:r>
            <a:endParaRPr lang="en-US" altLang="en-US" b="1">
              <a:solidFill>
                <a:srgbClr val="7F1D1B"/>
              </a:solidFill>
              <a:latin typeface="Open Sans" panose="020B0606030504020204" pitchFamily="34" charset="0"/>
              <a:cs typeface="Open Sans" panose="020B0606030504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4649788" y="6396038"/>
            <a:ext cx="4494212"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1,557</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possible </a:t>
            </a:r>
            <a:r>
              <a:rPr sz="2400" b="1" spc="90" dirty="0">
                <a:solidFill>
                  <a:prstClr val="black"/>
                </a:solidFill>
                <a:latin typeface="Open Sans" panose="020B0606030504020204" pitchFamily="34" charset="0"/>
                <a:ea typeface="Open Sans" panose="020B0606030504020204" pitchFamily="34" charset="0"/>
                <a:cs typeface="Open Sans" panose="020B0606030504020204" pitchFamily="34" charset="0"/>
              </a:rPr>
              <a:t>opioid </a:t>
            </a:r>
            <a:r>
              <a:rPr sz="2400" b="1" spc="110" dirty="0">
                <a:solidFill>
                  <a:prstClr val="black"/>
                </a:solidFill>
                <a:latin typeface="Open Sans" panose="020B0606030504020204" pitchFamily="34" charset="0"/>
                <a:ea typeface="Open Sans" panose="020B0606030504020204" pitchFamily="34" charset="0"/>
                <a:cs typeface="Open Sans" panose="020B0606030504020204" pitchFamily="34" charset="0"/>
              </a:rPr>
              <a:t>overdoses</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hart 3"/>
          <p:cNvGraphicFramePr>
            <a:graphicFrameLocks/>
          </p:cNvGraphicFramePr>
          <p:nvPr/>
        </p:nvGraphicFramePr>
        <p:xfrm>
          <a:off x="69333" y="838200"/>
          <a:ext cx="8941317"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
          <p:cNvSpPr txBox="1">
            <a:spLocks noChangeArrowheads="1"/>
          </p:cNvSpPr>
          <p:nvPr/>
        </p:nvSpPr>
        <p:spPr bwMode="auto">
          <a:xfrm>
            <a:off x="4695825" y="6396038"/>
            <a:ext cx="444817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1,557</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possible </a:t>
            </a:r>
            <a:r>
              <a:rPr sz="2400" b="1" spc="90" dirty="0">
                <a:solidFill>
                  <a:prstClr val="black"/>
                </a:solidFill>
                <a:latin typeface="Open Sans" panose="020B0606030504020204" pitchFamily="34" charset="0"/>
                <a:ea typeface="Open Sans" panose="020B0606030504020204" pitchFamily="34" charset="0"/>
                <a:cs typeface="Open Sans" panose="020B0606030504020204" pitchFamily="34" charset="0"/>
              </a:rPr>
              <a:t>opioid </a:t>
            </a:r>
            <a:r>
              <a:rPr sz="2400" b="1" spc="110" dirty="0">
                <a:solidFill>
                  <a:prstClr val="black"/>
                </a:solidFill>
                <a:latin typeface="Open Sans" panose="020B0606030504020204" pitchFamily="34" charset="0"/>
                <a:ea typeface="Open Sans" panose="020B0606030504020204" pitchFamily="34" charset="0"/>
                <a:cs typeface="Open Sans" panose="020B0606030504020204" pitchFamily="34" charset="0"/>
              </a:rPr>
              <a:t>overdoses</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hart 3"/>
          <p:cNvGraphicFramePr>
            <a:graphicFrameLocks/>
          </p:cNvGraphicFramePr>
          <p:nvPr/>
        </p:nvGraphicFramePr>
        <p:xfrm>
          <a:off x="1752600" y="1504950"/>
          <a:ext cx="6172200" cy="4267200"/>
        </p:xfrm>
        <a:graphic>
          <a:graphicData uri="http://schemas.openxmlformats.org/drawingml/2006/chart">
            <c:chart xmlns:c="http://schemas.openxmlformats.org/drawingml/2006/chart" xmlns:r="http://schemas.openxmlformats.org/officeDocument/2006/relationships" r:id="rId2"/>
          </a:graphicData>
        </a:graphic>
      </p:graphicFrame>
      <p:pic>
        <p:nvPicPr>
          <p:cNvPr id="111621" name="Picture 4" descr="C:\Users\ROBINSS\Downloads\toilet (2).png"/>
          <p:cNvPicPr>
            <a:picLocks noChangeAspect="1" noChangeArrowheads="1"/>
          </p:cNvPicPr>
          <p:nvPr/>
        </p:nvPicPr>
        <p:blipFill>
          <a:blip r:embed="rId3">
            <a:extLst>
              <a:ext uri="{28A0092B-C50C-407E-A947-70E740481C1C}">
                <a14:useLocalDpi xmlns:a14="http://schemas.microsoft.com/office/drawing/2010/main" val="0"/>
              </a:ext>
            </a:extLst>
          </a:blip>
          <a:srcRect t="3781" r="54353"/>
          <a:stretch>
            <a:fillRect/>
          </a:stretch>
        </p:blipFill>
        <p:spPr bwMode="auto">
          <a:xfrm>
            <a:off x="1042988" y="3568700"/>
            <a:ext cx="86201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descr="C:\Users\ROBINSS\Downloads\toilet (2).png"/>
          <p:cNvPicPr>
            <a:picLocks noChangeAspect="1" noChangeArrowheads="1"/>
          </p:cNvPicPr>
          <p:nvPr/>
        </p:nvPicPr>
        <p:blipFill>
          <a:blip r:embed="rId4">
            <a:extLst>
              <a:ext uri="{28A0092B-C50C-407E-A947-70E740481C1C}">
                <a14:useLocalDpi xmlns:a14="http://schemas.microsoft.com/office/drawing/2010/main" val="0"/>
              </a:ext>
            </a:extLst>
          </a:blip>
          <a:srcRect l="54588"/>
          <a:stretch>
            <a:fillRect/>
          </a:stretch>
        </p:blipFill>
        <p:spPr bwMode="auto">
          <a:xfrm>
            <a:off x="1020763" y="1614488"/>
            <a:ext cx="7683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Box 7"/>
          <p:cNvSpPr txBox="1">
            <a:spLocks noChangeArrowheads="1"/>
          </p:cNvSpPr>
          <p:nvPr/>
        </p:nvSpPr>
        <p:spPr bwMode="auto">
          <a:xfrm>
            <a:off x="2749550" y="2212975"/>
            <a:ext cx="1433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b="1">
                <a:solidFill>
                  <a:srgbClr val="FFFFFF"/>
                </a:solidFill>
                <a:latin typeface="Open Sans Light" panose="020B0306030504020204" pitchFamily="34" charset="0"/>
                <a:cs typeface="Open Sans Light" panose="020B0306030504020204" pitchFamily="34" charset="0"/>
              </a:rPr>
              <a:t>41%</a:t>
            </a:r>
          </a:p>
        </p:txBody>
      </p:sp>
      <p:sp>
        <p:nvSpPr>
          <p:cNvPr id="111624" name="TextBox 8"/>
          <p:cNvSpPr txBox="1">
            <a:spLocks noChangeArrowheads="1"/>
          </p:cNvSpPr>
          <p:nvPr/>
        </p:nvSpPr>
        <p:spPr bwMode="auto">
          <a:xfrm>
            <a:off x="2749550" y="3995738"/>
            <a:ext cx="1433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200" b="1">
                <a:solidFill>
                  <a:srgbClr val="FFFFFF"/>
                </a:solidFill>
                <a:latin typeface="Open Sans Light" panose="020B0306030504020204" pitchFamily="34" charset="0"/>
                <a:cs typeface="Open Sans Light" panose="020B0306030504020204" pitchFamily="34" charset="0"/>
              </a:rPr>
              <a:t>59%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4665663" y="6396038"/>
            <a:ext cx="4478337"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graphicFrame>
        <p:nvGraphicFramePr>
          <p:cNvPr id="5122" name="Chart 3"/>
          <p:cNvGraphicFramePr>
            <a:graphicFrameLocks/>
          </p:cNvGraphicFramePr>
          <p:nvPr/>
        </p:nvGraphicFramePr>
        <p:xfrm>
          <a:off x="350838" y="263525"/>
          <a:ext cx="8331200" cy="2936875"/>
        </p:xfrm>
        <a:graphic>
          <a:graphicData uri="http://schemas.openxmlformats.org/presentationml/2006/ole">
            <mc:AlternateContent xmlns:mc="http://schemas.openxmlformats.org/markup-compatibility/2006">
              <mc:Choice xmlns:v="urn:schemas-microsoft-com:vml" Requires="v">
                <p:oleObj spid="_x0000_s5171" name="Chart" r:id="rId4" imgW="8340051" imgH="2938527" progId="Excel.Chart.8">
                  <p:embed/>
                </p:oleObj>
              </mc:Choice>
              <mc:Fallback>
                <p:oleObj name="Chart" r:id="rId4" imgW="8340051" imgH="2938527"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263525"/>
                        <a:ext cx="83312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3" name="Chart 4"/>
          <p:cNvGraphicFramePr>
            <a:graphicFrameLocks/>
          </p:cNvGraphicFramePr>
          <p:nvPr/>
        </p:nvGraphicFramePr>
        <p:xfrm>
          <a:off x="350838" y="3349625"/>
          <a:ext cx="8331200" cy="2936875"/>
        </p:xfrm>
        <a:graphic>
          <a:graphicData uri="http://schemas.openxmlformats.org/presentationml/2006/ole">
            <mc:AlternateContent xmlns:mc="http://schemas.openxmlformats.org/markup-compatibility/2006">
              <mc:Choice xmlns:v="urn:schemas-microsoft-com:vml" Requires="v">
                <p:oleObj spid="_x0000_s5172" name="Chart" r:id="rId6" imgW="8340051" imgH="2944623" progId="Excel.Chart.8">
                  <p:embed/>
                </p:oleObj>
              </mc:Choice>
              <mc:Fallback>
                <p:oleObj name="Chart" r:id="rId6" imgW="8340051" imgH="2944623"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3349625"/>
                        <a:ext cx="83312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Box 5"/>
          <p:cNvSpPr txBox="1">
            <a:spLocks noChangeArrowheads="1"/>
          </p:cNvSpPr>
          <p:nvPr/>
        </p:nvSpPr>
        <p:spPr bwMode="auto">
          <a:xfrm>
            <a:off x="4351338" y="838200"/>
            <a:ext cx="152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400" b="1">
                <a:solidFill>
                  <a:srgbClr val="000000"/>
                </a:solidFill>
                <a:latin typeface="Open Sans" panose="020B0606030504020204" pitchFamily="34" charset="0"/>
                <a:cs typeface="Open Sans" panose="020B0606030504020204" pitchFamily="34" charset="0"/>
              </a:rPr>
              <a:t>Female</a:t>
            </a:r>
          </a:p>
        </p:txBody>
      </p:sp>
      <p:sp>
        <p:nvSpPr>
          <p:cNvPr id="5126" name="TextBox 6"/>
          <p:cNvSpPr txBox="1">
            <a:spLocks noChangeArrowheads="1"/>
          </p:cNvSpPr>
          <p:nvPr/>
        </p:nvSpPr>
        <p:spPr bwMode="auto">
          <a:xfrm>
            <a:off x="4075113" y="3657600"/>
            <a:ext cx="20764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400" b="1">
                <a:solidFill>
                  <a:srgbClr val="000000"/>
                </a:solidFill>
                <a:latin typeface="Open Sans" panose="020B0606030504020204" pitchFamily="34" charset="0"/>
                <a:cs typeface="Open Sans" panose="020B0606030504020204" pitchFamily="34" charset="0"/>
              </a:rPr>
              <a:t>Male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4695825" y="6396038"/>
            <a:ext cx="444817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Opioid Overdoses &amp; Deaths</a:t>
            </a:r>
          </a:p>
        </p:txBody>
      </p:sp>
      <p:graphicFrame>
        <p:nvGraphicFramePr>
          <p:cNvPr id="6146" name="Chart 3"/>
          <p:cNvGraphicFramePr>
            <a:graphicFrameLocks/>
          </p:cNvGraphicFramePr>
          <p:nvPr/>
        </p:nvGraphicFramePr>
        <p:xfrm>
          <a:off x="350838" y="263525"/>
          <a:ext cx="8331200" cy="2936875"/>
        </p:xfrm>
        <a:graphic>
          <a:graphicData uri="http://schemas.openxmlformats.org/presentationml/2006/ole">
            <mc:AlternateContent xmlns:mc="http://schemas.openxmlformats.org/markup-compatibility/2006">
              <mc:Choice xmlns:v="urn:schemas-microsoft-com:vml" Requires="v">
                <p:oleObj spid="_x0000_s6195" name="Chart" r:id="rId4" imgW="8340051" imgH="2938527" progId="Excel.Chart.8">
                  <p:embed/>
                </p:oleObj>
              </mc:Choice>
              <mc:Fallback>
                <p:oleObj name="Chart" r:id="rId4" imgW="8340051" imgH="2938527"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263525"/>
                        <a:ext cx="83312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7" name="Chart 4"/>
          <p:cNvGraphicFramePr>
            <a:graphicFrameLocks/>
          </p:cNvGraphicFramePr>
          <p:nvPr/>
        </p:nvGraphicFramePr>
        <p:xfrm>
          <a:off x="350838" y="3349625"/>
          <a:ext cx="8331200" cy="2936875"/>
        </p:xfrm>
        <a:graphic>
          <a:graphicData uri="http://schemas.openxmlformats.org/presentationml/2006/ole">
            <mc:AlternateContent xmlns:mc="http://schemas.openxmlformats.org/markup-compatibility/2006">
              <mc:Choice xmlns:v="urn:schemas-microsoft-com:vml" Requires="v">
                <p:oleObj spid="_x0000_s6196" name="Chart" r:id="rId6" imgW="8340051" imgH="2944623" progId="Excel.Chart.8">
                  <p:embed/>
                </p:oleObj>
              </mc:Choice>
              <mc:Fallback>
                <p:oleObj name="Chart" r:id="rId6" imgW="8340051" imgH="2944623"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3349625"/>
                        <a:ext cx="83312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TextBox 5"/>
          <p:cNvSpPr txBox="1">
            <a:spLocks noChangeArrowheads="1"/>
          </p:cNvSpPr>
          <p:nvPr/>
        </p:nvSpPr>
        <p:spPr bwMode="auto">
          <a:xfrm>
            <a:off x="4351338" y="838200"/>
            <a:ext cx="152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400" b="1">
                <a:solidFill>
                  <a:srgbClr val="000000"/>
                </a:solidFill>
                <a:latin typeface="Open Sans" panose="020B0606030504020204" pitchFamily="34" charset="0"/>
                <a:cs typeface="Open Sans" panose="020B0606030504020204" pitchFamily="34" charset="0"/>
              </a:rPr>
              <a:t>Female</a:t>
            </a:r>
          </a:p>
        </p:txBody>
      </p:sp>
      <p:sp>
        <p:nvSpPr>
          <p:cNvPr id="6150" name="TextBox 6"/>
          <p:cNvSpPr txBox="1">
            <a:spLocks noChangeArrowheads="1"/>
          </p:cNvSpPr>
          <p:nvPr/>
        </p:nvSpPr>
        <p:spPr bwMode="auto">
          <a:xfrm>
            <a:off x="4075113" y="3657600"/>
            <a:ext cx="20764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400" b="1">
                <a:solidFill>
                  <a:srgbClr val="000000"/>
                </a:solidFill>
                <a:latin typeface="Open Sans" panose="020B0606030504020204" pitchFamily="34" charset="0"/>
                <a:cs typeface="Open Sans" panose="020B0606030504020204" pitchFamily="34" charset="0"/>
              </a:rPr>
              <a:t>Male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5378450" y="6396038"/>
            <a:ext cx="376555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Prior Hospitalization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p:cNvSpPr txBox="1">
            <a:spLocks noChangeArrowheads="1"/>
          </p:cNvSpPr>
          <p:nvPr/>
        </p:nvSpPr>
        <p:spPr bwMode="auto">
          <a:xfrm>
            <a:off x="5362575" y="6396038"/>
            <a:ext cx="378142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Prior Hospitalization</a:t>
            </a:r>
          </a:p>
        </p:txBody>
      </p:sp>
      <p:sp>
        <p:nvSpPr>
          <p:cNvPr id="7172" name="TextBox 3"/>
          <p:cNvSpPr txBox="1">
            <a:spLocks noChangeArrowheads="1"/>
          </p:cNvSpPr>
          <p:nvPr/>
        </p:nvSpPr>
        <p:spPr bwMode="auto">
          <a:xfrm>
            <a:off x="152400" y="228600"/>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B82927"/>
                </a:solidFill>
                <a:latin typeface="Open Sans" panose="020B0606030504020204" pitchFamily="34" charset="0"/>
                <a:cs typeface="Open Sans" panose="020B0606030504020204" pitchFamily="34" charset="0"/>
              </a:rPr>
              <a:t>255 (16%) </a:t>
            </a:r>
            <a:r>
              <a:rPr lang="en-US" altLang="en-US" b="1">
                <a:solidFill>
                  <a:srgbClr val="000000"/>
                </a:solidFill>
                <a:latin typeface="Open Sans" panose="020B0606030504020204" pitchFamily="34" charset="0"/>
                <a:cs typeface="Open Sans" panose="020B0606030504020204" pitchFamily="34" charset="0"/>
              </a:rPr>
              <a:t>of possible opioid overdoses during the enhanced surveillance period were hospitalized in 2016 with an opioid-related cause. </a:t>
            </a:r>
          </a:p>
        </p:txBody>
      </p:sp>
      <p:graphicFrame>
        <p:nvGraphicFramePr>
          <p:cNvPr id="7170" name="Chart 5"/>
          <p:cNvGraphicFramePr>
            <a:graphicFrameLocks/>
          </p:cNvGraphicFramePr>
          <p:nvPr/>
        </p:nvGraphicFramePr>
        <p:xfrm>
          <a:off x="233363" y="1101725"/>
          <a:ext cx="4105275" cy="4521200"/>
        </p:xfrm>
        <a:graphic>
          <a:graphicData uri="http://schemas.openxmlformats.org/presentationml/2006/ole">
            <mc:AlternateContent xmlns:mc="http://schemas.openxmlformats.org/markup-compatibility/2006">
              <mc:Choice xmlns:v="urn:schemas-microsoft-com:vml" Requires="v">
                <p:oleObj spid="_x0000_s7191" name="Chart" r:id="rId3" imgW="4109060" imgH="4529721" progId="Excel.Chart.8">
                  <p:embed/>
                </p:oleObj>
              </mc:Choice>
              <mc:Fallback>
                <p:oleObj name="Chart" r:id="rId3" imgW="4109060" imgH="4529721"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101725"/>
                        <a:ext cx="41052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p:cNvSpPr txBox="1">
            <a:spLocks noChangeArrowheads="1"/>
          </p:cNvSpPr>
          <p:nvPr/>
        </p:nvSpPr>
        <p:spPr bwMode="auto">
          <a:xfrm>
            <a:off x="5102225" y="6396038"/>
            <a:ext cx="404177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Prior Hospitalization</a:t>
            </a:r>
          </a:p>
        </p:txBody>
      </p:sp>
      <p:graphicFrame>
        <p:nvGraphicFramePr>
          <p:cNvPr id="8194" name="Chart 2"/>
          <p:cNvGraphicFramePr>
            <a:graphicFrameLocks/>
          </p:cNvGraphicFramePr>
          <p:nvPr/>
        </p:nvGraphicFramePr>
        <p:xfrm>
          <a:off x="233363" y="1101725"/>
          <a:ext cx="4105275" cy="4521200"/>
        </p:xfrm>
        <a:graphic>
          <a:graphicData uri="http://schemas.openxmlformats.org/presentationml/2006/ole">
            <mc:AlternateContent xmlns:mc="http://schemas.openxmlformats.org/markup-compatibility/2006">
              <mc:Choice xmlns:v="urn:schemas-microsoft-com:vml" Requires="v">
                <p:oleObj spid="_x0000_s8237" name="Chart" r:id="rId3" imgW="4109060" imgH="4529721" progId="Excel.Chart.8">
                  <p:embed/>
                </p:oleObj>
              </mc:Choice>
              <mc:Fallback>
                <p:oleObj name="Chart" r:id="rId3" imgW="4109060" imgH="4529721"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101725"/>
                        <a:ext cx="41052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5" name="Chart 4"/>
          <p:cNvGraphicFramePr>
            <a:graphicFrameLocks/>
          </p:cNvGraphicFramePr>
          <p:nvPr/>
        </p:nvGraphicFramePr>
        <p:xfrm>
          <a:off x="5102225" y="892175"/>
          <a:ext cx="3759200" cy="4191000"/>
        </p:xfrm>
        <a:graphic>
          <a:graphicData uri="http://schemas.openxmlformats.org/presentationml/2006/ole">
            <mc:AlternateContent xmlns:mc="http://schemas.openxmlformats.org/markup-compatibility/2006">
              <mc:Choice xmlns:v="urn:schemas-microsoft-com:vml" Requires="v">
                <p:oleObj spid="_x0000_s8238" name="Chart" r:id="rId5" imgW="3767655" imgH="4194412" progId="Excel.Chart.8">
                  <p:embed/>
                </p:oleObj>
              </mc:Choice>
              <mc:Fallback>
                <p:oleObj name="Chart" r:id="rId5" imgW="3767655" imgH="4194412"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2225" y="892175"/>
                        <a:ext cx="375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xtBox 5"/>
          <p:cNvSpPr txBox="1">
            <a:spLocks noChangeArrowheads="1"/>
          </p:cNvSpPr>
          <p:nvPr/>
        </p:nvSpPr>
        <p:spPr bwMode="auto">
          <a:xfrm>
            <a:off x="6381750" y="2360613"/>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FFFFFF"/>
                </a:solidFill>
                <a:latin typeface="Open Sans" panose="020B0606030504020204" pitchFamily="34" charset="0"/>
                <a:cs typeface="Open Sans" panose="020B0606030504020204" pitchFamily="34" charset="0"/>
              </a:rPr>
              <a:t>Non-Fatal</a:t>
            </a:r>
          </a:p>
        </p:txBody>
      </p:sp>
      <p:sp>
        <p:nvSpPr>
          <p:cNvPr id="8198" name="TextBox 6"/>
          <p:cNvSpPr txBox="1">
            <a:spLocks noChangeArrowheads="1"/>
          </p:cNvSpPr>
          <p:nvPr/>
        </p:nvSpPr>
        <p:spPr bwMode="auto">
          <a:xfrm>
            <a:off x="6610350" y="448627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FFFFFF"/>
                </a:solidFill>
                <a:latin typeface="Open Sans" panose="020B0606030504020204" pitchFamily="34" charset="0"/>
                <a:cs typeface="Open Sans" panose="020B0606030504020204" pitchFamily="34" charset="0"/>
              </a:rPr>
              <a:t>Fatal</a:t>
            </a:r>
          </a:p>
        </p:txBody>
      </p:sp>
      <p:sp>
        <p:nvSpPr>
          <p:cNvPr id="8199" name="TextBox 7"/>
          <p:cNvSpPr txBox="1">
            <a:spLocks noChangeArrowheads="1"/>
          </p:cNvSpPr>
          <p:nvPr/>
        </p:nvSpPr>
        <p:spPr bwMode="auto">
          <a:xfrm>
            <a:off x="4800600" y="51054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000000"/>
                </a:solidFill>
                <a:latin typeface="Open Sans" panose="020B0606030504020204" pitchFamily="34" charset="0"/>
                <a:cs typeface="Open Sans" panose="020B0606030504020204" pitchFamily="34" charset="0"/>
              </a:rPr>
              <a:t>And </a:t>
            </a:r>
            <a:r>
              <a:rPr lang="en-US" altLang="en-US" b="1">
                <a:solidFill>
                  <a:srgbClr val="B82927"/>
                </a:solidFill>
                <a:latin typeface="Open Sans" panose="020B0606030504020204" pitchFamily="34" charset="0"/>
                <a:cs typeface="Open Sans" panose="020B0606030504020204" pitchFamily="34" charset="0"/>
              </a:rPr>
              <a:t>10%</a:t>
            </a:r>
            <a:r>
              <a:rPr lang="en-US" altLang="en-US" b="1">
                <a:solidFill>
                  <a:srgbClr val="000000"/>
                </a:solidFill>
                <a:latin typeface="Open Sans" panose="020B0606030504020204" pitchFamily="34" charset="0"/>
                <a:cs typeface="Open Sans" panose="020B0606030504020204" pitchFamily="34" charset="0"/>
              </a:rPr>
              <a:t> of those resulted in a fatal overdose during our enhanced surveillance period. </a:t>
            </a:r>
          </a:p>
        </p:txBody>
      </p:sp>
      <p:sp>
        <p:nvSpPr>
          <p:cNvPr id="9" name="Rectangle 8"/>
          <p:cNvSpPr/>
          <p:nvPr/>
        </p:nvSpPr>
        <p:spPr>
          <a:xfrm>
            <a:off x="0" y="41275"/>
            <a:ext cx="4648200" cy="65865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2016 Data</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4300" y="471488"/>
            <a:ext cx="8915400" cy="769937"/>
          </a:xfrm>
          <a:prstGeom prst="rect">
            <a:avLst/>
          </a:prstGeom>
          <a:noFill/>
        </p:spPr>
        <p:txBody>
          <a:bodyPr>
            <a:spAutoFit/>
          </a:bodyPr>
          <a:lstStyle/>
          <a:p>
            <a:pPr>
              <a:defRPr/>
            </a:pPr>
            <a:r>
              <a:rPr lang="en-US" sz="4400" dirty="0">
                <a:solidFill>
                  <a:schemeClr val="bg1">
                    <a:lumMod val="50000"/>
                  </a:schemeClr>
                </a:solidFill>
              </a:rPr>
              <a:t>Opioid Deaths are Increasing</a:t>
            </a:r>
          </a:p>
        </p:txBody>
      </p:sp>
      <p:pic>
        <p:nvPicPr>
          <p:cNvPr id="706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447800"/>
            <a:ext cx="6702425"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5997575" y="6396038"/>
            <a:ext cx="314642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Repeat Overdoses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1"/>
          <p:cNvSpPr txBox="1">
            <a:spLocks noChangeArrowheads="1"/>
          </p:cNvSpPr>
          <p:nvPr/>
        </p:nvSpPr>
        <p:spPr bwMode="auto">
          <a:xfrm>
            <a:off x="5951538" y="6396038"/>
            <a:ext cx="3192462"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Repeat Overdoses</a:t>
            </a:r>
          </a:p>
        </p:txBody>
      </p:sp>
      <p:sp>
        <p:nvSpPr>
          <p:cNvPr id="114691" name="TextBox 2"/>
          <p:cNvSpPr txBox="1">
            <a:spLocks noChangeArrowheads="1"/>
          </p:cNvSpPr>
          <p:nvPr/>
        </p:nvSpPr>
        <p:spPr bwMode="auto">
          <a:xfrm>
            <a:off x="228600" y="1290638"/>
            <a:ext cx="8686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b="1">
                <a:solidFill>
                  <a:srgbClr val="000000"/>
                </a:solidFill>
                <a:latin typeface="Open Sans" panose="020B0606030504020204" pitchFamily="34" charset="0"/>
                <a:cs typeface="Open Sans" panose="020B0606030504020204" pitchFamily="34" charset="0"/>
              </a:rPr>
              <a:t>During the enhanced surveillance period, </a:t>
            </a:r>
            <a:r>
              <a:rPr lang="en-US" altLang="en-US" sz="3600" b="1">
                <a:solidFill>
                  <a:srgbClr val="B82927"/>
                </a:solidFill>
                <a:latin typeface="Open Sans" panose="020B0606030504020204" pitchFamily="34" charset="0"/>
                <a:cs typeface="Open Sans" panose="020B0606030504020204" pitchFamily="34" charset="0"/>
              </a:rPr>
              <a:t>10</a:t>
            </a:r>
            <a:r>
              <a:rPr lang="en-US" altLang="en-US" sz="2800" b="1">
                <a:solidFill>
                  <a:srgbClr val="000000"/>
                </a:solidFill>
                <a:latin typeface="Open Sans" panose="020B0606030504020204" pitchFamily="34" charset="0"/>
                <a:cs typeface="Open Sans" panose="020B0606030504020204" pitchFamily="34" charset="0"/>
              </a:rPr>
              <a:t> individuals had multiple overdoses. </a:t>
            </a:r>
          </a:p>
          <a:p>
            <a:pPr defTabSz="914400" eaLnBrk="1" hangingPunct="1"/>
            <a:endParaRPr lang="en-US" altLang="en-US" sz="3600" b="1">
              <a:solidFill>
                <a:srgbClr val="B82927"/>
              </a:solidFill>
              <a:latin typeface="Open Sans" panose="020B0606030504020204" pitchFamily="34" charset="0"/>
              <a:cs typeface="Open Sans" panose="020B0606030504020204" pitchFamily="34" charset="0"/>
            </a:endParaRPr>
          </a:p>
          <a:p>
            <a:pPr defTabSz="914400" eaLnBrk="1" hangingPunct="1"/>
            <a:r>
              <a:rPr lang="en-US" altLang="en-US" sz="3600" b="1">
                <a:solidFill>
                  <a:srgbClr val="B82927"/>
                </a:solidFill>
                <a:latin typeface="Open Sans" panose="020B0606030504020204" pitchFamily="34" charset="0"/>
                <a:cs typeface="Open Sans" panose="020B0606030504020204" pitchFamily="34" charset="0"/>
              </a:rPr>
              <a:t>9</a:t>
            </a:r>
            <a:r>
              <a:rPr lang="en-US" altLang="en-US" sz="2800" b="1">
                <a:solidFill>
                  <a:srgbClr val="000000"/>
                </a:solidFill>
                <a:latin typeface="Open Sans" panose="020B0606030504020204" pitchFamily="34" charset="0"/>
                <a:cs typeface="Open Sans" panose="020B0606030504020204" pitchFamily="34" charset="0"/>
              </a:rPr>
              <a:t> individuals overdosed </a:t>
            </a:r>
            <a:r>
              <a:rPr lang="en-US" altLang="en-US" sz="2800" b="1">
                <a:solidFill>
                  <a:srgbClr val="B82927"/>
                </a:solidFill>
                <a:latin typeface="Open Sans" panose="020B0606030504020204" pitchFamily="34" charset="0"/>
                <a:cs typeface="Open Sans" panose="020B0606030504020204" pitchFamily="34" charset="0"/>
              </a:rPr>
              <a:t>twice</a:t>
            </a:r>
            <a:r>
              <a:rPr lang="en-US" altLang="en-US" sz="2800" b="1">
                <a:solidFill>
                  <a:srgbClr val="000000"/>
                </a:solidFill>
                <a:latin typeface="Open Sans" panose="020B0606030504020204" pitchFamily="34" charset="0"/>
                <a:cs typeface="Open Sans" panose="020B0606030504020204" pitchFamily="34" charset="0"/>
              </a:rPr>
              <a:t> and </a:t>
            </a:r>
            <a:r>
              <a:rPr lang="en-US" altLang="en-US" sz="3600" b="1">
                <a:solidFill>
                  <a:srgbClr val="B82927"/>
                </a:solidFill>
                <a:latin typeface="Open Sans" panose="020B0606030504020204" pitchFamily="34" charset="0"/>
                <a:cs typeface="Open Sans" panose="020B0606030504020204" pitchFamily="34" charset="0"/>
              </a:rPr>
              <a:t>1</a:t>
            </a:r>
            <a:r>
              <a:rPr lang="en-US" altLang="en-US" sz="2800" b="1">
                <a:solidFill>
                  <a:srgbClr val="000000"/>
                </a:solidFill>
                <a:latin typeface="Open Sans" panose="020B0606030504020204" pitchFamily="34" charset="0"/>
                <a:cs typeface="Open Sans" panose="020B0606030504020204" pitchFamily="34" charset="0"/>
              </a:rPr>
              <a:t> overdosed </a:t>
            </a:r>
            <a:r>
              <a:rPr lang="en-US" altLang="en-US" sz="2800" b="1">
                <a:solidFill>
                  <a:srgbClr val="B82927"/>
                </a:solidFill>
                <a:latin typeface="Open Sans" panose="020B0606030504020204" pitchFamily="34" charset="0"/>
                <a:cs typeface="Open Sans" panose="020B0606030504020204" pitchFamily="34" charset="0"/>
              </a:rPr>
              <a:t>3 times</a:t>
            </a:r>
            <a:r>
              <a:rPr lang="en-US" altLang="en-US" sz="2800" b="1">
                <a:solidFill>
                  <a:srgbClr val="000000"/>
                </a:solidFill>
                <a:latin typeface="Open Sans" panose="020B0606030504020204" pitchFamily="34" charset="0"/>
                <a:cs typeface="Open Sans" panose="020B0606030504020204" pitchFamily="34"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16739" name="TextBox 2"/>
          <p:cNvSpPr txBox="1">
            <a:spLocks noChangeArrowheads="1"/>
          </p:cNvSpPr>
          <p:nvPr/>
        </p:nvSpPr>
        <p:spPr bwMode="auto">
          <a:xfrm>
            <a:off x="9525" y="152400"/>
            <a:ext cx="906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There were </a:t>
            </a:r>
            <a:r>
              <a:rPr lang="en-US" altLang="en-US" sz="2400" b="1">
                <a:solidFill>
                  <a:srgbClr val="B82927"/>
                </a:solidFill>
                <a:latin typeface="Open Sans" panose="020B0606030504020204" pitchFamily="34" charset="0"/>
                <a:cs typeface="Open Sans" panose="020B0606030504020204" pitchFamily="34" charset="0"/>
              </a:rPr>
              <a:t>8,430 opioid prescriptions </a:t>
            </a:r>
            <a:r>
              <a:rPr lang="en-US" altLang="en-US" sz="2400" b="1">
                <a:solidFill>
                  <a:srgbClr val="000000"/>
                </a:solidFill>
                <a:latin typeface="Open Sans" panose="020B0606030504020204" pitchFamily="34" charset="0"/>
                <a:cs typeface="Open Sans" panose="020B0606030504020204" pitchFamily="34" charset="0"/>
              </a:rPr>
              <a:t>written for </a:t>
            </a:r>
            <a:r>
              <a:rPr lang="en-US" altLang="en-US" sz="2400" b="1">
                <a:solidFill>
                  <a:srgbClr val="B82927"/>
                </a:solidFill>
                <a:latin typeface="Open Sans" panose="020B0606030504020204" pitchFamily="34" charset="0"/>
                <a:cs typeface="Open Sans" panose="020B0606030504020204" pitchFamily="34" charset="0"/>
              </a:rPr>
              <a:t>794 possible opioid overdoses </a:t>
            </a:r>
            <a:r>
              <a:rPr lang="en-US" altLang="en-US" sz="2400" b="1">
                <a:solidFill>
                  <a:srgbClr val="000000"/>
                </a:solidFill>
                <a:latin typeface="Open Sans" panose="020B0606030504020204" pitchFamily="34" charset="0"/>
                <a:cs typeface="Open Sans" panose="020B0606030504020204" pitchFamily="34" charset="0"/>
              </a:rPr>
              <a:t>over the past year.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17763" name="TextBox 2"/>
          <p:cNvSpPr txBox="1">
            <a:spLocks noChangeArrowheads="1"/>
          </p:cNvSpPr>
          <p:nvPr/>
        </p:nvSpPr>
        <p:spPr bwMode="auto">
          <a:xfrm>
            <a:off x="9525" y="152400"/>
            <a:ext cx="906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There were </a:t>
            </a:r>
            <a:r>
              <a:rPr lang="en-US" altLang="en-US" sz="2400" b="1">
                <a:solidFill>
                  <a:srgbClr val="B82927"/>
                </a:solidFill>
                <a:latin typeface="Open Sans" panose="020B0606030504020204" pitchFamily="34" charset="0"/>
                <a:cs typeface="Open Sans" panose="020B0606030504020204" pitchFamily="34" charset="0"/>
              </a:rPr>
              <a:t>8,430 opioid prescriptions </a:t>
            </a:r>
            <a:r>
              <a:rPr lang="en-US" altLang="en-US" sz="2400" b="1">
                <a:solidFill>
                  <a:srgbClr val="000000"/>
                </a:solidFill>
                <a:latin typeface="Open Sans" panose="020B0606030504020204" pitchFamily="34" charset="0"/>
                <a:cs typeface="Open Sans" panose="020B0606030504020204" pitchFamily="34" charset="0"/>
              </a:rPr>
              <a:t>written for </a:t>
            </a:r>
            <a:r>
              <a:rPr lang="en-US" altLang="en-US" sz="2400" b="1">
                <a:solidFill>
                  <a:srgbClr val="B82927"/>
                </a:solidFill>
                <a:latin typeface="Open Sans" panose="020B0606030504020204" pitchFamily="34" charset="0"/>
                <a:cs typeface="Open Sans" panose="020B0606030504020204" pitchFamily="34" charset="0"/>
              </a:rPr>
              <a:t>794 possible opioid overdoses </a:t>
            </a:r>
            <a:r>
              <a:rPr lang="en-US" altLang="en-US" sz="2400" b="1">
                <a:solidFill>
                  <a:srgbClr val="000000"/>
                </a:solidFill>
                <a:latin typeface="Open Sans" panose="020B0606030504020204" pitchFamily="34" charset="0"/>
                <a:cs typeface="Open Sans" panose="020B0606030504020204" pitchFamily="34" charset="0"/>
              </a:rPr>
              <a:t>over the past year. </a:t>
            </a:r>
          </a:p>
        </p:txBody>
      </p:sp>
      <p:sp>
        <p:nvSpPr>
          <p:cNvPr id="117764" name="TextBox 3"/>
          <p:cNvSpPr txBox="1">
            <a:spLocks noChangeArrowheads="1"/>
          </p:cNvSpPr>
          <p:nvPr/>
        </p:nvSpPr>
        <p:spPr bwMode="auto">
          <a:xfrm>
            <a:off x="-14288" y="1371600"/>
            <a:ext cx="989965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The </a:t>
            </a:r>
            <a:r>
              <a:rPr lang="en-US" altLang="en-US" sz="2400" b="1">
                <a:solidFill>
                  <a:srgbClr val="B82927"/>
                </a:solidFill>
                <a:latin typeface="Open Sans" panose="020B0606030504020204" pitchFamily="34" charset="0"/>
                <a:cs typeface="Open Sans" panose="020B0606030504020204" pitchFamily="34" charset="0"/>
              </a:rPr>
              <a:t>average MME </a:t>
            </a:r>
            <a:r>
              <a:rPr lang="en-US" altLang="en-US" sz="2400" b="1">
                <a:solidFill>
                  <a:srgbClr val="000000"/>
                </a:solidFill>
                <a:latin typeface="Open Sans" panose="020B0606030504020204" pitchFamily="34" charset="0"/>
                <a:cs typeface="Open Sans" panose="020B0606030504020204" pitchFamily="34" charset="0"/>
              </a:rPr>
              <a:t>per individual over the last year was </a:t>
            </a:r>
            <a:r>
              <a:rPr lang="en-US" altLang="en-US" sz="2400" b="1">
                <a:solidFill>
                  <a:srgbClr val="B82927"/>
                </a:solidFill>
                <a:latin typeface="Open Sans" panose="020B0606030504020204" pitchFamily="34" charset="0"/>
                <a:cs typeface="Open Sans" panose="020B0606030504020204" pitchFamily="34" charset="0"/>
              </a:rPr>
              <a:t>96</a:t>
            </a:r>
            <a:r>
              <a:rPr lang="en-US" altLang="en-US" sz="2400" b="1">
                <a:solidFill>
                  <a:srgbClr val="000000"/>
                </a:solidFill>
                <a:latin typeface="Open Sans" panose="020B0606030504020204" pitchFamily="34" charset="0"/>
                <a:cs typeface="Open Sans" panose="020B0606030504020204" pitchFamily="34"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9220" name="TextBox 2"/>
          <p:cNvSpPr txBox="1">
            <a:spLocks noChangeArrowheads="1"/>
          </p:cNvSpPr>
          <p:nvPr/>
        </p:nvSpPr>
        <p:spPr bwMode="auto">
          <a:xfrm>
            <a:off x="9525" y="152400"/>
            <a:ext cx="9067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There were </a:t>
            </a:r>
            <a:r>
              <a:rPr lang="en-US" altLang="en-US" sz="2400" b="1">
                <a:solidFill>
                  <a:srgbClr val="B82927"/>
                </a:solidFill>
                <a:latin typeface="Open Sans" panose="020B0606030504020204" pitchFamily="34" charset="0"/>
                <a:cs typeface="Open Sans" panose="020B0606030504020204" pitchFamily="34" charset="0"/>
              </a:rPr>
              <a:t>8,430 opioid prescriptions </a:t>
            </a:r>
            <a:r>
              <a:rPr lang="en-US" altLang="en-US" sz="2400" b="1">
                <a:solidFill>
                  <a:srgbClr val="000000"/>
                </a:solidFill>
                <a:latin typeface="Open Sans" panose="020B0606030504020204" pitchFamily="34" charset="0"/>
                <a:cs typeface="Open Sans" panose="020B0606030504020204" pitchFamily="34" charset="0"/>
              </a:rPr>
              <a:t>written for </a:t>
            </a:r>
            <a:r>
              <a:rPr lang="en-US" altLang="en-US" sz="2400" b="1">
                <a:solidFill>
                  <a:srgbClr val="B82927"/>
                </a:solidFill>
                <a:latin typeface="Open Sans" panose="020B0606030504020204" pitchFamily="34" charset="0"/>
                <a:cs typeface="Open Sans" panose="020B0606030504020204" pitchFamily="34" charset="0"/>
              </a:rPr>
              <a:t>794 possible opioid overdoses </a:t>
            </a:r>
            <a:r>
              <a:rPr lang="en-US" altLang="en-US" sz="2400" b="1">
                <a:solidFill>
                  <a:srgbClr val="000000"/>
                </a:solidFill>
                <a:latin typeface="Open Sans" panose="020B0606030504020204" pitchFamily="34" charset="0"/>
                <a:cs typeface="Open Sans" panose="020B0606030504020204" pitchFamily="34" charset="0"/>
              </a:rPr>
              <a:t>over the past year. </a:t>
            </a:r>
          </a:p>
        </p:txBody>
      </p:sp>
      <p:graphicFrame>
        <p:nvGraphicFramePr>
          <p:cNvPr id="9218" name="Chart 4"/>
          <p:cNvGraphicFramePr>
            <a:graphicFrameLocks/>
          </p:cNvGraphicFramePr>
          <p:nvPr/>
        </p:nvGraphicFramePr>
        <p:xfrm>
          <a:off x="111125" y="1473200"/>
          <a:ext cx="8864600" cy="4368800"/>
        </p:xfrm>
        <a:graphic>
          <a:graphicData uri="http://schemas.openxmlformats.org/presentationml/2006/ole">
            <mc:AlternateContent xmlns:mc="http://schemas.openxmlformats.org/markup-compatibility/2006">
              <mc:Choice xmlns:v="urn:schemas-microsoft-com:vml" Requires="v">
                <p:oleObj spid="_x0000_s9243" name="Chart" r:id="rId4" imgW="8870449" imgH="4377307" progId="Excel.Chart.8">
                  <p:embed/>
                </p:oleObj>
              </mc:Choice>
              <mc:Fallback>
                <p:oleObj name="Chart" r:id="rId4" imgW="8870449" imgH="4377307"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1473200"/>
                        <a:ext cx="8864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graphicFrame>
        <p:nvGraphicFramePr>
          <p:cNvPr id="3" name="Chart 2"/>
          <p:cNvGraphicFramePr>
            <a:graphicFrameLocks/>
          </p:cNvGraphicFramePr>
          <p:nvPr/>
        </p:nvGraphicFramePr>
        <p:xfrm>
          <a:off x="120945" y="1219200"/>
          <a:ext cx="8839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18788" name="TextBox 3"/>
          <p:cNvSpPr txBox="1">
            <a:spLocks noChangeArrowheads="1"/>
          </p:cNvSpPr>
          <p:nvPr/>
        </p:nvSpPr>
        <p:spPr bwMode="auto">
          <a:xfrm>
            <a:off x="-19050" y="76200"/>
            <a:ext cx="911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000000"/>
                </a:solidFill>
                <a:latin typeface="Open Sans" panose="020B0606030504020204" pitchFamily="34" charset="0"/>
                <a:cs typeface="Open Sans" panose="020B0606030504020204" pitchFamily="34" charset="0"/>
              </a:rPr>
              <a:t>In 2017, </a:t>
            </a:r>
            <a:r>
              <a:rPr lang="en-US" altLang="en-US" sz="2400" b="1">
                <a:solidFill>
                  <a:srgbClr val="C00000"/>
                </a:solidFill>
                <a:latin typeface="Open Sans" panose="020B0606030504020204" pitchFamily="34" charset="0"/>
                <a:cs typeface="Open Sans" panose="020B0606030504020204" pitchFamily="34" charset="0"/>
              </a:rPr>
              <a:t>493</a:t>
            </a:r>
            <a:r>
              <a:rPr lang="en-US" altLang="en-US" sz="2400" b="1">
                <a:solidFill>
                  <a:srgbClr val="000000"/>
                </a:solidFill>
                <a:latin typeface="Open Sans" panose="020B0606030504020204" pitchFamily="34" charset="0"/>
                <a:cs typeface="Open Sans" panose="020B0606030504020204" pitchFamily="34" charset="0"/>
              </a:rPr>
              <a:t> </a:t>
            </a:r>
            <a:r>
              <a:rPr lang="en-US" altLang="en-US" sz="2400" b="1">
                <a:solidFill>
                  <a:srgbClr val="B82927"/>
                </a:solidFill>
                <a:latin typeface="Open Sans" panose="020B0606030504020204" pitchFamily="34" charset="0"/>
                <a:cs typeface="Open Sans" panose="020B0606030504020204" pitchFamily="34" charset="0"/>
              </a:rPr>
              <a:t>(74%) </a:t>
            </a:r>
            <a:r>
              <a:rPr lang="en-US" altLang="en-US" sz="2400" b="1">
                <a:solidFill>
                  <a:srgbClr val="000000"/>
                </a:solidFill>
                <a:latin typeface="Open Sans" panose="020B0606030504020204" pitchFamily="34" charset="0"/>
                <a:cs typeface="Open Sans" panose="020B0606030504020204" pitchFamily="34" charset="0"/>
              </a:rPr>
              <a:t>individuals had </a:t>
            </a:r>
            <a:r>
              <a:rPr lang="en-US" altLang="en-US" sz="2400" b="1">
                <a:solidFill>
                  <a:srgbClr val="B82927"/>
                </a:solidFill>
                <a:latin typeface="Open Sans" panose="020B0606030504020204" pitchFamily="34" charset="0"/>
                <a:cs typeface="Open Sans" panose="020B0606030504020204" pitchFamily="34" charset="0"/>
              </a:rPr>
              <a:t>more than one </a:t>
            </a:r>
            <a:r>
              <a:rPr lang="en-US" altLang="en-US" sz="2400" b="1">
                <a:solidFill>
                  <a:srgbClr val="000000"/>
                </a:solidFill>
                <a:latin typeface="Open Sans" panose="020B0606030504020204" pitchFamily="34" charset="0"/>
                <a:cs typeface="Open Sans" panose="020B0606030504020204" pitchFamily="34" charset="0"/>
              </a:rPr>
              <a:t>opioid prescription.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graphicFrame>
        <p:nvGraphicFramePr>
          <p:cNvPr id="10242" name="Chart 4"/>
          <p:cNvGraphicFramePr>
            <a:graphicFrameLocks/>
          </p:cNvGraphicFramePr>
          <p:nvPr/>
        </p:nvGraphicFramePr>
        <p:xfrm>
          <a:off x="-1117600" y="909638"/>
          <a:ext cx="8026400" cy="5461000"/>
        </p:xfrm>
        <a:graphic>
          <a:graphicData uri="http://schemas.openxmlformats.org/presentationml/2006/ole">
            <mc:AlternateContent xmlns:mc="http://schemas.openxmlformats.org/markup-compatibility/2006">
              <mc:Choice xmlns:v="urn:schemas-microsoft-com:vml" Requires="v">
                <p:oleObj spid="_x0000_s10267" name="Chart" r:id="rId3" imgW="8035224" imgH="5468586" progId="Excel.Chart.8">
                  <p:embed/>
                </p:oleObj>
              </mc:Choice>
              <mc:Fallback>
                <p:oleObj name="Chart" r:id="rId3" imgW="8035224" imgH="5468586"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909638"/>
                        <a:ext cx="80264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648325" y="2435225"/>
            <a:ext cx="3200400" cy="400050"/>
          </a:xfrm>
          <a:prstGeom prst="rect">
            <a:avLst/>
          </a:prstGeom>
          <a:solidFill>
            <a:schemeClr val="bg1">
              <a:lumMod val="50000"/>
            </a:schemeClr>
          </a:solidFill>
        </p:spPr>
        <p:txBody>
          <a:bodyPr>
            <a:spAutoFit/>
          </a:bodyPr>
          <a:lstStyle/>
          <a:p>
            <a:pPr algn="ctr" defTabSz="914400" eaLnBrk="1" fontAlgn="auto" hangingPunct="1">
              <a:spcBef>
                <a:spcPts val="0"/>
              </a:spcBef>
              <a:spcAft>
                <a:spcPts val="0"/>
              </a:spcAft>
              <a:defRPr/>
            </a:pP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Opioid Only</a:t>
            </a:r>
          </a:p>
        </p:txBody>
      </p:sp>
      <p:sp>
        <p:nvSpPr>
          <p:cNvPr id="10245" name="TextBox 6"/>
          <p:cNvSpPr txBox="1">
            <a:spLocks noChangeArrowheads="1"/>
          </p:cNvSpPr>
          <p:nvPr/>
        </p:nvSpPr>
        <p:spPr bwMode="auto">
          <a:xfrm>
            <a:off x="5648325" y="2965450"/>
            <a:ext cx="3200400" cy="400050"/>
          </a:xfrm>
          <a:prstGeom prst="rect">
            <a:avLst/>
          </a:prstGeom>
          <a:solidFill>
            <a:srgbClr val="B829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FFFFFF"/>
                </a:solidFill>
                <a:latin typeface="Open Sans" panose="020B0606030504020204" pitchFamily="34" charset="0"/>
                <a:cs typeface="Open Sans" panose="020B0606030504020204" pitchFamily="34" charset="0"/>
              </a:rPr>
              <a:t>Opioid + Benzodiazepine</a:t>
            </a:r>
          </a:p>
        </p:txBody>
      </p:sp>
      <p:sp>
        <p:nvSpPr>
          <p:cNvPr id="10246" name="TextBox 7"/>
          <p:cNvSpPr txBox="1">
            <a:spLocks noChangeArrowheads="1"/>
          </p:cNvSpPr>
          <p:nvPr/>
        </p:nvSpPr>
        <p:spPr bwMode="auto">
          <a:xfrm>
            <a:off x="5648325" y="3494088"/>
            <a:ext cx="3200400" cy="400050"/>
          </a:xfrm>
          <a:prstGeom prst="rect">
            <a:avLst/>
          </a:prstGeom>
          <a:solidFill>
            <a:srgbClr val="7F1D1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FFFFFF"/>
                </a:solidFill>
                <a:latin typeface="Open Sans" panose="020B0606030504020204" pitchFamily="34" charset="0"/>
                <a:cs typeface="Open Sans" panose="020B0606030504020204" pitchFamily="34" charset="0"/>
              </a:rPr>
              <a:t>Opioid + Muscle Relaxer</a:t>
            </a:r>
          </a:p>
        </p:txBody>
      </p:sp>
      <p:sp>
        <p:nvSpPr>
          <p:cNvPr id="10247" name="TextBox 8"/>
          <p:cNvSpPr txBox="1">
            <a:spLocks noChangeArrowheads="1"/>
          </p:cNvSpPr>
          <p:nvPr/>
        </p:nvSpPr>
        <p:spPr bwMode="auto">
          <a:xfrm>
            <a:off x="5648325" y="4024313"/>
            <a:ext cx="3200400" cy="400050"/>
          </a:xfrm>
          <a:prstGeom prst="rect">
            <a:avLst/>
          </a:prstGeom>
          <a:solidFill>
            <a:srgbClr val="330C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a:solidFill>
                  <a:srgbClr val="FFFFFF"/>
                </a:solidFill>
                <a:latin typeface="Open Sans" panose="020B0606030504020204" pitchFamily="34" charset="0"/>
                <a:cs typeface="Open Sans" panose="020B0606030504020204" pitchFamily="34" charset="0"/>
              </a:rPr>
              <a:t>Opioid + Zolpidem</a:t>
            </a:r>
          </a:p>
        </p:txBody>
      </p:sp>
      <p:sp>
        <p:nvSpPr>
          <p:cNvPr id="10248" name="TextBox 9"/>
          <p:cNvSpPr txBox="1">
            <a:spLocks noChangeArrowheads="1"/>
          </p:cNvSpPr>
          <p:nvPr/>
        </p:nvSpPr>
        <p:spPr bwMode="auto">
          <a:xfrm>
            <a:off x="36513" y="34925"/>
            <a:ext cx="88026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During 2017, the most common drug combination was </a:t>
            </a:r>
            <a:r>
              <a:rPr lang="en-US" altLang="en-US" sz="2400" b="1">
                <a:solidFill>
                  <a:srgbClr val="B82927"/>
                </a:solidFill>
                <a:latin typeface="Open Sans" panose="020B0606030504020204" pitchFamily="34" charset="0"/>
                <a:cs typeface="Open Sans" panose="020B0606030504020204" pitchFamily="34" charset="0"/>
              </a:rPr>
              <a:t>opioids and benzodiazepines.</a:t>
            </a:r>
            <a:endParaRPr lang="en-US" altLang="en-US" sz="2400" b="1">
              <a:solidFill>
                <a:srgbClr val="000000"/>
              </a:solidFill>
              <a:latin typeface="Open Sans" panose="020B0606030504020204" pitchFamily="34" charset="0"/>
              <a:cs typeface="Open Sans" panose="020B0606030504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graphicFrame>
        <p:nvGraphicFramePr>
          <p:cNvPr id="11266" name="Chart 10"/>
          <p:cNvGraphicFramePr>
            <a:graphicFrameLocks/>
          </p:cNvGraphicFramePr>
          <p:nvPr/>
        </p:nvGraphicFramePr>
        <p:xfrm>
          <a:off x="-50800" y="500063"/>
          <a:ext cx="4292600" cy="4070350"/>
        </p:xfrm>
        <a:graphic>
          <a:graphicData uri="http://schemas.openxmlformats.org/presentationml/2006/ole">
            <mc:AlternateContent xmlns:mc="http://schemas.openxmlformats.org/markup-compatibility/2006">
              <mc:Choice xmlns:v="urn:schemas-microsoft-com:vml" Requires="v">
                <p:oleObj spid="_x0000_s11311" name="Chart" r:id="rId3" imgW="4298052" imgH="4072481" progId="Excel.Chart.8">
                  <p:embed/>
                </p:oleObj>
              </mc:Choice>
              <mc:Fallback>
                <p:oleObj name="Chart" r:id="rId3" imgW="4298052" imgH="4072481" progId="Excel.Chart.8">
                  <p:embed/>
                  <p:pic>
                    <p:nvPicPr>
                      <p:cNvPr id="0"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500063"/>
                        <a:ext cx="4292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7" name="Chart 11"/>
          <p:cNvGraphicFramePr>
            <a:graphicFrameLocks/>
          </p:cNvGraphicFramePr>
          <p:nvPr/>
        </p:nvGraphicFramePr>
        <p:xfrm>
          <a:off x="4846638" y="500063"/>
          <a:ext cx="4292600" cy="4070350"/>
        </p:xfrm>
        <a:graphic>
          <a:graphicData uri="http://schemas.openxmlformats.org/presentationml/2006/ole">
            <mc:AlternateContent xmlns:mc="http://schemas.openxmlformats.org/markup-compatibility/2006">
              <mc:Choice xmlns:v="urn:schemas-microsoft-com:vml" Requires="v">
                <p:oleObj spid="_x0000_s11312" name="Chart" r:id="rId5" imgW="4298052" imgH="4072481" progId="Excel.Chart.8">
                  <p:embed/>
                </p:oleObj>
              </mc:Choice>
              <mc:Fallback>
                <p:oleObj name="Chart" r:id="rId5" imgW="4298052" imgH="4072481" progId="Excel.Chart.8">
                  <p:embed/>
                  <p:pic>
                    <p:nvPicPr>
                      <p:cNvPr id="0" name="Char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638" y="500063"/>
                        <a:ext cx="4292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TextBox 12"/>
          <p:cNvSpPr txBox="1">
            <a:spLocks noChangeArrowheads="1"/>
          </p:cNvSpPr>
          <p:nvPr/>
        </p:nvSpPr>
        <p:spPr bwMode="auto">
          <a:xfrm>
            <a:off x="274638" y="4260850"/>
            <a:ext cx="3433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800" b="1">
                <a:solidFill>
                  <a:srgbClr val="000000"/>
                </a:solidFill>
                <a:latin typeface="Open Sans" panose="020B0606030504020204" pitchFamily="34" charset="0"/>
                <a:cs typeface="Open Sans" panose="020B0606030504020204" pitchFamily="34" charset="0"/>
              </a:rPr>
              <a:t>Non-fatal</a:t>
            </a:r>
          </a:p>
        </p:txBody>
      </p:sp>
      <p:sp>
        <p:nvSpPr>
          <p:cNvPr id="11270" name="TextBox 13"/>
          <p:cNvSpPr txBox="1">
            <a:spLocks noChangeArrowheads="1"/>
          </p:cNvSpPr>
          <p:nvPr/>
        </p:nvSpPr>
        <p:spPr bwMode="auto">
          <a:xfrm>
            <a:off x="5202238" y="4260850"/>
            <a:ext cx="3433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800" b="1">
                <a:solidFill>
                  <a:srgbClr val="000000"/>
                </a:solidFill>
                <a:latin typeface="Open Sans" panose="020B0606030504020204" pitchFamily="34" charset="0"/>
                <a:cs typeface="Open Sans" panose="020B0606030504020204" pitchFamily="34" charset="0"/>
              </a:rPr>
              <a:t>Fatal</a:t>
            </a:r>
          </a:p>
        </p:txBody>
      </p:sp>
      <p:sp>
        <p:nvSpPr>
          <p:cNvPr id="15" name="TextBox 14"/>
          <p:cNvSpPr txBox="1"/>
          <p:nvPr/>
        </p:nvSpPr>
        <p:spPr>
          <a:xfrm>
            <a:off x="17463" y="5253038"/>
            <a:ext cx="2193925" cy="307975"/>
          </a:xfrm>
          <a:prstGeom prst="rect">
            <a:avLst/>
          </a:prstGeom>
          <a:solidFill>
            <a:schemeClr val="bg1">
              <a:lumMod val="50000"/>
            </a:schemeClr>
          </a:solidFill>
        </p:spPr>
        <p:txBody>
          <a:bodyPr>
            <a:spAutoFit/>
          </a:bodyPr>
          <a:lstStyle/>
          <a:p>
            <a:pPr algn="ctr" defTabSz="914400" eaLnBrk="1" fontAlgn="auto" hangingPunct="1">
              <a:spcBef>
                <a:spcPts val="0"/>
              </a:spcBef>
              <a:spcAft>
                <a:spcPts val="0"/>
              </a:spcAft>
              <a:defRPr/>
            </a:pPr>
            <a:r>
              <a:rPr lang="en-US" sz="1400" dirty="0">
                <a:solidFill>
                  <a:prstClr val="white"/>
                </a:solidFill>
                <a:latin typeface="Open Sans" panose="020B0606030504020204" pitchFamily="34" charset="0"/>
                <a:ea typeface="Open Sans" panose="020B0606030504020204" pitchFamily="34" charset="0"/>
                <a:cs typeface="Open Sans" panose="020B0606030504020204" pitchFamily="34" charset="0"/>
              </a:rPr>
              <a:t>Opioid Only</a:t>
            </a:r>
          </a:p>
        </p:txBody>
      </p:sp>
      <p:sp>
        <p:nvSpPr>
          <p:cNvPr id="11272" name="TextBox 15"/>
          <p:cNvSpPr txBox="1">
            <a:spLocks noChangeArrowheads="1"/>
          </p:cNvSpPr>
          <p:nvPr/>
        </p:nvSpPr>
        <p:spPr bwMode="auto">
          <a:xfrm>
            <a:off x="2290763" y="5253038"/>
            <a:ext cx="2286000" cy="311150"/>
          </a:xfrm>
          <a:prstGeom prst="rect">
            <a:avLst/>
          </a:prstGeom>
          <a:solidFill>
            <a:srgbClr val="B829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400">
                <a:solidFill>
                  <a:srgbClr val="FFFFFF"/>
                </a:solidFill>
                <a:latin typeface="Open Sans" panose="020B0606030504020204" pitchFamily="34" charset="0"/>
                <a:cs typeface="Open Sans" panose="020B0606030504020204" pitchFamily="34" charset="0"/>
              </a:rPr>
              <a:t>Opioid + Benzodiazepine</a:t>
            </a:r>
          </a:p>
        </p:txBody>
      </p:sp>
      <p:sp>
        <p:nvSpPr>
          <p:cNvPr id="11273" name="TextBox 16"/>
          <p:cNvSpPr txBox="1">
            <a:spLocks noChangeArrowheads="1"/>
          </p:cNvSpPr>
          <p:nvPr/>
        </p:nvSpPr>
        <p:spPr bwMode="auto">
          <a:xfrm>
            <a:off x="4656138" y="5253038"/>
            <a:ext cx="2195512" cy="307975"/>
          </a:xfrm>
          <a:prstGeom prst="rect">
            <a:avLst/>
          </a:prstGeom>
          <a:solidFill>
            <a:srgbClr val="7F1D1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400">
                <a:solidFill>
                  <a:srgbClr val="FFFFFF"/>
                </a:solidFill>
                <a:latin typeface="Open Sans" panose="020B0606030504020204" pitchFamily="34" charset="0"/>
                <a:cs typeface="Open Sans" panose="020B0606030504020204" pitchFamily="34" charset="0"/>
              </a:rPr>
              <a:t>Opioid + Muscle Relaxer</a:t>
            </a:r>
          </a:p>
        </p:txBody>
      </p:sp>
      <p:sp>
        <p:nvSpPr>
          <p:cNvPr id="11274" name="TextBox 17"/>
          <p:cNvSpPr txBox="1">
            <a:spLocks noChangeArrowheads="1"/>
          </p:cNvSpPr>
          <p:nvPr/>
        </p:nvSpPr>
        <p:spPr bwMode="auto">
          <a:xfrm>
            <a:off x="6931025" y="5253038"/>
            <a:ext cx="2193925" cy="307975"/>
          </a:xfrm>
          <a:prstGeom prst="rect">
            <a:avLst/>
          </a:prstGeom>
          <a:solidFill>
            <a:srgbClr val="330C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400">
                <a:solidFill>
                  <a:srgbClr val="FFFFFF"/>
                </a:solidFill>
                <a:latin typeface="Open Sans" panose="020B0606030504020204" pitchFamily="34" charset="0"/>
                <a:cs typeface="Open Sans" panose="020B0606030504020204" pitchFamily="34" charset="0"/>
              </a:rPr>
              <a:t>Opioid + Zolpidem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19811" name="TextBox 2"/>
          <p:cNvSpPr txBox="1">
            <a:spLocks noChangeArrowheads="1"/>
          </p:cNvSpPr>
          <p:nvPr/>
        </p:nvSpPr>
        <p:spPr bwMode="auto">
          <a:xfrm>
            <a:off x="0" y="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a:solidFill>
                  <a:srgbClr val="000000"/>
                </a:solidFill>
                <a:latin typeface="Open Sans" panose="020B0606030504020204" pitchFamily="34" charset="0"/>
                <a:cs typeface="Open Sans" panose="020B0606030504020204" pitchFamily="34" charset="0"/>
              </a:rPr>
              <a:t>Two months prior to the overdose,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7525"/>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8" name="Rectangle 7"/>
          <p:cNvSpPr/>
          <p:nvPr/>
        </p:nvSpPr>
        <p:spPr>
          <a:xfrm>
            <a:off x="0" y="517525"/>
            <a:ext cx="5454650" cy="357188"/>
          </a:xfrm>
          <a:prstGeom prst="rect">
            <a:avLst/>
          </a:prstGeom>
          <a:solidFill>
            <a:srgbClr val="7A0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9" name="Rectangle 8"/>
          <p:cNvSpPr/>
          <p:nvPr/>
        </p:nvSpPr>
        <p:spPr>
          <a:xfrm>
            <a:off x="5454650" y="517525"/>
            <a:ext cx="3689350" cy="66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0" name="Rectangle 9"/>
          <p:cNvSpPr/>
          <p:nvPr/>
        </p:nvSpPr>
        <p:spPr>
          <a:xfrm>
            <a:off x="0" y="5992813"/>
            <a:ext cx="9144000" cy="874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pic>
        <p:nvPicPr>
          <p:cNvPr id="71686" name="Picture 3" descr="\\groups\Collaboration\ADHS-Logo\Logo Library\Horizontal-Full Name\adhs logo-h full-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6135688"/>
            <a:ext cx="27400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1"/>
          <p:cNvSpPr txBox="1">
            <a:spLocks noChangeArrowheads="1"/>
          </p:cNvSpPr>
          <p:nvPr/>
        </p:nvSpPr>
        <p:spPr bwMode="auto">
          <a:xfrm>
            <a:off x="260350" y="2936875"/>
            <a:ext cx="86058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pPr>
            <a:r>
              <a:rPr lang="en-US" altLang="en-US" sz="4700">
                <a:solidFill>
                  <a:srgbClr val="000000"/>
                </a:solidFill>
                <a:latin typeface="Open Sans Extrabold" panose="020B0906030804020204" pitchFamily="34" charset="0"/>
                <a:cs typeface="Open Sans Extrabold" panose="020B0906030804020204" pitchFamily="34" charset="0"/>
              </a:rPr>
              <a:t>What are we doing about it?</a:t>
            </a:r>
          </a:p>
          <a:p>
            <a:pPr algn="ctr" eaLnBrk="1" hangingPunct="1"/>
            <a:endParaRPr lang="en-US" altLang="en-US" sz="4700">
              <a:solidFill>
                <a:srgbClr val="000000"/>
              </a:solidFill>
              <a:latin typeface="Open Sans Extrabold" panose="020B0906030804020204" pitchFamily="34" charset="0"/>
              <a:cs typeface="Open Sans Extrabold" panose="020B0906030804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2292" name="TextBox 2"/>
          <p:cNvSpPr txBox="1">
            <a:spLocks noChangeArrowheads="1"/>
          </p:cNvSpPr>
          <p:nvPr/>
        </p:nvSpPr>
        <p:spPr bwMode="auto">
          <a:xfrm>
            <a:off x="0" y="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a:solidFill>
                  <a:srgbClr val="000000"/>
                </a:solidFill>
                <a:latin typeface="Open Sans" panose="020B0606030504020204" pitchFamily="34" charset="0"/>
                <a:cs typeface="Open Sans" panose="020B0606030504020204" pitchFamily="34" charset="0"/>
              </a:rPr>
              <a:t>Two months prior to the overdose,</a:t>
            </a:r>
          </a:p>
        </p:txBody>
      </p:sp>
      <p:graphicFrame>
        <p:nvGraphicFramePr>
          <p:cNvPr id="12290" name="Chart 3"/>
          <p:cNvGraphicFramePr>
            <a:graphicFrameLocks/>
          </p:cNvGraphicFramePr>
          <p:nvPr/>
        </p:nvGraphicFramePr>
        <p:xfrm>
          <a:off x="101600" y="1854200"/>
          <a:ext cx="4521200" cy="4267200"/>
        </p:xfrm>
        <a:graphic>
          <a:graphicData uri="http://schemas.openxmlformats.org/presentationml/2006/ole">
            <mc:AlternateContent xmlns:mc="http://schemas.openxmlformats.org/markup-compatibility/2006">
              <mc:Choice xmlns:v="urn:schemas-microsoft-com:vml" Requires="v">
                <p:oleObj spid="_x0000_s12312" name="Chart" r:id="rId3" imgW="4529721" imgH="4273666" progId="Excel.Chart.8">
                  <p:embed/>
                </p:oleObj>
              </mc:Choice>
              <mc:Fallback>
                <p:oleObj name="Chart" r:id="rId3" imgW="4529721" imgH="4273666"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854200"/>
                        <a:ext cx="452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TextBox 4"/>
          <p:cNvSpPr txBox="1">
            <a:spLocks noChangeArrowheads="1"/>
          </p:cNvSpPr>
          <p:nvPr/>
        </p:nvSpPr>
        <p:spPr bwMode="auto">
          <a:xfrm>
            <a:off x="533400" y="838200"/>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B82927"/>
                </a:solidFill>
                <a:latin typeface="Open Sans" panose="020B0606030504020204" pitchFamily="34" charset="0"/>
                <a:cs typeface="Open Sans" panose="020B0606030504020204" pitchFamily="34" charset="0"/>
              </a:rPr>
              <a:t>535 (33%) </a:t>
            </a:r>
            <a:r>
              <a:rPr lang="en-US" altLang="en-US" b="1">
                <a:solidFill>
                  <a:srgbClr val="000000"/>
                </a:solidFill>
                <a:latin typeface="Open Sans" panose="020B0606030504020204" pitchFamily="34" charset="0"/>
                <a:cs typeface="Open Sans" panose="020B0606030504020204" pitchFamily="34" charset="0"/>
              </a:rPr>
              <a:t>of possible opioid overdoses had an opioid prescription.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3316" name="TextBox 2"/>
          <p:cNvSpPr txBox="1">
            <a:spLocks noChangeArrowheads="1"/>
          </p:cNvSpPr>
          <p:nvPr/>
        </p:nvSpPr>
        <p:spPr bwMode="auto">
          <a:xfrm>
            <a:off x="0" y="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a:solidFill>
                  <a:srgbClr val="000000"/>
                </a:solidFill>
                <a:latin typeface="Open Sans" panose="020B0606030504020204" pitchFamily="34" charset="0"/>
                <a:cs typeface="Open Sans" panose="020B0606030504020204" pitchFamily="34" charset="0"/>
              </a:rPr>
              <a:t>Two months prior to the overdose,</a:t>
            </a:r>
          </a:p>
        </p:txBody>
      </p:sp>
      <p:graphicFrame>
        <p:nvGraphicFramePr>
          <p:cNvPr id="13314" name="Chart 3"/>
          <p:cNvGraphicFramePr>
            <a:graphicFrameLocks/>
          </p:cNvGraphicFramePr>
          <p:nvPr/>
        </p:nvGraphicFramePr>
        <p:xfrm>
          <a:off x="101600" y="1854200"/>
          <a:ext cx="4521200" cy="4267200"/>
        </p:xfrm>
        <a:graphic>
          <a:graphicData uri="http://schemas.openxmlformats.org/presentationml/2006/ole">
            <mc:AlternateContent xmlns:mc="http://schemas.openxmlformats.org/markup-compatibility/2006">
              <mc:Choice xmlns:v="urn:schemas-microsoft-com:vml" Requires="v">
                <p:oleObj spid="_x0000_s13339" name="Chart" r:id="rId3" imgW="4529721" imgH="4273666" progId="Excel.Chart.8">
                  <p:embed/>
                </p:oleObj>
              </mc:Choice>
              <mc:Fallback>
                <p:oleObj name="Chart" r:id="rId3" imgW="4529721" imgH="4273666"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854200"/>
                        <a:ext cx="452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extBox 4"/>
          <p:cNvSpPr txBox="1">
            <a:spLocks noChangeArrowheads="1"/>
          </p:cNvSpPr>
          <p:nvPr/>
        </p:nvSpPr>
        <p:spPr bwMode="auto">
          <a:xfrm>
            <a:off x="533400" y="838200"/>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B82927"/>
                </a:solidFill>
                <a:latin typeface="Open Sans" panose="020B0606030504020204" pitchFamily="34" charset="0"/>
                <a:cs typeface="Open Sans" panose="020B0606030504020204" pitchFamily="34" charset="0"/>
              </a:rPr>
              <a:t>535 (33%) </a:t>
            </a:r>
            <a:r>
              <a:rPr lang="en-US" altLang="en-US" b="1">
                <a:solidFill>
                  <a:srgbClr val="000000"/>
                </a:solidFill>
                <a:latin typeface="Open Sans" panose="020B0606030504020204" pitchFamily="34" charset="0"/>
                <a:cs typeface="Open Sans" panose="020B0606030504020204" pitchFamily="34" charset="0"/>
              </a:rPr>
              <a:t>of possible opioid overdoses had an opioid prescription. </a:t>
            </a:r>
          </a:p>
        </p:txBody>
      </p:sp>
      <p:sp>
        <p:nvSpPr>
          <p:cNvPr id="6" name="Rectangle 5"/>
          <p:cNvSpPr/>
          <p:nvPr/>
        </p:nvSpPr>
        <p:spPr>
          <a:xfrm>
            <a:off x="152400" y="838200"/>
            <a:ext cx="4648200" cy="5257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pic>
        <p:nvPicPr>
          <p:cNvPr id="13319" name="Picture 2" descr="C:\Users\ROBINSS\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0167">
            <a:off x="5504657" y="1369219"/>
            <a:ext cx="25923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7"/>
          <p:cNvSpPr txBox="1">
            <a:spLocks noChangeArrowheads="1"/>
          </p:cNvSpPr>
          <p:nvPr/>
        </p:nvSpPr>
        <p:spPr bwMode="auto">
          <a:xfrm>
            <a:off x="5029200" y="809625"/>
            <a:ext cx="3716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B82927"/>
                </a:solidFill>
                <a:latin typeface="Open Sans" panose="020B0606030504020204" pitchFamily="34" charset="0"/>
                <a:cs typeface="Open Sans" panose="020B0606030504020204" pitchFamily="34" charset="0"/>
              </a:rPr>
              <a:t>12% </a:t>
            </a:r>
            <a:r>
              <a:rPr lang="en-US" altLang="en-US" sz="1400" b="1">
                <a:solidFill>
                  <a:srgbClr val="000000"/>
                </a:solidFill>
                <a:latin typeface="Open Sans" panose="020B0606030504020204" pitchFamily="34" charset="0"/>
                <a:cs typeface="Open Sans" panose="020B0606030504020204" pitchFamily="34" charset="0"/>
              </a:rPr>
              <a:t>of those individuals with an opioid prescription two months prior had a fatal overdose,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1"/>
          <p:cNvSpPr txBox="1">
            <a:spLocks noChangeArrowheads="1"/>
          </p:cNvSpPr>
          <p:nvPr/>
        </p:nvSpPr>
        <p:spPr bwMode="auto">
          <a:xfrm>
            <a:off x="2057400" y="6396038"/>
            <a:ext cx="70866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to Possible Overdose Cases</a:t>
            </a:r>
          </a:p>
        </p:txBody>
      </p:sp>
      <p:sp>
        <p:nvSpPr>
          <p:cNvPr id="14341" name="TextBox 2"/>
          <p:cNvSpPr txBox="1">
            <a:spLocks noChangeArrowheads="1"/>
          </p:cNvSpPr>
          <p:nvPr/>
        </p:nvSpPr>
        <p:spPr bwMode="auto">
          <a:xfrm>
            <a:off x="0" y="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800">
                <a:solidFill>
                  <a:srgbClr val="000000"/>
                </a:solidFill>
                <a:latin typeface="Open Sans" panose="020B0606030504020204" pitchFamily="34" charset="0"/>
                <a:cs typeface="Open Sans" panose="020B0606030504020204" pitchFamily="34" charset="0"/>
              </a:rPr>
              <a:t>Two months prior to the overdose,</a:t>
            </a:r>
          </a:p>
        </p:txBody>
      </p:sp>
      <p:graphicFrame>
        <p:nvGraphicFramePr>
          <p:cNvPr id="14338" name="Chart 3"/>
          <p:cNvGraphicFramePr>
            <a:graphicFrameLocks/>
          </p:cNvGraphicFramePr>
          <p:nvPr/>
        </p:nvGraphicFramePr>
        <p:xfrm>
          <a:off x="101600" y="1854200"/>
          <a:ext cx="4521200" cy="4267200"/>
        </p:xfrm>
        <a:graphic>
          <a:graphicData uri="http://schemas.openxmlformats.org/presentationml/2006/ole">
            <mc:AlternateContent xmlns:mc="http://schemas.openxmlformats.org/markup-compatibility/2006">
              <mc:Choice xmlns:v="urn:schemas-microsoft-com:vml" Requires="v">
                <p:oleObj spid="_x0000_s14383" name="Chart" r:id="rId3" imgW="4529721" imgH="4273666" progId="Excel.Chart.8">
                  <p:embed/>
                </p:oleObj>
              </mc:Choice>
              <mc:Fallback>
                <p:oleObj name="Chart" r:id="rId3" imgW="4529721" imgH="4273666"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854200"/>
                        <a:ext cx="452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2" name="TextBox 4"/>
          <p:cNvSpPr txBox="1">
            <a:spLocks noChangeArrowheads="1"/>
          </p:cNvSpPr>
          <p:nvPr/>
        </p:nvSpPr>
        <p:spPr bwMode="auto">
          <a:xfrm>
            <a:off x="533400" y="838200"/>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B82927"/>
                </a:solidFill>
                <a:latin typeface="Open Sans" panose="020B0606030504020204" pitchFamily="34" charset="0"/>
                <a:cs typeface="Open Sans" panose="020B0606030504020204" pitchFamily="34" charset="0"/>
              </a:rPr>
              <a:t>535 (33%) </a:t>
            </a:r>
            <a:r>
              <a:rPr lang="en-US" altLang="en-US" b="1">
                <a:solidFill>
                  <a:srgbClr val="000000"/>
                </a:solidFill>
                <a:latin typeface="Open Sans" panose="020B0606030504020204" pitchFamily="34" charset="0"/>
                <a:cs typeface="Open Sans" panose="020B0606030504020204" pitchFamily="34" charset="0"/>
              </a:rPr>
              <a:t>of possible opioid overdoses had an opioid prescription. </a:t>
            </a:r>
          </a:p>
        </p:txBody>
      </p:sp>
      <p:sp>
        <p:nvSpPr>
          <p:cNvPr id="6" name="Rectangle 5"/>
          <p:cNvSpPr/>
          <p:nvPr/>
        </p:nvSpPr>
        <p:spPr>
          <a:xfrm>
            <a:off x="152400" y="838200"/>
            <a:ext cx="4648200" cy="5257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pic>
        <p:nvPicPr>
          <p:cNvPr id="14344" name="Picture 2" descr="C:\Users\ROBINSS\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0167">
            <a:off x="5504657" y="1369219"/>
            <a:ext cx="25923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7"/>
          <p:cNvSpPr txBox="1">
            <a:spLocks noChangeArrowheads="1"/>
          </p:cNvSpPr>
          <p:nvPr/>
        </p:nvSpPr>
        <p:spPr bwMode="auto">
          <a:xfrm>
            <a:off x="5029200" y="809625"/>
            <a:ext cx="3716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B82927"/>
                </a:solidFill>
                <a:latin typeface="Open Sans" panose="020B0606030504020204" pitchFamily="34" charset="0"/>
                <a:cs typeface="Open Sans" panose="020B0606030504020204" pitchFamily="34" charset="0"/>
              </a:rPr>
              <a:t>12% </a:t>
            </a:r>
            <a:r>
              <a:rPr lang="en-US" altLang="en-US" sz="1400" b="1">
                <a:solidFill>
                  <a:srgbClr val="000000"/>
                </a:solidFill>
                <a:latin typeface="Open Sans" panose="020B0606030504020204" pitchFamily="34" charset="0"/>
                <a:cs typeface="Open Sans" panose="020B0606030504020204" pitchFamily="34" charset="0"/>
              </a:rPr>
              <a:t>of those individuals with an opioid prescription two months prior had a fatal overdose,</a:t>
            </a:r>
          </a:p>
        </p:txBody>
      </p:sp>
      <p:graphicFrame>
        <p:nvGraphicFramePr>
          <p:cNvPr id="14339" name="Chart 8"/>
          <p:cNvGraphicFramePr>
            <a:graphicFrameLocks/>
          </p:cNvGraphicFramePr>
          <p:nvPr/>
        </p:nvGraphicFramePr>
        <p:xfrm>
          <a:off x="4978400" y="4292600"/>
          <a:ext cx="4216400" cy="2082800"/>
        </p:xfrm>
        <a:graphic>
          <a:graphicData uri="http://schemas.openxmlformats.org/presentationml/2006/ole">
            <mc:AlternateContent xmlns:mc="http://schemas.openxmlformats.org/markup-compatibility/2006">
              <mc:Choice xmlns:v="urn:schemas-microsoft-com:vml" Requires="v">
                <p:oleObj spid="_x0000_s14384" name="Chart" r:id="rId6" imgW="4224894" imgH="2085013" progId="Excel.Chart.8">
                  <p:embed/>
                </p:oleObj>
              </mc:Choice>
              <mc:Fallback>
                <p:oleObj name="Chart" r:id="rId6" imgW="4224894" imgH="2085013" progId="Excel.Char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400" y="4292600"/>
                        <a:ext cx="4216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6" name="TextBox 9"/>
          <p:cNvSpPr txBox="1">
            <a:spLocks noChangeArrowheads="1"/>
          </p:cNvSpPr>
          <p:nvPr/>
        </p:nvSpPr>
        <p:spPr bwMode="auto">
          <a:xfrm>
            <a:off x="5029200" y="37338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400" b="1">
                <a:solidFill>
                  <a:srgbClr val="000000"/>
                </a:solidFill>
                <a:latin typeface="Open Sans" panose="020B0606030504020204" pitchFamily="34" charset="0"/>
                <a:cs typeface="Open Sans" panose="020B0606030504020204" pitchFamily="34" charset="0"/>
              </a:rPr>
              <a:t>&amp; </a:t>
            </a:r>
            <a:r>
              <a:rPr lang="en-US" altLang="en-US" sz="1400" b="1">
                <a:solidFill>
                  <a:srgbClr val="B82927"/>
                </a:solidFill>
                <a:latin typeface="Open Sans" panose="020B0606030504020204" pitchFamily="34" charset="0"/>
                <a:cs typeface="Open Sans" panose="020B0606030504020204" pitchFamily="34" charset="0"/>
              </a:rPr>
              <a:t>60% </a:t>
            </a:r>
            <a:r>
              <a:rPr lang="en-US" altLang="en-US" sz="1400" b="1">
                <a:solidFill>
                  <a:srgbClr val="000000"/>
                </a:solidFill>
                <a:latin typeface="Open Sans" panose="020B0606030504020204" pitchFamily="34" charset="0"/>
                <a:cs typeface="Open Sans" panose="020B0606030504020204" pitchFamily="34" charset="0"/>
              </a:rPr>
              <a:t>had an opioid prescription written for 6 or more days.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4114800" y="6396038"/>
            <a:ext cx="5029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by Providers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1"/>
          <p:cNvSpPr txBox="1">
            <a:spLocks noChangeArrowheads="1"/>
          </p:cNvSpPr>
          <p:nvPr/>
        </p:nvSpPr>
        <p:spPr bwMode="auto">
          <a:xfrm>
            <a:off x="4114800" y="6396038"/>
            <a:ext cx="5029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by Providers</a:t>
            </a:r>
          </a:p>
        </p:txBody>
      </p:sp>
      <p:sp>
        <p:nvSpPr>
          <p:cNvPr id="121859" name="TextBox 2"/>
          <p:cNvSpPr txBox="1">
            <a:spLocks noChangeArrowheads="1"/>
          </p:cNvSpPr>
          <p:nvPr/>
        </p:nvSpPr>
        <p:spPr bwMode="auto">
          <a:xfrm>
            <a:off x="36513" y="34925"/>
            <a:ext cx="9107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During 2017, </a:t>
            </a:r>
            <a:r>
              <a:rPr lang="en-US" altLang="en-US" sz="2400" b="1">
                <a:solidFill>
                  <a:srgbClr val="B82927"/>
                </a:solidFill>
                <a:latin typeface="Open Sans" panose="020B0606030504020204" pitchFamily="34" charset="0"/>
                <a:cs typeface="Open Sans" panose="020B0606030504020204" pitchFamily="34" charset="0"/>
              </a:rPr>
              <a:t>502</a:t>
            </a:r>
            <a:r>
              <a:rPr lang="en-US" altLang="en-US" sz="2400" b="1">
                <a:solidFill>
                  <a:srgbClr val="000000"/>
                </a:solidFill>
                <a:latin typeface="Open Sans" panose="020B0606030504020204" pitchFamily="34" charset="0"/>
                <a:cs typeface="Open Sans" panose="020B0606030504020204" pitchFamily="34" charset="0"/>
              </a:rPr>
              <a:t> prescribers wrote an opioid prescription to a possible opioid overdose.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4114800" y="6396038"/>
            <a:ext cx="5029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by Providers</a:t>
            </a:r>
          </a:p>
        </p:txBody>
      </p:sp>
      <p:sp>
        <p:nvSpPr>
          <p:cNvPr id="122883" name="TextBox 4"/>
          <p:cNvSpPr txBox="1">
            <a:spLocks noChangeArrowheads="1"/>
          </p:cNvSpPr>
          <p:nvPr/>
        </p:nvSpPr>
        <p:spPr bwMode="auto">
          <a:xfrm>
            <a:off x="0" y="152400"/>
            <a:ext cx="8991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000" b="1">
                <a:solidFill>
                  <a:srgbClr val="000000"/>
                </a:solidFill>
                <a:latin typeface="Open Sans" panose="020B0606030504020204" pitchFamily="34" charset="0"/>
                <a:cs typeface="Open Sans" panose="020B0606030504020204" pitchFamily="34" charset="0"/>
              </a:rPr>
              <a:t>There were </a:t>
            </a:r>
            <a:r>
              <a:rPr lang="en-US" altLang="en-US" sz="2000" b="1">
                <a:solidFill>
                  <a:srgbClr val="B82927"/>
                </a:solidFill>
                <a:latin typeface="Open Sans" panose="020B0606030504020204" pitchFamily="34" charset="0"/>
                <a:cs typeface="Open Sans" panose="020B0606030504020204" pitchFamily="34" charset="0"/>
              </a:rPr>
              <a:t>457</a:t>
            </a:r>
            <a:r>
              <a:rPr lang="en-US" altLang="en-US" sz="2000" b="1">
                <a:solidFill>
                  <a:srgbClr val="000000"/>
                </a:solidFill>
                <a:latin typeface="Open Sans" panose="020B0606030504020204" pitchFamily="34" charset="0"/>
                <a:cs typeface="Open Sans" panose="020B0606030504020204" pitchFamily="34" charset="0"/>
              </a:rPr>
              <a:t> providers who wrote opioid prescriptions to </a:t>
            </a:r>
            <a:r>
              <a:rPr lang="en-US" altLang="en-US" sz="2000" b="1">
                <a:solidFill>
                  <a:srgbClr val="B82927"/>
                </a:solidFill>
                <a:latin typeface="Open Sans" panose="020B0606030504020204" pitchFamily="34" charset="0"/>
                <a:cs typeface="Open Sans" panose="020B0606030504020204" pitchFamily="34" charset="0"/>
              </a:rPr>
              <a:t>non-fatal</a:t>
            </a:r>
            <a:r>
              <a:rPr lang="en-US" altLang="en-US" sz="2000" b="1">
                <a:solidFill>
                  <a:srgbClr val="000000"/>
                </a:solidFill>
                <a:latin typeface="Open Sans" panose="020B0606030504020204" pitchFamily="34" charset="0"/>
                <a:cs typeface="Open Sans" panose="020B0606030504020204" pitchFamily="34" charset="0"/>
              </a:rPr>
              <a:t> possible opioid overdoses and </a:t>
            </a:r>
            <a:r>
              <a:rPr lang="en-US" altLang="en-US" sz="2000" b="1">
                <a:solidFill>
                  <a:srgbClr val="B82927"/>
                </a:solidFill>
                <a:latin typeface="Open Sans" panose="020B0606030504020204" pitchFamily="34" charset="0"/>
                <a:cs typeface="Open Sans" panose="020B0606030504020204" pitchFamily="34" charset="0"/>
              </a:rPr>
              <a:t>45</a:t>
            </a:r>
            <a:r>
              <a:rPr lang="en-US" altLang="en-US" sz="2000" b="1">
                <a:solidFill>
                  <a:srgbClr val="000000"/>
                </a:solidFill>
                <a:latin typeface="Open Sans" panose="020B0606030504020204" pitchFamily="34" charset="0"/>
                <a:cs typeface="Open Sans" panose="020B0606030504020204" pitchFamily="34" charset="0"/>
              </a:rPr>
              <a:t> providers who wrote opioid prescriptions to </a:t>
            </a:r>
            <a:r>
              <a:rPr lang="en-US" altLang="en-US" sz="2000" b="1">
                <a:solidFill>
                  <a:srgbClr val="B82927"/>
                </a:solidFill>
                <a:latin typeface="Open Sans" panose="020B0606030504020204" pitchFamily="34" charset="0"/>
                <a:cs typeface="Open Sans" panose="020B0606030504020204" pitchFamily="34" charset="0"/>
              </a:rPr>
              <a:t>fatal</a:t>
            </a:r>
            <a:r>
              <a:rPr lang="en-US" altLang="en-US" sz="2000" b="1">
                <a:solidFill>
                  <a:srgbClr val="000000"/>
                </a:solidFill>
                <a:latin typeface="Open Sans" panose="020B0606030504020204" pitchFamily="34" charset="0"/>
                <a:cs typeface="Open Sans" panose="020B0606030504020204" pitchFamily="34" charset="0"/>
              </a:rPr>
              <a:t> possible opioid overdoses. </a:t>
            </a:r>
          </a:p>
        </p:txBody>
      </p:sp>
      <p:sp>
        <p:nvSpPr>
          <p:cNvPr id="122884" name="TextBox 7"/>
          <p:cNvSpPr txBox="1">
            <a:spLocks noChangeArrowheads="1"/>
          </p:cNvSpPr>
          <p:nvPr/>
        </p:nvSpPr>
        <p:spPr bwMode="auto">
          <a:xfrm>
            <a:off x="2471738" y="41529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62%</a:t>
            </a:r>
          </a:p>
        </p:txBody>
      </p:sp>
      <p:sp>
        <p:nvSpPr>
          <p:cNvPr id="122885" name="TextBox 8"/>
          <p:cNvSpPr txBox="1">
            <a:spLocks noChangeArrowheads="1"/>
          </p:cNvSpPr>
          <p:nvPr/>
        </p:nvSpPr>
        <p:spPr bwMode="auto">
          <a:xfrm>
            <a:off x="2471738" y="2424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38%</a:t>
            </a:r>
          </a:p>
        </p:txBody>
      </p:sp>
      <p:sp>
        <p:nvSpPr>
          <p:cNvPr id="122886" name="TextBox 9"/>
          <p:cNvSpPr txBox="1">
            <a:spLocks noChangeArrowheads="1"/>
          </p:cNvSpPr>
          <p:nvPr/>
        </p:nvSpPr>
        <p:spPr bwMode="auto">
          <a:xfrm>
            <a:off x="6378575" y="2424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47%</a:t>
            </a:r>
          </a:p>
        </p:txBody>
      </p:sp>
      <p:sp>
        <p:nvSpPr>
          <p:cNvPr id="122887" name="TextBox 10"/>
          <p:cNvSpPr txBox="1">
            <a:spLocks noChangeArrowheads="1"/>
          </p:cNvSpPr>
          <p:nvPr/>
        </p:nvSpPr>
        <p:spPr bwMode="auto">
          <a:xfrm>
            <a:off x="6378575" y="41481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53%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
          <p:cNvSpPr txBox="1">
            <a:spLocks noChangeArrowheads="1"/>
          </p:cNvSpPr>
          <p:nvPr/>
        </p:nvSpPr>
        <p:spPr bwMode="auto">
          <a:xfrm>
            <a:off x="4114800" y="6396038"/>
            <a:ext cx="5029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by Providers</a:t>
            </a:r>
          </a:p>
        </p:txBody>
      </p:sp>
      <p:graphicFrame>
        <p:nvGraphicFramePr>
          <p:cNvPr id="15362" name="Chart 3"/>
          <p:cNvGraphicFramePr>
            <a:graphicFrameLocks/>
          </p:cNvGraphicFramePr>
          <p:nvPr/>
        </p:nvGraphicFramePr>
        <p:xfrm>
          <a:off x="209550" y="1701800"/>
          <a:ext cx="8572500" cy="4173538"/>
        </p:xfrm>
        <a:graphic>
          <a:graphicData uri="http://schemas.openxmlformats.org/presentationml/2006/ole">
            <mc:AlternateContent xmlns:mc="http://schemas.openxmlformats.org/markup-compatibility/2006">
              <mc:Choice xmlns:v="urn:schemas-microsoft-com:vml" Requires="v">
                <p:oleObj spid="_x0000_s15389" name="Chart" r:id="rId3" imgW="8577815" imgH="4176122" progId="Excel.Chart.8">
                  <p:embed/>
                </p:oleObj>
              </mc:Choice>
              <mc:Fallback>
                <p:oleObj name="Chart" r:id="rId3" imgW="8577815" imgH="4176122"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701800"/>
                        <a:ext cx="85725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Box 4"/>
          <p:cNvSpPr txBox="1">
            <a:spLocks noChangeArrowheads="1"/>
          </p:cNvSpPr>
          <p:nvPr/>
        </p:nvSpPr>
        <p:spPr bwMode="auto">
          <a:xfrm>
            <a:off x="0" y="152400"/>
            <a:ext cx="8991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000" b="1">
                <a:solidFill>
                  <a:srgbClr val="000000"/>
                </a:solidFill>
                <a:latin typeface="Open Sans" panose="020B0606030504020204" pitchFamily="34" charset="0"/>
                <a:cs typeface="Open Sans" panose="020B0606030504020204" pitchFamily="34" charset="0"/>
              </a:rPr>
              <a:t>There were </a:t>
            </a:r>
            <a:r>
              <a:rPr lang="en-US" altLang="en-US" sz="2000" b="1">
                <a:solidFill>
                  <a:srgbClr val="B82927"/>
                </a:solidFill>
                <a:latin typeface="Open Sans" panose="020B0606030504020204" pitchFamily="34" charset="0"/>
                <a:cs typeface="Open Sans" panose="020B0606030504020204" pitchFamily="34" charset="0"/>
              </a:rPr>
              <a:t>457</a:t>
            </a:r>
            <a:r>
              <a:rPr lang="en-US" altLang="en-US" sz="2000" b="1">
                <a:solidFill>
                  <a:srgbClr val="000000"/>
                </a:solidFill>
                <a:latin typeface="Open Sans" panose="020B0606030504020204" pitchFamily="34" charset="0"/>
                <a:cs typeface="Open Sans" panose="020B0606030504020204" pitchFamily="34" charset="0"/>
              </a:rPr>
              <a:t> providers who wrote opioid prescriptions to </a:t>
            </a:r>
            <a:r>
              <a:rPr lang="en-US" altLang="en-US" sz="2000" b="1">
                <a:solidFill>
                  <a:srgbClr val="B82927"/>
                </a:solidFill>
                <a:latin typeface="Open Sans" panose="020B0606030504020204" pitchFamily="34" charset="0"/>
                <a:cs typeface="Open Sans" panose="020B0606030504020204" pitchFamily="34" charset="0"/>
              </a:rPr>
              <a:t>non-fatal</a:t>
            </a:r>
            <a:r>
              <a:rPr lang="en-US" altLang="en-US" sz="2000" b="1">
                <a:solidFill>
                  <a:srgbClr val="000000"/>
                </a:solidFill>
                <a:latin typeface="Open Sans" panose="020B0606030504020204" pitchFamily="34" charset="0"/>
                <a:cs typeface="Open Sans" panose="020B0606030504020204" pitchFamily="34" charset="0"/>
              </a:rPr>
              <a:t> possible opioid overdoses and </a:t>
            </a:r>
            <a:r>
              <a:rPr lang="en-US" altLang="en-US" sz="2000" b="1">
                <a:solidFill>
                  <a:srgbClr val="B82927"/>
                </a:solidFill>
                <a:latin typeface="Open Sans" panose="020B0606030504020204" pitchFamily="34" charset="0"/>
                <a:cs typeface="Open Sans" panose="020B0606030504020204" pitchFamily="34" charset="0"/>
              </a:rPr>
              <a:t>45</a:t>
            </a:r>
            <a:r>
              <a:rPr lang="en-US" altLang="en-US" sz="2000" b="1">
                <a:solidFill>
                  <a:srgbClr val="000000"/>
                </a:solidFill>
                <a:latin typeface="Open Sans" panose="020B0606030504020204" pitchFamily="34" charset="0"/>
                <a:cs typeface="Open Sans" panose="020B0606030504020204" pitchFamily="34" charset="0"/>
              </a:rPr>
              <a:t> providers who wrote opioid prescriptions to </a:t>
            </a:r>
            <a:r>
              <a:rPr lang="en-US" altLang="en-US" sz="2000" b="1">
                <a:solidFill>
                  <a:srgbClr val="B82927"/>
                </a:solidFill>
                <a:latin typeface="Open Sans" panose="020B0606030504020204" pitchFamily="34" charset="0"/>
                <a:cs typeface="Open Sans" panose="020B0606030504020204" pitchFamily="34" charset="0"/>
              </a:rPr>
              <a:t>fatal</a:t>
            </a:r>
            <a:r>
              <a:rPr lang="en-US" altLang="en-US" sz="2000" b="1">
                <a:solidFill>
                  <a:srgbClr val="000000"/>
                </a:solidFill>
                <a:latin typeface="Open Sans" panose="020B0606030504020204" pitchFamily="34" charset="0"/>
                <a:cs typeface="Open Sans" panose="020B0606030504020204" pitchFamily="34" charset="0"/>
              </a:rPr>
              <a:t> possible opioid overdoses. </a:t>
            </a:r>
          </a:p>
        </p:txBody>
      </p:sp>
      <p:sp>
        <p:nvSpPr>
          <p:cNvPr id="15365" name="TextBox 5"/>
          <p:cNvSpPr txBox="1">
            <a:spLocks noChangeArrowheads="1"/>
          </p:cNvSpPr>
          <p:nvPr/>
        </p:nvSpPr>
        <p:spPr bwMode="auto">
          <a:xfrm>
            <a:off x="3795713" y="2254250"/>
            <a:ext cx="1828800" cy="738188"/>
          </a:xfrm>
          <a:prstGeom prst="rect">
            <a:avLst/>
          </a:prstGeom>
          <a:solidFill>
            <a:srgbClr val="B829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400" b="1">
                <a:solidFill>
                  <a:srgbClr val="FFFFFF"/>
                </a:solidFill>
                <a:latin typeface="Open Sans" panose="020B0606030504020204" pitchFamily="34" charset="0"/>
                <a:cs typeface="Open Sans" panose="020B0606030504020204" pitchFamily="34" charset="0"/>
              </a:rPr>
              <a:t>More than one prescription written</a:t>
            </a:r>
          </a:p>
        </p:txBody>
      </p:sp>
      <p:sp>
        <p:nvSpPr>
          <p:cNvPr id="7" name="TextBox 6"/>
          <p:cNvSpPr txBox="1"/>
          <p:nvPr/>
        </p:nvSpPr>
        <p:spPr>
          <a:xfrm>
            <a:off x="3795713" y="4086225"/>
            <a:ext cx="1828800" cy="522288"/>
          </a:xfrm>
          <a:prstGeom prst="rect">
            <a:avLst/>
          </a:prstGeom>
          <a:solidFill>
            <a:schemeClr val="bg1">
              <a:lumMod val="50000"/>
            </a:schemeClr>
          </a:solidFill>
        </p:spPr>
        <p:txBody>
          <a:bodyPr>
            <a:spAutoFit/>
          </a:bodyPr>
          <a:lstStyle/>
          <a:p>
            <a:pPr algn="ctr" defTabSz="914400" eaLnBrk="1" fontAlgn="auto" hangingPunct="1">
              <a:spcBef>
                <a:spcPts val="0"/>
              </a:spcBef>
              <a:spcAft>
                <a:spcPts val="0"/>
              </a:spcAft>
              <a:defRPr/>
            </a:pPr>
            <a:r>
              <a:rPr lang="en-US" sz="1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One prescription written</a:t>
            </a:r>
            <a:endParaRPr lang="en-US" sz="1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67" name="TextBox 7"/>
          <p:cNvSpPr txBox="1">
            <a:spLocks noChangeArrowheads="1"/>
          </p:cNvSpPr>
          <p:nvPr/>
        </p:nvSpPr>
        <p:spPr bwMode="auto">
          <a:xfrm>
            <a:off x="2471738" y="41529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62%</a:t>
            </a:r>
          </a:p>
        </p:txBody>
      </p:sp>
      <p:sp>
        <p:nvSpPr>
          <p:cNvPr id="15368" name="TextBox 8"/>
          <p:cNvSpPr txBox="1">
            <a:spLocks noChangeArrowheads="1"/>
          </p:cNvSpPr>
          <p:nvPr/>
        </p:nvSpPr>
        <p:spPr bwMode="auto">
          <a:xfrm>
            <a:off x="2471738" y="2424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38%</a:t>
            </a:r>
          </a:p>
        </p:txBody>
      </p:sp>
      <p:sp>
        <p:nvSpPr>
          <p:cNvPr id="15369" name="TextBox 9"/>
          <p:cNvSpPr txBox="1">
            <a:spLocks noChangeArrowheads="1"/>
          </p:cNvSpPr>
          <p:nvPr/>
        </p:nvSpPr>
        <p:spPr bwMode="auto">
          <a:xfrm>
            <a:off x="6378575" y="2424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47%</a:t>
            </a:r>
          </a:p>
        </p:txBody>
      </p:sp>
      <p:sp>
        <p:nvSpPr>
          <p:cNvPr id="15370" name="TextBox 10"/>
          <p:cNvSpPr txBox="1">
            <a:spLocks noChangeArrowheads="1"/>
          </p:cNvSpPr>
          <p:nvPr/>
        </p:nvSpPr>
        <p:spPr bwMode="auto">
          <a:xfrm>
            <a:off x="6378575" y="41481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53%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4114800" y="6396038"/>
            <a:ext cx="5029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r>
              <a:rPr lang="en-US" altLang="en-US" sz="2400">
                <a:solidFill>
                  <a:srgbClr val="FFFFFF"/>
                </a:solidFill>
                <a:latin typeface="Open Sans" panose="020B0606030504020204" pitchFamily="34" charset="0"/>
                <a:cs typeface="Open Sans" panose="020B0606030504020204" pitchFamily="34" charset="0"/>
              </a:rPr>
              <a:t>Opioid Prescriptions by Providers</a:t>
            </a:r>
          </a:p>
        </p:txBody>
      </p:sp>
      <p:graphicFrame>
        <p:nvGraphicFramePr>
          <p:cNvPr id="16386" name="Chart 2"/>
          <p:cNvGraphicFramePr>
            <a:graphicFrameLocks/>
          </p:cNvGraphicFramePr>
          <p:nvPr/>
        </p:nvGraphicFramePr>
        <p:xfrm>
          <a:off x="177800" y="1473200"/>
          <a:ext cx="8864600" cy="4656138"/>
        </p:xfrm>
        <a:graphic>
          <a:graphicData uri="http://schemas.openxmlformats.org/presentationml/2006/ole">
            <mc:AlternateContent xmlns:mc="http://schemas.openxmlformats.org/markup-compatibility/2006">
              <mc:Choice xmlns:v="urn:schemas-microsoft-com:vml" Requires="v">
                <p:oleObj spid="_x0000_s16407" name="Chart" r:id="rId3" imgW="8870449" imgH="4663844" progId="Excel.Chart.8">
                  <p:embed/>
                </p:oleObj>
              </mc:Choice>
              <mc:Fallback>
                <p:oleObj name="Chart" r:id="rId3" imgW="8870449" imgH="4663844"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1473200"/>
                        <a:ext cx="8864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TextBox 3"/>
          <p:cNvSpPr txBox="1">
            <a:spLocks noChangeArrowheads="1"/>
          </p:cNvSpPr>
          <p:nvPr/>
        </p:nvSpPr>
        <p:spPr bwMode="auto">
          <a:xfrm>
            <a:off x="60325" y="0"/>
            <a:ext cx="88550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000" b="1">
                <a:solidFill>
                  <a:srgbClr val="B82927"/>
                </a:solidFill>
                <a:latin typeface="Open Sans" panose="020B0606030504020204" pitchFamily="34" charset="0"/>
                <a:cs typeface="Open Sans" panose="020B0606030504020204" pitchFamily="34" charset="0"/>
              </a:rPr>
              <a:t>50%</a:t>
            </a:r>
            <a:r>
              <a:rPr lang="en-US" altLang="en-US" sz="2000" b="1">
                <a:solidFill>
                  <a:srgbClr val="000000"/>
                </a:solidFill>
                <a:latin typeface="Open Sans" panose="020B0606030504020204" pitchFamily="34" charset="0"/>
                <a:cs typeface="Open Sans" panose="020B0606030504020204" pitchFamily="34" charset="0"/>
              </a:rPr>
              <a:t> of individuals who experienced an overdose during the enhanced surveillance period had </a:t>
            </a:r>
            <a:r>
              <a:rPr lang="en-US" altLang="en-US" sz="2000" b="1">
                <a:solidFill>
                  <a:srgbClr val="B82927"/>
                </a:solidFill>
                <a:latin typeface="Open Sans" panose="020B0606030504020204" pitchFamily="34" charset="0"/>
                <a:cs typeface="Open Sans" panose="020B0606030504020204" pitchFamily="34" charset="0"/>
              </a:rPr>
              <a:t>10 or more </a:t>
            </a:r>
            <a:r>
              <a:rPr lang="en-US" altLang="en-US" sz="2000" b="1">
                <a:solidFill>
                  <a:srgbClr val="000000"/>
                </a:solidFill>
                <a:latin typeface="Open Sans" panose="020B0606030504020204" pitchFamily="34" charset="0"/>
                <a:cs typeface="Open Sans" panose="020B0606030504020204" pitchFamily="34" charset="0"/>
              </a:rPr>
              <a:t>providers prescribe opioids to them over the last year.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1"/>
          <p:cNvSpPr txBox="1">
            <a:spLocks noChangeArrowheads="1"/>
          </p:cNvSpPr>
          <p:nvPr/>
        </p:nvSpPr>
        <p:spPr bwMode="auto">
          <a:xfrm>
            <a:off x="1828800" y="6396038"/>
            <a:ext cx="7315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Drugs Reported by Hospitals &amp; Medical Examiners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1828800" y="6396038"/>
            <a:ext cx="7315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Drugs Reported by Hospitals &amp; Medical Examiners</a:t>
            </a:r>
          </a:p>
        </p:txBody>
      </p:sp>
      <p:graphicFrame>
        <p:nvGraphicFramePr>
          <p:cNvPr id="17410" name="Chart 2"/>
          <p:cNvGraphicFramePr>
            <a:graphicFrameLocks/>
          </p:cNvGraphicFramePr>
          <p:nvPr/>
        </p:nvGraphicFramePr>
        <p:xfrm>
          <a:off x="330200" y="1016000"/>
          <a:ext cx="8483600" cy="5140325"/>
        </p:xfrm>
        <a:graphic>
          <a:graphicData uri="http://schemas.openxmlformats.org/presentationml/2006/ole">
            <mc:AlternateContent xmlns:mc="http://schemas.openxmlformats.org/markup-compatibility/2006">
              <mc:Choice xmlns:v="urn:schemas-microsoft-com:vml" Requires="v">
                <p:oleObj spid="_x0000_s17436" name="Chart" r:id="rId3" imgW="8486367" imgH="5151566" progId="Excel.Chart.8">
                  <p:embed/>
                </p:oleObj>
              </mc:Choice>
              <mc:Fallback>
                <p:oleObj name="Chart" r:id="rId3" imgW="8486367" imgH="5151566"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1016000"/>
                        <a:ext cx="8483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extBox 3"/>
          <p:cNvSpPr txBox="1">
            <a:spLocks noChangeArrowheads="1"/>
          </p:cNvSpPr>
          <p:nvPr/>
        </p:nvSpPr>
        <p:spPr bwMode="auto">
          <a:xfrm>
            <a:off x="666750" y="1438275"/>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Heroin</a:t>
            </a:r>
          </a:p>
        </p:txBody>
      </p:sp>
      <p:sp>
        <p:nvSpPr>
          <p:cNvPr id="17413" name="TextBox 4"/>
          <p:cNvSpPr txBox="1">
            <a:spLocks noChangeArrowheads="1"/>
          </p:cNvSpPr>
          <p:nvPr/>
        </p:nvSpPr>
        <p:spPr bwMode="auto">
          <a:xfrm>
            <a:off x="666750" y="2352675"/>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Oxycodone</a:t>
            </a:r>
          </a:p>
        </p:txBody>
      </p:sp>
      <p:sp>
        <p:nvSpPr>
          <p:cNvPr id="17414" name="TextBox 5"/>
          <p:cNvSpPr txBox="1">
            <a:spLocks noChangeArrowheads="1"/>
          </p:cNvSpPr>
          <p:nvPr/>
        </p:nvSpPr>
        <p:spPr bwMode="auto">
          <a:xfrm>
            <a:off x="666750" y="3267075"/>
            <a:ext cx="300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Benzodiazepine</a:t>
            </a:r>
          </a:p>
        </p:txBody>
      </p:sp>
      <p:sp>
        <p:nvSpPr>
          <p:cNvPr id="17415" name="TextBox 6"/>
          <p:cNvSpPr txBox="1">
            <a:spLocks noChangeArrowheads="1"/>
          </p:cNvSpPr>
          <p:nvPr/>
        </p:nvSpPr>
        <p:spPr bwMode="auto">
          <a:xfrm>
            <a:off x="1952625" y="4162425"/>
            <a:ext cx="3006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7F7F7F"/>
                </a:solidFill>
                <a:latin typeface="Open Sans" panose="020B0606030504020204" pitchFamily="34" charset="0"/>
                <a:cs typeface="Open Sans" panose="020B0606030504020204" pitchFamily="34" charset="0"/>
              </a:rPr>
              <a:t>Hydrocodone</a:t>
            </a:r>
          </a:p>
        </p:txBody>
      </p:sp>
      <p:sp>
        <p:nvSpPr>
          <p:cNvPr id="17416" name="TextBox 7"/>
          <p:cNvSpPr txBox="1">
            <a:spLocks noChangeArrowheads="1"/>
          </p:cNvSpPr>
          <p:nvPr/>
        </p:nvSpPr>
        <p:spPr bwMode="auto">
          <a:xfrm>
            <a:off x="1060450" y="5067300"/>
            <a:ext cx="17843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7F7F7F"/>
                </a:solidFill>
                <a:latin typeface="Open Sans" panose="020B0606030504020204" pitchFamily="34" charset="0"/>
                <a:cs typeface="Open Sans" panose="020B0606030504020204" pitchFamily="34" charset="0"/>
              </a:rPr>
              <a:t>Tramadol</a:t>
            </a:r>
          </a:p>
        </p:txBody>
      </p:sp>
      <p:sp>
        <p:nvSpPr>
          <p:cNvPr id="17417" name="TextBox 8"/>
          <p:cNvSpPr txBox="1">
            <a:spLocks noChangeArrowheads="1"/>
          </p:cNvSpPr>
          <p:nvPr/>
        </p:nvSpPr>
        <p:spPr bwMode="auto">
          <a:xfrm>
            <a:off x="76200" y="76200"/>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B82927"/>
                </a:solidFill>
                <a:latin typeface="Open Sans" panose="020B0606030504020204" pitchFamily="34" charset="0"/>
                <a:cs typeface="Open Sans" panose="020B0606030504020204" pitchFamily="34" charset="0"/>
              </a:rPr>
              <a:t>Heroin </a:t>
            </a:r>
            <a:r>
              <a:rPr lang="en-US" altLang="en-US" sz="2400" b="1">
                <a:solidFill>
                  <a:srgbClr val="000000"/>
                </a:solidFill>
                <a:latin typeface="Open Sans" panose="020B0606030504020204" pitchFamily="34" charset="0"/>
                <a:cs typeface="Open Sans" panose="020B0606030504020204" pitchFamily="34" charset="0"/>
              </a:rPr>
              <a:t>was the drug most commonly noted in the overdose reports.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Arizona Management System</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72710" name="Picture 2" descr="Screen Shot 2017-06-25 at 7.34.3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39925"/>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Box 3"/>
          <p:cNvSpPr txBox="1">
            <a:spLocks noChangeArrowheads="1"/>
          </p:cNvSpPr>
          <p:nvPr/>
        </p:nvSpPr>
        <p:spPr bwMode="auto">
          <a:xfrm>
            <a:off x="6477000" y="6011863"/>
            <a:ext cx="2427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a:t>Website: ams.az.gov</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
          <p:cNvSpPr txBox="1">
            <a:spLocks noChangeArrowheads="1"/>
          </p:cNvSpPr>
          <p:nvPr/>
        </p:nvSpPr>
        <p:spPr bwMode="auto">
          <a:xfrm>
            <a:off x="1828800" y="6396038"/>
            <a:ext cx="73152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Drugs Reported by Hospitals &amp; Medical Examiners</a:t>
            </a:r>
          </a:p>
        </p:txBody>
      </p:sp>
      <p:graphicFrame>
        <p:nvGraphicFramePr>
          <p:cNvPr id="18434" name="Chart 2"/>
          <p:cNvGraphicFramePr>
            <a:graphicFrameLocks/>
          </p:cNvGraphicFramePr>
          <p:nvPr/>
        </p:nvGraphicFramePr>
        <p:xfrm>
          <a:off x="977900" y="635000"/>
          <a:ext cx="2662238" cy="2662238"/>
        </p:xfrm>
        <a:graphic>
          <a:graphicData uri="http://schemas.openxmlformats.org/presentationml/2006/ole">
            <mc:AlternateContent xmlns:mc="http://schemas.openxmlformats.org/markup-compatibility/2006">
              <mc:Choice xmlns:v="urn:schemas-microsoft-com:vml" Requires="v">
                <p:oleObj spid="_x0000_s18518" name="Chart" r:id="rId3" imgW="2670279" imgH="2664183" progId="Excel.Chart.8">
                  <p:embed/>
                </p:oleObj>
              </mc:Choice>
              <mc:Fallback>
                <p:oleObj name="Chart" r:id="rId3" imgW="2670279" imgH="2664183"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635000"/>
                        <a:ext cx="266223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5" name="Chart 3"/>
          <p:cNvGraphicFramePr>
            <a:graphicFrameLocks/>
          </p:cNvGraphicFramePr>
          <p:nvPr/>
        </p:nvGraphicFramePr>
        <p:xfrm>
          <a:off x="5626100" y="635000"/>
          <a:ext cx="2662238" cy="2662238"/>
        </p:xfrm>
        <a:graphic>
          <a:graphicData uri="http://schemas.openxmlformats.org/presentationml/2006/ole">
            <mc:AlternateContent xmlns:mc="http://schemas.openxmlformats.org/markup-compatibility/2006">
              <mc:Choice xmlns:v="urn:schemas-microsoft-com:vml" Requires="v">
                <p:oleObj spid="_x0000_s18519" name="Chart" r:id="rId5" imgW="2670279" imgH="2664183" progId="Excel.Chart.8">
                  <p:embed/>
                </p:oleObj>
              </mc:Choice>
              <mc:Fallback>
                <p:oleObj name="Chart" r:id="rId5" imgW="2670279" imgH="2664183" progId="Excel.Char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635000"/>
                        <a:ext cx="266223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Chart 4"/>
          <p:cNvGraphicFramePr>
            <a:graphicFrameLocks/>
          </p:cNvGraphicFramePr>
          <p:nvPr/>
        </p:nvGraphicFramePr>
        <p:xfrm>
          <a:off x="977900" y="3454400"/>
          <a:ext cx="2662238" cy="2662238"/>
        </p:xfrm>
        <a:graphic>
          <a:graphicData uri="http://schemas.openxmlformats.org/presentationml/2006/ole">
            <mc:AlternateContent xmlns:mc="http://schemas.openxmlformats.org/markup-compatibility/2006">
              <mc:Choice xmlns:v="urn:schemas-microsoft-com:vml" Requires="v">
                <p:oleObj spid="_x0000_s18520" name="Chart" r:id="rId7" imgW="2670279" imgH="2670279" progId="Excel.Chart.8">
                  <p:embed/>
                </p:oleObj>
              </mc:Choice>
              <mc:Fallback>
                <p:oleObj name="Chart" r:id="rId7" imgW="2670279" imgH="2670279" progId="Excel.Chart.8">
                  <p:embed/>
                  <p:pic>
                    <p:nvPicPr>
                      <p:cNvPr id="0" name="Char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900" y="3454400"/>
                        <a:ext cx="266223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Chart 5"/>
          <p:cNvGraphicFramePr>
            <a:graphicFrameLocks/>
          </p:cNvGraphicFramePr>
          <p:nvPr/>
        </p:nvGraphicFramePr>
        <p:xfrm>
          <a:off x="5626100" y="3454400"/>
          <a:ext cx="2662238" cy="2662238"/>
        </p:xfrm>
        <a:graphic>
          <a:graphicData uri="http://schemas.openxmlformats.org/presentationml/2006/ole">
            <mc:AlternateContent xmlns:mc="http://schemas.openxmlformats.org/markup-compatibility/2006">
              <mc:Choice xmlns:v="urn:schemas-microsoft-com:vml" Requires="v">
                <p:oleObj spid="_x0000_s18521" name="Chart" r:id="rId9" imgW="2670279" imgH="2670279" progId="Excel.Chart.8">
                  <p:embed/>
                </p:oleObj>
              </mc:Choice>
              <mc:Fallback>
                <p:oleObj name="Chart" r:id="rId9" imgW="2670279" imgH="2670279" progId="Excel.Chart.8">
                  <p:embed/>
                  <p:pic>
                    <p:nvPicPr>
                      <p:cNvPr id="0" name="Char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100" y="3454400"/>
                        <a:ext cx="266223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TextBox 6"/>
          <p:cNvSpPr txBox="1">
            <a:spLocks noChangeArrowheads="1"/>
          </p:cNvSpPr>
          <p:nvPr/>
        </p:nvSpPr>
        <p:spPr bwMode="auto">
          <a:xfrm>
            <a:off x="1774825" y="31242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600" b="1">
                <a:solidFill>
                  <a:srgbClr val="595959"/>
                </a:solidFill>
                <a:latin typeface="Open Sans" panose="020B0606030504020204" pitchFamily="34" charset="0"/>
                <a:cs typeface="Open Sans" panose="020B0606030504020204" pitchFamily="34" charset="0"/>
              </a:rPr>
              <a:t>Heroin</a:t>
            </a:r>
          </a:p>
        </p:txBody>
      </p:sp>
      <p:sp>
        <p:nvSpPr>
          <p:cNvPr id="18440" name="TextBox 7"/>
          <p:cNvSpPr txBox="1">
            <a:spLocks noChangeArrowheads="1"/>
          </p:cNvSpPr>
          <p:nvPr/>
        </p:nvSpPr>
        <p:spPr bwMode="auto">
          <a:xfrm>
            <a:off x="1508125" y="59436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600" b="1">
                <a:solidFill>
                  <a:srgbClr val="595959"/>
                </a:solidFill>
                <a:latin typeface="Open Sans" panose="020B0606030504020204" pitchFamily="34" charset="0"/>
                <a:cs typeface="Open Sans" panose="020B0606030504020204" pitchFamily="34" charset="0"/>
              </a:rPr>
              <a:t>Hydrocodone</a:t>
            </a:r>
          </a:p>
        </p:txBody>
      </p:sp>
      <p:sp>
        <p:nvSpPr>
          <p:cNvPr id="18441" name="TextBox 8"/>
          <p:cNvSpPr txBox="1">
            <a:spLocks noChangeArrowheads="1"/>
          </p:cNvSpPr>
          <p:nvPr/>
        </p:nvSpPr>
        <p:spPr bwMode="auto">
          <a:xfrm>
            <a:off x="6270625" y="31242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600" b="1">
                <a:solidFill>
                  <a:srgbClr val="595959"/>
                </a:solidFill>
                <a:latin typeface="Open Sans" panose="020B0606030504020204" pitchFamily="34" charset="0"/>
                <a:cs typeface="Open Sans" panose="020B0606030504020204" pitchFamily="34" charset="0"/>
              </a:rPr>
              <a:t>Oxycodone</a:t>
            </a:r>
          </a:p>
        </p:txBody>
      </p:sp>
      <p:sp>
        <p:nvSpPr>
          <p:cNvPr id="18442" name="TextBox 9"/>
          <p:cNvSpPr txBox="1">
            <a:spLocks noChangeArrowheads="1"/>
          </p:cNvSpPr>
          <p:nvPr/>
        </p:nvSpPr>
        <p:spPr bwMode="auto">
          <a:xfrm>
            <a:off x="6053138" y="5943600"/>
            <a:ext cx="1808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600" b="1">
                <a:solidFill>
                  <a:srgbClr val="595959"/>
                </a:solidFill>
                <a:latin typeface="Open Sans" panose="020B0606030504020204" pitchFamily="34" charset="0"/>
                <a:cs typeface="Open Sans" panose="020B0606030504020204" pitchFamily="34" charset="0"/>
              </a:rPr>
              <a:t>Benzodiazepine</a:t>
            </a:r>
          </a:p>
        </p:txBody>
      </p:sp>
      <p:sp>
        <p:nvSpPr>
          <p:cNvPr id="18443" name="TextBox 10"/>
          <p:cNvSpPr txBox="1">
            <a:spLocks noChangeArrowheads="1"/>
          </p:cNvSpPr>
          <p:nvPr/>
        </p:nvSpPr>
        <p:spPr bwMode="auto">
          <a:xfrm>
            <a:off x="76200" y="-3175"/>
            <a:ext cx="90678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000" b="1">
                <a:solidFill>
                  <a:srgbClr val="000000"/>
                </a:solidFill>
                <a:latin typeface="Open Sans" panose="020B0606030504020204" pitchFamily="34" charset="0"/>
                <a:cs typeface="Open Sans" panose="020B0606030504020204" pitchFamily="34" charset="0"/>
              </a:rPr>
              <a:t>Of those with</a:t>
            </a:r>
            <a:r>
              <a:rPr lang="en-US" altLang="en-US" sz="2000" b="1">
                <a:solidFill>
                  <a:srgbClr val="B82927"/>
                </a:solidFill>
                <a:latin typeface="Open Sans" panose="020B0606030504020204" pitchFamily="34" charset="0"/>
                <a:cs typeface="Open Sans" panose="020B0606030504020204" pitchFamily="34" charset="0"/>
              </a:rPr>
              <a:t> heroin </a:t>
            </a:r>
            <a:r>
              <a:rPr lang="en-US" altLang="en-US" sz="2000" b="1">
                <a:solidFill>
                  <a:srgbClr val="000000"/>
                </a:solidFill>
                <a:latin typeface="Open Sans" panose="020B0606030504020204" pitchFamily="34" charset="0"/>
                <a:cs typeface="Open Sans" panose="020B0606030504020204" pitchFamily="34" charset="0"/>
              </a:rPr>
              <a:t>noted in the opioid overdose report,</a:t>
            </a:r>
            <a:r>
              <a:rPr lang="en-US" altLang="en-US" sz="2000" b="1">
                <a:solidFill>
                  <a:srgbClr val="B82927"/>
                </a:solidFill>
                <a:latin typeface="Open Sans" panose="020B0606030504020204" pitchFamily="34" charset="0"/>
                <a:cs typeface="Open Sans" panose="020B0606030504020204" pitchFamily="34" charset="0"/>
              </a:rPr>
              <a:t> 19% </a:t>
            </a:r>
            <a:r>
              <a:rPr lang="en-US" altLang="en-US" sz="2000" b="1">
                <a:solidFill>
                  <a:srgbClr val="000000"/>
                </a:solidFill>
                <a:latin typeface="Open Sans" panose="020B0606030504020204" pitchFamily="34" charset="0"/>
                <a:cs typeface="Open Sans" panose="020B0606030504020204" pitchFamily="34" charset="0"/>
              </a:rPr>
              <a:t>were</a:t>
            </a:r>
            <a:r>
              <a:rPr lang="en-US" altLang="en-US" sz="2000" b="1">
                <a:solidFill>
                  <a:srgbClr val="B82927"/>
                </a:solidFill>
                <a:latin typeface="Open Sans" panose="020B0606030504020204" pitchFamily="34" charset="0"/>
                <a:cs typeface="Open Sans" panose="020B0606030504020204" pitchFamily="34" charset="0"/>
              </a:rPr>
              <a:t> fatal. </a:t>
            </a:r>
            <a:r>
              <a:rPr lang="en-US" altLang="en-US" sz="2000" b="1">
                <a:solidFill>
                  <a:srgbClr val="000000"/>
                </a:solidFill>
                <a:latin typeface="Open Sans" panose="020B0606030504020204" pitchFamily="34" charset="0"/>
                <a:cs typeface="Open Sans" panose="020B0606030504020204" pitchFamily="34" charset="0"/>
              </a:rPr>
              <a:t>During this time period there were no fatalities associated with </a:t>
            </a:r>
            <a:r>
              <a:rPr lang="en-US" altLang="en-US" sz="2000" b="1">
                <a:solidFill>
                  <a:srgbClr val="7F7F7F"/>
                </a:solidFill>
                <a:latin typeface="Open Sans" panose="020B0606030504020204" pitchFamily="34" charset="0"/>
                <a:cs typeface="Open Sans" panose="020B0606030504020204" pitchFamily="34" charset="0"/>
              </a:rPr>
              <a:t>tramadol</a:t>
            </a:r>
            <a:r>
              <a:rPr lang="en-US" altLang="en-US" sz="2000" b="1">
                <a:solidFill>
                  <a:srgbClr val="000000"/>
                </a:solidFill>
                <a:latin typeface="Open Sans" panose="020B0606030504020204" pitchFamily="34" charset="0"/>
                <a:cs typeface="Open Sans" panose="020B0606030504020204" pitchFamily="34" charset="0"/>
              </a:rPr>
              <a:t>. </a:t>
            </a:r>
          </a:p>
        </p:txBody>
      </p:sp>
      <p:sp>
        <p:nvSpPr>
          <p:cNvPr id="12" name="Rectangle 11"/>
          <p:cNvSpPr/>
          <p:nvPr/>
        </p:nvSpPr>
        <p:spPr>
          <a:xfrm>
            <a:off x="152400" y="3505200"/>
            <a:ext cx="8229600" cy="27765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 name="Rectangle 12"/>
          <p:cNvSpPr/>
          <p:nvPr/>
        </p:nvSpPr>
        <p:spPr>
          <a:xfrm>
            <a:off x="5280025" y="747713"/>
            <a:ext cx="3352800" cy="277653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p:cNvSpPr txBox="1">
            <a:spLocks noChangeArrowheads="1"/>
          </p:cNvSpPr>
          <p:nvPr/>
        </p:nvSpPr>
        <p:spPr bwMode="auto">
          <a:xfrm>
            <a:off x="5334000" y="6396038"/>
            <a:ext cx="38100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Suicide/ Suicide Attempts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
          <p:cNvSpPr txBox="1">
            <a:spLocks noChangeArrowheads="1"/>
          </p:cNvSpPr>
          <p:nvPr/>
        </p:nvSpPr>
        <p:spPr bwMode="auto">
          <a:xfrm>
            <a:off x="5334000" y="6396038"/>
            <a:ext cx="38100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Suicide/ Suicide Attempts</a:t>
            </a:r>
          </a:p>
        </p:txBody>
      </p:sp>
      <p:graphicFrame>
        <p:nvGraphicFramePr>
          <p:cNvPr id="19458" name="Chart 2"/>
          <p:cNvGraphicFramePr>
            <a:graphicFrameLocks/>
          </p:cNvGraphicFramePr>
          <p:nvPr/>
        </p:nvGraphicFramePr>
        <p:xfrm>
          <a:off x="-431800" y="1263650"/>
          <a:ext cx="4216400" cy="3552825"/>
        </p:xfrm>
        <a:graphic>
          <a:graphicData uri="http://schemas.openxmlformats.org/presentationml/2006/ole">
            <mc:AlternateContent xmlns:mc="http://schemas.openxmlformats.org/markup-compatibility/2006">
              <mc:Choice xmlns:v="urn:schemas-microsoft-com:vml" Requires="v">
                <p:oleObj spid="_x0000_s19480" name="Chart" r:id="rId3" imgW="4218798" imgH="3560373" progId="Excel.Chart.8">
                  <p:embed/>
                </p:oleObj>
              </mc:Choice>
              <mc:Fallback>
                <p:oleObj name="Chart" r:id="rId3" imgW="4218798" imgH="3560373"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263650"/>
                        <a:ext cx="4216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extBox 3"/>
          <p:cNvSpPr txBox="1">
            <a:spLocks noChangeArrowheads="1"/>
          </p:cNvSpPr>
          <p:nvPr/>
        </p:nvSpPr>
        <p:spPr bwMode="auto">
          <a:xfrm>
            <a:off x="3609975" y="2457450"/>
            <a:ext cx="52773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dirty="0">
                <a:solidFill>
                  <a:srgbClr val="B82927"/>
                </a:solidFill>
                <a:latin typeface="Open Sans" panose="020B0606030504020204" pitchFamily="34" charset="0"/>
                <a:cs typeface="Open Sans" panose="020B0606030504020204" pitchFamily="34" charset="0"/>
              </a:rPr>
              <a:t>23% </a:t>
            </a:r>
            <a:r>
              <a:rPr lang="en-US" altLang="en-US" sz="2400" b="1" dirty="0">
                <a:solidFill>
                  <a:srgbClr val="000000"/>
                </a:solidFill>
                <a:latin typeface="Open Sans" panose="020B0606030504020204" pitchFamily="34" charset="0"/>
                <a:cs typeface="Open Sans" panose="020B0606030504020204" pitchFamily="34" charset="0"/>
              </a:rPr>
              <a:t>of the possible opioid overdoses were suicide or suicide attempts.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44513" y="3094038"/>
            <a:ext cx="9372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4513" y="3611563"/>
            <a:ext cx="9372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4513" y="4148138"/>
            <a:ext cx="9372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4513" y="4683125"/>
            <a:ext cx="9372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4513" y="5211763"/>
            <a:ext cx="9372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490" name="TextBox 1"/>
          <p:cNvSpPr txBox="1">
            <a:spLocks noChangeArrowheads="1"/>
          </p:cNvSpPr>
          <p:nvPr/>
        </p:nvSpPr>
        <p:spPr bwMode="auto">
          <a:xfrm>
            <a:off x="5334000" y="6396038"/>
            <a:ext cx="38100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a:solidFill>
                  <a:srgbClr val="FFFFFF"/>
                </a:solidFill>
                <a:latin typeface="Open Sans" panose="020B0606030504020204" pitchFamily="34" charset="0"/>
                <a:cs typeface="Open Sans" panose="020B0606030504020204" pitchFamily="34" charset="0"/>
              </a:rPr>
              <a:t>Suicide/ Suicide Attempts</a:t>
            </a:r>
          </a:p>
        </p:txBody>
      </p:sp>
      <p:graphicFrame>
        <p:nvGraphicFramePr>
          <p:cNvPr id="20482" name="Chart 5"/>
          <p:cNvGraphicFramePr>
            <a:graphicFrameLocks/>
          </p:cNvGraphicFramePr>
          <p:nvPr/>
        </p:nvGraphicFramePr>
        <p:xfrm>
          <a:off x="-41275" y="2905125"/>
          <a:ext cx="3209925" cy="3209925"/>
        </p:xfrm>
        <a:graphic>
          <a:graphicData uri="http://schemas.openxmlformats.org/presentationml/2006/ole">
            <mc:AlternateContent xmlns:mc="http://schemas.openxmlformats.org/markup-compatibility/2006">
              <mc:Choice xmlns:v="urn:schemas-microsoft-com:vml" Requires="v">
                <p:oleObj spid="_x0000_s20548" name="Chart" r:id="rId3" imgW="3212870" imgH="3218967" progId="Excel.Chart.8">
                  <p:embed/>
                </p:oleObj>
              </mc:Choice>
              <mc:Fallback>
                <p:oleObj name="Chart" r:id="rId3" imgW="3212870" imgH="3218967"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2905125"/>
                        <a:ext cx="32099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3" name="Chart 6"/>
          <p:cNvGraphicFramePr>
            <a:graphicFrameLocks/>
          </p:cNvGraphicFramePr>
          <p:nvPr/>
        </p:nvGraphicFramePr>
        <p:xfrm>
          <a:off x="2928938" y="2905125"/>
          <a:ext cx="3209925" cy="3209925"/>
        </p:xfrm>
        <a:graphic>
          <a:graphicData uri="http://schemas.openxmlformats.org/presentationml/2006/ole">
            <mc:AlternateContent xmlns:mc="http://schemas.openxmlformats.org/markup-compatibility/2006">
              <mc:Choice xmlns:v="urn:schemas-microsoft-com:vml" Requires="v">
                <p:oleObj spid="_x0000_s20549" name="Chart" r:id="rId5" imgW="3218967" imgH="3218967" progId="Excel.Chart.8">
                  <p:embed/>
                </p:oleObj>
              </mc:Choice>
              <mc:Fallback>
                <p:oleObj name="Chart" r:id="rId5" imgW="3218967" imgH="3218967"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2905125"/>
                        <a:ext cx="32099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4" name="Chart 7"/>
          <p:cNvGraphicFramePr>
            <a:graphicFrameLocks/>
          </p:cNvGraphicFramePr>
          <p:nvPr/>
        </p:nvGraphicFramePr>
        <p:xfrm>
          <a:off x="5957888" y="2895600"/>
          <a:ext cx="3209925" cy="3209925"/>
        </p:xfrm>
        <a:graphic>
          <a:graphicData uri="http://schemas.openxmlformats.org/presentationml/2006/ole">
            <mc:AlternateContent xmlns:mc="http://schemas.openxmlformats.org/markup-compatibility/2006">
              <mc:Choice xmlns:v="urn:schemas-microsoft-com:vml" Requires="v">
                <p:oleObj spid="_x0000_s20550" name="Chart" r:id="rId7" imgW="3212870" imgH="3218967" progId="Excel.Chart.8">
                  <p:embed/>
                </p:oleObj>
              </mc:Choice>
              <mc:Fallback>
                <p:oleObj name="Chart" r:id="rId7" imgW="3212870" imgH="3218967"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7888" y="2895600"/>
                        <a:ext cx="32099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1" name="TextBox 8"/>
          <p:cNvSpPr txBox="1">
            <a:spLocks noChangeArrowheads="1"/>
          </p:cNvSpPr>
          <p:nvPr/>
        </p:nvSpPr>
        <p:spPr bwMode="auto">
          <a:xfrm>
            <a:off x="2063750" y="2362200"/>
            <a:ext cx="2359025" cy="307975"/>
          </a:xfrm>
          <a:prstGeom prst="rect">
            <a:avLst/>
          </a:prstGeom>
          <a:solidFill>
            <a:srgbClr val="B829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1400">
                <a:solidFill>
                  <a:srgbClr val="FFFFFF"/>
                </a:solidFill>
                <a:latin typeface="Open Sans" panose="020B0606030504020204" pitchFamily="34" charset="0"/>
                <a:cs typeface="Open Sans" panose="020B0606030504020204" pitchFamily="34" charset="0"/>
              </a:rPr>
              <a:t>Suicide/ Suicide Attempt</a:t>
            </a:r>
          </a:p>
        </p:txBody>
      </p:sp>
      <p:sp>
        <p:nvSpPr>
          <p:cNvPr id="10" name="TextBox 9"/>
          <p:cNvSpPr txBox="1"/>
          <p:nvPr/>
        </p:nvSpPr>
        <p:spPr>
          <a:xfrm>
            <a:off x="4514850" y="2362200"/>
            <a:ext cx="1474788" cy="307975"/>
          </a:xfrm>
          <a:prstGeom prst="rect">
            <a:avLst/>
          </a:prstGeom>
          <a:solidFill>
            <a:schemeClr val="bg1">
              <a:lumMod val="50000"/>
            </a:schemeClr>
          </a:solidFill>
        </p:spPr>
        <p:txBody>
          <a:bodyPr>
            <a:spAutoFit/>
          </a:bodyPr>
          <a:lstStyle/>
          <a:p>
            <a:pPr algn="ctr" defTabSz="914400" eaLnBrk="1" fontAlgn="auto" hangingPunct="1">
              <a:spcBef>
                <a:spcPts val="0"/>
              </a:spcBef>
              <a:spcAft>
                <a:spcPts val="0"/>
              </a:spcAft>
              <a:defRPr/>
            </a:pPr>
            <a:r>
              <a:rPr lang="en-US" sz="1400" dirty="0">
                <a:solidFill>
                  <a:prstClr val="white"/>
                </a:solidFill>
                <a:latin typeface="Open Sans" panose="020B0606030504020204" pitchFamily="34" charset="0"/>
                <a:ea typeface="Open Sans" panose="020B0606030504020204" pitchFamily="34" charset="0"/>
                <a:cs typeface="Open Sans" panose="020B0606030504020204" pitchFamily="34" charset="0"/>
              </a:rPr>
              <a:t>Unintentional</a:t>
            </a:r>
            <a:endParaRPr 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493" name="TextBox 10"/>
          <p:cNvSpPr txBox="1">
            <a:spLocks noChangeArrowheads="1"/>
          </p:cNvSpPr>
          <p:nvPr/>
        </p:nvSpPr>
        <p:spPr bwMode="auto">
          <a:xfrm>
            <a:off x="38100" y="638175"/>
            <a:ext cx="897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000" b="1">
                <a:solidFill>
                  <a:srgbClr val="000000"/>
                </a:solidFill>
                <a:latin typeface="Open Sans" panose="020B0606030504020204" pitchFamily="34" charset="0"/>
                <a:cs typeface="Open Sans" panose="020B0606030504020204" pitchFamily="34" charset="0"/>
              </a:rPr>
              <a:t>A large majority of </a:t>
            </a:r>
            <a:r>
              <a:rPr lang="en-US" altLang="en-US" sz="2000" b="1">
                <a:solidFill>
                  <a:srgbClr val="B82927"/>
                </a:solidFill>
                <a:latin typeface="Open Sans" panose="020B0606030504020204" pitchFamily="34" charset="0"/>
                <a:cs typeface="Open Sans" panose="020B0606030504020204" pitchFamily="34" charset="0"/>
              </a:rPr>
              <a:t>suicides or suicide attempts </a:t>
            </a:r>
            <a:r>
              <a:rPr lang="en-US" altLang="en-US" sz="2000" b="1">
                <a:solidFill>
                  <a:srgbClr val="000000"/>
                </a:solidFill>
                <a:latin typeface="Open Sans" panose="020B0606030504020204" pitchFamily="34" charset="0"/>
                <a:cs typeface="Open Sans" panose="020B0606030504020204" pitchFamily="34" charset="0"/>
              </a:rPr>
              <a:t>reported taking a prescription opioid.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Box 1"/>
          <p:cNvSpPr txBox="1">
            <a:spLocks noChangeArrowheads="1"/>
          </p:cNvSpPr>
          <p:nvPr/>
        </p:nvSpPr>
        <p:spPr bwMode="auto">
          <a:xfrm>
            <a:off x="1812925" y="6396038"/>
            <a:ext cx="733107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Overdose Location &amp; Behavioral Health Referral</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1"/>
          <p:cNvSpPr txBox="1">
            <a:spLocks noChangeArrowheads="1"/>
          </p:cNvSpPr>
          <p:nvPr/>
        </p:nvSpPr>
        <p:spPr bwMode="auto">
          <a:xfrm>
            <a:off x="1968500" y="6396038"/>
            <a:ext cx="717550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Overdose Location &amp; Behavioral Health Referral</a:t>
            </a:r>
          </a:p>
        </p:txBody>
      </p:sp>
      <p:graphicFrame>
        <p:nvGraphicFramePr>
          <p:cNvPr id="21506" name="Chart 2"/>
          <p:cNvGraphicFramePr>
            <a:graphicFrameLocks/>
          </p:cNvGraphicFramePr>
          <p:nvPr/>
        </p:nvGraphicFramePr>
        <p:xfrm>
          <a:off x="-12700" y="939800"/>
          <a:ext cx="5588000" cy="5138738"/>
        </p:xfrm>
        <a:graphic>
          <a:graphicData uri="http://schemas.openxmlformats.org/presentationml/2006/ole">
            <mc:AlternateContent xmlns:mc="http://schemas.openxmlformats.org/markup-compatibility/2006">
              <mc:Choice xmlns:v="urn:schemas-microsoft-com:vml" Requires="v">
                <p:oleObj spid="_x0000_s21527" name="Chart" r:id="rId3" imgW="5596613" imgH="5145470" progId="Excel.Chart.8">
                  <p:embed/>
                </p:oleObj>
              </mc:Choice>
              <mc:Fallback>
                <p:oleObj name="Chart" r:id="rId3" imgW="5596613" imgH="5145470"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939800"/>
                        <a:ext cx="5588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TextBox 3"/>
          <p:cNvSpPr txBox="1">
            <a:spLocks noChangeArrowheads="1"/>
          </p:cNvSpPr>
          <p:nvPr/>
        </p:nvSpPr>
        <p:spPr bwMode="auto">
          <a:xfrm>
            <a:off x="115888" y="228600"/>
            <a:ext cx="5076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000000"/>
                </a:solidFill>
                <a:latin typeface="Open Sans" panose="020B0606030504020204" pitchFamily="34" charset="0"/>
                <a:cs typeface="Open Sans" panose="020B0606030504020204" pitchFamily="34" charset="0"/>
              </a:rPr>
              <a:t>A </a:t>
            </a:r>
            <a:r>
              <a:rPr lang="en-US" altLang="en-US" b="1">
                <a:solidFill>
                  <a:srgbClr val="B82927"/>
                </a:solidFill>
                <a:latin typeface="Open Sans" panose="020B0606030504020204" pitchFamily="34" charset="0"/>
                <a:cs typeface="Open Sans" panose="020B0606030504020204" pitchFamily="34" charset="0"/>
              </a:rPr>
              <a:t>majority</a:t>
            </a:r>
            <a:r>
              <a:rPr lang="en-US" altLang="en-US" b="1">
                <a:solidFill>
                  <a:srgbClr val="000000"/>
                </a:solidFill>
                <a:latin typeface="Open Sans" panose="020B0606030504020204" pitchFamily="34" charset="0"/>
                <a:cs typeface="Open Sans" panose="020B0606030504020204" pitchFamily="34" charset="0"/>
              </a:rPr>
              <a:t> of the possible opioid overdoses occurred in a personal residence.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837113" y="25400"/>
            <a:ext cx="0" cy="77216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533" name="TextBox 1"/>
          <p:cNvSpPr txBox="1">
            <a:spLocks noChangeArrowheads="1"/>
          </p:cNvSpPr>
          <p:nvPr/>
        </p:nvSpPr>
        <p:spPr bwMode="auto">
          <a:xfrm>
            <a:off x="1874838" y="6396038"/>
            <a:ext cx="7269162"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Overdose Location &amp; Behavioral Health Referral</a:t>
            </a:r>
          </a:p>
        </p:txBody>
      </p:sp>
      <p:graphicFrame>
        <p:nvGraphicFramePr>
          <p:cNvPr id="22530" name="Chart 2"/>
          <p:cNvGraphicFramePr>
            <a:graphicFrameLocks/>
          </p:cNvGraphicFramePr>
          <p:nvPr/>
        </p:nvGraphicFramePr>
        <p:xfrm>
          <a:off x="-12700" y="939800"/>
          <a:ext cx="5588000" cy="5138738"/>
        </p:xfrm>
        <a:graphic>
          <a:graphicData uri="http://schemas.openxmlformats.org/presentationml/2006/ole">
            <mc:AlternateContent xmlns:mc="http://schemas.openxmlformats.org/markup-compatibility/2006">
              <mc:Choice xmlns:v="urn:schemas-microsoft-com:vml" Requires="v">
                <p:oleObj spid="_x0000_s22573" name="Chart" r:id="rId3" imgW="5596613" imgH="5145470" progId="Excel.Chart.8">
                  <p:embed/>
                </p:oleObj>
              </mc:Choice>
              <mc:Fallback>
                <p:oleObj name="Chart" r:id="rId3" imgW="5596613" imgH="5145470"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939800"/>
                        <a:ext cx="5588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TextBox 3"/>
          <p:cNvSpPr txBox="1">
            <a:spLocks noChangeArrowheads="1"/>
          </p:cNvSpPr>
          <p:nvPr/>
        </p:nvSpPr>
        <p:spPr bwMode="auto">
          <a:xfrm>
            <a:off x="115888" y="228600"/>
            <a:ext cx="4737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000000"/>
                </a:solidFill>
                <a:latin typeface="Open Sans" panose="020B0606030504020204" pitchFamily="34" charset="0"/>
                <a:cs typeface="Open Sans" panose="020B0606030504020204" pitchFamily="34" charset="0"/>
              </a:rPr>
              <a:t>A </a:t>
            </a:r>
            <a:r>
              <a:rPr lang="en-US" altLang="en-US" b="1">
                <a:solidFill>
                  <a:srgbClr val="B82927"/>
                </a:solidFill>
                <a:latin typeface="Open Sans" panose="020B0606030504020204" pitchFamily="34" charset="0"/>
                <a:cs typeface="Open Sans" panose="020B0606030504020204" pitchFamily="34" charset="0"/>
              </a:rPr>
              <a:t>majority</a:t>
            </a:r>
            <a:r>
              <a:rPr lang="en-US" altLang="en-US" b="1">
                <a:solidFill>
                  <a:srgbClr val="000000"/>
                </a:solidFill>
                <a:latin typeface="Open Sans" panose="020B0606030504020204" pitchFamily="34" charset="0"/>
                <a:cs typeface="Open Sans" panose="020B0606030504020204" pitchFamily="34" charset="0"/>
              </a:rPr>
              <a:t> of the possible opioid overdoses occurred in a personal residence.</a:t>
            </a:r>
          </a:p>
        </p:txBody>
      </p:sp>
      <p:graphicFrame>
        <p:nvGraphicFramePr>
          <p:cNvPr id="22531" name="Chart 5"/>
          <p:cNvGraphicFramePr>
            <a:graphicFrameLocks/>
          </p:cNvGraphicFramePr>
          <p:nvPr/>
        </p:nvGraphicFramePr>
        <p:xfrm>
          <a:off x="5035550" y="1616075"/>
          <a:ext cx="3948113" cy="4081463"/>
        </p:xfrm>
        <a:graphic>
          <a:graphicData uri="http://schemas.openxmlformats.org/presentationml/2006/ole">
            <mc:AlternateContent xmlns:mc="http://schemas.openxmlformats.org/markup-compatibility/2006">
              <mc:Choice xmlns:v="urn:schemas-microsoft-com:vml" Requires="v">
                <p:oleObj spid="_x0000_s22574" name="Chart" r:id="rId5" imgW="3950550" imgH="4084674" progId="Excel.Chart.8">
                  <p:embed/>
                </p:oleObj>
              </mc:Choice>
              <mc:Fallback>
                <p:oleObj name="Chart" r:id="rId5" imgW="3950550" imgH="4084674"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550" y="1616075"/>
                        <a:ext cx="394811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5" name="TextBox 6"/>
          <p:cNvSpPr txBox="1">
            <a:spLocks noChangeArrowheads="1"/>
          </p:cNvSpPr>
          <p:nvPr/>
        </p:nvSpPr>
        <p:spPr bwMode="auto">
          <a:xfrm>
            <a:off x="4891088" y="228600"/>
            <a:ext cx="4291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B82927"/>
                </a:solidFill>
                <a:latin typeface="Open Sans" panose="020B0606030504020204" pitchFamily="34" charset="0"/>
                <a:cs typeface="Open Sans" panose="020B0606030504020204" pitchFamily="34" charset="0"/>
              </a:rPr>
              <a:t>45%</a:t>
            </a:r>
            <a:r>
              <a:rPr lang="en-US" altLang="en-US" b="1">
                <a:solidFill>
                  <a:srgbClr val="000000"/>
                </a:solidFill>
                <a:latin typeface="Open Sans" panose="020B0606030504020204" pitchFamily="34" charset="0"/>
                <a:cs typeface="Open Sans" panose="020B0606030504020204" pitchFamily="34" charset="0"/>
              </a:rPr>
              <a:t> of individuals were referred to behavioral health after their possible opioid overdose.</a:t>
            </a:r>
          </a:p>
        </p:txBody>
      </p:sp>
      <p:sp>
        <p:nvSpPr>
          <p:cNvPr id="8" name="Rectangle 7"/>
          <p:cNvSpPr/>
          <p:nvPr/>
        </p:nvSpPr>
        <p:spPr>
          <a:xfrm>
            <a:off x="115888" y="25400"/>
            <a:ext cx="4648200" cy="61753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85725"/>
            <a:ext cx="872490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85725"/>
            <a:ext cx="871537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95250"/>
            <a:ext cx="87249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387725" y="417513"/>
            <a:ext cx="511175" cy="268287"/>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11" name="Rectangle 10"/>
          <p:cNvSpPr/>
          <p:nvPr/>
        </p:nvSpPr>
        <p:spPr>
          <a:xfrm>
            <a:off x="3362325" y="0"/>
            <a:ext cx="578167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65">
              <a:solidFill>
                <a:prstClr val="white"/>
              </a:solidFill>
            </a:endParaRPr>
          </a:p>
        </p:txBody>
      </p:sp>
      <p:sp>
        <p:nvSpPr>
          <p:cNvPr id="2" name="TextBox 1"/>
          <p:cNvSpPr txBox="1"/>
          <p:nvPr/>
        </p:nvSpPr>
        <p:spPr>
          <a:xfrm>
            <a:off x="0" y="-1588"/>
            <a:ext cx="3898900" cy="419101"/>
          </a:xfrm>
          <a:prstGeom prst="rect">
            <a:avLst/>
          </a:prstGeom>
          <a:solidFill>
            <a:srgbClr val="7A0306"/>
          </a:solidFill>
        </p:spPr>
        <p:txBody>
          <a:bodyPr>
            <a:spAutoFit/>
          </a:bodyPr>
          <a:lstStyle/>
          <a:p>
            <a:pPr defTabSz="899010" eaLnBrk="1" fontAlgn="auto" hangingPunct="1">
              <a:spcBef>
                <a:spcPts val="0"/>
              </a:spcBef>
              <a:spcAft>
                <a:spcPts val="0"/>
              </a:spcAft>
              <a:defRPr/>
            </a:pPr>
            <a:r>
              <a:rPr lang="en-US" sz="2118"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Arizona Management System</a:t>
            </a:r>
          </a:p>
        </p:txBody>
      </p:sp>
      <p:cxnSp>
        <p:nvCxnSpPr>
          <p:cNvPr id="7" name="Straight Connector 6"/>
          <p:cNvCxnSpPr/>
          <p:nvPr/>
        </p:nvCxnSpPr>
        <p:spPr>
          <a:xfrm>
            <a:off x="0" y="1344613"/>
            <a:ext cx="9144000" cy="0"/>
          </a:xfrm>
          <a:prstGeom prst="line">
            <a:avLst/>
          </a:prstGeom>
          <a:ln w="1270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73734" name="Picture 4" descr="Screen Shot 2017-06-25 at 7.28.5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4238"/>
            <a:ext cx="9144000"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95250"/>
            <a:ext cx="870585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813" y="6396038"/>
            <a:ext cx="4929187" cy="461962"/>
          </a:xfrm>
          <a:prstGeom prst="rect">
            <a:avLst/>
          </a:prstGeom>
          <a:solidFill>
            <a:schemeClr val="bg1">
              <a:lumMod val="50000"/>
            </a:schemeClr>
          </a:solidFill>
        </p:spPr>
        <p:txBody>
          <a:bodyPr>
            <a:spAutoFit/>
          </a:bodyPr>
          <a:lstStyle/>
          <a:p>
            <a:pPr defTabSz="914400" eaLnBrk="1" fontAlgn="auto" hangingPunct="1">
              <a:spcBef>
                <a:spcPts val="0"/>
              </a:spcBef>
              <a:spcAft>
                <a:spcPts val="0"/>
              </a:spcAft>
              <a:defRPr/>
            </a:pPr>
            <a:r>
              <a:rPr lang="en-US" sz="2400"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Neonatal Abstinence Syndrome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8313" y="6396038"/>
            <a:ext cx="4865687" cy="461962"/>
          </a:xfrm>
          <a:prstGeom prst="rect">
            <a:avLst/>
          </a:prstGeom>
          <a:solidFill>
            <a:schemeClr val="bg1">
              <a:lumMod val="50000"/>
            </a:schemeClr>
          </a:solidFill>
        </p:spPr>
        <p:txBody>
          <a:bodyPr>
            <a:spAutoFit/>
          </a:bodyPr>
          <a:lstStyle/>
          <a:p>
            <a:pPr defTabSz="914400" eaLnBrk="1" fontAlgn="auto" hangingPunct="1">
              <a:spcBef>
                <a:spcPts val="0"/>
              </a:spcBef>
              <a:spcAft>
                <a:spcPts val="0"/>
              </a:spcAft>
              <a:defRPr/>
            </a:pPr>
            <a:r>
              <a:rPr lang="en-US" sz="2400"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Neonatal Abstinence Syndrome</a:t>
            </a:r>
          </a:p>
        </p:txBody>
      </p:sp>
      <p:graphicFrame>
        <p:nvGraphicFramePr>
          <p:cNvPr id="23554" name="Chart 2"/>
          <p:cNvGraphicFramePr>
            <a:graphicFrameLocks/>
          </p:cNvGraphicFramePr>
          <p:nvPr/>
        </p:nvGraphicFramePr>
        <p:xfrm>
          <a:off x="1930400" y="1320800"/>
          <a:ext cx="5130800" cy="4470400"/>
        </p:xfrm>
        <a:graphic>
          <a:graphicData uri="http://schemas.openxmlformats.org/presentationml/2006/ole">
            <mc:AlternateContent xmlns:mc="http://schemas.openxmlformats.org/markup-compatibility/2006">
              <mc:Choice xmlns:v="urn:schemas-microsoft-com:vml" Requires="v">
                <p:oleObj spid="_x0000_s23576" name="Chart" r:id="rId4" imgW="5139373" imgH="4474852" progId="Excel.Chart.8">
                  <p:embed/>
                </p:oleObj>
              </mc:Choice>
              <mc:Fallback>
                <p:oleObj name="Chart" r:id="rId4" imgW="5139373" imgH="4474852"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320800"/>
                        <a:ext cx="5130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extBox 3"/>
          <p:cNvSpPr txBox="1">
            <a:spLocks noChangeArrowheads="1"/>
          </p:cNvSpPr>
          <p:nvPr/>
        </p:nvSpPr>
        <p:spPr bwMode="auto">
          <a:xfrm>
            <a:off x="109538" y="220663"/>
            <a:ext cx="8959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B82927"/>
                </a:solidFill>
                <a:latin typeface="Open Sans" panose="020B0606030504020204" pitchFamily="34" charset="0"/>
                <a:cs typeface="Open Sans" panose="020B0606030504020204" pitchFamily="34" charset="0"/>
              </a:rPr>
              <a:t>50% </a:t>
            </a:r>
            <a:r>
              <a:rPr lang="en-US" altLang="en-US" sz="2400" b="1">
                <a:solidFill>
                  <a:srgbClr val="000000"/>
                </a:solidFill>
                <a:latin typeface="Open Sans" panose="020B0606030504020204" pitchFamily="34" charset="0"/>
                <a:cs typeface="Open Sans" panose="020B0606030504020204" pitchFamily="34" charset="0"/>
              </a:rPr>
              <a:t>of mothers of NAS cases were being medically supervised while taking opioids during pregnancy.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5268913" y="6396038"/>
            <a:ext cx="3875087"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Naloxone Administered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5408613" y="6396038"/>
            <a:ext cx="3735387"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Naloxone Administered</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a:t>
            </a:r>
            <a:r>
              <a:rPr lang="en-US"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199</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lang="en-US"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doses of naloxone administered</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1"/>
          <p:cNvSpPr txBox="1">
            <a:spLocks noChangeArrowheads="1"/>
          </p:cNvSpPr>
          <p:nvPr/>
        </p:nvSpPr>
        <p:spPr bwMode="auto">
          <a:xfrm>
            <a:off x="5362575" y="6396038"/>
            <a:ext cx="3781425"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Naloxone Administered</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a:t>
            </a:r>
            <a:r>
              <a:rPr lang="en-US"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199</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lang="en-US"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doses of naloxone administered</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4578" name="Chart 3"/>
          <p:cNvGraphicFramePr>
            <a:graphicFrameLocks/>
          </p:cNvGraphicFramePr>
          <p:nvPr/>
        </p:nvGraphicFramePr>
        <p:xfrm>
          <a:off x="3987800" y="1244600"/>
          <a:ext cx="4597400" cy="4521200"/>
        </p:xfrm>
        <a:graphic>
          <a:graphicData uri="http://schemas.openxmlformats.org/presentationml/2006/ole">
            <mc:AlternateContent xmlns:mc="http://schemas.openxmlformats.org/markup-compatibility/2006">
              <mc:Choice xmlns:v="urn:schemas-microsoft-com:vml" Requires="v">
                <p:oleObj spid="_x0000_s24600" name="Chart" r:id="rId3" imgW="4602879" imgH="4523624" progId="Excel.Chart.8">
                  <p:embed/>
                </p:oleObj>
              </mc:Choice>
              <mc:Fallback>
                <p:oleObj name="Chart" r:id="rId3" imgW="4602879" imgH="4523624"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1244600"/>
                        <a:ext cx="4597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4"/>
          <p:cNvSpPr txBox="1">
            <a:spLocks noChangeArrowheads="1"/>
          </p:cNvSpPr>
          <p:nvPr/>
        </p:nvSpPr>
        <p:spPr bwMode="auto">
          <a:xfrm>
            <a:off x="228600" y="2667000"/>
            <a:ext cx="388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125000"/>
              </a:lnSpc>
            </a:pPr>
            <a:r>
              <a:rPr lang="en-US" altLang="en-US" sz="2400" b="1">
                <a:solidFill>
                  <a:srgbClr val="000000"/>
                </a:solidFill>
                <a:latin typeface="Open Sans" panose="020B0606030504020204" pitchFamily="34" charset="0"/>
                <a:cs typeface="Open Sans" panose="020B0606030504020204" pitchFamily="34" charset="0"/>
              </a:rPr>
              <a:t>Excluding deaths, </a:t>
            </a:r>
            <a:r>
              <a:rPr lang="en-US" altLang="en-US" sz="2400" b="1">
                <a:solidFill>
                  <a:srgbClr val="B82927"/>
                </a:solidFill>
                <a:latin typeface="Open Sans" panose="020B0606030504020204" pitchFamily="34" charset="0"/>
                <a:cs typeface="Open Sans" panose="020B0606030504020204" pitchFamily="34" charset="0"/>
              </a:rPr>
              <a:t>84%</a:t>
            </a:r>
            <a:r>
              <a:rPr lang="en-US" altLang="en-US" sz="2400" b="1">
                <a:solidFill>
                  <a:srgbClr val="000000"/>
                </a:solidFill>
                <a:latin typeface="Open Sans" panose="020B0606030504020204" pitchFamily="34" charset="0"/>
                <a:cs typeface="Open Sans" panose="020B0606030504020204" pitchFamily="34" charset="0"/>
              </a:rPr>
              <a:t> of the possible opioid overdoses received naloxone pre-hospital.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1"/>
          <p:cNvSpPr txBox="1">
            <a:spLocks noChangeArrowheads="1"/>
          </p:cNvSpPr>
          <p:nvPr/>
        </p:nvSpPr>
        <p:spPr bwMode="auto">
          <a:xfrm>
            <a:off x="5632450" y="6396038"/>
            <a:ext cx="3511550"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Naloxone Administered</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a:t>
            </a:r>
            <a:r>
              <a:rPr lang="en-US"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199</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lang="en-US"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doses of naloxone administered by</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605" name="Group 3"/>
          <p:cNvGrpSpPr>
            <a:grpSpLocks/>
          </p:cNvGrpSpPr>
          <p:nvPr/>
        </p:nvGrpSpPr>
        <p:grpSpPr bwMode="auto">
          <a:xfrm>
            <a:off x="228600" y="990600"/>
            <a:ext cx="8458200" cy="5105400"/>
            <a:chOff x="304800" y="1412340"/>
            <a:chExt cx="6705600" cy="4470400"/>
          </a:xfrm>
        </p:grpSpPr>
        <p:graphicFrame>
          <p:nvGraphicFramePr>
            <p:cNvPr id="25602" name="Chart 4"/>
            <p:cNvGraphicFramePr>
              <a:graphicFrameLocks/>
            </p:cNvGraphicFramePr>
            <p:nvPr/>
          </p:nvGraphicFramePr>
          <p:xfrm>
            <a:off x="264526" y="1367858"/>
            <a:ext cx="6786148" cy="4559363"/>
          </p:xfrm>
          <a:graphic>
            <a:graphicData uri="http://schemas.openxmlformats.org/presentationml/2006/ole">
              <mc:AlternateContent xmlns:mc="http://schemas.openxmlformats.org/markup-compatibility/2006">
                <mc:Choice xmlns:v="urn:schemas-microsoft-com:vml" Requires="v">
                  <p:oleObj spid="_x0000_s25628" name="Chart" r:id="rId3" imgW="8565622" imgH="5212532" progId="Excel.Chart.8">
                    <p:embed/>
                  </p:oleObj>
                </mc:Choice>
                <mc:Fallback>
                  <p:oleObj name="Chart" r:id="rId3" imgW="8565622" imgH="5212532"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26" y="1367858"/>
                          <a:ext cx="6786148" cy="45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Box 5"/>
            <p:cNvSpPr txBox="1">
              <a:spLocks noChangeArrowheads="1"/>
            </p:cNvSpPr>
            <p:nvPr/>
          </p:nvSpPr>
          <p:spPr bwMode="auto">
            <a:xfrm>
              <a:off x="518298" y="1873247"/>
              <a:ext cx="3429000" cy="32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FFFFFF"/>
                  </a:solidFill>
                  <a:latin typeface="Open Sans" panose="020B0606030504020204" pitchFamily="34" charset="0"/>
                  <a:cs typeface="Open Sans" panose="020B0606030504020204" pitchFamily="34" charset="0"/>
                </a:rPr>
                <a:t>Emergency Medical Services</a:t>
              </a:r>
            </a:p>
          </p:txBody>
        </p:sp>
        <p:sp>
          <p:nvSpPr>
            <p:cNvPr id="25607" name="TextBox 6"/>
            <p:cNvSpPr txBox="1">
              <a:spLocks noChangeArrowheads="1"/>
            </p:cNvSpPr>
            <p:nvPr/>
          </p:nvSpPr>
          <p:spPr bwMode="auto">
            <a:xfrm>
              <a:off x="791818" y="2912941"/>
              <a:ext cx="2016406" cy="3233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7F7F7F"/>
                  </a:solidFill>
                  <a:latin typeface="Open Sans" panose="020B0606030504020204" pitchFamily="34" charset="0"/>
                  <a:cs typeface="Open Sans" panose="020B0606030504020204" pitchFamily="34" charset="0"/>
                </a:rPr>
                <a:t>Law Enforcement</a:t>
              </a:r>
            </a:p>
          </p:txBody>
        </p:sp>
        <p:sp>
          <p:nvSpPr>
            <p:cNvPr id="25608" name="TextBox 7"/>
            <p:cNvSpPr txBox="1">
              <a:spLocks noChangeArrowheads="1"/>
            </p:cNvSpPr>
            <p:nvPr/>
          </p:nvSpPr>
          <p:spPr bwMode="auto">
            <a:xfrm>
              <a:off x="685800" y="3901200"/>
              <a:ext cx="3582356" cy="3233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7F7F7F"/>
                  </a:solidFill>
                  <a:latin typeface="Open Sans" panose="020B0606030504020204" pitchFamily="34" charset="0"/>
                  <a:cs typeface="Open Sans" panose="020B0606030504020204" pitchFamily="34" charset="0"/>
                </a:rPr>
                <a:t>Other Health Care Professional</a:t>
              </a:r>
            </a:p>
          </p:txBody>
        </p:sp>
        <p:sp>
          <p:nvSpPr>
            <p:cNvPr id="25609" name="TextBox 8"/>
            <p:cNvSpPr txBox="1">
              <a:spLocks noChangeArrowheads="1"/>
            </p:cNvSpPr>
            <p:nvPr/>
          </p:nvSpPr>
          <p:spPr bwMode="auto">
            <a:xfrm>
              <a:off x="604697" y="4872658"/>
              <a:ext cx="2390648" cy="3233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7F7F7F"/>
                  </a:solidFill>
                  <a:latin typeface="Open Sans" panose="020B0606030504020204" pitchFamily="34" charset="0"/>
                  <a:cs typeface="Open Sans" panose="020B0606030504020204" pitchFamily="34" charset="0"/>
                </a:rPr>
                <a:t>Bystander/Layperson</a:t>
              </a: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5383213" y="6396038"/>
            <a:ext cx="3760787" cy="461962"/>
          </a:xfrm>
          <a:prstGeom prst="rect">
            <a:avLst/>
          </a:prstGeom>
          <a:solidFill>
            <a:srgbClr val="7A0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400" b="1">
                <a:solidFill>
                  <a:srgbClr val="FFFFFF"/>
                </a:solidFill>
                <a:latin typeface="Open Sans Light" panose="020B0306030504020204" pitchFamily="34" charset="0"/>
                <a:cs typeface="Open Sans Light" panose="020B0306030504020204" pitchFamily="34" charset="0"/>
              </a:rPr>
              <a:t>Naloxone Administered</a:t>
            </a:r>
          </a:p>
        </p:txBody>
      </p:sp>
      <p:sp>
        <p:nvSpPr>
          <p:cNvPr id="3" name="object 33"/>
          <p:cNvSpPr txBox="1"/>
          <p:nvPr/>
        </p:nvSpPr>
        <p:spPr>
          <a:xfrm>
            <a:off x="50800" y="134938"/>
            <a:ext cx="9102725" cy="492125"/>
          </a:xfrm>
          <a:prstGeom prst="rect">
            <a:avLst/>
          </a:prstGeom>
        </p:spPr>
        <p:txBody>
          <a:bodyPr lIns="0" tIns="0" rIns="0" bIns="0">
            <a:spAutoFit/>
          </a:bodyPr>
          <a:lstStyle/>
          <a:p>
            <a:pPr marL="17145" defTabSz="914400" eaLnBrk="1" fontAlgn="auto" hangingPunct="1">
              <a:spcBef>
                <a:spcPts val="0"/>
              </a:spcBef>
              <a:spcAft>
                <a:spcPts val="0"/>
              </a:spcAft>
              <a:defRPr/>
            </a:pPr>
            <a:r>
              <a:rPr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a:t>
            </a:r>
            <a:r>
              <a:rPr lang="en-US" sz="3200" b="1" spc="140" dirty="0">
                <a:solidFill>
                  <a:srgbClr val="B82927"/>
                </a:solidFill>
                <a:latin typeface="Open Sans" panose="020B0606030504020204" pitchFamily="34" charset="0"/>
                <a:ea typeface="Open Sans" panose="020B0606030504020204" pitchFamily="34" charset="0"/>
                <a:cs typeface="Open Sans" panose="020B0606030504020204" pitchFamily="34" charset="0"/>
              </a:rPr>
              <a:t>199</a:t>
            </a:r>
            <a:r>
              <a:rPr sz="3200" b="1" spc="-365" dirty="0">
                <a:solidFill>
                  <a:srgbClr val="B82927"/>
                </a:solidFill>
                <a:latin typeface="Open Sans" panose="020B0606030504020204" pitchFamily="34" charset="0"/>
                <a:ea typeface="Open Sans" panose="020B0606030504020204" pitchFamily="34" charset="0"/>
                <a:cs typeface="Open Sans" panose="020B0606030504020204" pitchFamily="34" charset="0"/>
              </a:rPr>
              <a:t> </a:t>
            </a:r>
            <a:r>
              <a:rPr lang="en-US" sz="2400" b="1"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doses of naloxone administered</a:t>
            </a:r>
            <a:endParaRPr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4148" name="Picture 2" descr="C:\Users\ROBINSS\AppData\Local\Microsoft\Windows\Temporary Internet Files\Content.Outlook\GV1CCPN4\NaloxoneAdministeredByCountyExte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781175"/>
            <a:ext cx="40386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Box 4"/>
          <p:cNvSpPr txBox="1">
            <a:spLocks noChangeArrowheads="1"/>
          </p:cNvSpPr>
          <p:nvPr/>
        </p:nvSpPr>
        <p:spPr bwMode="auto">
          <a:xfrm>
            <a:off x="19050" y="1143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1">
                <a:solidFill>
                  <a:srgbClr val="000000"/>
                </a:solidFill>
                <a:latin typeface="Open Sans" panose="020B0606030504020204" pitchFamily="34" charset="0"/>
                <a:cs typeface="Open Sans" panose="020B0606030504020204" pitchFamily="34" charset="0"/>
              </a:rPr>
              <a:t>Naloxone doses were reported to be administered in 13 of the 15 counties since June 15</a:t>
            </a:r>
            <a:r>
              <a:rPr lang="en-US" altLang="en-US" b="1" baseline="30000">
                <a:solidFill>
                  <a:srgbClr val="000000"/>
                </a:solidFill>
                <a:latin typeface="Open Sans" panose="020B0606030504020204" pitchFamily="34" charset="0"/>
                <a:cs typeface="Open Sans" panose="020B0606030504020204" pitchFamily="34" charset="0"/>
              </a:rPr>
              <a:t>th</a:t>
            </a:r>
            <a:r>
              <a:rPr lang="en-US" altLang="en-US" b="1">
                <a:solidFill>
                  <a:srgbClr val="000000"/>
                </a:solidFill>
                <a:latin typeface="Open Sans" panose="020B0606030504020204" pitchFamily="34" charset="0"/>
                <a:cs typeface="Open Sans" panose="020B0606030504020204" pitchFamily="34"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95250"/>
            <a:ext cx="8734425"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14300"/>
            <a:ext cx="871537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9608" y="5637320"/>
            <a:ext cx="2521258" cy="390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5760</TotalTime>
  <Words>4047</Words>
  <Application>Microsoft Office PowerPoint</Application>
  <PresentationFormat>On-screen Show (4:3)</PresentationFormat>
  <Paragraphs>725</Paragraphs>
  <Slides>112</Slides>
  <Notes>61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112</vt:i4>
      </vt:variant>
    </vt:vector>
  </HeadingPairs>
  <TitlesOfParts>
    <vt:vector size="116" baseType="lpstr">
      <vt:lpstr>1_Office Theme</vt:lpstr>
      <vt:lpstr>2_Office Theme</vt:lpstr>
      <vt:lpstr>3_Office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R9-10-120, Article 1. General    Rulemakings In Progress - Opioid Prescribing and Treatment (Emergency) http://azdhs.gov/director/administrative-counsel-rules/rules/index.php#rulemakings-active-opioid-prescribing  Notice of Emergency Rulemaking  http://azdhs.gov/documents/director/administrative-counsel-rules/rules/rulemaking/opioid-prescribing/approved-emergency-rulemaking.pdf  </vt:lpstr>
      <vt:lpstr>PowerPoint Presentation</vt:lpstr>
      <vt:lpstr>PowerPoint Presentation</vt:lpstr>
      <vt:lpstr>Rules Training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Susan Robinson</cp:lastModifiedBy>
  <cp:revision>291</cp:revision>
  <cp:lastPrinted>2016-07-18T23:20:42Z</cp:lastPrinted>
  <dcterms:created xsi:type="dcterms:W3CDTF">2016-05-18T19:23:34Z</dcterms:created>
  <dcterms:modified xsi:type="dcterms:W3CDTF">2017-08-24T22:48:58Z</dcterms:modified>
</cp:coreProperties>
</file>