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6" r:id="rId4"/>
    <p:sldMasterId id="2147483721" r:id="rId5"/>
    <p:sldMasterId id="2147483744" r:id="rId6"/>
    <p:sldMasterId id="2147483757" r:id="rId7"/>
    <p:sldMasterId id="2147483770" r:id="rId8"/>
    <p:sldMasterId id="2147483783" r:id="rId9"/>
    <p:sldMasterId id="2147483808" r:id="rId10"/>
  </p:sldMasterIdLst>
  <p:notesMasterIdLst>
    <p:notesMasterId r:id="rId32"/>
  </p:notesMasterIdLst>
  <p:sldIdLst>
    <p:sldId id="257" r:id="rId11"/>
    <p:sldId id="339" r:id="rId12"/>
    <p:sldId id="259" r:id="rId13"/>
    <p:sldId id="260" r:id="rId14"/>
    <p:sldId id="342" r:id="rId15"/>
    <p:sldId id="343" r:id="rId16"/>
    <p:sldId id="344" r:id="rId17"/>
    <p:sldId id="346" r:id="rId18"/>
    <p:sldId id="347" r:id="rId19"/>
    <p:sldId id="348" r:id="rId20"/>
    <p:sldId id="349" r:id="rId21"/>
    <p:sldId id="341" r:id="rId22"/>
    <p:sldId id="350" r:id="rId23"/>
    <p:sldId id="351" r:id="rId24"/>
    <p:sldId id="353" r:id="rId25"/>
    <p:sldId id="355" r:id="rId26"/>
    <p:sldId id="354" r:id="rId27"/>
    <p:sldId id="356" r:id="rId28"/>
    <p:sldId id="357" r:id="rId29"/>
    <p:sldId id="358" r:id="rId30"/>
    <p:sldId id="30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DS" initials="DepADS" lastIdx="5" clrIdx="0"/>
  <p:cmAuthor id="1" name="Warner, Margaret (CDC/OSELS/NCHS)" initials="mmw9"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746" autoAdjust="0"/>
  </p:normalViewPr>
  <p:slideViewPr>
    <p:cSldViewPr>
      <p:cViewPr>
        <p:scale>
          <a:sx n="75" d="100"/>
          <a:sy n="75" d="100"/>
        </p:scale>
        <p:origin x="-6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c.gov\private\M322\FJR0\2010%20Mortality%20(Opioids,%20Heroin,%20Cocain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 in Microsoft PowerPoint]Sheet1'!$B$1</c:f>
              <c:strCache>
                <c:ptCount val="1"/>
                <c:pt idx="0">
                  <c:v>Motor Vehicle Traffic</c:v>
                </c:pt>
              </c:strCache>
            </c:strRef>
          </c:tx>
          <c:marker>
            <c:symbol val="none"/>
          </c:marker>
          <c:cat>
            <c:numRef>
              <c:f>'[Chart in Microsoft PowerPoint]Sheet1'!$A$2:$A$32</c:f>
              <c:numCache>
                <c:formatCode>General</c:formatCode>
                <c:ptCount val="31"/>
                <c:pt idx="0">
                  <c:v>1980</c:v>
                </c:pt>
                <c:pt idx="2">
                  <c:v>1982</c:v>
                </c:pt>
                <c:pt idx="4">
                  <c:v>1984</c:v>
                </c:pt>
                <c:pt idx="6">
                  <c:v>1986</c:v>
                </c:pt>
                <c:pt idx="8">
                  <c:v>1988</c:v>
                </c:pt>
                <c:pt idx="10">
                  <c:v>1990</c:v>
                </c:pt>
                <c:pt idx="12">
                  <c:v>1992</c:v>
                </c:pt>
                <c:pt idx="14">
                  <c:v>1994</c:v>
                </c:pt>
                <c:pt idx="16">
                  <c:v>1996</c:v>
                </c:pt>
                <c:pt idx="18">
                  <c:v>1998</c:v>
                </c:pt>
                <c:pt idx="20">
                  <c:v>2000</c:v>
                </c:pt>
                <c:pt idx="22">
                  <c:v>2002</c:v>
                </c:pt>
                <c:pt idx="24">
                  <c:v>2004</c:v>
                </c:pt>
                <c:pt idx="26">
                  <c:v>2006</c:v>
                </c:pt>
                <c:pt idx="28">
                  <c:v>2008</c:v>
                </c:pt>
                <c:pt idx="30">
                  <c:v>2010</c:v>
                </c:pt>
              </c:numCache>
            </c:numRef>
          </c:cat>
          <c:val>
            <c:numRef>
              <c:f>'[Chart in Microsoft PowerPoint]Sheet1'!$B$2:$B$32</c:f>
              <c:numCache>
                <c:formatCode>General</c:formatCode>
                <c:ptCount val="31"/>
                <c:pt idx="0">
                  <c:v>22.9</c:v>
                </c:pt>
                <c:pt idx="1">
                  <c:v>21.9</c:v>
                </c:pt>
                <c:pt idx="2">
                  <c:v>19.3</c:v>
                </c:pt>
                <c:pt idx="3">
                  <c:v>18.600000000000001</c:v>
                </c:pt>
                <c:pt idx="4">
                  <c:v>19.2</c:v>
                </c:pt>
                <c:pt idx="5">
                  <c:v>18.8</c:v>
                </c:pt>
                <c:pt idx="6">
                  <c:v>19.5</c:v>
                </c:pt>
                <c:pt idx="7">
                  <c:v>19.5</c:v>
                </c:pt>
                <c:pt idx="8">
                  <c:v>19.600000000000001</c:v>
                </c:pt>
                <c:pt idx="9">
                  <c:v>18.899999999999999</c:v>
                </c:pt>
                <c:pt idx="10">
                  <c:v>18.399999999999999</c:v>
                </c:pt>
                <c:pt idx="11">
                  <c:v>16.8</c:v>
                </c:pt>
                <c:pt idx="12">
                  <c:v>15.6</c:v>
                </c:pt>
                <c:pt idx="13">
                  <c:v>15.7</c:v>
                </c:pt>
                <c:pt idx="14">
                  <c:v>15.8</c:v>
                </c:pt>
                <c:pt idx="15">
                  <c:v>15.9</c:v>
                </c:pt>
                <c:pt idx="16">
                  <c:v>15.8</c:v>
                </c:pt>
                <c:pt idx="17">
                  <c:v>15.5</c:v>
                </c:pt>
                <c:pt idx="18">
                  <c:v>15.3</c:v>
                </c:pt>
                <c:pt idx="19">
                  <c:v>14.7</c:v>
                </c:pt>
                <c:pt idx="20">
                  <c:v>14.9</c:v>
                </c:pt>
                <c:pt idx="21">
                  <c:v>14.9</c:v>
                </c:pt>
                <c:pt idx="22">
                  <c:v>15.3</c:v>
                </c:pt>
                <c:pt idx="23">
                  <c:v>14.9</c:v>
                </c:pt>
                <c:pt idx="24">
                  <c:v>14.8</c:v>
                </c:pt>
                <c:pt idx="25">
                  <c:v>14.7</c:v>
                </c:pt>
                <c:pt idx="26">
                  <c:v>14.6</c:v>
                </c:pt>
                <c:pt idx="27">
                  <c:v>13.9</c:v>
                </c:pt>
                <c:pt idx="28">
                  <c:v>12.5</c:v>
                </c:pt>
                <c:pt idx="29">
                  <c:v>11.2</c:v>
                </c:pt>
                <c:pt idx="30" formatCode="0.0">
                  <c:v>10.9</c:v>
                </c:pt>
              </c:numCache>
            </c:numRef>
          </c:val>
          <c:smooth val="0"/>
        </c:ser>
        <c:ser>
          <c:idx val="1"/>
          <c:order val="1"/>
          <c:tx>
            <c:strRef>
              <c:f>'[Chart in Microsoft PowerPoint]Sheet1'!$C$1</c:f>
              <c:strCache>
                <c:ptCount val="1"/>
                <c:pt idx="0">
                  <c:v>Poisoning </c:v>
                </c:pt>
              </c:strCache>
            </c:strRef>
          </c:tx>
          <c:spPr>
            <a:ln>
              <a:prstDash val="dash"/>
            </a:ln>
          </c:spPr>
          <c:marker>
            <c:symbol val="none"/>
          </c:marker>
          <c:cat>
            <c:numRef>
              <c:f>'[Chart in Microsoft PowerPoint]Sheet1'!$A$2:$A$32</c:f>
              <c:numCache>
                <c:formatCode>General</c:formatCode>
                <c:ptCount val="31"/>
                <c:pt idx="0">
                  <c:v>1980</c:v>
                </c:pt>
                <c:pt idx="2">
                  <c:v>1982</c:v>
                </c:pt>
                <c:pt idx="4">
                  <c:v>1984</c:v>
                </c:pt>
                <c:pt idx="6">
                  <c:v>1986</c:v>
                </c:pt>
                <c:pt idx="8">
                  <c:v>1988</c:v>
                </c:pt>
                <c:pt idx="10">
                  <c:v>1990</c:v>
                </c:pt>
                <c:pt idx="12">
                  <c:v>1992</c:v>
                </c:pt>
                <c:pt idx="14">
                  <c:v>1994</c:v>
                </c:pt>
                <c:pt idx="16">
                  <c:v>1996</c:v>
                </c:pt>
                <c:pt idx="18">
                  <c:v>1998</c:v>
                </c:pt>
                <c:pt idx="20">
                  <c:v>2000</c:v>
                </c:pt>
                <c:pt idx="22">
                  <c:v>2002</c:v>
                </c:pt>
                <c:pt idx="24">
                  <c:v>2004</c:v>
                </c:pt>
                <c:pt idx="26">
                  <c:v>2006</c:v>
                </c:pt>
                <c:pt idx="28">
                  <c:v>2008</c:v>
                </c:pt>
                <c:pt idx="30">
                  <c:v>2010</c:v>
                </c:pt>
              </c:numCache>
            </c:numRef>
          </c:cat>
          <c:val>
            <c:numRef>
              <c:f>'[Chart in Microsoft PowerPoint]Sheet1'!$C$2:$C$32</c:f>
              <c:numCache>
                <c:formatCode>General</c:formatCode>
                <c:ptCount val="31"/>
                <c:pt idx="0">
                  <c:v>4.8</c:v>
                </c:pt>
                <c:pt idx="1">
                  <c:v>4.8</c:v>
                </c:pt>
                <c:pt idx="2">
                  <c:v>4.8</c:v>
                </c:pt>
                <c:pt idx="3">
                  <c:v>4.8</c:v>
                </c:pt>
                <c:pt idx="4">
                  <c:v>4.9000000000000004</c:v>
                </c:pt>
                <c:pt idx="5">
                  <c:v>5</c:v>
                </c:pt>
                <c:pt idx="6">
                  <c:v>5.4</c:v>
                </c:pt>
                <c:pt idx="7">
                  <c:v>5.4</c:v>
                </c:pt>
                <c:pt idx="8">
                  <c:v>5.5</c:v>
                </c:pt>
                <c:pt idx="9">
                  <c:v>5.4</c:v>
                </c:pt>
                <c:pt idx="10">
                  <c:v>5</c:v>
                </c:pt>
                <c:pt idx="11">
                  <c:v>5.2</c:v>
                </c:pt>
                <c:pt idx="12">
                  <c:v>5.5</c:v>
                </c:pt>
                <c:pt idx="13">
                  <c:v>6.1</c:v>
                </c:pt>
                <c:pt idx="14">
                  <c:v>6.2</c:v>
                </c:pt>
                <c:pt idx="15">
                  <c:v>6.1</c:v>
                </c:pt>
                <c:pt idx="16">
                  <c:v>6.2</c:v>
                </c:pt>
                <c:pt idx="17">
                  <c:v>6.5</c:v>
                </c:pt>
                <c:pt idx="18">
                  <c:v>6.7</c:v>
                </c:pt>
                <c:pt idx="19">
                  <c:v>7.1</c:v>
                </c:pt>
                <c:pt idx="20">
                  <c:v>7.2</c:v>
                </c:pt>
                <c:pt idx="21">
                  <c:v>7.8</c:v>
                </c:pt>
                <c:pt idx="22">
                  <c:v>9.1999999999999993</c:v>
                </c:pt>
                <c:pt idx="23">
                  <c:v>9.9</c:v>
                </c:pt>
                <c:pt idx="24">
                  <c:v>10.3</c:v>
                </c:pt>
                <c:pt idx="25">
                  <c:v>11</c:v>
                </c:pt>
                <c:pt idx="26">
                  <c:v>12.5</c:v>
                </c:pt>
                <c:pt idx="27">
                  <c:v>13.3</c:v>
                </c:pt>
                <c:pt idx="28">
                  <c:v>13.5</c:v>
                </c:pt>
                <c:pt idx="29">
                  <c:v>13.6</c:v>
                </c:pt>
                <c:pt idx="30" formatCode="0.0">
                  <c:v>13.9</c:v>
                </c:pt>
              </c:numCache>
            </c:numRef>
          </c:val>
          <c:smooth val="0"/>
        </c:ser>
        <c:ser>
          <c:idx val="2"/>
          <c:order val="2"/>
          <c:tx>
            <c:strRef>
              <c:f>'[Chart in Microsoft PowerPoint]Sheet1'!$D$1</c:f>
              <c:strCache>
                <c:ptCount val="1"/>
                <c:pt idx="0">
                  <c:v>Drug Poisoning (Overdose)</c:v>
                </c:pt>
              </c:strCache>
            </c:strRef>
          </c:tx>
          <c:cat>
            <c:numRef>
              <c:f>'[Chart in Microsoft PowerPoint]Sheet1'!$A$2:$A$32</c:f>
              <c:numCache>
                <c:formatCode>General</c:formatCode>
                <c:ptCount val="31"/>
                <c:pt idx="0">
                  <c:v>1980</c:v>
                </c:pt>
                <c:pt idx="2">
                  <c:v>1982</c:v>
                </c:pt>
                <c:pt idx="4">
                  <c:v>1984</c:v>
                </c:pt>
                <c:pt idx="6">
                  <c:v>1986</c:v>
                </c:pt>
                <c:pt idx="8">
                  <c:v>1988</c:v>
                </c:pt>
                <c:pt idx="10">
                  <c:v>1990</c:v>
                </c:pt>
                <c:pt idx="12">
                  <c:v>1992</c:v>
                </c:pt>
                <c:pt idx="14">
                  <c:v>1994</c:v>
                </c:pt>
                <c:pt idx="16">
                  <c:v>1996</c:v>
                </c:pt>
                <c:pt idx="18">
                  <c:v>1998</c:v>
                </c:pt>
                <c:pt idx="20">
                  <c:v>2000</c:v>
                </c:pt>
                <c:pt idx="22">
                  <c:v>2002</c:v>
                </c:pt>
                <c:pt idx="24">
                  <c:v>2004</c:v>
                </c:pt>
                <c:pt idx="26">
                  <c:v>2006</c:v>
                </c:pt>
                <c:pt idx="28">
                  <c:v>2008</c:v>
                </c:pt>
                <c:pt idx="30">
                  <c:v>2010</c:v>
                </c:pt>
              </c:numCache>
            </c:numRef>
          </c:cat>
          <c:val>
            <c:numRef>
              <c:f>'[Chart in Microsoft PowerPoint]Sheet1'!$D$2:$D$32</c:f>
              <c:numCache>
                <c:formatCode>General</c:formatCode>
                <c:ptCount val="31"/>
                <c:pt idx="0">
                  <c:v>2.7</c:v>
                </c:pt>
                <c:pt idx="1">
                  <c:v>2.7</c:v>
                </c:pt>
                <c:pt idx="2">
                  <c:v>2.7</c:v>
                </c:pt>
                <c:pt idx="3">
                  <c:v>2.8</c:v>
                </c:pt>
                <c:pt idx="4">
                  <c:v>2.8</c:v>
                </c:pt>
                <c:pt idx="5">
                  <c:v>3</c:v>
                </c:pt>
                <c:pt idx="6">
                  <c:v>3.3</c:v>
                </c:pt>
                <c:pt idx="7">
                  <c:v>3.3</c:v>
                </c:pt>
                <c:pt idx="8">
                  <c:v>3.7</c:v>
                </c:pt>
                <c:pt idx="9">
                  <c:v>3.8</c:v>
                </c:pt>
                <c:pt idx="10">
                  <c:v>3.4</c:v>
                </c:pt>
                <c:pt idx="11">
                  <c:v>3.7</c:v>
                </c:pt>
                <c:pt idx="12">
                  <c:v>4.0999999999999996</c:v>
                </c:pt>
                <c:pt idx="13">
                  <c:v>4.7</c:v>
                </c:pt>
                <c:pt idx="14">
                  <c:v>4.8</c:v>
                </c:pt>
                <c:pt idx="15">
                  <c:v>4.8</c:v>
                </c:pt>
                <c:pt idx="16">
                  <c:v>4.9000000000000004</c:v>
                </c:pt>
                <c:pt idx="17">
                  <c:v>5.3</c:v>
                </c:pt>
                <c:pt idx="18">
                  <c:v>5.5</c:v>
                </c:pt>
                <c:pt idx="19">
                  <c:v>6</c:v>
                </c:pt>
                <c:pt idx="20">
                  <c:v>6.2</c:v>
                </c:pt>
                <c:pt idx="21">
                  <c:v>6.8</c:v>
                </c:pt>
                <c:pt idx="22">
                  <c:v>8.1999999999999993</c:v>
                </c:pt>
                <c:pt idx="23">
                  <c:v>8.9</c:v>
                </c:pt>
                <c:pt idx="24">
                  <c:v>9.3000000000000007</c:v>
                </c:pt>
                <c:pt idx="25">
                  <c:v>10.1</c:v>
                </c:pt>
                <c:pt idx="26">
                  <c:v>11.5</c:v>
                </c:pt>
                <c:pt idx="27">
                  <c:v>11.9</c:v>
                </c:pt>
                <c:pt idx="28">
                  <c:v>12</c:v>
                </c:pt>
                <c:pt idx="29">
                  <c:v>12.1</c:v>
                </c:pt>
                <c:pt idx="30" formatCode="0.0">
                  <c:v>12.4</c:v>
                </c:pt>
              </c:numCache>
            </c:numRef>
          </c:val>
          <c:smooth val="0"/>
        </c:ser>
        <c:dLbls>
          <c:showLegendKey val="0"/>
          <c:showVal val="0"/>
          <c:showCatName val="0"/>
          <c:showSerName val="0"/>
          <c:showPercent val="0"/>
          <c:showBubbleSize val="0"/>
        </c:dLbls>
        <c:marker val="1"/>
        <c:smooth val="0"/>
        <c:axId val="138172672"/>
        <c:axId val="138178944"/>
      </c:lineChart>
      <c:catAx>
        <c:axId val="138172672"/>
        <c:scaling>
          <c:orientation val="minMax"/>
        </c:scaling>
        <c:delete val="0"/>
        <c:axPos val="b"/>
        <c:title>
          <c:tx>
            <c:rich>
              <a:bodyPr/>
              <a:lstStyle/>
              <a:p>
                <a:pPr>
                  <a:defRPr sz="1200"/>
                </a:pPr>
                <a:r>
                  <a:rPr lang="en-US" sz="1200" dirty="0" smtClean="0"/>
                  <a:t>Year</a:t>
                </a:r>
                <a:endParaRPr lang="en-US" sz="1200" dirty="0"/>
              </a:p>
            </c:rich>
          </c:tx>
          <c:layout/>
          <c:overlay val="0"/>
        </c:title>
        <c:numFmt formatCode="General" sourceLinked="1"/>
        <c:majorTickMark val="out"/>
        <c:minorTickMark val="none"/>
        <c:tickLblPos val="nextTo"/>
        <c:spPr>
          <a:ln>
            <a:solidFill>
              <a:srgbClr val="000000"/>
            </a:solidFill>
          </a:ln>
        </c:spPr>
        <c:crossAx val="138178944"/>
        <c:crosses val="autoZero"/>
        <c:auto val="1"/>
        <c:lblAlgn val="ctr"/>
        <c:lblOffset val="100"/>
        <c:noMultiLvlLbl val="0"/>
      </c:catAx>
      <c:valAx>
        <c:axId val="138178944"/>
        <c:scaling>
          <c:orientation val="minMax"/>
        </c:scaling>
        <c:delete val="0"/>
        <c:axPos val="l"/>
        <c:majorGridlines>
          <c:spPr>
            <a:ln>
              <a:noFill/>
            </a:ln>
          </c:spPr>
        </c:majorGridlines>
        <c:title>
          <c:tx>
            <c:rich>
              <a:bodyPr rot="-5400000" vert="horz"/>
              <a:lstStyle/>
              <a:p>
                <a:pPr>
                  <a:defRPr sz="1200"/>
                </a:pPr>
                <a:r>
                  <a:rPr lang="en-US" sz="1200" dirty="0"/>
                  <a:t>Deaths per 100,000 population</a:t>
                </a:r>
              </a:p>
            </c:rich>
          </c:tx>
          <c:layout/>
          <c:overlay val="0"/>
        </c:title>
        <c:numFmt formatCode="General" sourceLinked="1"/>
        <c:majorTickMark val="out"/>
        <c:minorTickMark val="none"/>
        <c:tickLblPos val="nextTo"/>
        <c:spPr>
          <a:ln>
            <a:solidFill>
              <a:srgbClr val="000000"/>
            </a:solidFill>
          </a:ln>
        </c:spPr>
        <c:crossAx val="138172672"/>
        <c:crosses val="autoZero"/>
        <c:crossBetween val="between"/>
      </c:valAx>
      <c:spPr>
        <a:solidFill>
          <a:schemeClr val="bg2"/>
        </a:solidFill>
      </c:spPr>
    </c:plotArea>
    <c:legend>
      <c:legendPos val="t"/>
      <c:layout/>
      <c:overlay val="0"/>
      <c:txPr>
        <a:bodyPr/>
        <a:lstStyle/>
        <a:p>
          <a:pPr>
            <a:defRPr sz="1420" baseline="0"/>
          </a:pPr>
          <a:endParaRPr lang="en-US"/>
        </a:p>
      </c:txPr>
    </c:legend>
    <c:plotVisOnly val="1"/>
    <c:dispBlanksAs val="gap"/>
    <c:showDLblsOverMax val="0"/>
  </c:chart>
  <c:spPr>
    <a:solidFill>
      <a:schemeClr val="bg2"/>
    </a:solidFill>
  </c:spPr>
  <c:txPr>
    <a:bodyPr/>
    <a:lstStyle/>
    <a:p>
      <a:pPr>
        <a:defRPr>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'Background Data'!$B$3</c:f>
              <c:strCache>
                <c:ptCount val="1"/>
                <c:pt idx="0">
                  <c:v>Opioids</c:v>
                </c:pt>
              </c:strCache>
            </c:strRef>
          </c:tx>
          <c:spPr>
            <a:ln w="44450">
              <a:solidFill>
                <a:srgbClr val="FF0000"/>
              </a:solidFill>
            </a:ln>
          </c:spPr>
          <c:marker>
            <c:spPr>
              <a:solidFill>
                <a:srgbClr val="FF0000"/>
              </a:solidFill>
              <a:ln>
                <a:solidFill>
                  <a:srgbClr val="FF0000"/>
                </a:solidFill>
              </a:ln>
            </c:spPr>
          </c:marker>
          <c:cat>
            <c:numRef>
              <c:f>'Background Data'!$A$4:$A$15</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'Background Data'!$B$4:$B$15</c:f>
              <c:numCache>
                <c:formatCode>#,##0</c:formatCode>
                <c:ptCount val="12"/>
                <c:pt idx="0">
                  <c:v>4030</c:v>
                </c:pt>
                <c:pt idx="1">
                  <c:v>4400</c:v>
                </c:pt>
                <c:pt idx="2">
                  <c:v>5528</c:v>
                </c:pt>
                <c:pt idx="3">
                  <c:v>7456</c:v>
                </c:pt>
                <c:pt idx="4">
                  <c:v>8517</c:v>
                </c:pt>
                <c:pt idx="5">
                  <c:v>9857</c:v>
                </c:pt>
                <c:pt idx="6">
                  <c:v>10928</c:v>
                </c:pt>
                <c:pt idx="7">
                  <c:v>13723</c:v>
                </c:pt>
                <c:pt idx="8">
                  <c:v>14408</c:v>
                </c:pt>
                <c:pt idx="9">
                  <c:v>14800</c:v>
                </c:pt>
                <c:pt idx="10">
                  <c:v>15597</c:v>
                </c:pt>
                <c:pt idx="11">
                  <c:v>16651</c:v>
                </c:pt>
              </c:numCache>
            </c:numRef>
          </c:val>
          <c:smooth val="0"/>
        </c:ser>
        <c:ser>
          <c:idx val="1"/>
          <c:order val="1"/>
          <c:tx>
            <c:strRef>
              <c:f>'Background Data'!$C$3</c:f>
              <c:strCache>
                <c:ptCount val="1"/>
                <c:pt idx="0">
                  <c:v>Heroin</c:v>
                </c:pt>
              </c:strCache>
            </c:strRef>
          </c:tx>
          <c:spPr>
            <a:ln w="44450"/>
          </c:spPr>
          <c:marker>
            <c:symbol val="none"/>
          </c:marker>
          <c:cat>
            <c:numRef>
              <c:f>'Background Data'!$A$4:$A$15</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'Background Data'!$C$4:$C$15</c:f>
              <c:numCache>
                <c:formatCode>#,##0</c:formatCode>
                <c:ptCount val="12"/>
                <c:pt idx="0">
                  <c:v>1960</c:v>
                </c:pt>
                <c:pt idx="1">
                  <c:v>1842</c:v>
                </c:pt>
                <c:pt idx="2">
                  <c:v>1779</c:v>
                </c:pt>
                <c:pt idx="3">
                  <c:v>2089</c:v>
                </c:pt>
                <c:pt idx="4">
                  <c:v>2080</c:v>
                </c:pt>
                <c:pt idx="5">
                  <c:v>1878</c:v>
                </c:pt>
                <c:pt idx="6">
                  <c:v>2009</c:v>
                </c:pt>
                <c:pt idx="7">
                  <c:v>2088</c:v>
                </c:pt>
                <c:pt idx="8">
                  <c:v>2399</c:v>
                </c:pt>
                <c:pt idx="9">
                  <c:v>3041</c:v>
                </c:pt>
                <c:pt idx="10">
                  <c:v>3278</c:v>
                </c:pt>
                <c:pt idx="11">
                  <c:v>3036</c:v>
                </c:pt>
              </c:numCache>
            </c:numRef>
          </c:val>
          <c:smooth val="0"/>
        </c:ser>
        <c:ser>
          <c:idx val="2"/>
          <c:order val="2"/>
          <c:tx>
            <c:strRef>
              <c:f>'Background Data'!$D$3</c:f>
              <c:strCache>
                <c:ptCount val="1"/>
                <c:pt idx="0">
                  <c:v>Cocaine</c:v>
                </c:pt>
              </c:strCache>
            </c:strRef>
          </c:tx>
          <c:spPr>
            <a:ln w="44450">
              <a:solidFill>
                <a:schemeClr val="tx1"/>
              </a:solidFill>
            </a:ln>
          </c:spPr>
          <c:marker>
            <c:symbol val="none"/>
          </c:marker>
          <c:cat>
            <c:numRef>
              <c:f>'Background Data'!$A$4:$A$15</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'Background Data'!$D$4:$D$15</c:f>
              <c:numCache>
                <c:formatCode>#,##0</c:formatCode>
                <c:ptCount val="12"/>
                <c:pt idx="0">
                  <c:v>3822</c:v>
                </c:pt>
                <c:pt idx="1">
                  <c:v>3544</c:v>
                </c:pt>
                <c:pt idx="2">
                  <c:v>3833</c:v>
                </c:pt>
                <c:pt idx="3">
                  <c:v>4599</c:v>
                </c:pt>
                <c:pt idx="4">
                  <c:v>5199</c:v>
                </c:pt>
                <c:pt idx="5">
                  <c:v>5443</c:v>
                </c:pt>
                <c:pt idx="6">
                  <c:v>6208</c:v>
                </c:pt>
                <c:pt idx="7">
                  <c:v>7448</c:v>
                </c:pt>
                <c:pt idx="8">
                  <c:v>6512</c:v>
                </c:pt>
                <c:pt idx="9">
                  <c:v>5129</c:v>
                </c:pt>
                <c:pt idx="10">
                  <c:v>4350</c:v>
                </c:pt>
                <c:pt idx="11">
                  <c:v>4183</c:v>
                </c:pt>
              </c:numCache>
            </c:numRef>
          </c:val>
          <c:smooth val="0"/>
        </c:ser>
        <c:ser>
          <c:idx val="3"/>
          <c:order val="3"/>
          <c:tx>
            <c:strRef>
              <c:f>'Background Data'!$E$3</c:f>
              <c:strCache>
                <c:ptCount val="1"/>
                <c:pt idx="0">
                  <c:v>Benzodiazepines</c:v>
                </c:pt>
              </c:strCache>
            </c:strRef>
          </c:tx>
          <c:spPr>
            <a:ln w="44450">
              <a:solidFill>
                <a:srgbClr val="7030A0"/>
              </a:solidFill>
            </a:ln>
          </c:spPr>
          <c:marker>
            <c:symbol val="none"/>
          </c:marker>
          <c:val>
            <c:numRef>
              <c:f>'Background Data'!$E$4:$E$15</c:f>
              <c:numCache>
                <c:formatCode>#,##0</c:formatCode>
                <c:ptCount val="12"/>
                <c:pt idx="0">
                  <c:v>1135</c:v>
                </c:pt>
                <c:pt idx="1">
                  <c:v>1298</c:v>
                </c:pt>
                <c:pt idx="2">
                  <c:v>1594</c:v>
                </c:pt>
                <c:pt idx="3">
                  <c:v>2022</c:v>
                </c:pt>
                <c:pt idx="4">
                  <c:v>2248</c:v>
                </c:pt>
                <c:pt idx="5">
                  <c:v>2627</c:v>
                </c:pt>
                <c:pt idx="6">
                  <c:v>3084</c:v>
                </c:pt>
                <c:pt idx="7">
                  <c:v>3835</c:v>
                </c:pt>
                <c:pt idx="8">
                  <c:v>4500</c:v>
                </c:pt>
                <c:pt idx="9">
                  <c:v>5010</c:v>
                </c:pt>
                <c:pt idx="10">
                  <c:v>5567</c:v>
                </c:pt>
                <c:pt idx="11">
                  <c:v>6497</c:v>
                </c:pt>
              </c:numCache>
            </c:numRef>
          </c:val>
          <c:smooth val="0"/>
        </c:ser>
        <c:dLbls>
          <c:showLegendKey val="0"/>
          <c:showVal val="0"/>
          <c:showCatName val="0"/>
          <c:showSerName val="0"/>
          <c:showPercent val="0"/>
          <c:showBubbleSize val="0"/>
        </c:dLbls>
        <c:marker val="1"/>
        <c:smooth val="0"/>
        <c:axId val="138257536"/>
        <c:axId val="138259456"/>
      </c:lineChart>
      <c:catAx>
        <c:axId val="138257536"/>
        <c:scaling>
          <c:orientation val="minMax"/>
        </c:scaling>
        <c:delete val="0"/>
        <c:axPos val="b"/>
        <c:title>
          <c:tx>
            <c:rich>
              <a:bodyPr/>
              <a:lstStyle/>
              <a:p>
                <a:pPr>
                  <a:defRPr sz="1200">
                    <a:solidFill>
                      <a:srgbClr val="000000"/>
                    </a:solidFill>
                  </a:defRPr>
                </a:pPr>
                <a:r>
                  <a:rPr lang="en-US" sz="1200" dirty="0">
                    <a:solidFill>
                      <a:srgbClr val="000000"/>
                    </a:solidFill>
                  </a:rPr>
                  <a:t>Year</a:t>
                </a:r>
              </a:p>
            </c:rich>
          </c:tx>
          <c:layout/>
          <c:overlay val="0"/>
        </c:title>
        <c:numFmt formatCode="General"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138259456"/>
        <c:crosses val="autoZero"/>
        <c:auto val="1"/>
        <c:lblAlgn val="ctr"/>
        <c:lblOffset val="100"/>
        <c:noMultiLvlLbl val="0"/>
      </c:catAx>
      <c:valAx>
        <c:axId val="138259456"/>
        <c:scaling>
          <c:orientation val="minMax"/>
        </c:scaling>
        <c:delete val="0"/>
        <c:axPos val="l"/>
        <c:majorGridlines>
          <c:spPr>
            <a:ln>
              <a:noFill/>
            </a:ln>
          </c:spPr>
        </c:majorGridlines>
        <c:title>
          <c:tx>
            <c:rich>
              <a:bodyPr rot="-5400000" vert="horz"/>
              <a:lstStyle/>
              <a:p>
                <a:pPr>
                  <a:defRPr sz="1200">
                    <a:solidFill>
                      <a:srgbClr val="000000"/>
                    </a:solidFill>
                  </a:defRPr>
                </a:pPr>
                <a:r>
                  <a:rPr lang="en-US" sz="1200" dirty="0">
                    <a:solidFill>
                      <a:srgbClr val="000000"/>
                    </a:solidFill>
                  </a:rPr>
                  <a:t>Number of Deaths</a:t>
                </a:r>
              </a:p>
            </c:rich>
          </c:tx>
          <c:layout/>
          <c:overlay val="0"/>
        </c:title>
        <c:numFmt formatCode="#,##0" sourceLinked="1"/>
        <c:majorTickMark val="out"/>
        <c:minorTickMark val="none"/>
        <c:tickLblPos val="nextTo"/>
        <c:spPr>
          <a:ln>
            <a:solidFill>
              <a:srgbClr val="000000"/>
            </a:solidFill>
          </a:ln>
        </c:spPr>
        <c:txPr>
          <a:bodyPr/>
          <a:lstStyle/>
          <a:p>
            <a:pPr>
              <a:defRPr b="1">
                <a:solidFill>
                  <a:srgbClr val="000000"/>
                </a:solidFill>
              </a:defRPr>
            </a:pPr>
            <a:endParaRPr lang="en-US"/>
          </a:p>
        </c:txPr>
        <c:crossAx val="138257536"/>
        <c:crosses val="autoZero"/>
        <c:crossBetween val="between"/>
      </c:valAx>
    </c:plotArea>
    <c:legend>
      <c:legendPos val="t"/>
      <c:layout/>
      <c:overlay val="0"/>
      <c:txPr>
        <a:bodyPr/>
        <a:lstStyle/>
        <a:p>
          <a:pPr>
            <a:defRPr sz="1400" b="1">
              <a:solidFill>
                <a:srgbClr val="000000"/>
              </a:solidFill>
            </a:defRPr>
          </a:pPr>
          <a:endParaRPr lang="en-US"/>
        </a:p>
      </c:txPr>
    </c:legend>
    <c:plotVisOnly val="1"/>
    <c:dispBlanksAs val="gap"/>
    <c:showDLblsOverMax val="0"/>
  </c:chart>
  <c:spPr>
    <a:solidFill>
      <a:schemeClr val="bg2"/>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Deaths</c:v>
                </c:pt>
              </c:strCache>
            </c:strRef>
          </c:tx>
          <c:spPr>
            <a:ln w="50800">
              <a:solidFill>
                <a:srgbClr val="FFFF00"/>
              </a:solidFill>
            </a:ln>
          </c:spPr>
          <c:marker>
            <c:spPr>
              <a:solidFill>
                <a:srgbClr val="FFFF00"/>
              </a:solidFill>
              <a:ln>
                <a:solidFill>
                  <a:srgbClr val="FFFF00"/>
                </a:solidFill>
              </a:ln>
            </c:spPr>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Sheet1!$B$2:$B$13</c:f>
              <c:numCache>
                <c:formatCode>General</c:formatCode>
                <c:ptCount val="12"/>
                <c:pt idx="0">
                  <c:v>60</c:v>
                </c:pt>
                <c:pt idx="1">
                  <c:v>90</c:v>
                </c:pt>
                <c:pt idx="2">
                  <c:v>140</c:v>
                </c:pt>
                <c:pt idx="3">
                  <c:v>200</c:v>
                </c:pt>
                <c:pt idx="4">
                  <c:v>215</c:v>
                </c:pt>
                <c:pt idx="5">
                  <c:v>260</c:v>
                </c:pt>
                <c:pt idx="6">
                  <c:v>281</c:v>
                </c:pt>
                <c:pt idx="7">
                  <c:v>326</c:v>
                </c:pt>
                <c:pt idx="8">
                  <c:v>289</c:v>
                </c:pt>
                <c:pt idx="9">
                  <c:v>272</c:v>
                </c:pt>
                <c:pt idx="10">
                  <c:v>236</c:v>
                </c:pt>
                <c:pt idx="11">
                  <c:v>246</c:v>
                </c:pt>
              </c:numCache>
            </c:numRef>
          </c:val>
          <c:smooth val="0"/>
        </c:ser>
        <c:dLbls>
          <c:showLegendKey val="0"/>
          <c:showVal val="0"/>
          <c:showCatName val="0"/>
          <c:showSerName val="0"/>
          <c:showPercent val="0"/>
          <c:showBubbleSize val="0"/>
        </c:dLbls>
        <c:marker val="1"/>
        <c:smooth val="0"/>
        <c:axId val="168541184"/>
        <c:axId val="172861312"/>
      </c:lineChart>
      <c:catAx>
        <c:axId val="16854118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nextTo"/>
        <c:crossAx val="172861312"/>
        <c:crosses val="autoZero"/>
        <c:auto val="1"/>
        <c:lblAlgn val="ctr"/>
        <c:lblOffset val="100"/>
        <c:noMultiLvlLbl val="0"/>
      </c:catAx>
      <c:valAx>
        <c:axId val="172861312"/>
        <c:scaling>
          <c:orientation val="minMax"/>
        </c:scaling>
        <c:delete val="0"/>
        <c:axPos val="l"/>
        <c:title>
          <c:tx>
            <c:rich>
              <a:bodyPr rot="-5400000" vert="horz"/>
              <a:lstStyle/>
              <a:p>
                <a:pPr>
                  <a:defRPr/>
                </a:pPr>
                <a:r>
                  <a:rPr lang="en-US" dirty="0" smtClean="0"/>
                  <a:t>Count</a:t>
                </a:r>
                <a:endParaRPr lang="en-US" dirty="0"/>
              </a:p>
            </c:rich>
          </c:tx>
          <c:layout/>
          <c:overlay val="0"/>
        </c:title>
        <c:numFmt formatCode="General" sourceLinked="1"/>
        <c:majorTickMark val="out"/>
        <c:minorTickMark val="none"/>
        <c:tickLblPos val="nextTo"/>
        <c:crossAx val="1685411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0.7037</cdr:x>
      <cdr:y>0.38182</cdr:y>
    </cdr:from>
    <cdr:to>
      <cdr:x>0.87963</cdr:x>
      <cdr:y>0.67273</cdr:y>
    </cdr:to>
    <cdr:sp macro="" textlink="">
      <cdr:nvSpPr>
        <cdr:cNvPr id="2" name="TextBox 1"/>
        <cdr:cNvSpPr txBox="1"/>
      </cdr:nvSpPr>
      <cdr:spPr>
        <a:xfrm xmlns:a="http://schemas.openxmlformats.org/drawingml/2006/main">
          <a:off x="5791200" y="1600200"/>
          <a:ext cx="14478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tx2"/>
              </a:solidFill>
            </a:rPr>
            <a:t>Utah Opioid Prescribing Guidelines Published </a:t>
          </a:r>
          <a:endParaRPr lang="en-US" sz="1600" b="1" dirty="0">
            <a:solidFill>
              <a:schemeClr val="tx2"/>
            </a:solidFill>
          </a:endParaRPr>
        </a:p>
      </cdr:txBody>
    </cdr:sp>
  </cdr:relSizeAnchor>
  <cdr:relSizeAnchor xmlns:cdr="http://schemas.openxmlformats.org/drawingml/2006/chartDrawing">
    <cdr:from>
      <cdr:x>0.77778</cdr:x>
      <cdr:y>0.23636</cdr:y>
    </cdr:from>
    <cdr:to>
      <cdr:x>0.80556</cdr:x>
      <cdr:y>0.36364</cdr:y>
    </cdr:to>
    <cdr:cxnSp macro="">
      <cdr:nvCxnSpPr>
        <cdr:cNvPr id="4" name="Straight Arrow Connector 3"/>
        <cdr:cNvCxnSpPr/>
      </cdr:nvCxnSpPr>
      <cdr:spPr>
        <a:xfrm xmlns:a="http://schemas.openxmlformats.org/drawingml/2006/main" flipV="1">
          <a:off x="6400800" y="990600"/>
          <a:ext cx="228600" cy="533400"/>
        </a:xfrm>
        <a:prstGeom xmlns:a="http://schemas.openxmlformats.org/drawingml/2006/main" prst="straightConnector1">
          <a:avLst/>
        </a:prstGeom>
        <a:ln xmlns:a="http://schemas.openxmlformats.org/drawingml/2006/main" w="25400">
          <a:solidFill>
            <a:schemeClr val="bg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0C8-7361-4412-A1CF-2E4B17186F44}" type="datetimeFigureOut">
              <a:rPr lang="en-US" smtClean="0"/>
              <a:t>4/8/2014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6A0B7-903A-4DE1-90F6-B934CBF89C50}" type="slidenum">
              <a:rPr lang="en-US" smtClean="0"/>
              <a:t>‹#›</a:t>
            </a:fld>
            <a:endParaRPr lang="en-US"/>
          </a:p>
        </p:txBody>
      </p:sp>
    </p:spTree>
    <p:extLst>
      <p:ext uri="{BB962C8B-B14F-4D97-AF65-F5344CB8AC3E}">
        <p14:creationId xmlns:p14="http://schemas.microsoft.com/office/powerpoint/2010/main" val="17407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971769-D1A7-4429-AA5E-B948E7298B53}"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ea typeface="ＭＳ Ｐゴシック" pitchFamily="34" charset="-128"/>
              </a:defRPr>
            </a:lvl1pPr>
            <a:lvl2pPr marL="742800" indent="-285692" eaLnBrk="0" hangingPunct="0">
              <a:defRPr>
                <a:solidFill>
                  <a:schemeClr val="tx1"/>
                </a:solidFill>
                <a:latin typeface="Century Gothic" pitchFamily="34" charset="0"/>
                <a:ea typeface="ＭＳ Ｐゴシック" pitchFamily="34" charset="-128"/>
              </a:defRPr>
            </a:lvl2pPr>
            <a:lvl3pPr marL="1142769" indent="-228554" eaLnBrk="0" hangingPunct="0">
              <a:defRPr>
                <a:solidFill>
                  <a:schemeClr val="tx1"/>
                </a:solidFill>
                <a:latin typeface="Century Gothic" pitchFamily="34" charset="0"/>
                <a:ea typeface="ＭＳ Ｐゴシック" pitchFamily="34" charset="-128"/>
              </a:defRPr>
            </a:lvl3pPr>
            <a:lvl4pPr marL="1599878" indent="-228554" eaLnBrk="0" hangingPunct="0">
              <a:defRPr>
                <a:solidFill>
                  <a:schemeClr val="tx1"/>
                </a:solidFill>
                <a:latin typeface="Century Gothic" pitchFamily="34" charset="0"/>
                <a:ea typeface="ＭＳ Ｐゴシック" pitchFamily="34" charset="-128"/>
              </a:defRPr>
            </a:lvl4pPr>
            <a:lvl5pPr marL="2056985" indent="-228554" eaLnBrk="0" hangingPunct="0">
              <a:defRPr>
                <a:solidFill>
                  <a:schemeClr val="tx1"/>
                </a:solidFill>
                <a:latin typeface="Century Gothic" pitchFamily="34" charset="0"/>
                <a:ea typeface="ＭＳ Ｐゴシック" pitchFamily="34" charset="-128"/>
              </a:defRPr>
            </a:lvl5pPr>
            <a:lvl6pPr marL="2514093" indent="-228554" defTabSz="457108" eaLnBrk="0" fontAlgn="base" hangingPunct="0">
              <a:spcBef>
                <a:spcPct val="0"/>
              </a:spcBef>
              <a:spcAft>
                <a:spcPct val="0"/>
              </a:spcAft>
              <a:defRPr>
                <a:solidFill>
                  <a:schemeClr val="tx1"/>
                </a:solidFill>
                <a:latin typeface="Century Gothic" pitchFamily="34" charset="0"/>
                <a:ea typeface="ＭＳ Ｐゴシック" pitchFamily="34" charset="-128"/>
              </a:defRPr>
            </a:lvl6pPr>
            <a:lvl7pPr marL="2971200" indent="-228554" defTabSz="457108" eaLnBrk="0" fontAlgn="base" hangingPunct="0">
              <a:spcBef>
                <a:spcPct val="0"/>
              </a:spcBef>
              <a:spcAft>
                <a:spcPct val="0"/>
              </a:spcAft>
              <a:defRPr>
                <a:solidFill>
                  <a:schemeClr val="tx1"/>
                </a:solidFill>
                <a:latin typeface="Century Gothic" pitchFamily="34" charset="0"/>
                <a:ea typeface="ＭＳ Ｐゴシック" pitchFamily="34" charset="-128"/>
              </a:defRPr>
            </a:lvl7pPr>
            <a:lvl8pPr marL="3428308" indent="-228554" defTabSz="457108" eaLnBrk="0" fontAlgn="base" hangingPunct="0">
              <a:spcBef>
                <a:spcPct val="0"/>
              </a:spcBef>
              <a:spcAft>
                <a:spcPct val="0"/>
              </a:spcAft>
              <a:defRPr>
                <a:solidFill>
                  <a:schemeClr val="tx1"/>
                </a:solidFill>
                <a:latin typeface="Century Gothic" pitchFamily="34" charset="0"/>
                <a:ea typeface="ＭＳ Ｐゴシック" pitchFamily="34" charset="-128"/>
              </a:defRPr>
            </a:lvl8pPr>
            <a:lvl9pPr marL="3885415" indent="-228554" defTabSz="457108" eaLnBrk="0" fontAlgn="base" hangingPunct="0">
              <a:spcBef>
                <a:spcPct val="0"/>
              </a:spcBef>
              <a:spcAft>
                <a:spcPct val="0"/>
              </a:spcAft>
              <a:defRPr>
                <a:solidFill>
                  <a:schemeClr val="tx1"/>
                </a:solidFill>
                <a:latin typeface="Century Gothic" pitchFamily="34" charset="0"/>
                <a:ea typeface="ＭＳ Ｐゴシック" pitchFamily="34" charset="-128"/>
              </a:defRPr>
            </a:lvl9pPr>
          </a:lstStyle>
          <a:p>
            <a:pPr eaLnBrk="1" hangingPunct="1"/>
            <a:fld id="{49F7BA70-6DE7-41F5-A728-1F75AD12DCE9}" type="slidenum">
              <a:rPr lang="en-US">
                <a:solidFill>
                  <a:prstClr val="black"/>
                </a:solidFill>
              </a:rPr>
              <a:pPr eaLnBrk="1" hangingPunct="1"/>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284" eaLnBrk="0" hangingPunct="0">
              <a:defRPr sz="2800">
                <a:solidFill>
                  <a:srgbClr val="FFFF99"/>
                </a:solidFill>
                <a:latin typeface="Gill Sans MT" pitchFamily="34" charset="0"/>
              </a:defRPr>
            </a:lvl1pPr>
            <a:lvl2pPr marL="731731" indent="-281435" defTabSz="905284" eaLnBrk="0" hangingPunct="0">
              <a:defRPr sz="2800">
                <a:solidFill>
                  <a:srgbClr val="FFFF99"/>
                </a:solidFill>
                <a:latin typeface="Gill Sans MT" pitchFamily="34" charset="0"/>
              </a:defRPr>
            </a:lvl2pPr>
            <a:lvl3pPr marL="1125741" indent="-225148" defTabSz="905284" eaLnBrk="0" hangingPunct="0">
              <a:defRPr sz="2800">
                <a:solidFill>
                  <a:srgbClr val="FFFF99"/>
                </a:solidFill>
                <a:latin typeface="Gill Sans MT" pitchFamily="34" charset="0"/>
              </a:defRPr>
            </a:lvl3pPr>
            <a:lvl4pPr marL="1576037" indent="-225148" defTabSz="905284" eaLnBrk="0" hangingPunct="0">
              <a:defRPr sz="2800">
                <a:solidFill>
                  <a:srgbClr val="FFFF99"/>
                </a:solidFill>
                <a:latin typeface="Gill Sans MT" pitchFamily="34" charset="0"/>
              </a:defRPr>
            </a:lvl4pPr>
            <a:lvl5pPr marL="2026333" indent="-225148" defTabSz="905284" eaLnBrk="0" hangingPunct="0">
              <a:defRPr sz="2800">
                <a:solidFill>
                  <a:srgbClr val="FFFF99"/>
                </a:solidFill>
                <a:latin typeface="Gill Sans MT" pitchFamily="34" charset="0"/>
              </a:defRPr>
            </a:lvl5pPr>
            <a:lvl6pPr marL="2476630" indent="-225148" algn="ctr" defTabSz="905284" eaLnBrk="0" fontAlgn="base" hangingPunct="0">
              <a:spcBef>
                <a:spcPct val="0"/>
              </a:spcBef>
              <a:spcAft>
                <a:spcPct val="0"/>
              </a:spcAft>
              <a:defRPr sz="2800">
                <a:solidFill>
                  <a:srgbClr val="FFFF99"/>
                </a:solidFill>
                <a:latin typeface="Gill Sans MT" pitchFamily="34" charset="0"/>
              </a:defRPr>
            </a:lvl6pPr>
            <a:lvl7pPr marL="2926926" indent="-225148" algn="ctr" defTabSz="905284" eaLnBrk="0" fontAlgn="base" hangingPunct="0">
              <a:spcBef>
                <a:spcPct val="0"/>
              </a:spcBef>
              <a:spcAft>
                <a:spcPct val="0"/>
              </a:spcAft>
              <a:defRPr sz="2800">
                <a:solidFill>
                  <a:srgbClr val="FFFF99"/>
                </a:solidFill>
                <a:latin typeface="Gill Sans MT" pitchFamily="34" charset="0"/>
              </a:defRPr>
            </a:lvl7pPr>
            <a:lvl8pPr marL="3377222" indent="-225148" algn="ctr" defTabSz="905284" eaLnBrk="0" fontAlgn="base" hangingPunct="0">
              <a:spcBef>
                <a:spcPct val="0"/>
              </a:spcBef>
              <a:spcAft>
                <a:spcPct val="0"/>
              </a:spcAft>
              <a:defRPr sz="2800">
                <a:solidFill>
                  <a:srgbClr val="FFFF99"/>
                </a:solidFill>
                <a:latin typeface="Gill Sans MT" pitchFamily="34" charset="0"/>
              </a:defRPr>
            </a:lvl8pPr>
            <a:lvl9pPr marL="3827518" indent="-225148" algn="ctr" defTabSz="905284" eaLnBrk="0" fontAlgn="base" hangingPunct="0">
              <a:spcBef>
                <a:spcPct val="0"/>
              </a:spcBef>
              <a:spcAft>
                <a:spcPct val="0"/>
              </a:spcAft>
              <a:defRPr sz="2800">
                <a:solidFill>
                  <a:srgbClr val="FFFF99"/>
                </a:solidFill>
                <a:latin typeface="Gill Sans MT" pitchFamily="34" charset="0"/>
              </a:defRPr>
            </a:lvl9pPr>
          </a:lstStyle>
          <a:p>
            <a:fld id="{FF932744-1D33-4599-957C-A7D4192C2918}" type="slidenum">
              <a:rPr lang="en-US" sz="1200">
                <a:solidFill>
                  <a:prstClr val="black"/>
                </a:solidFill>
              </a:rPr>
              <a:pPr/>
              <a:t>5</a:t>
            </a:fld>
            <a:endParaRPr lang="en-US" sz="1200">
              <a:solidFill>
                <a:prstClr val="black"/>
              </a:solidFill>
            </a:endParaRPr>
          </a:p>
        </p:txBody>
      </p:sp>
      <p:sp>
        <p:nvSpPr>
          <p:cNvPr id="6147" name="Rectangle 2"/>
          <p:cNvSpPr>
            <a:spLocks noGrp="1" noRot="1" noChangeAspect="1" noChangeArrowheads="1" noTextEdit="1"/>
          </p:cNvSpPr>
          <p:nvPr>
            <p:ph type="sldImg"/>
          </p:nvPr>
        </p:nvSpPr>
        <p:spPr>
          <a:xfrm>
            <a:off x="1144588" y="685800"/>
            <a:ext cx="4570412" cy="3429000"/>
          </a:xfrm>
          <a:ln/>
        </p:spPr>
      </p:sp>
      <p:sp>
        <p:nvSpPr>
          <p:cNvPr id="6148" name="Rectangle 3"/>
          <p:cNvSpPr>
            <a:spLocks noGrp="1" noChangeArrowheads="1"/>
          </p:cNvSpPr>
          <p:nvPr>
            <p:ph type="body" idx="1"/>
          </p:nvPr>
        </p:nvSpPr>
        <p:spPr>
          <a:xfrm>
            <a:off x="914711" y="4344107"/>
            <a:ext cx="5028579" cy="41130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Arizona ranked sixth nationally in 2010.</a:t>
            </a:r>
          </a:p>
          <a:p>
            <a:pPr eaLnBrk="1" hangingPunct="1"/>
            <a:endParaRPr lang="en-US" dirty="0" smtClean="0"/>
          </a:p>
          <a:p>
            <a:pPr eaLnBrk="1" hangingPunct="1"/>
            <a:r>
              <a:rPr lang="en-US" dirty="0" smtClean="0"/>
              <a:t>Data: WONDER multiple causes mortality files, age-adjusted death</a:t>
            </a:r>
            <a:r>
              <a:rPr lang="en-US" baseline="0" dirty="0" smtClean="0"/>
              <a:t> </a:t>
            </a:r>
            <a:r>
              <a:rPr lang="en-US" dirty="0" smtClean="0"/>
              <a:t>rates for 2010.  Deaths whose underlying cause was coded to unintentional (X40-44), intentional (X60-64, X85),</a:t>
            </a:r>
            <a:r>
              <a:rPr lang="en-US" baseline="0" dirty="0" smtClean="0"/>
              <a:t> </a:t>
            </a:r>
            <a:r>
              <a:rPr lang="en-US" dirty="0" smtClean="0"/>
              <a:t> or undetermined intent (Y10-14) drug poisoning.  </a:t>
            </a:r>
          </a:p>
          <a:p>
            <a:pPr eaLnBrk="1" hangingPunct="1"/>
            <a:endParaRPr lang="en-US" dirty="0" smtClean="0"/>
          </a:p>
          <a:p>
            <a:pPr eaLnBrk="1" hangingPunct="1"/>
            <a:r>
              <a:rPr lang="en-US" dirty="0" smtClean="0"/>
              <a:t>Source: Centers for Disease Control and Prevention , National Center for Health Statistics. Multiple Cause of Death 1999-2010 on CDC WONDER Online Database, released 2012. Data are from the Multiple Cause of Death Files, 1999-2010, as compiled from data provided by the 57 vital statistics jurisdictions through the Vital Statistics Cooperative Program. Accessed at http://wonder.cdc.gov/mcd-icd10.html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Arizona</a:t>
            </a:r>
            <a:r>
              <a:rPr lang="en-US" baseline="0" dirty="0" smtClean="0"/>
              <a:t> had the 5</a:t>
            </a:r>
            <a:r>
              <a:rPr lang="en-US" baseline="30000" dirty="0" smtClean="0"/>
              <a:t>th</a:t>
            </a:r>
            <a:r>
              <a:rPr lang="en-US" baseline="0" dirty="0" smtClean="0"/>
              <a:t> highest rate among states in 2011.</a:t>
            </a:r>
          </a:p>
          <a:p>
            <a:r>
              <a:rPr lang="en-US" baseline="0" dirty="0" smtClean="0"/>
              <a:t>Behind, NV, FL, TN, and DE.</a:t>
            </a:r>
            <a:endParaRPr lang="en-US" dirty="0"/>
          </a:p>
        </p:txBody>
      </p:sp>
      <p:sp>
        <p:nvSpPr>
          <p:cNvPr id="4" name="Slide Number Placeholder 3"/>
          <p:cNvSpPr>
            <a:spLocks noGrp="1"/>
          </p:cNvSpPr>
          <p:nvPr>
            <p:ph type="sldNum" sz="quarter" idx="10"/>
          </p:nvPr>
        </p:nvSpPr>
        <p:spPr/>
        <p:txBody>
          <a:bodyPr/>
          <a:lstStyle/>
          <a:p>
            <a:fld id="{5816A0B7-903A-4DE1-90F6-B934CBF89C50}" type="slidenum">
              <a:rPr lang="en-US" smtClean="0"/>
              <a:t>6</a:t>
            </a:fld>
            <a:endParaRPr lang="en-US"/>
          </a:p>
        </p:txBody>
      </p:sp>
    </p:spTree>
    <p:extLst>
      <p:ext uri="{BB962C8B-B14F-4D97-AF65-F5344CB8AC3E}">
        <p14:creationId xmlns:p14="http://schemas.microsoft.com/office/powerpoint/2010/main" val="320316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if the guidelines</a:t>
            </a:r>
            <a:r>
              <a:rPr lang="en-US" baseline="0" dirty="0" smtClean="0"/>
              <a:t> do not specify “chronic” pain in their title, they will have material related to acute pain.</a:t>
            </a:r>
            <a:endParaRPr lang="en-US" dirty="0"/>
          </a:p>
        </p:txBody>
      </p:sp>
      <p:sp>
        <p:nvSpPr>
          <p:cNvPr id="4" name="Slide Number Placeholder 3"/>
          <p:cNvSpPr>
            <a:spLocks noGrp="1"/>
          </p:cNvSpPr>
          <p:nvPr>
            <p:ph type="sldNum" sz="quarter" idx="10"/>
          </p:nvPr>
        </p:nvSpPr>
        <p:spPr/>
        <p:txBody>
          <a:bodyPr/>
          <a:lstStyle/>
          <a:p>
            <a:fld id="{5816A0B7-903A-4DE1-90F6-B934CBF89C50}" type="slidenum">
              <a:rPr lang="en-US" smtClean="0"/>
              <a:t>7</a:t>
            </a:fld>
            <a:endParaRPr lang="en-US"/>
          </a:p>
        </p:txBody>
      </p:sp>
    </p:spTree>
    <p:extLst>
      <p:ext uri="{BB962C8B-B14F-4D97-AF65-F5344CB8AC3E}">
        <p14:creationId xmlns:p14="http://schemas.microsoft.com/office/powerpoint/2010/main" val="36276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VARIES, FROM DIRECTIONS TO DO SOMETHING TO PHRASES SUCH AS “CONSIDER….”</a:t>
            </a:r>
          </a:p>
          <a:p>
            <a:endParaRPr lang="en-US" baseline="0" dirty="0" smtClean="0"/>
          </a:p>
          <a:p>
            <a:pPr marL="171450" indent="-171450">
              <a:buFont typeface="Arial" charset="0"/>
              <a:buChar char="•"/>
            </a:pPr>
            <a:r>
              <a:rPr lang="en-US" baseline="0" dirty="0" smtClean="0"/>
              <a:t>WA did not have a PMP in 2010 when the latest edition of their guidelines was published.</a:t>
            </a:r>
          </a:p>
          <a:p>
            <a:pPr marL="171450" indent="-171450">
              <a:buFont typeface="Arial" charset="0"/>
              <a:buChar char="•"/>
            </a:pPr>
            <a:r>
              <a:rPr lang="en-US" baseline="0" dirty="0" smtClean="0"/>
              <a:t>Pregnancy screening is widely recommended in guidelines of professional societies, </a:t>
            </a:r>
            <a:r>
              <a:rPr lang="en-US" baseline="0" dirty="0" err="1" smtClean="0"/>
              <a:t>eg</a:t>
            </a:r>
            <a:r>
              <a:rPr lang="en-US" baseline="0" dirty="0" smtClean="0"/>
              <a:t>, AAPM/APS</a:t>
            </a:r>
            <a:endParaRPr lang="en-US" dirty="0"/>
          </a:p>
        </p:txBody>
      </p:sp>
      <p:sp>
        <p:nvSpPr>
          <p:cNvPr id="4" name="Slide Number Placeholder 3"/>
          <p:cNvSpPr>
            <a:spLocks noGrp="1"/>
          </p:cNvSpPr>
          <p:nvPr>
            <p:ph type="sldNum" sz="quarter" idx="10"/>
          </p:nvPr>
        </p:nvSpPr>
        <p:spPr/>
        <p:txBody>
          <a:bodyPr/>
          <a:lstStyle/>
          <a:p>
            <a:fld id="{5816A0B7-903A-4DE1-90F6-B934CBF89C50}" type="slidenum">
              <a:rPr lang="en-US" smtClean="0"/>
              <a:t>8</a:t>
            </a:fld>
            <a:endParaRPr lang="en-US"/>
          </a:p>
        </p:txBody>
      </p:sp>
    </p:spTree>
    <p:extLst>
      <p:ext uri="{BB962C8B-B14F-4D97-AF65-F5344CB8AC3E}">
        <p14:creationId xmlns:p14="http://schemas.microsoft.com/office/powerpoint/2010/main" val="292854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Utah</a:t>
            </a:r>
            <a:r>
              <a:rPr lang="en-US" baseline="0" dirty="0" smtClean="0"/>
              <a:t> talks about determining whether patients are taking sedatives but does not explicitly state that they should not be combined with opioids.</a:t>
            </a:r>
          </a:p>
          <a:p>
            <a:r>
              <a:rPr lang="en-US" baseline="0" dirty="0" smtClean="0"/>
              <a:t>WA in contrast says “do not combine…unless there is a specific medical indication.”</a:t>
            </a:r>
            <a:endParaRPr lang="en-US" dirty="0"/>
          </a:p>
        </p:txBody>
      </p:sp>
      <p:sp>
        <p:nvSpPr>
          <p:cNvPr id="4" name="Slide Number Placeholder 3"/>
          <p:cNvSpPr>
            <a:spLocks noGrp="1"/>
          </p:cNvSpPr>
          <p:nvPr>
            <p:ph type="sldNum" sz="quarter" idx="10"/>
          </p:nvPr>
        </p:nvSpPr>
        <p:spPr/>
        <p:txBody>
          <a:bodyPr/>
          <a:lstStyle/>
          <a:p>
            <a:fld id="{5816A0B7-903A-4DE1-90F6-B934CBF89C50}" type="slidenum">
              <a:rPr lang="en-US" smtClean="0"/>
              <a:t>9</a:t>
            </a:fld>
            <a:endParaRPr lang="en-US"/>
          </a:p>
        </p:txBody>
      </p:sp>
    </p:spTree>
    <p:extLst>
      <p:ext uri="{BB962C8B-B14F-4D97-AF65-F5344CB8AC3E}">
        <p14:creationId xmlns:p14="http://schemas.microsoft.com/office/powerpoint/2010/main" val="333828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Ohio calls 80 MED a trigger</a:t>
            </a:r>
            <a:r>
              <a:rPr lang="en-US" baseline="0" dirty="0" smtClean="0"/>
              <a:t> point.  Recommendations labeled “Y80” above apply only to patients at this dosage for 3 months or more.</a:t>
            </a:r>
          </a:p>
          <a:p>
            <a:endParaRPr lang="en-US" baseline="0" dirty="0" smtClean="0"/>
          </a:p>
          <a:p>
            <a:r>
              <a:rPr lang="en-US" baseline="0" dirty="0" smtClean="0"/>
              <a:t>WA did not have an operative PDMP in 2010 when the guidelines were updated.</a:t>
            </a:r>
            <a:endParaRPr lang="en-US" dirty="0"/>
          </a:p>
        </p:txBody>
      </p:sp>
      <p:sp>
        <p:nvSpPr>
          <p:cNvPr id="4" name="Slide Number Placeholder 3"/>
          <p:cNvSpPr>
            <a:spLocks noGrp="1"/>
          </p:cNvSpPr>
          <p:nvPr>
            <p:ph type="sldNum" sz="quarter" idx="10"/>
          </p:nvPr>
        </p:nvSpPr>
        <p:spPr/>
        <p:txBody>
          <a:bodyPr/>
          <a:lstStyle/>
          <a:p>
            <a:fld id="{5816A0B7-903A-4DE1-90F6-B934CBF89C50}" type="slidenum">
              <a:rPr lang="en-US" smtClean="0"/>
              <a:t>10</a:t>
            </a:fld>
            <a:endParaRPr lang="en-US"/>
          </a:p>
        </p:txBody>
      </p:sp>
    </p:spTree>
    <p:extLst>
      <p:ext uri="{BB962C8B-B14F-4D97-AF65-F5344CB8AC3E}">
        <p14:creationId xmlns:p14="http://schemas.microsoft.com/office/powerpoint/2010/main" val="48300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B0C633E3-E527-4229-A092-7202F943EC16}" type="slidenum">
              <a:rPr lang="en-US" smtClean="0">
                <a:solidFill>
                  <a:prstClr val="black"/>
                </a:solidFill>
              </a:rPr>
              <a:pPr/>
              <a:t>16</a:t>
            </a:fld>
            <a:endParaRPr lang="en-US" smtClean="0">
              <a:solidFill>
                <a:prstClr val="black"/>
              </a:solidFill>
            </a:endParaRPr>
          </a:p>
        </p:txBody>
      </p:sp>
      <p:sp>
        <p:nvSpPr>
          <p:cNvPr id="71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4" tIns="45717" rIns="91434" bIns="45717" anchor="b"/>
          <a:lstStyle/>
          <a:p>
            <a:pPr algn="r" fontAlgn="base">
              <a:spcBef>
                <a:spcPct val="0"/>
              </a:spcBef>
              <a:spcAft>
                <a:spcPct val="0"/>
              </a:spcAft>
            </a:pPr>
            <a:fld id="{6558FA97-CED7-40B3-B78C-369FA32C54A7}" type="slidenum">
              <a:rPr lang="en-US" sz="1200">
                <a:solidFill>
                  <a:prstClr val="black"/>
                </a:solidFill>
                <a:latin typeface="Times New Roman" pitchFamily="18" charset="0"/>
              </a:rPr>
              <a:pPr algn="r" fontAlgn="base">
                <a:spcBef>
                  <a:spcPct val="0"/>
                </a:spcBef>
                <a:spcAft>
                  <a:spcPct val="0"/>
                </a:spcAft>
              </a:pPr>
              <a:t>16</a:t>
            </a:fld>
            <a:endParaRPr lang="en-US" sz="1200">
              <a:solidFill>
                <a:prstClr val="black"/>
              </a:solidFill>
              <a:latin typeface="Times New Roman" pitchFamily="18" charset="0"/>
            </a:endParaRPr>
          </a:p>
        </p:txBody>
      </p:sp>
      <p:sp>
        <p:nvSpPr>
          <p:cNvPr id="7172" name="Rectangle 2"/>
          <p:cNvSpPr>
            <a:spLocks noGrp="1" noRot="1" noChangeAspect="1" noChangeArrowheads="1" noTextEdit="1"/>
          </p:cNvSpPr>
          <p:nvPr>
            <p:ph type="sldImg"/>
          </p:nvPr>
        </p:nvSpPr>
        <p:spPr>
          <a:xfrm>
            <a:off x="1144588" y="685800"/>
            <a:ext cx="4572000" cy="3429000"/>
          </a:xfrm>
          <a:ln/>
        </p:spPr>
      </p:sp>
      <p:sp>
        <p:nvSpPr>
          <p:cNvPr id="7173" name="Rectangle 3"/>
          <p:cNvSpPr>
            <a:spLocks noGrp="1" noChangeArrowheads="1"/>
          </p:cNvSpPr>
          <p:nvPr>
            <p:ph type="body" idx="1"/>
          </p:nvPr>
        </p:nvSpPr>
        <p:spPr>
          <a:xfrm>
            <a:off x="914400" y="4344988"/>
            <a:ext cx="5029200" cy="4113212"/>
          </a:xfrm>
          <a:noFill/>
          <a:ln/>
        </p:spPr>
        <p:txBody>
          <a:bodyPr lIns="91434" tIns="45717" rIns="91434" bIns="45717"/>
          <a:lstStyle/>
          <a:p>
            <a:pPr eaLnBrk="1" hangingPunct="1"/>
            <a:r>
              <a:rPr lang="en-US" dirty="0" smtClean="0"/>
              <a:t>There was a coding change that became effective in 2009, which included </a:t>
            </a:r>
            <a:r>
              <a:rPr lang="en-US" dirty="0" err="1" smtClean="0"/>
              <a:t>tramadol</a:t>
            </a:r>
            <a:r>
              <a:rPr lang="en-US" dirty="0" smtClean="0"/>
              <a:t> as an </a:t>
            </a:r>
            <a:r>
              <a:rPr lang="en-US" dirty="0" err="1" smtClean="0"/>
              <a:t>opioid</a:t>
            </a:r>
            <a:r>
              <a:rPr lang="en-US" dirty="0" smtClean="0"/>
              <a:t> code. Deaths with </a:t>
            </a:r>
            <a:r>
              <a:rPr lang="en-US" dirty="0" err="1" smtClean="0"/>
              <a:t>tramadol</a:t>
            </a:r>
            <a:r>
              <a:rPr lang="en-US" dirty="0" smtClean="0"/>
              <a:t> as the only opiate were excluded prior to 2009.  In 2009, there were 9 such deaths. It is likely that the decline from 2008 to 2009 would be slightly larger if </a:t>
            </a:r>
            <a:r>
              <a:rPr lang="en-US" dirty="0" err="1" smtClean="0"/>
              <a:t>tramadol</a:t>
            </a:r>
            <a:r>
              <a:rPr lang="en-US" dirty="0" smtClean="0"/>
              <a:t> only deaths had been included previously.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8"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7170138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1413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6113" y="2290763"/>
            <a:ext cx="3925887" cy="3589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90763"/>
            <a:ext cx="3925888" cy="3589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6124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716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62471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225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77914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2201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738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1458913"/>
            <a:ext cx="2003425" cy="4421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6588" y="1458913"/>
            <a:ext cx="5862637" cy="4421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89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38206444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066106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6277652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7521191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9594417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8897158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466407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2072957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userDrawn="1"/>
        </p:nvSpPr>
        <p:spPr>
          <a:xfrm>
            <a:off x="1371600" y="4706036"/>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userDrawn="1"/>
        </p:nvSpPr>
        <p:spPr>
          <a:xfrm>
            <a:off x="1371600" y="5421868"/>
            <a:ext cx="59436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54580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41103212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7622005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18AFF6-5B0E-4DB9-B3DE-149F7C3AB6F8}" type="datetimeFigureOut">
              <a:rPr lang="en-US">
                <a:solidFill>
                  <a:srgbClr val="0F56DC"/>
                </a:solidFill>
              </a:rPr>
              <a:pPr/>
              <a:t>4/8/2014</a:t>
            </a:fld>
            <a:endParaRPr lang="en-US" dirty="0">
              <a:solidFill>
                <a:srgbClr val="0F56DC"/>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0F56DC"/>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A1F717-FAB9-4307-B065-3A0C92724CA0}" type="slidenum">
              <a:rPr lang="en-US">
                <a:solidFill>
                  <a:srgbClr val="0F56DC"/>
                </a:solidFill>
              </a:rPr>
              <a:pPr/>
              <a:t>‹#›</a:t>
            </a:fld>
            <a:endParaRPr lang="en-US" dirty="0">
              <a:solidFill>
                <a:srgbClr val="0F56DC"/>
              </a:solidFill>
            </a:endParaRPr>
          </a:p>
        </p:txBody>
      </p:sp>
    </p:spTree>
    <p:extLst>
      <p:ext uri="{BB962C8B-B14F-4D97-AF65-F5344CB8AC3E}">
        <p14:creationId xmlns:p14="http://schemas.microsoft.com/office/powerpoint/2010/main" val="198793304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8"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04407133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96655743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58140645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1327717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79513896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
        <p:nvSpPr>
          <p:cNvPr id="4"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75534519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66980863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90305398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65409232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8988419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20713"/>
            <a:ext cx="7905750" cy="549275"/>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1863" y="1763713"/>
            <a:ext cx="7793037" cy="4114800"/>
          </a:xfrm>
          <a:prstGeom prst="rect">
            <a:avLst/>
          </a:prstGeom>
        </p:spPr>
        <p:txBody>
          <a:bodyPr/>
          <a:lstStyle/>
          <a:p>
            <a:pPr lvl="0"/>
            <a:endParaRPr lang="en-US" noProof="0" dirty="0" smtClean="0"/>
          </a:p>
        </p:txBody>
      </p:sp>
      <p:sp>
        <p:nvSpPr>
          <p:cNvPr id="4" name="TextBox 3"/>
          <p:cNvSpPr txBox="1"/>
          <p:nvPr userDrawn="1"/>
        </p:nvSpPr>
        <p:spPr>
          <a:xfrm>
            <a:off x="8024884" y="6155140"/>
            <a:ext cx="791570" cy="369332"/>
          </a:xfrm>
          <a:prstGeom prst="rect">
            <a:avLst/>
          </a:prstGeom>
          <a:noFill/>
        </p:spPr>
        <p:txBody>
          <a:bodyPr wrap="square" rtlCol="0">
            <a:spAutoFit/>
          </a:bodyPr>
          <a:lstStyle/>
          <a:p>
            <a:fld id="{1E081551-47D2-4164-9BE5-2F7BEA552801}"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20860493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8"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27877761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32171964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4050990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69463301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52413113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
        <p:nvSpPr>
          <p:cNvPr id="4"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99098376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1000131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406555319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004015685"/>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36185952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67950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234711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2486337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20993184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15243570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2769215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004292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3065971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6486936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20043545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3600">
              <a:solidFill>
                <a:srgbClr val="FFFFFF"/>
              </a:solidFill>
            </a:endParaRPr>
          </a:p>
        </p:txBody>
      </p:sp>
      <p:pic>
        <p:nvPicPr>
          <p:cNvPr id="5" name="Picture 9" descr="TAGLINE"/>
          <p:cNvPicPr>
            <a:picLocks noChangeAspect="1" noChangeArrowheads="1"/>
          </p:cNvPicPr>
          <p:nvPr userDrawn="1"/>
        </p:nvPicPr>
        <p:blipFill>
          <a:blip r:embed="rId2" cstate="print"/>
          <a:srcRect/>
          <a:stretch>
            <a:fillRect/>
          </a:stretch>
        </p:blipFill>
        <p:spPr bwMode="auto">
          <a:xfrm>
            <a:off x="2376488" y="6394450"/>
            <a:ext cx="5145087" cy="211138"/>
          </a:xfrm>
          <a:prstGeom prst="rect">
            <a:avLst/>
          </a:prstGeom>
          <a:noFill/>
          <a:ln w="9525">
            <a:noFill/>
            <a:miter lim="800000"/>
            <a:headEnd/>
            <a:tailEnd/>
          </a:ln>
        </p:spPr>
      </p:pic>
      <p:grpSp>
        <p:nvGrpSpPr>
          <p:cNvPr id="6" name="Group 12"/>
          <p:cNvGrpSpPr>
            <a:grpSpLocks/>
          </p:cNvGrpSpPr>
          <p:nvPr userDrawn="1"/>
        </p:nvGrpSpPr>
        <p:grpSpPr bwMode="auto">
          <a:xfrm>
            <a:off x="460375" y="6111875"/>
            <a:ext cx="1012825" cy="554038"/>
            <a:chOff x="290" y="3850"/>
            <a:chExt cx="638" cy="349"/>
          </a:xfrm>
        </p:grpSpPr>
        <p:pic>
          <p:nvPicPr>
            <p:cNvPr id="7" name="Picture 5" descr="1BLUE"/>
            <p:cNvPicPr>
              <a:picLocks noChangeAspect="1" noChangeArrowheads="1"/>
            </p:cNvPicPr>
            <p:nvPr userDrawn="1"/>
          </p:nvPicPr>
          <p:blipFill>
            <a:blip r:embed="rId3" cstate="print"/>
            <a:srcRect/>
            <a:stretch>
              <a:fillRect/>
            </a:stretch>
          </p:blipFill>
          <p:spPr bwMode="auto">
            <a:xfrm>
              <a:off x="290" y="3850"/>
              <a:ext cx="574" cy="346"/>
            </a:xfrm>
            <a:prstGeom prst="rect">
              <a:avLst/>
            </a:prstGeom>
            <a:noFill/>
            <a:ln w="9525">
              <a:noFill/>
              <a:miter lim="800000"/>
              <a:headEnd/>
              <a:tailEnd/>
            </a:ln>
          </p:spPr>
        </p:pic>
        <p:sp>
          <p:nvSpPr>
            <p:cNvPr id="8" name="Text Box 10"/>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400">
                  <a:solidFill>
                    <a:srgbClr val="FFFFFF"/>
                  </a:solidFill>
                  <a:latin typeface="Arial" charset="0"/>
                </a:rPr>
                <a:t>TM</a:t>
              </a:r>
            </a:p>
          </p:txBody>
        </p:sp>
      </p:grpSp>
      <p:pic>
        <p:nvPicPr>
          <p:cNvPr id="9" name="Picture 13" descr="HHSwhite_transparent"/>
          <p:cNvPicPr>
            <a:picLocks noChangeAspect="1" noChangeArrowheads="1"/>
          </p:cNvPicPr>
          <p:nvPr userDrawn="1"/>
        </p:nvPicPr>
        <p:blipFill>
          <a:blip r:embed="rId4" cstate="print"/>
          <a:srcRect/>
          <a:stretch>
            <a:fillRect/>
          </a:stretch>
        </p:blipFill>
        <p:spPr bwMode="auto">
          <a:xfrm>
            <a:off x="95250" y="100013"/>
            <a:ext cx="992188" cy="992187"/>
          </a:xfrm>
          <a:prstGeom prst="rect">
            <a:avLst/>
          </a:prstGeom>
          <a:noFill/>
          <a:ln w="9525">
            <a:noFill/>
            <a:miter lim="800000"/>
            <a:headEnd/>
            <a:tailEnd/>
          </a:ln>
        </p:spPr>
      </p:pic>
      <p:sp>
        <p:nvSpPr>
          <p:cNvPr id="10" name="Text Box 24"/>
          <p:cNvSpPr txBox="1">
            <a:spLocks noChangeArrowheads="1"/>
          </p:cNvSpPr>
          <p:nvPr userDrawn="1"/>
        </p:nvSpPr>
        <p:spPr bwMode="auto">
          <a:xfrm>
            <a:off x="1298575" y="4211638"/>
            <a:ext cx="6865938"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fontAlgn="base">
              <a:spcBef>
                <a:spcPct val="0"/>
              </a:spcBef>
              <a:spcAft>
                <a:spcPct val="0"/>
              </a:spcAft>
              <a:defRPr/>
            </a:pPr>
            <a:r>
              <a:rPr lang="en-US" sz="2400">
                <a:solidFill>
                  <a:srgbClr val="FFFFFF"/>
                </a:solidFill>
                <a:latin typeface="Arial" charset="0"/>
              </a:rPr>
              <a:t>Centers for Disease Control and Prevention </a:t>
            </a:r>
          </a:p>
          <a:p>
            <a:pPr algn="ctr" fontAlgn="base">
              <a:spcBef>
                <a:spcPct val="0"/>
              </a:spcBef>
              <a:spcAft>
                <a:spcPct val="0"/>
              </a:spcAft>
              <a:defRPr/>
            </a:pPr>
            <a:r>
              <a:rPr lang="en-US" sz="2000">
                <a:solidFill>
                  <a:srgbClr val="FFFFFF"/>
                </a:solidFill>
                <a:latin typeface="Arial" charset="0"/>
              </a:rPr>
              <a:t>National Center for Injury Prevention and Control</a:t>
            </a:r>
          </a:p>
        </p:txBody>
      </p:sp>
      <p:sp>
        <p:nvSpPr>
          <p:cNvPr id="40983" name="Rectangle 23"/>
          <p:cNvSpPr>
            <a:spLocks noGrp="1" noChangeArrowheads="1"/>
          </p:cNvSpPr>
          <p:nvPr>
            <p:ph type="ctrTitle" sz="quarter"/>
          </p:nvPr>
        </p:nvSpPr>
        <p:spPr>
          <a:xfrm>
            <a:off x="685800" y="1493838"/>
            <a:ext cx="7772400" cy="1470025"/>
          </a:xfrm>
          <a:effectLst>
            <a:outerShdw dist="35921" dir="2700000" algn="ctr" rotWithShape="0">
              <a:schemeClr val="bg1"/>
            </a:outerShdw>
          </a:effectLst>
        </p:spPr>
        <p:txBody>
          <a:bodyPr lIns="91440" tIns="45720" rIns="91440" bIns="45720"/>
          <a:lstStyle>
            <a:lvl1pPr>
              <a:defRPr sz="4000"/>
            </a:lvl1pPr>
          </a:lstStyle>
          <a:p>
            <a:r>
              <a:rPr lang="en-US"/>
              <a:t>Click to edit Master title style</a:t>
            </a:r>
          </a:p>
        </p:txBody>
      </p:sp>
      <p:sp>
        <p:nvSpPr>
          <p:cNvPr id="40986" name="Rectangle 26"/>
          <p:cNvSpPr>
            <a:spLocks noGrp="1" noChangeArrowheads="1"/>
          </p:cNvSpPr>
          <p:nvPr>
            <p:ph type="subTitle" sz="quarter" idx="1"/>
          </p:nvPr>
        </p:nvSpPr>
        <p:spPr>
          <a:xfrm>
            <a:off x="1371600" y="3222625"/>
            <a:ext cx="6400800" cy="617538"/>
          </a:xfrm>
        </p:spPr>
        <p:txBody>
          <a:bodyPr lIns="91440" tIns="45720" rIns="91440" bIns="45720"/>
          <a:lstStyle>
            <a:lvl1pPr marL="0" indent="0" algn="ctr">
              <a:buFont typeface="Wingdings" pitchFamily="2" charset="2"/>
              <a:buNone/>
              <a:defRPr sz="2400"/>
            </a:lvl1pPr>
          </a:lstStyle>
          <a:p>
            <a:r>
              <a:rPr lang="en-US"/>
              <a:t>Author name</a:t>
            </a:r>
          </a:p>
        </p:txBody>
      </p:sp>
    </p:spTree>
    <p:extLst>
      <p:ext uri="{BB962C8B-B14F-4D97-AF65-F5344CB8AC3E}">
        <p14:creationId xmlns:p14="http://schemas.microsoft.com/office/powerpoint/2010/main" val="420562015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67937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07223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1863" y="1763713"/>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763713"/>
            <a:ext cx="38211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7236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37746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960568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9319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357807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7450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2948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
        <p:nvSpPr>
          <p:cNvPr id="4"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4373510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620713"/>
            <a:ext cx="2009775"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20713"/>
            <a:ext cx="587692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761154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20713"/>
            <a:ext cx="790575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1863" y="1763713"/>
            <a:ext cx="7793037" cy="4114800"/>
          </a:xfrm>
        </p:spPr>
        <p:txBody>
          <a:bodyPr/>
          <a:lstStyle/>
          <a:p>
            <a:pPr lvl="0"/>
            <a:endParaRPr lang="en-US" noProof="0" smtClean="0"/>
          </a:p>
        </p:txBody>
      </p:sp>
    </p:spTree>
    <p:extLst>
      <p:ext uri="{BB962C8B-B14F-4D97-AF65-F5344CB8AC3E}">
        <p14:creationId xmlns:p14="http://schemas.microsoft.com/office/powerpoint/2010/main" val="39166495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3600">
              <a:solidFill>
                <a:srgbClr val="FFFFFF"/>
              </a:solidFill>
            </a:endParaRPr>
          </a:p>
        </p:txBody>
      </p:sp>
      <p:pic>
        <p:nvPicPr>
          <p:cNvPr id="5" name="Picture 9" descr="TAGLINE"/>
          <p:cNvPicPr>
            <a:picLocks noChangeAspect="1" noChangeArrowheads="1"/>
          </p:cNvPicPr>
          <p:nvPr userDrawn="1"/>
        </p:nvPicPr>
        <p:blipFill>
          <a:blip r:embed="rId2" cstate="print"/>
          <a:srcRect/>
          <a:stretch>
            <a:fillRect/>
          </a:stretch>
        </p:blipFill>
        <p:spPr bwMode="auto">
          <a:xfrm>
            <a:off x="2376488" y="6394450"/>
            <a:ext cx="5145087" cy="211138"/>
          </a:xfrm>
          <a:prstGeom prst="rect">
            <a:avLst/>
          </a:prstGeom>
          <a:noFill/>
          <a:ln w="9525">
            <a:noFill/>
            <a:miter lim="800000"/>
            <a:headEnd/>
            <a:tailEnd/>
          </a:ln>
        </p:spPr>
      </p:pic>
      <p:grpSp>
        <p:nvGrpSpPr>
          <p:cNvPr id="6" name="Group 12"/>
          <p:cNvGrpSpPr>
            <a:grpSpLocks/>
          </p:cNvGrpSpPr>
          <p:nvPr userDrawn="1"/>
        </p:nvGrpSpPr>
        <p:grpSpPr bwMode="auto">
          <a:xfrm>
            <a:off x="460375" y="6111875"/>
            <a:ext cx="1012825" cy="554038"/>
            <a:chOff x="290" y="3850"/>
            <a:chExt cx="638" cy="349"/>
          </a:xfrm>
        </p:grpSpPr>
        <p:pic>
          <p:nvPicPr>
            <p:cNvPr id="7" name="Picture 5" descr="1BLUE"/>
            <p:cNvPicPr>
              <a:picLocks noChangeAspect="1" noChangeArrowheads="1"/>
            </p:cNvPicPr>
            <p:nvPr userDrawn="1"/>
          </p:nvPicPr>
          <p:blipFill>
            <a:blip r:embed="rId3" cstate="print"/>
            <a:srcRect/>
            <a:stretch>
              <a:fillRect/>
            </a:stretch>
          </p:blipFill>
          <p:spPr bwMode="auto">
            <a:xfrm>
              <a:off x="290" y="3850"/>
              <a:ext cx="574" cy="346"/>
            </a:xfrm>
            <a:prstGeom prst="rect">
              <a:avLst/>
            </a:prstGeom>
            <a:noFill/>
            <a:ln w="9525">
              <a:noFill/>
              <a:miter lim="800000"/>
              <a:headEnd/>
              <a:tailEnd/>
            </a:ln>
          </p:spPr>
        </p:pic>
        <p:sp>
          <p:nvSpPr>
            <p:cNvPr id="8" name="Text Box 10"/>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400">
                  <a:solidFill>
                    <a:srgbClr val="FFFFFF"/>
                  </a:solidFill>
                  <a:latin typeface="Arial" charset="0"/>
                </a:rPr>
                <a:t>TM</a:t>
              </a:r>
            </a:p>
          </p:txBody>
        </p:sp>
      </p:grpSp>
      <p:pic>
        <p:nvPicPr>
          <p:cNvPr id="9" name="Picture 13" descr="HHSwhite_transparent"/>
          <p:cNvPicPr>
            <a:picLocks noChangeAspect="1" noChangeArrowheads="1"/>
          </p:cNvPicPr>
          <p:nvPr userDrawn="1"/>
        </p:nvPicPr>
        <p:blipFill>
          <a:blip r:embed="rId4" cstate="print"/>
          <a:srcRect/>
          <a:stretch>
            <a:fillRect/>
          </a:stretch>
        </p:blipFill>
        <p:spPr bwMode="auto">
          <a:xfrm>
            <a:off x="95250" y="100013"/>
            <a:ext cx="992188" cy="992187"/>
          </a:xfrm>
          <a:prstGeom prst="rect">
            <a:avLst/>
          </a:prstGeom>
          <a:noFill/>
          <a:ln w="9525">
            <a:noFill/>
            <a:miter lim="800000"/>
            <a:headEnd/>
            <a:tailEnd/>
          </a:ln>
        </p:spPr>
      </p:pic>
      <p:sp>
        <p:nvSpPr>
          <p:cNvPr id="10" name="Text Box 24"/>
          <p:cNvSpPr txBox="1">
            <a:spLocks noChangeArrowheads="1"/>
          </p:cNvSpPr>
          <p:nvPr userDrawn="1"/>
        </p:nvSpPr>
        <p:spPr bwMode="auto">
          <a:xfrm>
            <a:off x="1298575" y="4211638"/>
            <a:ext cx="6865938"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fontAlgn="base">
              <a:spcBef>
                <a:spcPct val="0"/>
              </a:spcBef>
              <a:spcAft>
                <a:spcPct val="0"/>
              </a:spcAft>
              <a:defRPr/>
            </a:pPr>
            <a:r>
              <a:rPr lang="en-US" sz="2400">
                <a:solidFill>
                  <a:srgbClr val="FFFFFF"/>
                </a:solidFill>
                <a:latin typeface="Arial" charset="0"/>
              </a:rPr>
              <a:t>Centers for Disease Control and Prevention </a:t>
            </a:r>
          </a:p>
          <a:p>
            <a:pPr algn="ctr" fontAlgn="base">
              <a:spcBef>
                <a:spcPct val="0"/>
              </a:spcBef>
              <a:spcAft>
                <a:spcPct val="0"/>
              </a:spcAft>
              <a:defRPr/>
            </a:pPr>
            <a:r>
              <a:rPr lang="en-US" sz="2000">
                <a:solidFill>
                  <a:srgbClr val="FFFFFF"/>
                </a:solidFill>
                <a:latin typeface="Arial" charset="0"/>
              </a:rPr>
              <a:t>National Center for Injury Prevention and Control</a:t>
            </a:r>
          </a:p>
        </p:txBody>
      </p:sp>
      <p:sp>
        <p:nvSpPr>
          <p:cNvPr id="40983" name="Rectangle 23"/>
          <p:cNvSpPr>
            <a:spLocks noGrp="1" noChangeArrowheads="1"/>
          </p:cNvSpPr>
          <p:nvPr>
            <p:ph type="ctrTitle" sz="quarter"/>
          </p:nvPr>
        </p:nvSpPr>
        <p:spPr>
          <a:xfrm>
            <a:off x="685800" y="1493838"/>
            <a:ext cx="7772400" cy="1470025"/>
          </a:xfrm>
          <a:effectLst>
            <a:outerShdw dist="35921" dir="2700000" algn="ctr" rotWithShape="0">
              <a:schemeClr val="bg1"/>
            </a:outerShdw>
          </a:effectLst>
        </p:spPr>
        <p:txBody>
          <a:bodyPr lIns="91440" tIns="45720" rIns="91440" bIns="45720"/>
          <a:lstStyle>
            <a:lvl1pPr>
              <a:defRPr sz="4000"/>
            </a:lvl1pPr>
          </a:lstStyle>
          <a:p>
            <a:r>
              <a:rPr lang="en-US"/>
              <a:t>Click to edit Master title style</a:t>
            </a:r>
          </a:p>
        </p:txBody>
      </p:sp>
      <p:sp>
        <p:nvSpPr>
          <p:cNvPr id="40986" name="Rectangle 26"/>
          <p:cNvSpPr>
            <a:spLocks noGrp="1" noChangeArrowheads="1"/>
          </p:cNvSpPr>
          <p:nvPr>
            <p:ph type="subTitle" sz="quarter" idx="1"/>
          </p:nvPr>
        </p:nvSpPr>
        <p:spPr>
          <a:xfrm>
            <a:off x="1371600" y="3222625"/>
            <a:ext cx="6400800" cy="617538"/>
          </a:xfrm>
        </p:spPr>
        <p:txBody>
          <a:bodyPr lIns="91440" tIns="45720" rIns="91440" bIns="45720"/>
          <a:lstStyle>
            <a:lvl1pPr marL="0" indent="0" algn="ctr">
              <a:buFont typeface="Wingdings" pitchFamily="2" charset="2"/>
              <a:buNone/>
              <a:defRPr sz="2400"/>
            </a:lvl1pPr>
          </a:lstStyle>
          <a:p>
            <a:r>
              <a:rPr lang="en-US"/>
              <a:t>Author name</a:t>
            </a:r>
          </a:p>
        </p:txBody>
      </p:sp>
    </p:spTree>
    <p:extLst>
      <p:ext uri="{BB962C8B-B14F-4D97-AF65-F5344CB8AC3E}">
        <p14:creationId xmlns:p14="http://schemas.microsoft.com/office/powerpoint/2010/main" val="39131030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18705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18223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1863" y="1763713"/>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763713"/>
            <a:ext cx="38211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14733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48820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151781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5957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63706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6"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00092204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536006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89923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620713"/>
            <a:ext cx="2009775"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20713"/>
            <a:ext cx="587692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42432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20713"/>
            <a:ext cx="790575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1863" y="1763713"/>
            <a:ext cx="7793037" cy="4114800"/>
          </a:xfrm>
        </p:spPr>
        <p:txBody>
          <a:bodyPr/>
          <a:lstStyle/>
          <a:p>
            <a:pPr lvl="0"/>
            <a:endParaRPr lang="en-US" noProof="0" smtClean="0"/>
          </a:p>
        </p:txBody>
      </p:sp>
    </p:spTree>
    <p:extLst>
      <p:ext uri="{BB962C8B-B14F-4D97-AF65-F5344CB8AC3E}">
        <p14:creationId xmlns:p14="http://schemas.microsoft.com/office/powerpoint/2010/main" val="372043261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3600">
              <a:solidFill>
                <a:srgbClr val="FFFFFF"/>
              </a:solidFill>
            </a:endParaRPr>
          </a:p>
        </p:txBody>
      </p:sp>
      <p:pic>
        <p:nvPicPr>
          <p:cNvPr id="5" name="Picture 9" descr="TAGLINE"/>
          <p:cNvPicPr>
            <a:picLocks noChangeAspect="1" noChangeArrowheads="1"/>
          </p:cNvPicPr>
          <p:nvPr userDrawn="1"/>
        </p:nvPicPr>
        <p:blipFill>
          <a:blip r:embed="rId2" cstate="print"/>
          <a:srcRect/>
          <a:stretch>
            <a:fillRect/>
          </a:stretch>
        </p:blipFill>
        <p:spPr bwMode="auto">
          <a:xfrm>
            <a:off x="2376488" y="6394450"/>
            <a:ext cx="5145087" cy="211138"/>
          </a:xfrm>
          <a:prstGeom prst="rect">
            <a:avLst/>
          </a:prstGeom>
          <a:noFill/>
          <a:ln w="9525">
            <a:noFill/>
            <a:miter lim="800000"/>
            <a:headEnd/>
            <a:tailEnd/>
          </a:ln>
        </p:spPr>
      </p:pic>
      <p:grpSp>
        <p:nvGrpSpPr>
          <p:cNvPr id="6" name="Group 12"/>
          <p:cNvGrpSpPr>
            <a:grpSpLocks/>
          </p:cNvGrpSpPr>
          <p:nvPr userDrawn="1"/>
        </p:nvGrpSpPr>
        <p:grpSpPr bwMode="auto">
          <a:xfrm>
            <a:off x="460375" y="6111875"/>
            <a:ext cx="1012825" cy="554038"/>
            <a:chOff x="290" y="3850"/>
            <a:chExt cx="638" cy="349"/>
          </a:xfrm>
        </p:grpSpPr>
        <p:pic>
          <p:nvPicPr>
            <p:cNvPr id="7" name="Picture 5" descr="1BLUE"/>
            <p:cNvPicPr>
              <a:picLocks noChangeAspect="1" noChangeArrowheads="1"/>
            </p:cNvPicPr>
            <p:nvPr userDrawn="1"/>
          </p:nvPicPr>
          <p:blipFill>
            <a:blip r:embed="rId3" cstate="print"/>
            <a:srcRect/>
            <a:stretch>
              <a:fillRect/>
            </a:stretch>
          </p:blipFill>
          <p:spPr bwMode="auto">
            <a:xfrm>
              <a:off x="290" y="3850"/>
              <a:ext cx="574" cy="346"/>
            </a:xfrm>
            <a:prstGeom prst="rect">
              <a:avLst/>
            </a:prstGeom>
            <a:noFill/>
            <a:ln w="9525">
              <a:noFill/>
              <a:miter lim="800000"/>
              <a:headEnd/>
              <a:tailEnd/>
            </a:ln>
          </p:spPr>
        </p:pic>
        <p:sp>
          <p:nvSpPr>
            <p:cNvPr id="8" name="Text Box 10"/>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400">
                  <a:solidFill>
                    <a:srgbClr val="FFFFFF"/>
                  </a:solidFill>
                  <a:latin typeface="Arial" charset="0"/>
                </a:rPr>
                <a:t>TM</a:t>
              </a:r>
            </a:p>
          </p:txBody>
        </p:sp>
      </p:grpSp>
      <p:pic>
        <p:nvPicPr>
          <p:cNvPr id="9" name="Picture 13" descr="HHSwhite_transparent"/>
          <p:cNvPicPr>
            <a:picLocks noChangeAspect="1" noChangeArrowheads="1"/>
          </p:cNvPicPr>
          <p:nvPr userDrawn="1"/>
        </p:nvPicPr>
        <p:blipFill>
          <a:blip r:embed="rId4" cstate="print"/>
          <a:srcRect/>
          <a:stretch>
            <a:fillRect/>
          </a:stretch>
        </p:blipFill>
        <p:spPr bwMode="auto">
          <a:xfrm>
            <a:off x="95250" y="100013"/>
            <a:ext cx="992188" cy="992187"/>
          </a:xfrm>
          <a:prstGeom prst="rect">
            <a:avLst/>
          </a:prstGeom>
          <a:noFill/>
          <a:ln w="9525">
            <a:noFill/>
            <a:miter lim="800000"/>
            <a:headEnd/>
            <a:tailEnd/>
          </a:ln>
        </p:spPr>
      </p:pic>
      <p:sp>
        <p:nvSpPr>
          <p:cNvPr id="10" name="Text Box 24"/>
          <p:cNvSpPr txBox="1">
            <a:spLocks noChangeArrowheads="1"/>
          </p:cNvSpPr>
          <p:nvPr userDrawn="1"/>
        </p:nvSpPr>
        <p:spPr bwMode="auto">
          <a:xfrm>
            <a:off x="1298575" y="4211638"/>
            <a:ext cx="6865938"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fontAlgn="base">
              <a:spcBef>
                <a:spcPct val="0"/>
              </a:spcBef>
              <a:spcAft>
                <a:spcPct val="0"/>
              </a:spcAft>
              <a:defRPr/>
            </a:pPr>
            <a:r>
              <a:rPr lang="en-US" sz="2400">
                <a:solidFill>
                  <a:srgbClr val="FFFFFF"/>
                </a:solidFill>
                <a:latin typeface="Arial" charset="0"/>
              </a:rPr>
              <a:t>Centers for Disease Control and Prevention </a:t>
            </a:r>
          </a:p>
          <a:p>
            <a:pPr algn="ctr" fontAlgn="base">
              <a:spcBef>
                <a:spcPct val="0"/>
              </a:spcBef>
              <a:spcAft>
                <a:spcPct val="0"/>
              </a:spcAft>
              <a:defRPr/>
            </a:pPr>
            <a:r>
              <a:rPr lang="en-US" sz="2000">
                <a:solidFill>
                  <a:srgbClr val="FFFFFF"/>
                </a:solidFill>
                <a:latin typeface="Arial" charset="0"/>
              </a:rPr>
              <a:t>National Center for Injury Prevention and Control</a:t>
            </a:r>
          </a:p>
        </p:txBody>
      </p:sp>
      <p:sp>
        <p:nvSpPr>
          <p:cNvPr id="40983" name="Rectangle 23"/>
          <p:cNvSpPr>
            <a:spLocks noGrp="1" noChangeArrowheads="1"/>
          </p:cNvSpPr>
          <p:nvPr>
            <p:ph type="ctrTitle" sz="quarter"/>
          </p:nvPr>
        </p:nvSpPr>
        <p:spPr>
          <a:xfrm>
            <a:off x="685800" y="1493838"/>
            <a:ext cx="7772400" cy="1470025"/>
          </a:xfrm>
          <a:effectLst>
            <a:outerShdw dist="35921" dir="2700000" algn="ctr" rotWithShape="0">
              <a:schemeClr val="bg1"/>
            </a:outerShdw>
          </a:effectLst>
        </p:spPr>
        <p:txBody>
          <a:bodyPr lIns="91440" tIns="45720" rIns="91440" bIns="45720"/>
          <a:lstStyle>
            <a:lvl1pPr>
              <a:defRPr sz="4000"/>
            </a:lvl1pPr>
          </a:lstStyle>
          <a:p>
            <a:r>
              <a:rPr lang="en-US"/>
              <a:t>Click to edit Master title style</a:t>
            </a:r>
          </a:p>
        </p:txBody>
      </p:sp>
      <p:sp>
        <p:nvSpPr>
          <p:cNvPr id="40986" name="Rectangle 26"/>
          <p:cNvSpPr>
            <a:spLocks noGrp="1" noChangeArrowheads="1"/>
          </p:cNvSpPr>
          <p:nvPr>
            <p:ph type="subTitle" sz="quarter" idx="1"/>
          </p:nvPr>
        </p:nvSpPr>
        <p:spPr>
          <a:xfrm>
            <a:off x="1371600" y="3222625"/>
            <a:ext cx="6400800" cy="617538"/>
          </a:xfrm>
        </p:spPr>
        <p:txBody>
          <a:bodyPr lIns="91440" tIns="45720" rIns="91440" bIns="45720"/>
          <a:lstStyle>
            <a:lvl1pPr marL="0" indent="0" algn="ctr">
              <a:buFont typeface="Wingdings" pitchFamily="2" charset="2"/>
              <a:buNone/>
              <a:defRPr sz="2400"/>
            </a:lvl1pPr>
          </a:lstStyle>
          <a:p>
            <a:r>
              <a:rPr lang="en-US"/>
              <a:t>Author name</a:t>
            </a:r>
          </a:p>
        </p:txBody>
      </p:sp>
    </p:spTree>
    <p:extLst>
      <p:ext uri="{BB962C8B-B14F-4D97-AF65-F5344CB8AC3E}">
        <p14:creationId xmlns:p14="http://schemas.microsoft.com/office/powerpoint/2010/main" val="3355055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73163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717258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1863" y="1763713"/>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763713"/>
            <a:ext cx="38211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78805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073874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26679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1708589269"/>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94886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250100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536420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03209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620713"/>
            <a:ext cx="2009775"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20713"/>
            <a:ext cx="587692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10613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20713"/>
            <a:ext cx="790575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1863" y="1763713"/>
            <a:ext cx="7793037" cy="4114800"/>
          </a:xfrm>
        </p:spPr>
        <p:txBody>
          <a:bodyPr/>
          <a:lstStyle/>
          <a:p>
            <a:pPr lvl="0"/>
            <a:endParaRPr lang="en-US" noProof="0" smtClean="0"/>
          </a:p>
        </p:txBody>
      </p:sp>
    </p:spTree>
    <p:extLst>
      <p:ext uri="{BB962C8B-B14F-4D97-AF65-F5344CB8AC3E}">
        <p14:creationId xmlns:p14="http://schemas.microsoft.com/office/powerpoint/2010/main" val="298897865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229350"/>
            <a:ext cx="9144000"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800">
              <a:solidFill>
                <a:srgbClr val="FFFF99"/>
              </a:solidFill>
            </a:endParaRPr>
          </a:p>
        </p:txBody>
      </p:sp>
      <p:pic>
        <p:nvPicPr>
          <p:cNvPr id="5" name="Picture 9" descr="TAG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76488" y="6394450"/>
            <a:ext cx="514508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460375" y="6111875"/>
            <a:ext cx="1012825" cy="554038"/>
            <a:chOff x="290" y="3850"/>
            <a:chExt cx="638" cy="349"/>
          </a:xfrm>
        </p:grpSpPr>
        <p:pic>
          <p:nvPicPr>
            <p:cNvPr id="7" name="Picture 5" descr="1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 y="3850"/>
              <a:ext cx="5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userDrawn="1"/>
          </p:nvSpPr>
          <p:spPr bwMode="auto">
            <a:xfrm>
              <a:off x="881" y="4161"/>
              <a:ext cx="4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rgbClr val="FFFF99"/>
                  </a:solidFill>
                  <a:latin typeface="Gill Sans MT" pitchFamily="34" charset="0"/>
                </a:defRPr>
              </a:lvl1pPr>
              <a:lvl2pPr marL="742950" indent="-285750" eaLnBrk="0" hangingPunct="0">
                <a:defRPr sz="2800">
                  <a:solidFill>
                    <a:srgbClr val="FFFF99"/>
                  </a:solidFill>
                  <a:latin typeface="Gill Sans MT" pitchFamily="34" charset="0"/>
                </a:defRPr>
              </a:lvl2pPr>
              <a:lvl3pPr marL="1143000" indent="-228600" eaLnBrk="0" hangingPunct="0">
                <a:defRPr sz="2800">
                  <a:solidFill>
                    <a:srgbClr val="FFFF99"/>
                  </a:solidFill>
                  <a:latin typeface="Gill Sans MT" pitchFamily="34" charset="0"/>
                </a:defRPr>
              </a:lvl3pPr>
              <a:lvl4pPr marL="1600200" indent="-228600" eaLnBrk="0" hangingPunct="0">
                <a:defRPr sz="2800">
                  <a:solidFill>
                    <a:srgbClr val="FFFF99"/>
                  </a:solidFill>
                  <a:latin typeface="Gill Sans MT" pitchFamily="34" charset="0"/>
                </a:defRPr>
              </a:lvl4pPr>
              <a:lvl5pPr marL="2057400" indent="-228600" eaLnBrk="0" hangingPunct="0">
                <a:defRPr sz="2800">
                  <a:solidFill>
                    <a:srgbClr val="FFFF99"/>
                  </a:solidFill>
                  <a:latin typeface="Gill Sans MT" pitchFamily="34" charset="0"/>
                </a:defRPr>
              </a:lvl5pPr>
              <a:lvl6pPr marL="2514600" indent="-228600" algn="ctr" eaLnBrk="0" fontAlgn="base" hangingPunct="0">
                <a:spcBef>
                  <a:spcPct val="0"/>
                </a:spcBef>
                <a:spcAft>
                  <a:spcPct val="0"/>
                </a:spcAft>
                <a:defRPr sz="2800">
                  <a:solidFill>
                    <a:srgbClr val="FFFF99"/>
                  </a:solidFill>
                  <a:latin typeface="Gill Sans MT" pitchFamily="34" charset="0"/>
                </a:defRPr>
              </a:lvl6pPr>
              <a:lvl7pPr marL="2971800" indent="-228600" algn="ctr" eaLnBrk="0" fontAlgn="base" hangingPunct="0">
                <a:spcBef>
                  <a:spcPct val="0"/>
                </a:spcBef>
                <a:spcAft>
                  <a:spcPct val="0"/>
                </a:spcAft>
                <a:defRPr sz="2800">
                  <a:solidFill>
                    <a:srgbClr val="FFFF99"/>
                  </a:solidFill>
                  <a:latin typeface="Gill Sans MT" pitchFamily="34" charset="0"/>
                </a:defRPr>
              </a:lvl7pPr>
              <a:lvl8pPr marL="3429000" indent="-228600" algn="ctr" eaLnBrk="0" fontAlgn="base" hangingPunct="0">
                <a:spcBef>
                  <a:spcPct val="0"/>
                </a:spcBef>
                <a:spcAft>
                  <a:spcPct val="0"/>
                </a:spcAft>
                <a:defRPr sz="2800">
                  <a:solidFill>
                    <a:srgbClr val="FFFF99"/>
                  </a:solidFill>
                  <a:latin typeface="Gill Sans MT" pitchFamily="34" charset="0"/>
                </a:defRPr>
              </a:lvl8pPr>
              <a:lvl9pPr marL="3886200" indent="-228600" algn="ctr" eaLnBrk="0" fontAlgn="base" hangingPunct="0">
                <a:spcBef>
                  <a:spcPct val="0"/>
                </a:spcBef>
                <a:spcAft>
                  <a:spcPct val="0"/>
                </a:spcAft>
                <a:defRPr sz="2800">
                  <a:solidFill>
                    <a:srgbClr val="FFFF99"/>
                  </a:solidFill>
                  <a:latin typeface="Gill Sans MT" pitchFamily="34" charset="0"/>
                </a:defRPr>
              </a:lvl9pPr>
            </a:lstStyle>
            <a:p>
              <a:pPr eaLnBrk="1" fontAlgn="base" hangingPunct="1">
                <a:spcBef>
                  <a:spcPct val="0"/>
                </a:spcBef>
                <a:spcAft>
                  <a:spcPct val="0"/>
                </a:spcAft>
                <a:defRPr/>
              </a:pPr>
              <a:r>
                <a:rPr lang="en-US" sz="400" smtClean="0">
                  <a:solidFill>
                    <a:srgbClr val="FFFFFF"/>
                  </a:solidFill>
                  <a:latin typeface="Arial" charset="0"/>
                </a:rPr>
                <a:t>TM</a:t>
              </a:r>
            </a:p>
          </p:txBody>
        </p:sp>
      </p:grpSp>
      <p:pic>
        <p:nvPicPr>
          <p:cNvPr id="9" name="Picture 13" descr="HHSwhite_transparen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50" y="100013"/>
            <a:ext cx="99218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4"/>
          <p:cNvSpPr txBox="1">
            <a:spLocks noChangeArrowheads="1"/>
          </p:cNvSpPr>
          <p:nvPr userDrawn="1"/>
        </p:nvSpPr>
        <p:spPr bwMode="auto">
          <a:xfrm>
            <a:off x="1298575" y="4211638"/>
            <a:ext cx="6865938" cy="7620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99"/>
                </a:solidFill>
                <a:latin typeface="Gill Sans MT" pitchFamily="34" charset="0"/>
              </a:defRPr>
            </a:lvl1pPr>
            <a:lvl2pPr marL="742950" indent="-285750" eaLnBrk="0" hangingPunct="0">
              <a:defRPr sz="2800">
                <a:solidFill>
                  <a:srgbClr val="FFFF99"/>
                </a:solidFill>
                <a:latin typeface="Gill Sans MT" pitchFamily="34" charset="0"/>
              </a:defRPr>
            </a:lvl2pPr>
            <a:lvl3pPr marL="1143000" indent="-228600" eaLnBrk="0" hangingPunct="0">
              <a:defRPr sz="2800">
                <a:solidFill>
                  <a:srgbClr val="FFFF99"/>
                </a:solidFill>
                <a:latin typeface="Gill Sans MT" pitchFamily="34" charset="0"/>
              </a:defRPr>
            </a:lvl3pPr>
            <a:lvl4pPr marL="1600200" indent="-228600" eaLnBrk="0" hangingPunct="0">
              <a:defRPr sz="2800">
                <a:solidFill>
                  <a:srgbClr val="FFFF99"/>
                </a:solidFill>
                <a:latin typeface="Gill Sans MT" pitchFamily="34" charset="0"/>
              </a:defRPr>
            </a:lvl4pPr>
            <a:lvl5pPr marL="2057400" indent="-228600" eaLnBrk="0" hangingPunct="0">
              <a:defRPr sz="2800">
                <a:solidFill>
                  <a:srgbClr val="FFFF99"/>
                </a:solidFill>
                <a:latin typeface="Gill Sans MT" pitchFamily="34" charset="0"/>
              </a:defRPr>
            </a:lvl5pPr>
            <a:lvl6pPr marL="2514600" indent="-228600" algn="ctr" eaLnBrk="0" fontAlgn="base" hangingPunct="0">
              <a:spcBef>
                <a:spcPct val="0"/>
              </a:spcBef>
              <a:spcAft>
                <a:spcPct val="0"/>
              </a:spcAft>
              <a:defRPr sz="2800">
                <a:solidFill>
                  <a:srgbClr val="FFFF99"/>
                </a:solidFill>
                <a:latin typeface="Gill Sans MT" pitchFamily="34" charset="0"/>
              </a:defRPr>
            </a:lvl6pPr>
            <a:lvl7pPr marL="2971800" indent="-228600" algn="ctr" eaLnBrk="0" fontAlgn="base" hangingPunct="0">
              <a:spcBef>
                <a:spcPct val="0"/>
              </a:spcBef>
              <a:spcAft>
                <a:spcPct val="0"/>
              </a:spcAft>
              <a:defRPr sz="2800">
                <a:solidFill>
                  <a:srgbClr val="FFFF99"/>
                </a:solidFill>
                <a:latin typeface="Gill Sans MT" pitchFamily="34" charset="0"/>
              </a:defRPr>
            </a:lvl7pPr>
            <a:lvl8pPr marL="3429000" indent="-228600" algn="ctr" eaLnBrk="0" fontAlgn="base" hangingPunct="0">
              <a:spcBef>
                <a:spcPct val="0"/>
              </a:spcBef>
              <a:spcAft>
                <a:spcPct val="0"/>
              </a:spcAft>
              <a:defRPr sz="2800">
                <a:solidFill>
                  <a:srgbClr val="FFFF99"/>
                </a:solidFill>
                <a:latin typeface="Gill Sans MT" pitchFamily="34" charset="0"/>
              </a:defRPr>
            </a:lvl8pPr>
            <a:lvl9pPr marL="3886200" indent="-228600" algn="ctr" eaLnBrk="0" fontAlgn="base" hangingPunct="0">
              <a:spcBef>
                <a:spcPct val="0"/>
              </a:spcBef>
              <a:spcAft>
                <a:spcPct val="0"/>
              </a:spcAft>
              <a:defRPr sz="2800">
                <a:solidFill>
                  <a:srgbClr val="FFFF99"/>
                </a:solidFill>
                <a:latin typeface="Gill Sans MT" pitchFamily="34" charset="0"/>
              </a:defRPr>
            </a:lvl9pPr>
          </a:lstStyle>
          <a:p>
            <a:pPr algn="ctr" eaLnBrk="1" fontAlgn="base" hangingPunct="1">
              <a:spcBef>
                <a:spcPct val="0"/>
              </a:spcBef>
              <a:spcAft>
                <a:spcPct val="0"/>
              </a:spcAft>
              <a:defRPr/>
            </a:pPr>
            <a:r>
              <a:rPr lang="en-US" sz="2400" smtClean="0">
                <a:solidFill>
                  <a:srgbClr val="FFFFFF"/>
                </a:solidFill>
                <a:latin typeface="Arial" charset="0"/>
              </a:rPr>
              <a:t>Centers for Disease Control and Prevention </a:t>
            </a:r>
          </a:p>
          <a:p>
            <a:pPr algn="ctr" eaLnBrk="1" fontAlgn="base" hangingPunct="1">
              <a:spcBef>
                <a:spcPct val="0"/>
              </a:spcBef>
              <a:spcAft>
                <a:spcPct val="0"/>
              </a:spcAft>
              <a:defRPr/>
            </a:pPr>
            <a:r>
              <a:rPr lang="en-US" sz="2000" smtClean="0">
                <a:solidFill>
                  <a:srgbClr val="FFFFFF"/>
                </a:solidFill>
                <a:latin typeface="Arial" charset="0"/>
              </a:rPr>
              <a:t>National Center for Injury Prevention and Control</a:t>
            </a:r>
          </a:p>
        </p:txBody>
      </p:sp>
      <p:sp>
        <p:nvSpPr>
          <p:cNvPr id="40983" name="Rectangle 23"/>
          <p:cNvSpPr>
            <a:spLocks noGrp="1" noChangeArrowheads="1"/>
          </p:cNvSpPr>
          <p:nvPr>
            <p:ph type="ctrTitle" sz="quarter"/>
          </p:nvPr>
        </p:nvSpPr>
        <p:spPr>
          <a:xfrm>
            <a:off x="685800" y="1493838"/>
            <a:ext cx="7772400" cy="1470025"/>
          </a:xfrm>
          <a:effectLst>
            <a:outerShdw dist="35921" dir="2700000" algn="ctr" rotWithShape="0">
              <a:schemeClr val="bg1"/>
            </a:outerShdw>
          </a:effectLst>
        </p:spPr>
        <p:txBody>
          <a:bodyPr lIns="91440" tIns="45720" rIns="91440" bIns="45720"/>
          <a:lstStyle>
            <a:lvl1pPr>
              <a:defRPr sz="4000"/>
            </a:lvl1pPr>
          </a:lstStyle>
          <a:p>
            <a:r>
              <a:rPr lang="en-US"/>
              <a:t>Click to edit Master title style</a:t>
            </a:r>
          </a:p>
        </p:txBody>
      </p:sp>
      <p:sp>
        <p:nvSpPr>
          <p:cNvPr id="40986" name="Rectangle 26"/>
          <p:cNvSpPr>
            <a:spLocks noGrp="1" noChangeArrowheads="1"/>
          </p:cNvSpPr>
          <p:nvPr>
            <p:ph type="subTitle" sz="quarter" idx="1"/>
          </p:nvPr>
        </p:nvSpPr>
        <p:spPr>
          <a:xfrm>
            <a:off x="1371600" y="3222625"/>
            <a:ext cx="6400800" cy="617538"/>
          </a:xfrm>
        </p:spPr>
        <p:txBody>
          <a:bodyPr lIns="91440" tIns="45720" rIns="91440" bIns="45720"/>
          <a:lstStyle>
            <a:lvl1pPr marL="0" indent="0" algn="ctr">
              <a:buFont typeface="Wingdings" pitchFamily="2" charset="2"/>
              <a:buNone/>
              <a:defRPr sz="2400"/>
            </a:lvl1pPr>
          </a:lstStyle>
          <a:p>
            <a:r>
              <a:rPr lang="en-US"/>
              <a:t>Author name</a:t>
            </a:r>
          </a:p>
        </p:txBody>
      </p:sp>
    </p:spTree>
    <p:extLst>
      <p:ext uri="{BB962C8B-B14F-4D97-AF65-F5344CB8AC3E}">
        <p14:creationId xmlns:p14="http://schemas.microsoft.com/office/powerpoint/2010/main" val="275328916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37423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325888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1863" y="1763713"/>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3788" y="1763713"/>
            <a:ext cx="38211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035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FFFFFF"/>
                </a:solidFill>
              </a:rPr>
              <a:pPr eaLnBrk="0" fontAlgn="base" hangingPunct="0">
                <a:spcBef>
                  <a:spcPct val="50000"/>
                </a:spcBef>
                <a:spcAft>
                  <a:spcPct val="0"/>
                </a:spcAft>
                <a:defRPr/>
              </a:pPr>
              <a:t>‹#›</a:t>
            </a:fld>
            <a:endParaRPr lang="en-US" sz="1200" dirty="0">
              <a:solidFill>
                <a:srgbClr val="FFFFFF"/>
              </a:solidFill>
            </a:endParaRPr>
          </a:p>
        </p:txBody>
      </p:sp>
    </p:spTree>
    <p:extLst>
      <p:ext uri="{BB962C8B-B14F-4D97-AF65-F5344CB8AC3E}">
        <p14:creationId xmlns:p14="http://schemas.microsoft.com/office/powerpoint/2010/main" val="3941808507"/>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77145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299359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645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324045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156109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647237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620713"/>
            <a:ext cx="2009775"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20713"/>
            <a:ext cx="587692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138292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54066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89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742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2.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pn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10.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9.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10.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9.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10.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9.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8.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0.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9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95"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3175" y="0"/>
            <a:ext cx="9147175"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646113" y="2290763"/>
            <a:ext cx="8004175" cy="35893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Grp="1" noChangeArrowheads="1"/>
          </p:cNvSpPr>
          <p:nvPr>
            <p:ph type="title"/>
          </p:nvPr>
        </p:nvSpPr>
        <p:spPr bwMode="auto">
          <a:xfrm>
            <a:off x="636588" y="1458913"/>
            <a:ext cx="8018462" cy="762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84677"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6AA2B1DC-B424-4868-9545-4C02207A0047}" type="slidenum">
              <a:rPr lang="en-US" sz="1200">
                <a:solidFill>
                  <a:srgbClr val="000099"/>
                </a:solidFill>
              </a:rPr>
              <a:pPr eaLnBrk="0" fontAlgn="base" hangingPunct="0">
                <a:spcBef>
                  <a:spcPct val="50000"/>
                </a:spcBef>
                <a:spcAft>
                  <a:spcPct val="0"/>
                </a:spcAft>
                <a:defRPr/>
              </a:pPr>
              <a:t>‹#›</a:t>
            </a:fld>
            <a:endParaRPr lang="en-US" sz="1200">
              <a:solidFill>
                <a:srgbClr val="000099"/>
              </a:solidFill>
            </a:endParaRPr>
          </a:p>
        </p:txBody>
      </p:sp>
    </p:spTree>
    <p:extLst>
      <p:ext uri="{BB962C8B-B14F-4D97-AF65-F5344CB8AC3E}">
        <p14:creationId xmlns:p14="http://schemas.microsoft.com/office/powerpoint/2010/main" val="1171360826"/>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10000"/>
        </a:spcBef>
        <a:spcAft>
          <a:spcPct val="10000"/>
        </a:spcAft>
        <a:buClr>
          <a:srgbClr val="845C50"/>
        </a:buClr>
        <a:buFont typeface="Times New Roman" pitchFamily="18" charset="0"/>
        <a:defRPr sz="2800" b="1">
          <a:solidFill>
            <a:srgbClr val="DE7600"/>
          </a:solidFill>
          <a:latin typeface="+mj-lt"/>
          <a:ea typeface="+mj-ea"/>
          <a:cs typeface="+mj-cs"/>
        </a:defRPr>
      </a:lvl1pPr>
      <a:lvl2pPr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2pPr>
      <a:lvl3pPr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3pPr>
      <a:lvl4pPr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4pPr>
      <a:lvl5pPr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5pPr>
      <a:lvl6pPr marL="457200"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6pPr>
      <a:lvl7pPr marL="914400"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7pPr>
      <a:lvl8pPr marL="1371600"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8pPr>
      <a:lvl9pPr marL="1828800" algn="l" rtl="0" eaLnBrk="0" fontAlgn="base" hangingPunct="0">
        <a:spcBef>
          <a:spcPct val="10000"/>
        </a:spcBef>
        <a:spcAft>
          <a:spcPct val="10000"/>
        </a:spcAft>
        <a:buClr>
          <a:srgbClr val="845C50"/>
        </a:buClr>
        <a:buFont typeface="Times New Roman" pitchFamily="18" charset="0"/>
        <a:defRPr sz="2800" b="1">
          <a:solidFill>
            <a:srgbClr val="DE7600"/>
          </a:solidFill>
          <a:latin typeface="Arial" charset="0"/>
        </a:defRPr>
      </a:lvl9pPr>
    </p:titleStyle>
    <p:bodyStyle>
      <a:lvl1pPr marL="342900" indent="-342900" algn="l" rtl="0" eaLnBrk="0" fontAlgn="base" hangingPunct="0">
        <a:spcBef>
          <a:spcPct val="10000"/>
        </a:spcBef>
        <a:spcAft>
          <a:spcPct val="10000"/>
        </a:spcAft>
        <a:buClr>
          <a:srgbClr val="DE7600"/>
        </a:buClr>
        <a:buFont typeface="Times New Roman" pitchFamily="18" charset="0"/>
        <a:buChar char="•"/>
        <a:defRPr sz="2400">
          <a:solidFill>
            <a:srgbClr val="000066"/>
          </a:solidFill>
          <a:latin typeface="+mn-lt"/>
          <a:ea typeface="+mn-ea"/>
          <a:cs typeface="+mn-cs"/>
        </a:defRPr>
      </a:lvl1pPr>
      <a:lvl2pPr marL="742950" indent="-285750" algn="l" rtl="0" eaLnBrk="0" fontAlgn="base" hangingPunct="0">
        <a:spcBef>
          <a:spcPct val="10000"/>
        </a:spcBef>
        <a:spcAft>
          <a:spcPct val="10000"/>
        </a:spcAft>
        <a:buClr>
          <a:srgbClr val="DE7600"/>
        </a:buClr>
        <a:buFont typeface="Wingdings" pitchFamily="2" charset="2"/>
        <a:buChar char="ü"/>
        <a:defRPr sz="2000">
          <a:solidFill>
            <a:srgbClr val="000066"/>
          </a:solidFill>
          <a:latin typeface="+mn-lt"/>
        </a:defRPr>
      </a:lvl2pPr>
      <a:lvl3pPr marL="1143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3pPr>
      <a:lvl4pPr marL="1600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4pPr>
      <a:lvl5pPr marL="20574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5pPr>
      <a:lvl6pPr marL="25146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6pPr>
      <a:lvl7pPr marL="29718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7pPr>
      <a:lvl8pPr marL="34290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8pPr>
      <a:lvl9pPr marL="3886200" indent="-228600" algn="l" rtl="0" eaLnBrk="0" fontAlgn="base" hangingPunct="0">
        <a:spcBef>
          <a:spcPct val="10000"/>
        </a:spcBef>
        <a:spcAft>
          <a:spcPct val="10000"/>
        </a:spcAft>
        <a:buClr>
          <a:srgbClr val="DE7600"/>
        </a:buClr>
        <a:buFont typeface="Times New Roman" pitchFamily="18" charset="0"/>
        <a:buChar char="•"/>
        <a:defRPr sz="3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53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05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3313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5892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620713"/>
            <a:ext cx="7905750" cy="5492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3600">
              <a:solidFill>
                <a:srgbClr val="FFFFFF"/>
              </a:solidFill>
            </a:endParaRPr>
          </a:p>
        </p:txBody>
      </p:sp>
      <p:pic>
        <p:nvPicPr>
          <p:cNvPr id="1029" name="Picture 28" descr="TAGLINE"/>
          <p:cNvPicPr>
            <a:picLocks noChangeAspect="1" noChangeArrowheads="1"/>
          </p:cNvPicPr>
          <p:nvPr/>
        </p:nvPicPr>
        <p:blipFill>
          <a:blip r:embed="rId14" cstate="print"/>
          <a:srcRect/>
          <a:stretch>
            <a:fillRect/>
          </a:stretch>
        </p:blipFill>
        <p:spPr bwMode="auto">
          <a:xfrm>
            <a:off x="2090738" y="6394450"/>
            <a:ext cx="5145087" cy="211138"/>
          </a:xfrm>
          <a:prstGeom prst="rect">
            <a:avLst/>
          </a:prstGeom>
          <a:noFill/>
          <a:ln w="9525">
            <a:noFill/>
            <a:miter lim="800000"/>
            <a:headEnd/>
            <a:tailEnd/>
          </a:ln>
        </p:spPr>
      </p:pic>
      <p:grpSp>
        <p:nvGrpSpPr>
          <p:cNvPr id="1030" name="Group 31"/>
          <p:cNvGrpSpPr>
            <a:grpSpLocks/>
          </p:cNvGrpSpPr>
          <p:nvPr/>
        </p:nvGrpSpPr>
        <p:grpSpPr bwMode="auto">
          <a:xfrm>
            <a:off x="7577138" y="6111875"/>
            <a:ext cx="1012825" cy="554038"/>
            <a:chOff x="290" y="3850"/>
            <a:chExt cx="638" cy="349"/>
          </a:xfrm>
        </p:grpSpPr>
        <p:pic>
          <p:nvPicPr>
            <p:cNvPr id="1032" name="Picture 32" descr="1BLUE"/>
            <p:cNvPicPr>
              <a:picLocks noChangeAspect="1" noChangeArrowheads="1"/>
            </p:cNvPicPr>
            <p:nvPr userDrawn="1"/>
          </p:nvPicPr>
          <p:blipFill>
            <a:blip r:embed="rId15" cstate="print"/>
            <a:srcRect/>
            <a:stretch>
              <a:fillRect/>
            </a:stretch>
          </p:blipFill>
          <p:spPr bwMode="auto">
            <a:xfrm>
              <a:off x="290" y="3850"/>
              <a:ext cx="574" cy="346"/>
            </a:xfrm>
            <a:prstGeom prst="rect">
              <a:avLst/>
            </a:prstGeom>
            <a:noFill/>
            <a:ln w="9525">
              <a:noFill/>
              <a:miter lim="800000"/>
              <a:headEnd/>
              <a:tailEnd/>
            </a:ln>
          </p:spPr>
        </p:pic>
        <p:sp>
          <p:nvSpPr>
            <p:cNvPr id="1057" name="Text Box 33"/>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400">
                  <a:solidFill>
                    <a:srgbClr val="FFFFFF"/>
                  </a:solidFill>
                  <a:latin typeface="Arial" charset="0"/>
                </a:rPr>
                <a:t>TM</a:t>
              </a:r>
            </a:p>
          </p:txBody>
        </p:sp>
      </p:grpSp>
      <p:pic>
        <p:nvPicPr>
          <p:cNvPr id="1031" name="Picture 35" descr="HHS1"/>
          <p:cNvPicPr>
            <a:picLocks noChangeAspect="1" noChangeArrowheads="1"/>
          </p:cNvPicPr>
          <p:nvPr/>
        </p:nvPicPr>
        <p:blipFill>
          <a:blip r:embed="rId16" cstate="print"/>
          <a:srcRect/>
          <a:stretch>
            <a:fillRect/>
          </a:stretch>
        </p:blipFill>
        <p:spPr bwMode="auto">
          <a:xfrm>
            <a:off x="935038" y="5938838"/>
            <a:ext cx="765175" cy="79375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768169575"/>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p:hf hdr="0" ftr="0" dt="0"/>
  <p:txStyles>
    <p:titleStyle>
      <a:lvl1pPr algn="ctr" rtl="0" eaLnBrk="0" fontAlgn="base" hangingPunct="0">
        <a:spcBef>
          <a:spcPct val="0"/>
        </a:spcBef>
        <a:spcAft>
          <a:spcPct val="0"/>
        </a:spcAft>
        <a:defRPr sz="3600">
          <a:solidFill>
            <a:srgbClr val="FFFF99"/>
          </a:solidFill>
          <a:latin typeface="+mj-lt"/>
          <a:ea typeface="+mj-ea"/>
          <a:cs typeface="+mj-cs"/>
        </a:defRPr>
      </a:lvl1pPr>
      <a:lvl2pPr algn="ctr" rtl="0" eaLnBrk="0" fontAlgn="base" hangingPunct="0">
        <a:spcBef>
          <a:spcPct val="0"/>
        </a:spcBef>
        <a:spcAft>
          <a:spcPct val="0"/>
        </a:spcAft>
        <a:defRPr sz="3600">
          <a:solidFill>
            <a:srgbClr val="FFFF99"/>
          </a:solidFill>
          <a:latin typeface="Gill Sans MT" pitchFamily="34" charset="0"/>
        </a:defRPr>
      </a:lvl2pPr>
      <a:lvl3pPr algn="ctr" rtl="0" eaLnBrk="0" fontAlgn="base" hangingPunct="0">
        <a:spcBef>
          <a:spcPct val="0"/>
        </a:spcBef>
        <a:spcAft>
          <a:spcPct val="0"/>
        </a:spcAft>
        <a:defRPr sz="3600">
          <a:solidFill>
            <a:srgbClr val="FFFF99"/>
          </a:solidFill>
          <a:latin typeface="Gill Sans MT" pitchFamily="34" charset="0"/>
        </a:defRPr>
      </a:lvl3pPr>
      <a:lvl4pPr algn="ctr" rtl="0" eaLnBrk="0" fontAlgn="base" hangingPunct="0">
        <a:spcBef>
          <a:spcPct val="0"/>
        </a:spcBef>
        <a:spcAft>
          <a:spcPct val="0"/>
        </a:spcAft>
        <a:defRPr sz="3600">
          <a:solidFill>
            <a:srgbClr val="FFFF99"/>
          </a:solidFill>
          <a:latin typeface="Gill Sans MT" pitchFamily="34" charset="0"/>
        </a:defRPr>
      </a:lvl4pPr>
      <a:lvl5pPr algn="ctr" rtl="0" eaLnBrk="0" fontAlgn="base" hangingPunct="0">
        <a:spcBef>
          <a:spcPct val="0"/>
        </a:spcBef>
        <a:spcAft>
          <a:spcPct val="0"/>
        </a:spcAft>
        <a:defRPr sz="3600">
          <a:solidFill>
            <a:srgbClr val="FFFF99"/>
          </a:solidFill>
          <a:latin typeface="Gill Sans MT" pitchFamily="34" charset="0"/>
        </a:defRPr>
      </a:lvl5pPr>
      <a:lvl6pPr marL="457200" algn="ctr" rtl="0" fontAlgn="base">
        <a:spcBef>
          <a:spcPct val="0"/>
        </a:spcBef>
        <a:spcAft>
          <a:spcPct val="0"/>
        </a:spcAft>
        <a:defRPr sz="3600">
          <a:solidFill>
            <a:srgbClr val="FFFF99"/>
          </a:solidFill>
          <a:latin typeface="Gill Sans MT" pitchFamily="34" charset="0"/>
        </a:defRPr>
      </a:lvl6pPr>
      <a:lvl7pPr marL="914400" algn="ctr" rtl="0" fontAlgn="base">
        <a:spcBef>
          <a:spcPct val="0"/>
        </a:spcBef>
        <a:spcAft>
          <a:spcPct val="0"/>
        </a:spcAft>
        <a:defRPr sz="3600">
          <a:solidFill>
            <a:srgbClr val="FFFF99"/>
          </a:solidFill>
          <a:latin typeface="Gill Sans MT" pitchFamily="34" charset="0"/>
        </a:defRPr>
      </a:lvl7pPr>
      <a:lvl8pPr marL="1371600" algn="ctr" rtl="0" fontAlgn="base">
        <a:spcBef>
          <a:spcPct val="0"/>
        </a:spcBef>
        <a:spcAft>
          <a:spcPct val="0"/>
        </a:spcAft>
        <a:defRPr sz="3600">
          <a:solidFill>
            <a:srgbClr val="FFFF99"/>
          </a:solidFill>
          <a:latin typeface="Gill Sans MT" pitchFamily="34" charset="0"/>
        </a:defRPr>
      </a:lvl8pPr>
      <a:lvl9pPr marL="1828800" algn="ctr" rtl="0" fontAlgn="base">
        <a:spcBef>
          <a:spcPct val="0"/>
        </a:spcBef>
        <a:spcAft>
          <a:spcPct val="0"/>
        </a:spcAft>
        <a:defRPr sz="3600">
          <a:solidFill>
            <a:srgbClr val="FFFF99"/>
          </a:solidFill>
          <a:latin typeface="Gill Sans MT"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Gill Sans MT" pitchFamily="34" charset="0"/>
        <a:buChar char="–"/>
        <a:defRPr sz="2600">
          <a:solidFill>
            <a:schemeClr val="tx1"/>
          </a:solidFill>
          <a:latin typeface="Arial" charset="0"/>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Arial" charset="0"/>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Arial" charset="0"/>
        </a:defRPr>
      </a:lvl4pPr>
      <a:lvl5pPr marL="2057400" indent="-228600" algn="l" rtl="0" eaLnBrk="0" fontAlgn="base" hangingPunct="0">
        <a:spcBef>
          <a:spcPct val="20000"/>
        </a:spcBef>
        <a:spcAft>
          <a:spcPct val="0"/>
        </a:spcAft>
        <a:buClr>
          <a:srgbClr val="9DC5A6"/>
        </a:buClr>
        <a:buSzPct val="100000"/>
        <a:buFont typeface="Gill Sans MT" pitchFamily="34" charset="0"/>
        <a:buChar char="–"/>
        <a:defRPr sz="2000">
          <a:solidFill>
            <a:schemeClr val="tx1"/>
          </a:solidFill>
          <a:latin typeface="Arial" charset="0"/>
        </a:defRPr>
      </a:lvl5pPr>
      <a:lvl6pPr marL="25146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6pPr>
      <a:lvl7pPr marL="29718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7pPr>
      <a:lvl8pPr marL="34290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8pPr>
      <a:lvl9pPr marL="38862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620713"/>
            <a:ext cx="7905750" cy="5492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3600">
              <a:solidFill>
                <a:srgbClr val="FFFFFF"/>
              </a:solidFill>
            </a:endParaRPr>
          </a:p>
        </p:txBody>
      </p:sp>
      <p:pic>
        <p:nvPicPr>
          <p:cNvPr id="1029" name="Picture 28" descr="TAGLINE"/>
          <p:cNvPicPr>
            <a:picLocks noChangeAspect="1" noChangeArrowheads="1"/>
          </p:cNvPicPr>
          <p:nvPr/>
        </p:nvPicPr>
        <p:blipFill>
          <a:blip r:embed="rId14" cstate="print"/>
          <a:srcRect/>
          <a:stretch>
            <a:fillRect/>
          </a:stretch>
        </p:blipFill>
        <p:spPr bwMode="auto">
          <a:xfrm>
            <a:off x="2090738" y="6394450"/>
            <a:ext cx="5145087" cy="211138"/>
          </a:xfrm>
          <a:prstGeom prst="rect">
            <a:avLst/>
          </a:prstGeom>
          <a:noFill/>
          <a:ln w="9525">
            <a:noFill/>
            <a:miter lim="800000"/>
            <a:headEnd/>
            <a:tailEnd/>
          </a:ln>
        </p:spPr>
      </p:pic>
      <p:grpSp>
        <p:nvGrpSpPr>
          <p:cNvPr id="1030" name="Group 31"/>
          <p:cNvGrpSpPr>
            <a:grpSpLocks/>
          </p:cNvGrpSpPr>
          <p:nvPr/>
        </p:nvGrpSpPr>
        <p:grpSpPr bwMode="auto">
          <a:xfrm>
            <a:off x="7577138" y="6111875"/>
            <a:ext cx="1012825" cy="554038"/>
            <a:chOff x="290" y="3850"/>
            <a:chExt cx="638" cy="349"/>
          </a:xfrm>
        </p:grpSpPr>
        <p:pic>
          <p:nvPicPr>
            <p:cNvPr id="1032" name="Picture 32" descr="1BLUE"/>
            <p:cNvPicPr>
              <a:picLocks noChangeAspect="1" noChangeArrowheads="1"/>
            </p:cNvPicPr>
            <p:nvPr userDrawn="1"/>
          </p:nvPicPr>
          <p:blipFill>
            <a:blip r:embed="rId15" cstate="print"/>
            <a:srcRect/>
            <a:stretch>
              <a:fillRect/>
            </a:stretch>
          </p:blipFill>
          <p:spPr bwMode="auto">
            <a:xfrm>
              <a:off x="290" y="3850"/>
              <a:ext cx="574" cy="346"/>
            </a:xfrm>
            <a:prstGeom prst="rect">
              <a:avLst/>
            </a:prstGeom>
            <a:noFill/>
            <a:ln w="9525">
              <a:noFill/>
              <a:miter lim="800000"/>
              <a:headEnd/>
              <a:tailEnd/>
            </a:ln>
          </p:spPr>
        </p:pic>
        <p:sp>
          <p:nvSpPr>
            <p:cNvPr id="1057" name="Text Box 33"/>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400">
                  <a:solidFill>
                    <a:srgbClr val="FFFFFF"/>
                  </a:solidFill>
                  <a:latin typeface="Arial" charset="0"/>
                </a:rPr>
                <a:t>TM</a:t>
              </a:r>
            </a:p>
          </p:txBody>
        </p:sp>
      </p:grpSp>
      <p:pic>
        <p:nvPicPr>
          <p:cNvPr id="1031" name="Picture 35" descr="HHS1"/>
          <p:cNvPicPr>
            <a:picLocks noChangeAspect="1" noChangeArrowheads="1"/>
          </p:cNvPicPr>
          <p:nvPr/>
        </p:nvPicPr>
        <p:blipFill>
          <a:blip r:embed="rId16" cstate="print"/>
          <a:srcRect/>
          <a:stretch>
            <a:fillRect/>
          </a:stretch>
        </p:blipFill>
        <p:spPr bwMode="auto">
          <a:xfrm>
            <a:off x="935038" y="5938838"/>
            <a:ext cx="765175" cy="79375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243398641"/>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p:hf hdr="0" ftr="0" dt="0"/>
  <p:txStyles>
    <p:titleStyle>
      <a:lvl1pPr algn="ctr" rtl="0" eaLnBrk="0" fontAlgn="base" hangingPunct="0">
        <a:spcBef>
          <a:spcPct val="0"/>
        </a:spcBef>
        <a:spcAft>
          <a:spcPct val="0"/>
        </a:spcAft>
        <a:defRPr sz="3600">
          <a:solidFill>
            <a:srgbClr val="FFFF99"/>
          </a:solidFill>
          <a:latin typeface="+mj-lt"/>
          <a:ea typeface="+mj-ea"/>
          <a:cs typeface="+mj-cs"/>
        </a:defRPr>
      </a:lvl1pPr>
      <a:lvl2pPr algn="ctr" rtl="0" eaLnBrk="0" fontAlgn="base" hangingPunct="0">
        <a:spcBef>
          <a:spcPct val="0"/>
        </a:spcBef>
        <a:spcAft>
          <a:spcPct val="0"/>
        </a:spcAft>
        <a:defRPr sz="3600">
          <a:solidFill>
            <a:srgbClr val="FFFF99"/>
          </a:solidFill>
          <a:latin typeface="Gill Sans MT" pitchFamily="34" charset="0"/>
        </a:defRPr>
      </a:lvl2pPr>
      <a:lvl3pPr algn="ctr" rtl="0" eaLnBrk="0" fontAlgn="base" hangingPunct="0">
        <a:spcBef>
          <a:spcPct val="0"/>
        </a:spcBef>
        <a:spcAft>
          <a:spcPct val="0"/>
        </a:spcAft>
        <a:defRPr sz="3600">
          <a:solidFill>
            <a:srgbClr val="FFFF99"/>
          </a:solidFill>
          <a:latin typeface="Gill Sans MT" pitchFamily="34" charset="0"/>
        </a:defRPr>
      </a:lvl3pPr>
      <a:lvl4pPr algn="ctr" rtl="0" eaLnBrk="0" fontAlgn="base" hangingPunct="0">
        <a:spcBef>
          <a:spcPct val="0"/>
        </a:spcBef>
        <a:spcAft>
          <a:spcPct val="0"/>
        </a:spcAft>
        <a:defRPr sz="3600">
          <a:solidFill>
            <a:srgbClr val="FFFF99"/>
          </a:solidFill>
          <a:latin typeface="Gill Sans MT" pitchFamily="34" charset="0"/>
        </a:defRPr>
      </a:lvl4pPr>
      <a:lvl5pPr algn="ctr" rtl="0" eaLnBrk="0" fontAlgn="base" hangingPunct="0">
        <a:spcBef>
          <a:spcPct val="0"/>
        </a:spcBef>
        <a:spcAft>
          <a:spcPct val="0"/>
        </a:spcAft>
        <a:defRPr sz="3600">
          <a:solidFill>
            <a:srgbClr val="FFFF99"/>
          </a:solidFill>
          <a:latin typeface="Gill Sans MT" pitchFamily="34" charset="0"/>
        </a:defRPr>
      </a:lvl5pPr>
      <a:lvl6pPr marL="457200" algn="ctr" rtl="0" fontAlgn="base">
        <a:spcBef>
          <a:spcPct val="0"/>
        </a:spcBef>
        <a:spcAft>
          <a:spcPct val="0"/>
        </a:spcAft>
        <a:defRPr sz="3600">
          <a:solidFill>
            <a:srgbClr val="FFFF99"/>
          </a:solidFill>
          <a:latin typeface="Gill Sans MT" pitchFamily="34" charset="0"/>
        </a:defRPr>
      </a:lvl6pPr>
      <a:lvl7pPr marL="914400" algn="ctr" rtl="0" fontAlgn="base">
        <a:spcBef>
          <a:spcPct val="0"/>
        </a:spcBef>
        <a:spcAft>
          <a:spcPct val="0"/>
        </a:spcAft>
        <a:defRPr sz="3600">
          <a:solidFill>
            <a:srgbClr val="FFFF99"/>
          </a:solidFill>
          <a:latin typeface="Gill Sans MT" pitchFamily="34" charset="0"/>
        </a:defRPr>
      </a:lvl7pPr>
      <a:lvl8pPr marL="1371600" algn="ctr" rtl="0" fontAlgn="base">
        <a:spcBef>
          <a:spcPct val="0"/>
        </a:spcBef>
        <a:spcAft>
          <a:spcPct val="0"/>
        </a:spcAft>
        <a:defRPr sz="3600">
          <a:solidFill>
            <a:srgbClr val="FFFF99"/>
          </a:solidFill>
          <a:latin typeface="Gill Sans MT" pitchFamily="34" charset="0"/>
        </a:defRPr>
      </a:lvl8pPr>
      <a:lvl9pPr marL="1828800" algn="ctr" rtl="0" fontAlgn="base">
        <a:spcBef>
          <a:spcPct val="0"/>
        </a:spcBef>
        <a:spcAft>
          <a:spcPct val="0"/>
        </a:spcAft>
        <a:defRPr sz="3600">
          <a:solidFill>
            <a:srgbClr val="FFFF99"/>
          </a:solidFill>
          <a:latin typeface="Gill Sans MT"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Gill Sans MT" pitchFamily="34" charset="0"/>
        <a:buChar char="–"/>
        <a:defRPr sz="2600">
          <a:solidFill>
            <a:schemeClr val="tx1"/>
          </a:solidFill>
          <a:latin typeface="Arial" charset="0"/>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Arial" charset="0"/>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Arial" charset="0"/>
        </a:defRPr>
      </a:lvl4pPr>
      <a:lvl5pPr marL="2057400" indent="-228600" algn="l" rtl="0" eaLnBrk="0" fontAlgn="base" hangingPunct="0">
        <a:spcBef>
          <a:spcPct val="20000"/>
        </a:spcBef>
        <a:spcAft>
          <a:spcPct val="0"/>
        </a:spcAft>
        <a:buClr>
          <a:srgbClr val="9DC5A6"/>
        </a:buClr>
        <a:buSzPct val="100000"/>
        <a:buFont typeface="Gill Sans MT" pitchFamily="34" charset="0"/>
        <a:buChar char="–"/>
        <a:defRPr sz="2000">
          <a:solidFill>
            <a:schemeClr val="tx1"/>
          </a:solidFill>
          <a:latin typeface="Arial" charset="0"/>
        </a:defRPr>
      </a:lvl5pPr>
      <a:lvl6pPr marL="25146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6pPr>
      <a:lvl7pPr marL="29718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7pPr>
      <a:lvl8pPr marL="34290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8pPr>
      <a:lvl9pPr marL="38862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620713"/>
            <a:ext cx="7905750" cy="5492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931863" y="1763713"/>
            <a:ext cx="77930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ChangeArrowheads="1"/>
          </p:cNvSpPr>
          <p:nvPr/>
        </p:nvSpPr>
        <p:spPr bwMode="auto">
          <a:xfrm>
            <a:off x="0" y="6229350"/>
            <a:ext cx="9144000" cy="62865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en-US" sz="3600">
              <a:solidFill>
                <a:srgbClr val="FFFFFF"/>
              </a:solidFill>
            </a:endParaRPr>
          </a:p>
        </p:txBody>
      </p:sp>
      <p:pic>
        <p:nvPicPr>
          <p:cNvPr id="1029" name="Picture 28" descr="TAGLINE"/>
          <p:cNvPicPr>
            <a:picLocks noChangeAspect="1" noChangeArrowheads="1"/>
          </p:cNvPicPr>
          <p:nvPr/>
        </p:nvPicPr>
        <p:blipFill>
          <a:blip r:embed="rId14" cstate="print"/>
          <a:srcRect/>
          <a:stretch>
            <a:fillRect/>
          </a:stretch>
        </p:blipFill>
        <p:spPr bwMode="auto">
          <a:xfrm>
            <a:off x="2090738" y="6394450"/>
            <a:ext cx="5145087" cy="211138"/>
          </a:xfrm>
          <a:prstGeom prst="rect">
            <a:avLst/>
          </a:prstGeom>
          <a:noFill/>
          <a:ln w="9525">
            <a:noFill/>
            <a:miter lim="800000"/>
            <a:headEnd/>
            <a:tailEnd/>
          </a:ln>
        </p:spPr>
      </p:pic>
      <p:grpSp>
        <p:nvGrpSpPr>
          <p:cNvPr id="1030" name="Group 31"/>
          <p:cNvGrpSpPr>
            <a:grpSpLocks/>
          </p:cNvGrpSpPr>
          <p:nvPr/>
        </p:nvGrpSpPr>
        <p:grpSpPr bwMode="auto">
          <a:xfrm>
            <a:off x="7577138" y="6111875"/>
            <a:ext cx="1012825" cy="554038"/>
            <a:chOff x="290" y="3850"/>
            <a:chExt cx="638" cy="349"/>
          </a:xfrm>
        </p:grpSpPr>
        <p:pic>
          <p:nvPicPr>
            <p:cNvPr id="1032" name="Picture 32" descr="1BLUE"/>
            <p:cNvPicPr>
              <a:picLocks noChangeAspect="1" noChangeArrowheads="1"/>
            </p:cNvPicPr>
            <p:nvPr userDrawn="1"/>
          </p:nvPicPr>
          <p:blipFill>
            <a:blip r:embed="rId15" cstate="print"/>
            <a:srcRect/>
            <a:stretch>
              <a:fillRect/>
            </a:stretch>
          </p:blipFill>
          <p:spPr bwMode="auto">
            <a:xfrm>
              <a:off x="290" y="3850"/>
              <a:ext cx="574" cy="346"/>
            </a:xfrm>
            <a:prstGeom prst="rect">
              <a:avLst/>
            </a:prstGeom>
            <a:noFill/>
            <a:ln w="9525">
              <a:noFill/>
              <a:miter lim="800000"/>
              <a:headEnd/>
              <a:tailEnd/>
            </a:ln>
          </p:spPr>
        </p:pic>
        <p:sp>
          <p:nvSpPr>
            <p:cNvPr id="1057" name="Text Box 33"/>
            <p:cNvSpPr txBox="1">
              <a:spLocks noChangeArrowheads="1"/>
            </p:cNvSpPr>
            <p:nvPr userDrawn="1"/>
          </p:nvSpPr>
          <p:spPr bwMode="auto">
            <a:xfrm>
              <a:off x="881" y="4161"/>
              <a:ext cx="47" cy="38"/>
            </a:xfrm>
            <a:prstGeom prst="rect">
              <a:avLst/>
            </a:prstGeom>
            <a:noFill/>
            <a:ln w="9525">
              <a:noFill/>
              <a:miter lim="800000"/>
              <a:headEnd/>
              <a:tailEnd/>
            </a:ln>
            <a:effectLst/>
          </p:spPr>
          <p:txBody>
            <a:bodyPr wrap="none" lIns="0" tIns="0" rIns="0" bIns="0">
              <a:spAutoFit/>
            </a:bodyPr>
            <a:lstStyle/>
            <a:p>
              <a:pPr fontAlgn="base">
                <a:spcBef>
                  <a:spcPct val="0"/>
                </a:spcBef>
                <a:spcAft>
                  <a:spcPct val="0"/>
                </a:spcAft>
                <a:defRPr/>
              </a:pPr>
              <a:r>
                <a:rPr lang="en-US" sz="400">
                  <a:solidFill>
                    <a:srgbClr val="FFFFFF"/>
                  </a:solidFill>
                  <a:latin typeface="Arial" charset="0"/>
                </a:rPr>
                <a:t>TM</a:t>
              </a:r>
            </a:p>
          </p:txBody>
        </p:sp>
      </p:grpSp>
      <p:pic>
        <p:nvPicPr>
          <p:cNvPr id="1031" name="Picture 35" descr="HHS1"/>
          <p:cNvPicPr>
            <a:picLocks noChangeAspect="1" noChangeArrowheads="1"/>
          </p:cNvPicPr>
          <p:nvPr/>
        </p:nvPicPr>
        <p:blipFill>
          <a:blip r:embed="rId16" cstate="print"/>
          <a:srcRect/>
          <a:stretch>
            <a:fillRect/>
          </a:stretch>
        </p:blipFill>
        <p:spPr bwMode="auto">
          <a:xfrm>
            <a:off x="935038" y="5938838"/>
            <a:ext cx="765175" cy="79375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527765632"/>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p:hf hdr="0" ftr="0" dt="0"/>
  <p:txStyles>
    <p:titleStyle>
      <a:lvl1pPr algn="ctr" rtl="0" eaLnBrk="0" fontAlgn="base" hangingPunct="0">
        <a:spcBef>
          <a:spcPct val="0"/>
        </a:spcBef>
        <a:spcAft>
          <a:spcPct val="0"/>
        </a:spcAft>
        <a:defRPr sz="3600">
          <a:solidFill>
            <a:srgbClr val="FFFF99"/>
          </a:solidFill>
          <a:latin typeface="+mj-lt"/>
          <a:ea typeface="+mj-ea"/>
          <a:cs typeface="+mj-cs"/>
        </a:defRPr>
      </a:lvl1pPr>
      <a:lvl2pPr algn="ctr" rtl="0" eaLnBrk="0" fontAlgn="base" hangingPunct="0">
        <a:spcBef>
          <a:spcPct val="0"/>
        </a:spcBef>
        <a:spcAft>
          <a:spcPct val="0"/>
        </a:spcAft>
        <a:defRPr sz="3600">
          <a:solidFill>
            <a:srgbClr val="FFFF99"/>
          </a:solidFill>
          <a:latin typeface="Gill Sans MT" pitchFamily="34" charset="0"/>
        </a:defRPr>
      </a:lvl2pPr>
      <a:lvl3pPr algn="ctr" rtl="0" eaLnBrk="0" fontAlgn="base" hangingPunct="0">
        <a:spcBef>
          <a:spcPct val="0"/>
        </a:spcBef>
        <a:spcAft>
          <a:spcPct val="0"/>
        </a:spcAft>
        <a:defRPr sz="3600">
          <a:solidFill>
            <a:srgbClr val="FFFF99"/>
          </a:solidFill>
          <a:latin typeface="Gill Sans MT" pitchFamily="34" charset="0"/>
        </a:defRPr>
      </a:lvl3pPr>
      <a:lvl4pPr algn="ctr" rtl="0" eaLnBrk="0" fontAlgn="base" hangingPunct="0">
        <a:spcBef>
          <a:spcPct val="0"/>
        </a:spcBef>
        <a:spcAft>
          <a:spcPct val="0"/>
        </a:spcAft>
        <a:defRPr sz="3600">
          <a:solidFill>
            <a:srgbClr val="FFFF99"/>
          </a:solidFill>
          <a:latin typeface="Gill Sans MT" pitchFamily="34" charset="0"/>
        </a:defRPr>
      </a:lvl4pPr>
      <a:lvl5pPr algn="ctr" rtl="0" eaLnBrk="0" fontAlgn="base" hangingPunct="0">
        <a:spcBef>
          <a:spcPct val="0"/>
        </a:spcBef>
        <a:spcAft>
          <a:spcPct val="0"/>
        </a:spcAft>
        <a:defRPr sz="3600">
          <a:solidFill>
            <a:srgbClr val="FFFF99"/>
          </a:solidFill>
          <a:latin typeface="Gill Sans MT" pitchFamily="34" charset="0"/>
        </a:defRPr>
      </a:lvl5pPr>
      <a:lvl6pPr marL="457200" algn="ctr" rtl="0" fontAlgn="base">
        <a:spcBef>
          <a:spcPct val="0"/>
        </a:spcBef>
        <a:spcAft>
          <a:spcPct val="0"/>
        </a:spcAft>
        <a:defRPr sz="3600">
          <a:solidFill>
            <a:srgbClr val="FFFF99"/>
          </a:solidFill>
          <a:latin typeface="Gill Sans MT" pitchFamily="34" charset="0"/>
        </a:defRPr>
      </a:lvl6pPr>
      <a:lvl7pPr marL="914400" algn="ctr" rtl="0" fontAlgn="base">
        <a:spcBef>
          <a:spcPct val="0"/>
        </a:spcBef>
        <a:spcAft>
          <a:spcPct val="0"/>
        </a:spcAft>
        <a:defRPr sz="3600">
          <a:solidFill>
            <a:srgbClr val="FFFF99"/>
          </a:solidFill>
          <a:latin typeface="Gill Sans MT" pitchFamily="34" charset="0"/>
        </a:defRPr>
      </a:lvl7pPr>
      <a:lvl8pPr marL="1371600" algn="ctr" rtl="0" fontAlgn="base">
        <a:spcBef>
          <a:spcPct val="0"/>
        </a:spcBef>
        <a:spcAft>
          <a:spcPct val="0"/>
        </a:spcAft>
        <a:defRPr sz="3600">
          <a:solidFill>
            <a:srgbClr val="FFFF99"/>
          </a:solidFill>
          <a:latin typeface="Gill Sans MT" pitchFamily="34" charset="0"/>
        </a:defRPr>
      </a:lvl8pPr>
      <a:lvl9pPr marL="1828800" algn="ctr" rtl="0" fontAlgn="base">
        <a:spcBef>
          <a:spcPct val="0"/>
        </a:spcBef>
        <a:spcAft>
          <a:spcPct val="0"/>
        </a:spcAft>
        <a:defRPr sz="3600">
          <a:solidFill>
            <a:srgbClr val="FFFF99"/>
          </a:solidFill>
          <a:latin typeface="Gill Sans MT"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Gill Sans MT" pitchFamily="34" charset="0"/>
        <a:buChar char="–"/>
        <a:defRPr sz="2600">
          <a:solidFill>
            <a:schemeClr val="tx1"/>
          </a:solidFill>
          <a:latin typeface="Arial" charset="0"/>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Arial" charset="0"/>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Arial" charset="0"/>
        </a:defRPr>
      </a:lvl4pPr>
      <a:lvl5pPr marL="2057400" indent="-228600" algn="l" rtl="0" eaLnBrk="0" fontAlgn="base" hangingPunct="0">
        <a:spcBef>
          <a:spcPct val="20000"/>
        </a:spcBef>
        <a:spcAft>
          <a:spcPct val="0"/>
        </a:spcAft>
        <a:buClr>
          <a:srgbClr val="9DC5A6"/>
        </a:buClr>
        <a:buSzPct val="100000"/>
        <a:buFont typeface="Gill Sans MT" pitchFamily="34" charset="0"/>
        <a:buChar char="–"/>
        <a:defRPr sz="2000">
          <a:solidFill>
            <a:schemeClr val="tx1"/>
          </a:solidFill>
          <a:latin typeface="Arial" charset="0"/>
        </a:defRPr>
      </a:lvl5pPr>
      <a:lvl6pPr marL="25146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6pPr>
      <a:lvl7pPr marL="29718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7pPr>
      <a:lvl8pPr marL="34290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8pPr>
      <a:lvl9pPr marL="38862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620713"/>
            <a:ext cx="7905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931863" y="1763713"/>
            <a:ext cx="7793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7"/>
          <p:cNvSpPr>
            <a:spLocks noChangeArrowheads="1"/>
          </p:cNvSpPr>
          <p:nvPr userDrawn="1"/>
        </p:nvSpPr>
        <p:spPr bwMode="auto">
          <a:xfrm>
            <a:off x="0" y="6229350"/>
            <a:ext cx="9144000"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800">
              <a:solidFill>
                <a:srgbClr val="FFFF99"/>
              </a:solidFill>
            </a:endParaRPr>
          </a:p>
        </p:txBody>
      </p:sp>
      <p:pic>
        <p:nvPicPr>
          <p:cNvPr id="1029" name="Picture 28" descr="TAGLIN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90738" y="6394450"/>
            <a:ext cx="514508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31"/>
          <p:cNvGrpSpPr>
            <a:grpSpLocks/>
          </p:cNvGrpSpPr>
          <p:nvPr userDrawn="1"/>
        </p:nvGrpSpPr>
        <p:grpSpPr bwMode="auto">
          <a:xfrm>
            <a:off x="7577138" y="6111875"/>
            <a:ext cx="1012825" cy="554038"/>
            <a:chOff x="290" y="3850"/>
            <a:chExt cx="638" cy="349"/>
          </a:xfrm>
        </p:grpSpPr>
        <p:pic>
          <p:nvPicPr>
            <p:cNvPr id="1032" name="Picture 32" descr="1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0" y="3850"/>
              <a:ext cx="5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33"/>
            <p:cNvSpPr txBox="1">
              <a:spLocks noChangeArrowheads="1"/>
            </p:cNvSpPr>
            <p:nvPr userDrawn="1"/>
          </p:nvSpPr>
          <p:spPr bwMode="auto">
            <a:xfrm>
              <a:off x="881" y="4161"/>
              <a:ext cx="4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rgbClr val="FFFF99"/>
                  </a:solidFill>
                  <a:latin typeface="Gill Sans MT" pitchFamily="34" charset="0"/>
                </a:defRPr>
              </a:lvl1pPr>
              <a:lvl2pPr marL="742950" indent="-285750" eaLnBrk="0" hangingPunct="0">
                <a:defRPr sz="2800">
                  <a:solidFill>
                    <a:srgbClr val="FFFF99"/>
                  </a:solidFill>
                  <a:latin typeface="Gill Sans MT" pitchFamily="34" charset="0"/>
                </a:defRPr>
              </a:lvl2pPr>
              <a:lvl3pPr marL="1143000" indent="-228600" eaLnBrk="0" hangingPunct="0">
                <a:defRPr sz="2800">
                  <a:solidFill>
                    <a:srgbClr val="FFFF99"/>
                  </a:solidFill>
                  <a:latin typeface="Gill Sans MT" pitchFamily="34" charset="0"/>
                </a:defRPr>
              </a:lvl3pPr>
              <a:lvl4pPr marL="1600200" indent="-228600" eaLnBrk="0" hangingPunct="0">
                <a:defRPr sz="2800">
                  <a:solidFill>
                    <a:srgbClr val="FFFF99"/>
                  </a:solidFill>
                  <a:latin typeface="Gill Sans MT" pitchFamily="34" charset="0"/>
                </a:defRPr>
              </a:lvl4pPr>
              <a:lvl5pPr marL="2057400" indent="-228600" eaLnBrk="0" hangingPunct="0">
                <a:defRPr sz="2800">
                  <a:solidFill>
                    <a:srgbClr val="FFFF99"/>
                  </a:solidFill>
                  <a:latin typeface="Gill Sans MT" pitchFamily="34" charset="0"/>
                </a:defRPr>
              </a:lvl5pPr>
              <a:lvl6pPr marL="2514600" indent="-228600" algn="ctr" eaLnBrk="0" fontAlgn="base" hangingPunct="0">
                <a:spcBef>
                  <a:spcPct val="0"/>
                </a:spcBef>
                <a:spcAft>
                  <a:spcPct val="0"/>
                </a:spcAft>
                <a:defRPr sz="2800">
                  <a:solidFill>
                    <a:srgbClr val="FFFF99"/>
                  </a:solidFill>
                  <a:latin typeface="Gill Sans MT" pitchFamily="34" charset="0"/>
                </a:defRPr>
              </a:lvl6pPr>
              <a:lvl7pPr marL="2971800" indent="-228600" algn="ctr" eaLnBrk="0" fontAlgn="base" hangingPunct="0">
                <a:spcBef>
                  <a:spcPct val="0"/>
                </a:spcBef>
                <a:spcAft>
                  <a:spcPct val="0"/>
                </a:spcAft>
                <a:defRPr sz="2800">
                  <a:solidFill>
                    <a:srgbClr val="FFFF99"/>
                  </a:solidFill>
                  <a:latin typeface="Gill Sans MT" pitchFamily="34" charset="0"/>
                </a:defRPr>
              </a:lvl7pPr>
              <a:lvl8pPr marL="3429000" indent="-228600" algn="ctr" eaLnBrk="0" fontAlgn="base" hangingPunct="0">
                <a:spcBef>
                  <a:spcPct val="0"/>
                </a:spcBef>
                <a:spcAft>
                  <a:spcPct val="0"/>
                </a:spcAft>
                <a:defRPr sz="2800">
                  <a:solidFill>
                    <a:srgbClr val="FFFF99"/>
                  </a:solidFill>
                  <a:latin typeface="Gill Sans MT" pitchFamily="34" charset="0"/>
                </a:defRPr>
              </a:lvl8pPr>
              <a:lvl9pPr marL="3886200" indent="-228600" algn="ctr" eaLnBrk="0" fontAlgn="base" hangingPunct="0">
                <a:spcBef>
                  <a:spcPct val="0"/>
                </a:spcBef>
                <a:spcAft>
                  <a:spcPct val="0"/>
                </a:spcAft>
                <a:defRPr sz="2800">
                  <a:solidFill>
                    <a:srgbClr val="FFFF99"/>
                  </a:solidFill>
                  <a:latin typeface="Gill Sans MT" pitchFamily="34" charset="0"/>
                </a:defRPr>
              </a:lvl9pPr>
            </a:lstStyle>
            <a:p>
              <a:pPr eaLnBrk="1" fontAlgn="base" hangingPunct="1">
                <a:spcBef>
                  <a:spcPct val="0"/>
                </a:spcBef>
                <a:spcAft>
                  <a:spcPct val="0"/>
                </a:spcAft>
                <a:defRPr/>
              </a:pPr>
              <a:r>
                <a:rPr lang="en-US" sz="400" smtClean="0">
                  <a:solidFill>
                    <a:srgbClr val="FFFFFF"/>
                  </a:solidFill>
                  <a:latin typeface="Arial" charset="0"/>
                </a:rPr>
                <a:t>TM</a:t>
              </a:r>
            </a:p>
          </p:txBody>
        </p:sp>
      </p:grpSp>
      <p:pic>
        <p:nvPicPr>
          <p:cNvPr id="1031" name="Picture 35" descr="HHS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35038" y="5938838"/>
            <a:ext cx="765175" cy="7937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86517"/>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0" fontAlgn="base" hangingPunct="0">
        <a:spcBef>
          <a:spcPct val="0"/>
        </a:spcBef>
        <a:spcAft>
          <a:spcPct val="0"/>
        </a:spcAft>
        <a:defRPr sz="3600">
          <a:solidFill>
            <a:srgbClr val="FFFF99"/>
          </a:solidFill>
          <a:latin typeface="+mj-lt"/>
          <a:ea typeface="+mj-ea"/>
          <a:cs typeface="+mj-cs"/>
        </a:defRPr>
      </a:lvl1pPr>
      <a:lvl2pPr algn="ctr" rtl="0" eaLnBrk="0" fontAlgn="base" hangingPunct="0">
        <a:spcBef>
          <a:spcPct val="0"/>
        </a:spcBef>
        <a:spcAft>
          <a:spcPct val="0"/>
        </a:spcAft>
        <a:defRPr sz="3600">
          <a:solidFill>
            <a:srgbClr val="FFFF99"/>
          </a:solidFill>
          <a:latin typeface="Gill Sans MT" pitchFamily="34" charset="0"/>
        </a:defRPr>
      </a:lvl2pPr>
      <a:lvl3pPr algn="ctr" rtl="0" eaLnBrk="0" fontAlgn="base" hangingPunct="0">
        <a:spcBef>
          <a:spcPct val="0"/>
        </a:spcBef>
        <a:spcAft>
          <a:spcPct val="0"/>
        </a:spcAft>
        <a:defRPr sz="3600">
          <a:solidFill>
            <a:srgbClr val="FFFF99"/>
          </a:solidFill>
          <a:latin typeface="Gill Sans MT" pitchFamily="34" charset="0"/>
        </a:defRPr>
      </a:lvl3pPr>
      <a:lvl4pPr algn="ctr" rtl="0" eaLnBrk="0" fontAlgn="base" hangingPunct="0">
        <a:spcBef>
          <a:spcPct val="0"/>
        </a:spcBef>
        <a:spcAft>
          <a:spcPct val="0"/>
        </a:spcAft>
        <a:defRPr sz="3600">
          <a:solidFill>
            <a:srgbClr val="FFFF99"/>
          </a:solidFill>
          <a:latin typeface="Gill Sans MT" pitchFamily="34" charset="0"/>
        </a:defRPr>
      </a:lvl4pPr>
      <a:lvl5pPr algn="ctr" rtl="0" eaLnBrk="0" fontAlgn="base" hangingPunct="0">
        <a:spcBef>
          <a:spcPct val="0"/>
        </a:spcBef>
        <a:spcAft>
          <a:spcPct val="0"/>
        </a:spcAft>
        <a:defRPr sz="3600">
          <a:solidFill>
            <a:srgbClr val="FFFF99"/>
          </a:solidFill>
          <a:latin typeface="Gill Sans MT" pitchFamily="34" charset="0"/>
        </a:defRPr>
      </a:lvl5pPr>
      <a:lvl6pPr marL="457200" algn="ctr" rtl="0" fontAlgn="base">
        <a:spcBef>
          <a:spcPct val="0"/>
        </a:spcBef>
        <a:spcAft>
          <a:spcPct val="0"/>
        </a:spcAft>
        <a:defRPr sz="3600">
          <a:solidFill>
            <a:srgbClr val="FFFF99"/>
          </a:solidFill>
          <a:latin typeface="Gill Sans MT" pitchFamily="34" charset="0"/>
        </a:defRPr>
      </a:lvl6pPr>
      <a:lvl7pPr marL="914400" algn="ctr" rtl="0" fontAlgn="base">
        <a:spcBef>
          <a:spcPct val="0"/>
        </a:spcBef>
        <a:spcAft>
          <a:spcPct val="0"/>
        </a:spcAft>
        <a:defRPr sz="3600">
          <a:solidFill>
            <a:srgbClr val="FFFF99"/>
          </a:solidFill>
          <a:latin typeface="Gill Sans MT" pitchFamily="34" charset="0"/>
        </a:defRPr>
      </a:lvl7pPr>
      <a:lvl8pPr marL="1371600" algn="ctr" rtl="0" fontAlgn="base">
        <a:spcBef>
          <a:spcPct val="0"/>
        </a:spcBef>
        <a:spcAft>
          <a:spcPct val="0"/>
        </a:spcAft>
        <a:defRPr sz="3600">
          <a:solidFill>
            <a:srgbClr val="FFFF99"/>
          </a:solidFill>
          <a:latin typeface="Gill Sans MT" pitchFamily="34" charset="0"/>
        </a:defRPr>
      </a:lvl8pPr>
      <a:lvl9pPr marL="1828800" algn="ctr" rtl="0" fontAlgn="base">
        <a:spcBef>
          <a:spcPct val="0"/>
        </a:spcBef>
        <a:spcAft>
          <a:spcPct val="0"/>
        </a:spcAft>
        <a:defRPr sz="3600">
          <a:solidFill>
            <a:srgbClr val="FFFF99"/>
          </a:solidFill>
          <a:latin typeface="Gill Sans MT" pitchFamily="34" charset="0"/>
        </a:defRPr>
      </a:lvl9pPr>
    </p:titleStyle>
    <p:bodyStyle>
      <a:lvl1pPr marL="342900" indent="-342900" algn="l" rtl="0" eaLnBrk="0" fontAlgn="base" hangingPunct="0">
        <a:spcBef>
          <a:spcPct val="20000"/>
        </a:spcBef>
        <a:spcAft>
          <a:spcPct val="0"/>
        </a:spcAft>
        <a:buClr>
          <a:srgbClr val="9DC5A6"/>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DC5A6"/>
        </a:buClr>
        <a:buFont typeface="Gill Sans MT" pitchFamily="34" charset="0"/>
        <a:buChar char="–"/>
        <a:defRPr sz="2600">
          <a:solidFill>
            <a:schemeClr val="tx1"/>
          </a:solidFill>
          <a:latin typeface="Arial" charset="0"/>
        </a:defRPr>
      </a:lvl2pPr>
      <a:lvl3pPr marL="1143000" indent="-228600" algn="l" rtl="0" eaLnBrk="0" fontAlgn="base" hangingPunct="0">
        <a:spcBef>
          <a:spcPct val="20000"/>
        </a:spcBef>
        <a:spcAft>
          <a:spcPct val="0"/>
        </a:spcAft>
        <a:buClr>
          <a:srgbClr val="9DC5A6"/>
        </a:buClr>
        <a:buSzPct val="50000"/>
        <a:buFont typeface="Wingdings" pitchFamily="2" charset="2"/>
        <a:buChar char="u"/>
        <a:defRPr sz="2400">
          <a:solidFill>
            <a:schemeClr val="tx1"/>
          </a:solidFill>
          <a:latin typeface="Arial" charset="0"/>
        </a:defRPr>
      </a:lvl3pPr>
      <a:lvl4pPr marL="1600200" indent="-228600" algn="l" rtl="0" eaLnBrk="0" fontAlgn="base" hangingPunct="0">
        <a:spcBef>
          <a:spcPct val="20000"/>
        </a:spcBef>
        <a:spcAft>
          <a:spcPct val="0"/>
        </a:spcAft>
        <a:buClr>
          <a:srgbClr val="9DC5A6"/>
        </a:buClr>
        <a:buSzPct val="100000"/>
        <a:buChar char="•"/>
        <a:defRPr sz="2000">
          <a:solidFill>
            <a:schemeClr val="tx1"/>
          </a:solidFill>
          <a:latin typeface="Arial" charset="0"/>
        </a:defRPr>
      </a:lvl4pPr>
      <a:lvl5pPr marL="2057400" indent="-228600" algn="l" rtl="0" eaLnBrk="0" fontAlgn="base" hangingPunct="0">
        <a:spcBef>
          <a:spcPct val="20000"/>
        </a:spcBef>
        <a:spcAft>
          <a:spcPct val="0"/>
        </a:spcAft>
        <a:buClr>
          <a:srgbClr val="9DC5A6"/>
        </a:buClr>
        <a:buSzPct val="100000"/>
        <a:buFont typeface="Gill Sans MT" pitchFamily="34" charset="0"/>
        <a:buChar char="–"/>
        <a:defRPr sz="2000">
          <a:solidFill>
            <a:schemeClr val="tx1"/>
          </a:solidFill>
          <a:latin typeface="Arial" charset="0"/>
        </a:defRPr>
      </a:lvl5pPr>
      <a:lvl6pPr marL="25146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6pPr>
      <a:lvl7pPr marL="29718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7pPr>
      <a:lvl8pPr marL="34290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8pPr>
      <a:lvl9pPr marL="3886200" indent="-228600" algn="l" rtl="0" fontAlgn="base">
        <a:spcBef>
          <a:spcPct val="20000"/>
        </a:spcBef>
        <a:spcAft>
          <a:spcPct val="0"/>
        </a:spcAft>
        <a:buClr>
          <a:srgbClr val="9DC5A6"/>
        </a:buClr>
        <a:buSzPct val="100000"/>
        <a:buFont typeface="Gill Sans MT" pitchFamily="34" charset="0"/>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lpaulozzi@cdc.gov" TargetMode="External"/><Relationship Id="rId1" Type="http://schemas.openxmlformats.org/officeDocument/2006/relationships/slideLayout" Target="../slideLayouts/slideLayout21.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76600"/>
            <a:ext cx="8229600" cy="838200"/>
          </a:xfrm>
        </p:spPr>
        <p:txBody>
          <a:bodyPr/>
          <a:lstStyle/>
          <a:p>
            <a:r>
              <a:rPr lang="en-US" sz="3200" dirty="0" smtClean="0"/>
              <a:t>Prescription Drug Overdose </a:t>
            </a:r>
            <a:br>
              <a:rPr lang="en-US" sz="3200" dirty="0" smtClean="0"/>
            </a:br>
            <a:r>
              <a:rPr lang="en-US" sz="3200" dirty="0" smtClean="0"/>
              <a:t>National Perspective </a:t>
            </a:r>
            <a:endParaRPr lang="en-US" sz="3200" dirty="0"/>
          </a:p>
        </p:txBody>
      </p:sp>
      <p:sp>
        <p:nvSpPr>
          <p:cNvPr id="2" name="Subtitle 1"/>
          <p:cNvSpPr>
            <a:spLocks noGrp="1"/>
          </p:cNvSpPr>
          <p:nvPr>
            <p:ph type="subTitle" idx="1"/>
          </p:nvPr>
        </p:nvSpPr>
        <p:spPr>
          <a:xfrm>
            <a:off x="1371600" y="4419600"/>
            <a:ext cx="6400800" cy="228600"/>
          </a:xfrm>
        </p:spPr>
        <p:txBody>
          <a:bodyPr/>
          <a:lstStyle/>
          <a:p>
            <a:r>
              <a:rPr lang="en-US" sz="2400" dirty="0" smtClean="0"/>
              <a:t>Len Paulozzi,  MD, MPH</a:t>
            </a:r>
            <a:endParaRPr lang="en-US" sz="2400" dirty="0"/>
          </a:p>
        </p:txBody>
      </p:sp>
      <p:sp>
        <p:nvSpPr>
          <p:cNvPr id="3" name="Text Placeholder 2"/>
          <p:cNvSpPr>
            <a:spLocks noGrp="1"/>
          </p:cNvSpPr>
          <p:nvPr>
            <p:ph type="body" sz="quarter" idx="10"/>
          </p:nvPr>
        </p:nvSpPr>
        <p:spPr>
          <a:xfrm>
            <a:off x="1371600" y="4800600"/>
            <a:ext cx="6400800" cy="1066800"/>
          </a:xfrm>
        </p:spPr>
        <p:txBody>
          <a:bodyPr/>
          <a:lstStyle/>
          <a:p>
            <a:r>
              <a:rPr lang="en-US" dirty="0" smtClean="0"/>
              <a:t>Division of Unintentional Injury Prevention</a:t>
            </a:r>
          </a:p>
          <a:p>
            <a:r>
              <a:rPr lang="en-US" dirty="0" smtClean="0"/>
              <a:t>National Center for Injury Prevention and Control</a:t>
            </a:r>
          </a:p>
          <a:p>
            <a:r>
              <a:rPr lang="en-US" dirty="0" smtClean="0"/>
              <a:t>Centers for Disease Control and Prevention</a:t>
            </a:r>
          </a:p>
          <a:p>
            <a:r>
              <a:rPr lang="en-US" dirty="0" smtClean="0"/>
              <a:t>Arizona Opioid Prescribing Summit, March 15, 2014</a:t>
            </a:r>
            <a:endParaRPr lang="en-US" dirty="0"/>
          </a:p>
        </p:txBody>
      </p:sp>
      <p:sp>
        <p:nvSpPr>
          <p:cNvPr id="5" name="Text Placeholder 4"/>
          <p:cNvSpPr>
            <a:spLocks noGrp="1"/>
          </p:cNvSpPr>
          <p:nvPr>
            <p:ph type="body" sz="quarter" idx="11"/>
          </p:nvPr>
        </p:nvSpPr>
        <p:spPr/>
        <p:txBody>
          <a:bodyPr/>
          <a:lstStyle/>
          <a:p>
            <a:r>
              <a:rPr lang="en-US" dirty="0" smtClean="0"/>
              <a:t>National Center for Injury Prevention and Control</a:t>
            </a:r>
            <a:endParaRPr lang="en-US" dirty="0"/>
          </a:p>
        </p:txBody>
      </p:sp>
      <p:sp>
        <p:nvSpPr>
          <p:cNvPr id="6" name="Text Placeholder 5"/>
          <p:cNvSpPr>
            <a:spLocks noGrp="1"/>
          </p:cNvSpPr>
          <p:nvPr>
            <p:ph type="body" sz="quarter" idx="12"/>
          </p:nvPr>
        </p:nvSpPr>
        <p:spPr>
          <a:xfrm>
            <a:off x="2286000" y="6477000"/>
            <a:ext cx="5105400" cy="228600"/>
          </a:xfrm>
        </p:spPr>
        <p:txBody>
          <a:bodyPr/>
          <a:lstStyle/>
          <a:p>
            <a:r>
              <a:rPr lang="en-US" dirty="0" smtClean="0"/>
              <a:t>Division of Unintentional Injury Prevention</a:t>
            </a:r>
            <a:endParaRPr lang="en-US" dirty="0"/>
          </a:p>
        </p:txBody>
      </p:sp>
      <p:pic>
        <p:nvPicPr>
          <p:cNvPr id="7" name="Picture 6" descr="Logos of the United States Department of Health and Human Services and Centers for Disease Control and Prevention&#10;"/>
          <p:cNvPicPr>
            <a:picLocks noChangeAspect="1"/>
          </p:cNvPicPr>
          <p:nvPr/>
        </p:nvPicPr>
        <p:blipFill>
          <a:blip r:embed="rId3" cstate="print"/>
          <a:stretch>
            <a:fillRect/>
          </a:stretch>
        </p:blipFill>
        <p:spPr>
          <a:xfrm>
            <a:off x="8667750" y="6477000"/>
            <a:ext cx="190500" cy="190500"/>
          </a:xfrm>
          <a:prstGeom prst="rect">
            <a:avLst/>
          </a:prstGeom>
        </p:spPr>
      </p:pic>
      <p:pic>
        <p:nvPicPr>
          <p:cNvPr id="10" name="Picture 9" descr="Man with prescription bottle of pills"/>
          <p:cNvPicPr>
            <a:picLocks noChangeAspect="1"/>
          </p:cNvPicPr>
          <p:nvPr/>
        </p:nvPicPr>
        <p:blipFill>
          <a:blip r:embed="rId4" cstate="print"/>
          <a:srcRect l="7778" t="22222" b="26667"/>
          <a:stretch>
            <a:fillRect/>
          </a:stretch>
        </p:blipFill>
        <p:spPr>
          <a:xfrm>
            <a:off x="2590800" y="762000"/>
            <a:ext cx="3962400" cy="2196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04228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Features of opioid guidelines by state: </a:t>
            </a:r>
            <a:br>
              <a:rPr lang="en-US" sz="2800" b="1" dirty="0" smtClean="0"/>
            </a:br>
            <a:r>
              <a:rPr lang="en-US" sz="2800" b="1" dirty="0" smtClean="0"/>
              <a:t>At each follow-up visit</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3468601"/>
              </p:ext>
            </p:extLst>
          </p:nvPr>
        </p:nvGraphicFramePr>
        <p:xfrm>
          <a:off x="457200" y="1295400"/>
          <a:ext cx="8220456" cy="4899071"/>
        </p:xfrm>
        <a:graphic>
          <a:graphicData uri="http://schemas.openxmlformats.org/drawingml/2006/table">
            <a:tbl>
              <a:tblPr firstRow="1" bandRow="1">
                <a:tableStyleId>{5C22544A-7EE6-4342-B048-85BDC9FD1C3A}</a:tableStyleId>
              </a:tblPr>
              <a:tblGrid>
                <a:gridCol w="3931920"/>
                <a:gridCol w="612648"/>
                <a:gridCol w="560832"/>
                <a:gridCol w="685800"/>
                <a:gridCol w="591312"/>
                <a:gridCol w="612648"/>
                <a:gridCol w="612648"/>
                <a:gridCol w="612648"/>
              </a:tblGrid>
              <a:tr h="552658">
                <a:tc>
                  <a:txBody>
                    <a:bodyPr/>
                    <a:lstStyle/>
                    <a:p>
                      <a:r>
                        <a:rPr lang="en-US" dirty="0" smtClean="0">
                          <a:solidFill>
                            <a:schemeClr val="bg2"/>
                          </a:solidFill>
                        </a:rPr>
                        <a:t>Recommendation*</a:t>
                      </a:r>
                      <a:endParaRPr lang="en-US" dirty="0">
                        <a:solidFill>
                          <a:schemeClr val="bg2"/>
                        </a:solidFill>
                      </a:endParaRPr>
                    </a:p>
                  </a:txBody>
                  <a:tcPr/>
                </a:tc>
                <a:tc>
                  <a:txBody>
                    <a:bodyPr/>
                    <a:lstStyle/>
                    <a:p>
                      <a:pPr algn="ctr"/>
                      <a:r>
                        <a:rPr lang="en-US" dirty="0" smtClean="0">
                          <a:solidFill>
                            <a:schemeClr val="bg2"/>
                          </a:solidFill>
                        </a:rPr>
                        <a:t>UT</a:t>
                      </a:r>
                      <a:endParaRPr lang="en-US" dirty="0">
                        <a:solidFill>
                          <a:schemeClr val="bg2"/>
                        </a:solidFill>
                      </a:endParaRPr>
                    </a:p>
                  </a:txBody>
                  <a:tcPr/>
                </a:tc>
                <a:tc>
                  <a:txBody>
                    <a:bodyPr/>
                    <a:lstStyle/>
                    <a:p>
                      <a:pPr algn="ctr"/>
                      <a:r>
                        <a:rPr lang="en-US" dirty="0" smtClean="0">
                          <a:solidFill>
                            <a:schemeClr val="bg2"/>
                          </a:solidFill>
                        </a:rPr>
                        <a:t>WA</a:t>
                      </a:r>
                      <a:endParaRPr lang="en-US" dirty="0">
                        <a:solidFill>
                          <a:schemeClr val="bg2"/>
                        </a:solidFill>
                      </a:endParaRPr>
                    </a:p>
                  </a:txBody>
                  <a:tcPr/>
                </a:tc>
                <a:tc>
                  <a:txBody>
                    <a:bodyPr/>
                    <a:lstStyle/>
                    <a:p>
                      <a:pPr algn="ctr"/>
                      <a:r>
                        <a:rPr lang="en-US" dirty="0" smtClean="0">
                          <a:solidFill>
                            <a:schemeClr val="bg2"/>
                          </a:solidFill>
                        </a:rPr>
                        <a:t>NYC</a:t>
                      </a:r>
                      <a:endParaRPr lang="en-US" dirty="0">
                        <a:solidFill>
                          <a:schemeClr val="bg2"/>
                        </a:solidFill>
                      </a:endParaRPr>
                    </a:p>
                  </a:txBody>
                  <a:tcPr/>
                </a:tc>
                <a:tc>
                  <a:txBody>
                    <a:bodyPr/>
                    <a:lstStyle/>
                    <a:p>
                      <a:pPr algn="ctr"/>
                      <a:r>
                        <a:rPr lang="en-US" dirty="0" smtClean="0">
                          <a:solidFill>
                            <a:schemeClr val="bg2"/>
                          </a:solidFill>
                        </a:rPr>
                        <a:t>NM</a:t>
                      </a:r>
                      <a:endParaRPr lang="en-US" dirty="0">
                        <a:solidFill>
                          <a:schemeClr val="bg2"/>
                        </a:solidFill>
                      </a:endParaRPr>
                    </a:p>
                  </a:txBody>
                  <a:tcPr/>
                </a:tc>
                <a:tc>
                  <a:txBody>
                    <a:bodyPr/>
                    <a:lstStyle/>
                    <a:p>
                      <a:pPr algn="ctr"/>
                      <a:r>
                        <a:rPr lang="en-US" dirty="0" smtClean="0">
                          <a:solidFill>
                            <a:schemeClr val="bg2"/>
                          </a:solidFill>
                        </a:rPr>
                        <a:t>OH</a:t>
                      </a:r>
                      <a:endParaRPr lang="en-US" dirty="0">
                        <a:solidFill>
                          <a:schemeClr val="bg2"/>
                        </a:solidFill>
                      </a:endParaRPr>
                    </a:p>
                  </a:txBody>
                  <a:tcPr/>
                </a:tc>
                <a:tc>
                  <a:txBody>
                    <a:bodyPr/>
                    <a:lstStyle/>
                    <a:p>
                      <a:pPr algn="ctr"/>
                      <a:r>
                        <a:rPr lang="en-US" dirty="0" smtClean="0">
                          <a:solidFill>
                            <a:schemeClr val="bg2"/>
                          </a:solidFill>
                        </a:rPr>
                        <a:t>IN</a:t>
                      </a:r>
                      <a:endParaRPr lang="en-US" dirty="0">
                        <a:solidFill>
                          <a:schemeClr val="bg2"/>
                        </a:solidFill>
                      </a:endParaRPr>
                    </a:p>
                  </a:txBody>
                  <a:tcPr/>
                </a:tc>
                <a:tc>
                  <a:txBody>
                    <a:bodyPr/>
                    <a:lstStyle/>
                    <a:p>
                      <a:pPr algn="ctr"/>
                      <a:r>
                        <a:rPr lang="en-US" dirty="0" smtClean="0">
                          <a:solidFill>
                            <a:schemeClr val="bg2"/>
                          </a:solidFill>
                        </a:rPr>
                        <a:t>OK</a:t>
                      </a:r>
                      <a:endParaRPr lang="en-US" dirty="0">
                        <a:solidFill>
                          <a:schemeClr val="bg2"/>
                        </a:solidFill>
                      </a:endParaRPr>
                    </a:p>
                  </a:txBody>
                  <a:tcPr/>
                </a:tc>
              </a:tr>
              <a:tr h="594333">
                <a:tc>
                  <a:txBody>
                    <a:bodyPr/>
                    <a:lstStyle/>
                    <a:p>
                      <a:pPr algn="l" fontAlgn="t"/>
                      <a:r>
                        <a:rPr lang="en-US" sz="1400" b="0" i="0" u="none" strike="noStrike" dirty="0">
                          <a:solidFill>
                            <a:srgbClr val="000000"/>
                          </a:solidFill>
                          <a:effectLst/>
                          <a:latin typeface="myriad webpro"/>
                        </a:rPr>
                        <a:t>Assess pain intensity, level of function, adverse events, aberrant drug-related </a:t>
                      </a:r>
                      <a:r>
                        <a:rPr lang="en-US" sz="1400" b="0" i="0" u="none" strike="noStrike" dirty="0" smtClean="0">
                          <a:solidFill>
                            <a:srgbClr val="000000"/>
                          </a:solidFill>
                          <a:effectLst/>
                          <a:latin typeface="myriad webpro"/>
                        </a:rPr>
                        <a:t>behavior</a:t>
                      </a:r>
                      <a:endParaRPr lang="en-US" sz="1400" b="0" i="0" u="none" strike="noStrike" dirty="0">
                        <a:solidFill>
                          <a:srgbClr val="000000"/>
                        </a:solidFill>
                        <a:effectLst/>
                        <a:latin typeface="myriad webpro"/>
                      </a:endParaRPr>
                    </a:p>
                  </a:txBody>
                  <a:tcPr marT="91440" marB="91440"/>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Y80</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1010367">
                <a:tc>
                  <a:txBody>
                    <a:bodyPr/>
                    <a:lstStyle/>
                    <a:p>
                      <a:pPr algn="l" fontAlgn="t"/>
                      <a:r>
                        <a:rPr lang="en-US" sz="1400" b="0" i="0" u="none" strike="noStrike" dirty="0">
                          <a:solidFill>
                            <a:srgbClr val="000000"/>
                          </a:solidFill>
                          <a:effectLst/>
                          <a:latin typeface="myriad webpro"/>
                        </a:rPr>
                        <a:t>Reassess </a:t>
                      </a:r>
                      <a:r>
                        <a:rPr lang="en-US" sz="1400" b="0" i="0" u="none" strike="noStrike" dirty="0" smtClean="0">
                          <a:solidFill>
                            <a:srgbClr val="000000"/>
                          </a:solidFill>
                          <a:effectLst/>
                          <a:latin typeface="myriad webpro"/>
                        </a:rPr>
                        <a:t>treatment </a:t>
                      </a:r>
                      <a:r>
                        <a:rPr lang="en-US" sz="1400" b="0" i="0" u="none" strike="noStrike" dirty="0">
                          <a:solidFill>
                            <a:srgbClr val="000000"/>
                          </a:solidFill>
                          <a:effectLst/>
                          <a:latin typeface="myriad webpro"/>
                        </a:rPr>
                        <a:t>progress and treatment plan and consider other pain management approaches if patient </a:t>
                      </a:r>
                      <a:r>
                        <a:rPr lang="en-US" sz="1400" b="0" i="0" u="none" strike="noStrike" dirty="0" smtClean="0">
                          <a:solidFill>
                            <a:srgbClr val="000000"/>
                          </a:solidFill>
                          <a:effectLst/>
                          <a:latin typeface="myriad webpro"/>
                        </a:rPr>
                        <a:t>receiving </a:t>
                      </a:r>
                      <a:r>
                        <a:rPr lang="en-US" sz="1400" b="0" i="0" u="none" strike="noStrike" dirty="0">
                          <a:solidFill>
                            <a:srgbClr val="000000"/>
                          </a:solidFill>
                          <a:effectLst/>
                          <a:latin typeface="myriad webpro"/>
                        </a:rPr>
                        <a:t>≥ </a:t>
                      </a:r>
                      <a:r>
                        <a:rPr lang="en-US" sz="1400" b="0" i="0" u="none" strike="noStrike" dirty="0" smtClean="0">
                          <a:solidFill>
                            <a:srgbClr val="000000"/>
                          </a:solidFill>
                          <a:effectLst/>
                          <a:latin typeface="myriad webpro"/>
                        </a:rPr>
                        <a:t>a</a:t>
                      </a:r>
                      <a:r>
                        <a:rPr lang="en-US" sz="1400" b="0" i="0" u="none" strike="noStrike" baseline="0" dirty="0" smtClean="0">
                          <a:solidFill>
                            <a:srgbClr val="000000"/>
                          </a:solidFill>
                          <a:effectLst/>
                          <a:latin typeface="myriad webpro"/>
                        </a:rPr>
                        <a:t> specific dose in</a:t>
                      </a:r>
                      <a:r>
                        <a:rPr lang="en-US" sz="1400" b="0" i="0" u="none" strike="noStrike" dirty="0" smtClean="0">
                          <a:solidFill>
                            <a:srgbClr val="000000"/>
                          </a:solidFill>
                          <a:effectLst/>
                          <a:latin typeface="myriad webpro"/>
                        </a:rPr>
                        <a:t> Morphine Mg Equivalent (MME)/day</a:t>
                      </a:r>
                      <a:endParaRPr lang="en-US" sz="1400" b="0" i="0" u="none" strike="noStrike" dirty="0">
                        <a:solidFill>
                          <a:srgbClr val="000000"/>
                        </a:solidFill>
                        <a:effectLst/>
                        <a:latin typeface="myriad webpro"/>
                      </a:endParaRPr>
                    </a:p>
                  </a:txBody>
                  <a:tcPr marT="91440" marB="91440"/>
                </a:tc>
                <a:tc>
                  <a:txBody>
                    <a:bodyPr/>
                    <a:lstStyle/>
                    <a:p>
                      <a:pPr algn="ctr" fontAlgn="ctr"/>
                      <a:r>
                        <a:rPr lang="en-US" sz="1400" b="0" i="0" u="none" strike="noStrike" dirty="0" smtClean="0">
                          <a:solidFill>
                            <a:srgbClr val="000000"/>
                          </a:solidFill>
                          <a:effectLst/>
                          <a:latin typeface="+mn-lt"/>
                        </a:rPr>
                        <a:t>120-200</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b="0" i="0" u="none" strike="noStrike" dirty="0" smtClean="0">
                          <a:solidFill>
                            <a:srgbClr val="000000"/>
                          </a:solidFill>
                          <a:effectLst/>
                          <a:latin typeface="+mn-lt"/>
                        </a:rPr>
                        <a:t>120</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b="0" i="0" u="none" strike="noStrike" dirty="0" smtClean="0">
                          <a:solidFill>
                            <a:srgbClr val="000000"/>
                          </a:solidFill>
                          <a:effectLst/>
                          <a:latin typeface="+mn-lt"/>
                        </a:rPr>
                        <a:t>100</a:t>
                      </a:r>
                      <a:endParaRPr lang="en-US" sz="1400" b="0" i="0" u="none" strike="noStrike" dirty="0">
                        <a:solidFill>
                          <a:srgbClr val="000000"/>
                        </a:solidFill>
                        <a:effectLst/>
                        <a:latin typeface="+mn-lt"/>
                      </a:endParaRPr>
                    </a:p>
                  </a:txBody>
                  <a:tcPr marL="0" marR="0" marT="0" marB="0" anchor="ctr"/>
                </a:tc>
                <a:tc>
                  <a:txBody>
                    <a:bodyPr/>
                    <a:lstStyle/>
                    <a:p>
                      <a:pPr algn="ctr"/>
                      <a:endParaRPr lang="en-US" sz="1400">
                        <a:solidFill>
                          <a:srgbClr val="000104"/>
                        </a:solidFill>
                        <a:latin typeface="+mn-lt"/>
                      </a:endParaRPr>
                    </a:p>
                  </a:txBody>
                  <a:tcPr anchor="ctr"/>
                </a:tc>
                <a:tc>
                  <a:txBody>
                    <a:bodyPr/>
                    <a:lstStyle/>
                    <a:p>
                      <a:pPr algn="ctr"/>
                      <a:r>
                        <a:rPr lang="en-US" sz="1400" dirty="0" smtClean="0">
                          <a:solidFill>
                            <a:srgbClr val="000104"/>
                          </a:solidFill>
                          <a:latin typeface="+mn-lt"/>
                        </a:rPr>
                        <a:t>80</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30</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r>
              <a:tr h="1010367">
                <a:tc>
                  <a:txBody>
                    <a:bodyPr/>
                    <a:lstStyle/>
                    <a:p>
                      <a:pPr algn="l" fontAlgn="t"/>
                      <a:r>
                        <a:rPr lang="en-US" sz="1400" b="0" i="0" u="none" strike="noStrike" dirty="0" smtClean="0">
                          <a:solidFill>
                            <a:srgbClr val="000000"/>
                          </a:solidFill>
                          <a:effectLst/>
                          <a:latin typeface="myriad webpro"/>
                        </a:rPr>
                        <a:t>Do not combine opioids with </a:t>
                      </a:r>
                      <a:r>
                        <a:rPr lang="en-US" sz="1400" b="0" i="0" u="none" strike="noStrike" dirty="0">
                          <a:solidFill>
                            <a:srgbClr val="000000"/>
                          </a:solidFill>
                          <a:effectLst/>
                          <a:latin typeface="myriad webpro"/>
                        </a:rPr>
                        <a:t>sedative-hypnotics such as benzodiazepines or barbiturates unless there is a specific medical and/or psychiatric indication</a:t>
                      </a:r>
                    </a:p>
                  </a:txBody>
                  <a:tcPr marT="91440" marB="91440"/>
                </a:tc>
                <a:tc>
                  <a:txBody>
                    <a:bodyPr/>
                    <a:lstStyle/>
                    <a:p>
                      <a:pPr algn="ctr" fontAlgn="ctr"/>
                      <a:r>
                        <a:rPr lang="en-US" sz="1400" b="0" i="0" u="none" strike="noStrike">
                          <a:solidFill>
                            <a:srgbClr val="000000"/>
                          </a:solidFill>
                          <a:effectLst/>
                          <a:latin typeface="+mn-lt"/>
                        </a:rPr>
                        <a:t> </a:t>
                      </a:r>
                    </a:p>
                  </a:txBody>
                  <a:tcPr marL="0" marR="0" marT="0" marB="0" anchor="ctr"/>
                </a:tc>
                <a:tc>
                  <a:txBody>
                    <a:bodyPr/>
                    <a:lstStyle/>
                    <a:p>
                      <a:pPr algn="ctr" fontAlgn="ctr"/>
                      <a:r>
                        <a:rPr lang="en-US" sz="1400" b="0" i="0" u="none" strike="noStrike" dirty="0" smtClean="0">
                          <a:solidFill>
                            <a:srgbClr val="000000"/>
                          </a:solidFill>
                          <a:effectLst/>
                          <a:latin typeface="+mn-lt"/>
                        </a:rPr>
                        <a:t>Y</a:t>
                      </a:r>
                      <a:r>
                        <a:rPr lang="en-US" sz="1400" b="0" i="0" u="none" strike="noStrike" dirty="0">
                          <a:solidFill>
                            <a:srgbClr val="000000"/>
                          </a:solidFill>
                          <a:effectLst/>
                          <a:latin typeface="+mn-lt"/>
                        </a:rPr>
                        <a:t> </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endParaRPr lang="en-US" sz="140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r>
              <a:tr h="414493">
                <a:tc>
                  <a:txBody>
                    <a:bodyPr/>
                    <a:lstStyle/>
                    <a:p>
                      <a:pPr algn="l" fontAlgn="t"/>
                      <a:r>
                        <a:rPr lang="en-US" sz="1400" b="0" i="0" u="none" strike="noStrike" dirty="0">
                          <a:solidFill>
                            <a:srgbClr val="000000"/>
                          </a:solidFill>
                          <a:effectLst/>
                          <a:latin typeface="myriad webpro"/>
                        </a:rPr>
                        <a:t>Check PDMP </a:t>
                      </a:r>
                    </a:p>
                  </a:txBody>
                  <a:tcPr marT="91440" marB="91440"/>
                </a:tc>
                <a:tc>
                  <a:txBody>
                    <a:bodyPr/>
                    <a:lstStyle/>
                    <a:p>
                      <a:pPr algn="ctr" fontAlgn="ct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Y</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b="0" i="0" u="none" strike="noStrike" dirty="0" smtClean="0">
                          <a:solidFill>
                            <a:srgbClr val="000000"/>
                          </a:solidFill>
                          <a:effectLst/>
                          <a:latin typeface="+mn-lt"/>
                        </a:rPr>
                        <a:t>*</a:t>
                      </a:r>
                      <a:r>
                        <a:rPr lang="en-US" sz="1400" b="0" i="0" u="none" strike="noStrike" dirty="0">
                          <a:solidFill>
                            <a:srgbClr val="000000"/>
                          </a:solidFill>
                          <a:effectLst/>
                          <a:latin typeface="+mn-lt"/>
                        </a:rPr>
                        <a:t> </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Y80</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1218383">
                <a:tc>
                  <a:txBody>
                    <a:bodyPr/>
                    <a:lstStyle/>
                    <a:p>
                      <a:pPr algn="l" fontAlgn="t"/>
                      <a:r>
                        <a:rPr lang="en-US" sz="1400" b="0" i="0" u="none" strike="noStrike" dirty="0">
                          <a:solidFill>
                            <a:srgbClr val="000000"/>
                          </a:solidFill>
                          <a:effectLst/>
                          <a:latin typeface="myriad webpro"/>
                        </a:rPr>
                        <a:t>Conduct </a:t>
                      </a:r>
                      <a:r>
                        <a:rPr lang="en-US" sz="1400" b="0" i="0" u="none" strike="noStrike" dirty="0" smtClean="0">
                          <a:solidFill>
                            <a:srgbClr val="000000"/>
                          </a:solidFill>
                          <a:effectLst/>
                          <a:latin typeface="myriad webpro"/>
                        </a:rPr>
                        <a:t>periodic random UDT </a:t>
                      </a:r>
                      <a:r>
                        <a:rPr lang="en-US" sz="1400" b="0" i="0" u="none" strike="noStrike" dirty="0">
                          <a:solidFill>
                            <a:srgbClr val="000000"/>
                          </a:solidFill>
                          <a:effectLst/>
                          <a:latin typeface="myriad webpro"/>
                        </a:rPr>
                        <a:t>on all patients receiving chronic opioid therapy. </a:t>
                      </a:r>
                      <a:r>
                        <a:rPr lang="en-US" sz="1400" b="0" i="0" u="none" strike="noStrike" dirty="0" smtClean="0">
                          <a:solidFill>
                            <a:srgbClr val="000000"/>
                          </a:solidFill>
                          <a:effectLst/>
                          <a:latin typeface="myriad webpro"/>
                        </a:rPr>
                        <a:t>(</a:t>
                      </a:r>
                      <a:r>
                        <a:rPr lang="en-US" sz="1400" b="0" i="0" u="none" strike="noStrike" dirty="0">
                          <a:solidFill>
                            <a:srgbClr val="000000"/>
                          </a:solidFill>
                          <a:effectLst/>
                          <a:latin typeface="myriad webpro"/>
                        </a:rPr>
                        <a:t>yearly for low-risk and up to every 3 months for high-risk). </a:t>
                      </a:r>
                      <a:r>
                        <a:rPr lang="en-US" sz="1400" b="0" i="0" u="none" strike="noStrike" dirty="0" smtClean="0">
                          <a:solidFill>
                            <a:srgbClr val="000000"/>
                          </a:solidFill>
                          <a:effectLst/>
                          <a:latin typeface="myriad webpro"/>
                        </a:rPr>
                        <a:t>Screen if </a:t>
                      </a:r>
                      <a:r>
                        <a:rPr lang="en-US" sz="1400" b="0" i="0" u="none" strike="noStrike" dirty="0">
                          <a:solidFill>
                            <a:srgbClr val="000000"/>
                          </a:solidFill>
                          <a:effectLst/>
                          <a:latin typeface="myriad webpro"/>
                        </a:rPr>
                        <a:t>patient demonstrates aberrant behavior</a:t>
                      </a:r>
                    </a:p>
                  </a:txBody>
                  <a:tcPr marT="91440" marB="91440"/>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Y80</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r>
            </a:tbl>
          </a:graphicData>
        </a:graphic>
      </p:graphicFrame>
      <p:sp>
        <p:nvSpPr>
          <p:cNvPr id="4" name="Slide Number Placeholder 3"/>
          <p:cNvSpPr>
            <a:spLocks noGrp="1"/>
          </p:cNvSpPr>
          <p:nvPr>
            <p:ph type="sldNum" sz="quarter" idx="12"/>
          </p:nvPr>
        </p:nvSpPr>
        <p:spPr>
          <a:xfrm>
            <a:off x="8610600" y="6356350"/>
            <a:ext cx="304800" cy="365125"/>
          </a:xfrm>
        </p:spPr>
        <p:txBody>
          <a:bodyPr/>
          <a:lstStyle/>
          <a:p>
            <a:r>
              <a:rPr lang="en-US" dirty="0" smtClean="0"/>
              <a:t> </a:t>
            </a:r>
            <a:endParaRPr lang="en-US" dirty="0"/>
          </a:p>
        </p:txBody>
      </p:sp>
      <p:sp>
        <p:nvSpPr>
          <p:cNvPr id="3" name="TextBox 2"/>
          <p:cNvSpPr txBox="1"/>
          <p:nvPr/>
        </p:nvSpPr>
        <p:spPr>
          <a:xfrm>
            <a:off x="457200" y="6324600"/>
            <a:ext cx="8077200" cy="276999"/>
          </a:xfrm>
          <a:prstGeom prst="rect">
            <a:avLst/>
          </a:prstGeom>
          <a:noFill/>
        </p:spPr>
        <p:txBody>
          <a:bodyPr wrap="square" rtlCol="0">
            <a:spAutoFit/>
          </a:bodyPr>
          <a:lstStyle/>
          <a:p>
            <a:pPr lvl="0"/>
            <a:r>
              <a:rPr lang="en-US" sz="1200" dirty="0">
                <a:solidFill>
                  <a:srgbClr val="FFC000"/>
                </a:solidFill>
              </a:rPr>
              <a:t>*Recommendation listed here might differ from the wording in the guideline.</a:t>
            </a:r>
            <a:endParaRPr lang="en-US" sz="1200" dirty="0">
              <a:solidFill>
                <a:srgbClr val="FFC000"/>
              </a:solidFill>
            </a:endParaRPr>
          </a:p>
        </p:txBody>
      </p:sp>
    </p:spTree>
    <p:extLst>
      <p:ext uri="{BB962C8B-B14F-4D97-AF65-F5344CB8AC3E}">
        <p14:creationId xmlns:p14="http://schemas.microsoft.com/office/powerpoint/2010/main" val="1202743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Features of opioid guidelines by state: </a:t>
            </a:r>
            <a:br>
              <a:rPr lang="en-US" sz="2800" b="1" dirty="0" smtClean="0"/>
            </a:br>
            <a:r>
              <a:rPr lang="en-US" sz="2800" b="1" dirty="0" smtClean="0"/>
              <a:t>Opioid discontinuation</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7654835"/>
              </p:ext>
            </p:extLst>
          </p:nvPr>
        </p:nvGraphicFramePr>
        <p:xfrm>
          <a:off x="457200" y="1600200"/>
          <a:ext cx="8220456" cy="4310682"/>
        </p:xfrm>
        <a:graphic>
          <a:graphicData uri="http://schemas.openxmlformats.org/drawingml/2006/table">
            <a:tbl>
              <a:tblPr firstRow="1" bandRow="1">
                <a:tableStyleId>{5C22544A-7EE6-4342-B048-85BDC9FD1C3A}</a:tableStyleId>
              </a:tblPr>
              <a:tblGrid>
                <a:gridCol w="3931920"/>
                <a:gridCol w="612648"/>
                <a:gridCol w="560832"/>
                <a:gridCol w="685800"/>
                <a:gridCol w="591312"/>
                <a:gridCol w="612648"/>
                <a:gridCol w="612648"/>
                <a:gridCol w="612648"/>
              </a:tblGrid>
              <a:tr h="596811">
                <a:tc>
                  <a:txBody>
                    <a:bodyPr/>
                    <a:lstStyle/>
                    <a:p>
                      <a:r>
                        <a:rPr lang="en-US" dirty="0" smtClean="0">
                          <a:solidFill>
                            <a:schemeClr val="bg2"/>
                          </a:solidFill>
                        </a:rPr>
                        <a:t>Recommendation*</a:t>
                      </a:r>
                      <a:endParaRPr lang="en-US" dirty="0">
                        <a:solidFill>
                          <a:schemeClr val="bg2"/>
                        </a:solidFill>
                      </a:endParaRPr>
                    </a:p>
                  </a:txBody>
                  <a:tcPr/>
                </a:tc>
                <a:tc>
                  <a:txBody>
                    <a:bodyPr/>
                    <a:lstStyle/>
                    <a:p>
                      <a:pPr algn="ctr"/>
                      <a:r>
                        <a:rPr lang="en-US" dirty="0" smtClean="0">
                          <a:solidFill>
                            <a:schemeClr val="bg2"/>
                          </a:solidFill>
                        </a:rPr>
                        <a:t>UT</a:t>
                      </a:r>
                      <a:endParaRPr lang="en-US" dirty="0">
                        <a:solidFill>
                          <a:schemeClr val="bg2"/>
                        </a:solidFill>
                      </a:endParaRPr>
                    </a:p>
                  </a:txBody>
                  <a:tcPr/>
                </a:tc>
                <a:tc>
                  <a:txBody>
                    <a:bodyPr/>
                    <a:lstStyle/>
                    <a:p>
                      <a:pPr algn="ctr"/>
                      <a:r>
                        <a:rPr lang="en-US" dirty="0" smtClean="0">
                          <a:solidFill>
                            <a:schemeClr val="bg2"/>
                          </a:solidFill>
                        </a:rPr>
                        <a:t>WA</a:t>
                      </a:r>
                      <a:endParaRPr lang="en-US" dirty="0">
                        <a:solidFill>
                          <a:schemeClr val="bg2"/>
                        </a:solidFill>
                      </a:endParaRPr>
                    </a:p>
                  </a:txBody>
                  <a:tcPr/>
                </a:tc>
                <a:tc>
                  <a:txBody>
                    <a:bodyPr/>
                    <a:lstStyle/>
                    <a:p>
                      <a:pPr algn="ctr"/>
                      <a:r>
                        <a:rPr lang="en-US" dirty="0" smtClean="0">
                          <a:solidFill>
                            <a:schemeClr val="bg2"/>
                          </a:solidFill>
                        </a:rPr>
                        <a:t>NYC</a:t>
                      </a:r>
                      <a:endParaRPr lang="en-US" dirty="0">
                        <a:solidFill>
                          <a:schemeClr val="bg2"/>
                        </a:solidFill>
                      </a:endParaRPr>
                    </a:p>
                  </a:txBody>
                  <a:tcPr/>
                </a:tc>
                <a:tc>
                  <a:txBody>
                    <a:bodyPr/>
                    <a:lstStyle/>
                    <a:p>
                      <a:pPr algn="ctr"/>
                      <a:r>
                        <a:rPr lang="en-US" dirty="0" smtClean="0">
                          <a:solidFill>
                            <a:schemeClr val="bg2"/>
                          </a:solidFill>
                        </a:rPr>
                        <a:t>NM</a:t>
                      </a:r>
                      <a:endParaRPr lang="en-US" dirty="0">
                        <a:solidFill>
                          <a:schemeClr val="bg2"/>
                        </a:solidFill>
                      </a:endParaRPr>
                    </a:p>
                  </a:txBody>
                  <a:tcPr/>
                </a:tc>
                <a:tc>
                  <a:txBody>
                    <a:bodyPr/>
                    <a:lstStyle/>
                    <a:p>
                      <a:pPr algn="ctr"/>
                      <a:r>
                        <a:rPr lang="en-US" dirty="0" smtClean="0">
                          <a:solidFill>
                            <a:schemeClr val="bg2"/>
                          </a:solidFill>
                        </a:rPr>
                        <a:t>OH</a:t>
                      </a:r>
                      <a:endParaRPr lang="en-US" dirty="0">
                        <a:solidFill>
                          <a:schemeClr val="bg2"/>
                        </a:solidFill>
                      </a:endParaRPr>
                    </a:p>
                  </a:txBody>
                  <a:tcPr/>
                </a:tc>
                <a:tc>
                  <a:txBody>
                    <a:bodyPr/>
                    <a:lstStyle/>
                    <a:p>
                      <a:pPr algn="ctr"/>
                      <a:r>
                        <a:rPr lang="en-US" dirty="0" smtClean="0">
                          <a:solidFill>
                            <a:schemeClr val="bg2"/>
                          </a:solidFill>
                        </a:rPr>
                        <a:t>IN</a:t>
                      </a:r>
                      <a:endParaRPr lang="en-US" dirty="0">
                        <a:solidFill>
                          <a:schemeClr val="bg2"/>
                        </a:solidFill>
                      </a:endParaRPr>
                    </a:p>
                  </a:txBody>
                  <a:tcPr/>
                </a:tc>
                <a:tc>
                  <a:txBody>
                    <a:bodyPr/>
                    <a:lstStyle/>
                    <a:p>
                      <a:pPr algn="ctr"/>
                      <a:r>
                        <a:rPr lang="en-US" dirty="0" smtClean="0">
                          <a:solidFill>
                            <a:schemeClr val="bg2"/>
                          </a:solidFill>
                        </a:rPr>
                        <a:t>OK</a:t>
                      </a:r>
                      <a:endParaRPr lang="en-US" dirty="0">
                        <a:solidFill>
                          <a:schemeClr val="bg2"/>
                        </a:solidFill>
                      </a:endParaRPr>
                    </a:p>
                  </a:txBody>
                  <a:tcPr/>
                </a:tc>
              </a:tr>
              <a:tr h="1223463">
                <a:tc>
                  <a:txBody>
                    <a:bodyPr/>
                    <a:lstStyle/>
                    <a:p>
                      <a:pPr algn="l" fontAlgn="t"/>
                      <a:r>
                        <a:rPr lang="en-US" sz="1400" b="0" i="0" u="none" strike="noStrike" dirty="0" smtClean="0">
                          <a:solidFill>
                            <a:srgbClr val="000000"/>
                          </a:solidFill>
                          <a:effectLst/>
                          <a:latin typeface="myriad webpro"/>
                        </a:rPr>
                        <a:t>Primary </a:t>
                      </a:r>
                      <a:r>
                        <a:rPr lang="en-US" sz="1400" b="0" i="0" u="none" strike="noStrike" dirty="0">
                          <a:solidFill>
                            <a:srgbClr val="000000"/>
                          </a:solidFill>
                          <a:effectLst/>
                          <a:latin typeface="myriad webpro"/>
                        </a:rPr>
                        <a:t>reasons for discontinuation include: no progress toward meeting therapeutic goals; </a:t>
                      </a:r>
                      <a:r>
                        <a:rPr lang="en-US" sz="1400" b="0" i="0" u="none" strike="noStrike" dirty="0" smtClean="0">
                          <a:solidFill>
                            <a:srgbClr val="000000"/>
                          </a:solidFill>
                          <a:effectLst/>
                          <a:latin typeface="myriad webpro"/>
                        </a:rPr>
                        <a:t>serious </a:t>
                      </a:r>
                      <a:r>
                        <a:rPr lang="en-US" sz="1400" b="0" i="0" u="none" strike="noStrike" dirty="0">
                          <a:solidFill>
                            <a:srgbClr val="000000"/>
                          </a:solidFill>
                          <a:effectLst/>
                          <a:latin typeface="myriad webpro"/>
                        </a:rPr>
                        <a:t>or repeated aberrant drug related behaviors or drug diversion; </a:t>
                      </a:r>
                      <a:r>
                        <a:rPr lang="en-US" sz="1400" b="0" i="0" u="none" strike="noStrike" dirty="0" smtClean="0">
                          <a:solidFill>
                            <a:srgbClr val="000000"/>
                          </a:solidFill>
                          <a:effectLst/>
                          <a:latin typeface="myriad webpro"/>
                        </a:rPr>
                        <a:t>intolerable </a:t>
                      </a:r>
                      <a:r>
                        <a:rPr lang="en-US" sz="1400" b="0" i="0" u="none" strike="noStrike" dirty="0">
                          <a:solidFill>
                            <a:srgbClr val="000000"/>
                          </a:solidFill>
                          <a:effectLst/>
                          <a:latin typeface="myriad webpro"/>
                        </a:rPr>
                        <a:t>side effects</a:t>
                      </a:r>
                    </a:p>
                  </a:txBody>
                  <a:tcPr marT="91440" marB="91440"/>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805695">
                <a:tc>
                  <a:txBody>
                    <a:bodyPr/>
                    <a:lstStyle/>
                    <a:p>
                      <a:pPr algn="l" fontAlgn="t"/>
                      <a:r>
                        <a:rPr lang="en-US" sz="1400" b="0" i="0" u="none" strike="noStrike" dirty="0" smtClean="0">
                          <a:solidFill>
                            <a:srgbClr val="000000"/>
                          </a:solidFill>
                          <a:effectLst/>
                          <a:latin typeface="myriad webpro"/>
                        </a:rPr>
                        <a:t>Specific</a:t>
                      </a:r>
                      <a:r>
                        <a:rPr lang="en-US" sz="1400" b="0" i="0" u="none" strike="noStrike" baseline="0" dirty="0" smtClean="0">
                          <a:solidFill>
                            <a:srgbClr val="000000"/>
                          </a:solidFill>
                          <a:effectLst/>
                          <a:latin typeface="myriad webpro"/>
                        </a:rPr>
                        <a:t> </a:t>
                      </a:r>
                      <a:r>
                        <a:rPr lang="en-US" sz="1400" b="0" i="0" u="none" strike="noStrike" dirty="0" smtClean="0">
                          <a:solidFill>
                            <a:srgbClr val="000000"/>
                          </a:solidFill>
                          <a:effectLst/>
                          <a:latin typeface="myriad webpro"/>
                        </a:rPr>
                        <a:t>tapering </a:t>
                      </a:r>
                      <a:r>
                        <a:rPr lang="en-US" sz="1400" b="0" i="0" u="none" strike="noStrike" dirty="0">
                          <a:solidFill>
                            <a:srgbClr val="000000"/>
                          </a:solidFill>
                          <a:effectLst/>
                          <a:latin typeface="myriad webpro"/>
                        </a:rPr>
                        <a:t>strategies </a:t>
                      </a:r>
                      <a:r>
                        <a:rPr lang="en-US" sz="1400" b="0" i="0" u="none" strike="noStrike" dirty="0" smtClean="0">
                          <a:solidFill>
                            <a:srgbClr val="000000"/>
                          </a:solidFill>
                          <a:effectLst/>
                          <a:latin typeface="myriad webpro"/>
                        </a:rPr>
                        <a:t>suggested, e.g.,  </a:t>
                      </a:r>
                      <a:r>
                        <a:rPr lang="en-US" sz="1400" b="0" i="0" u="none" strike="noStrike" dirty="0">
                          <a:solidFill>
                            <a:srgbClr val="000000"/>
                          </a:solidFill>
                          <a:effectLst/>
                          <a:latin typeface="myriad webpro"/>
                        </a:rPr>
                        <a:t>a 10% reduction in dose per week up to 25-50% reduction every few days</a:t>
                      </a:r>
                    </a:p>
                  </a:txBody>
                  <a:tcPr marT="91440" marB="91440"/>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1641231">
                <a:tc>
                  <a:txBody>
                    <a:bodyPr/>
                    <a:lstStyle/>
                    <a:p>
                      <a:pPr algn="l" fontAlgn="t"/>
                      <a:r>
                        <a:rPr lang="en-US" sz="1400" b="0" i="0" u="none" strike="noStrike" dirty="0">
                          <a:solidFill>
                            <a:srgbClr val="000000"/>
                          </a:solidFill>
                          <a:effectLst/>
                          <a:latin typeface="myriad webpro"/>
                        </a:rPr>
                        <a:t>If patient is suspected of meeting </a:t>
                      </a:r>
                      <a:r>
                        <a:rPr lang="en-US" sz="1400" b="0" i="0" u="none" strike="noStrike" dirty="0" smtClean="0">
                          <a:solidFill>
                            <a:srgbClr val="000000"/>
                          </a:solidFill>
                          <a:effectLst/>
                          <a:latin typeface="myriad webpro"/>
                        </a:rPr>
                        <a:t>criteria </a:t>
                      </a:r>
                      <a:r>
                        <a:rPr lang="en-US" sz="1400" b="0" i="0" u="none" strike="noStrike" dirty="0">
                          <a:solidFill>
                            <a:srgbClr val="000000"/>
                          </a:solidFill>
                          <a:effectLst/>
                          <a:latin typeface="myriad webpro"/>
                        </a:rPr>
                        <a:t>for opioid dependence, explain </a:t>
                      </a:r>
                      <a:r>
                        <a:rPr lang="en-US" sz="1400" b="0" i="0" u="none" strike="noStrike" dirty="0" smtClean="0">
                          <a:solidFill>
                            <a:srgbClr val="000000"/>
                          </a:solidFill>
                          <a:effectLst/>
                          <a:latin typeface="myriad webpro"/>
                        </a:rPr>
                        <a:t>treatment options</a:t>
                      </a:r>
                      <a:r>
                        <a:rPr lang="en-US" sz="1400" b="0" i="0" u="none" strike="noStrike" baseline="0" dirty="0" smtClean="0">
                          <a:solidFill>
                            <a:srgbClr val="000000"/>
                          </a:solidFill>
                          <a:effectLst/>
                          <a:latin typeface="myriad webpro"/>
                        </a:rPr>
                        <a:t> </a:t>
                      </a:r>
                      <a:r>
                        <a:rPr lang="en-US" sz="1400" b="0" i="0" u="none" strike="noStrike" dirty="0" smtClean="0">
                          <a:solidFill>
                            <a:srgbClr val="000000"/>
                          </a:solidFill>
                          <a:effectLst/>
                          <a:latin typeface="myriad webpro"/>
                        </a:rPr>
                        <a:t>and </a:t>
                      </a:r>
                      <a:r>
                        <a:rPr lang="en-US" sz="1400" b="0" i="0" u="none" strike="noStrike" dirty="0">
                          <a:solidFill>
                            <a:srgbClr val="000000"/>
                          </a:solidFill>
                          <a:effectLst/>
                          <a:latin typeface="myriad webpro"/>
                        </a:rPr>
                        <a:t>refer </a:t>
                      </a:r>
                      <a:r>
                        <a:rPr lang="en-US" sz="1400" b="0" i="0" u="none" strike="noStrike" dirty="0" smtClean="0">
                          <a:solidFill>
                            <a:srgbClr val="000000"/>
                          </a:solidFill>
                          <a:effectLst/>
                          <a:latin typeface="myriad webpro"/>
                        </a:rPr>
                        <a:t>patient </a:t>
                      </a:r>
                      <a:r>
                        <a:rPr lang="en-US" sz="1400" b="0" i="0" u="none" strike="noStrike" dirty="0">
                          <a:solidFill>
                            <a:srgbClr val="000000"/>
                          </a:solidFill>
                          <a:effectLst/>
                          <a:latin typeface="myriad webpro"/>
                        </a:rPr>
                        <a:t>to an </a:t>
                      </a:r>
                      <a:r>
                        <a:rPr lang="en-US" sz="1400" b="0" i="0" u="none" strike="noStrike" dirty="0" smtClean="0">
                          <a:solidFill>
                            <a:srgbClr val="000000"/>
                          </a:solidFill>
                          <a:effectLst/>
                          <a:latin typeface="myriad webpro"/>
                        </a:rPr>
                        <a:t>addiction </a:t>
                      </a:r>
                      <a:r>
                        <a:rPr lang="en-US" sz="1400" b="0" i="0" u="none" strike="noStrike" dirty="0">
                          <a:solidFill>
                            <a:srgbClr val="000000"/>
                          </a:solidFill>
                          <a:effectLst/>
                          <a:latin typeface="myriad webpro"/>
                        </a:rPr>
                        <a:t>specialist, buprenorphine providers, or methadone maintenance </a:t>
                      </a:r>
                      <a:r>
                        <a:rPr lang="en-US" sz="1400" b="0" i="0" u="none" strike="noStrike" dirty="0" smtClean="0">
                          <a:solidFill>
                            <a:srgbClr val="000000"/>
                          </a:solidFill>
                          <a:effectLst/>
                          <a:latin typeface="myriad webpro"/>
                        </a:rPr>
                        <a:t>treatment </a:t>
                      </a:r>
                      <a:r>
                        <a:rPr lang="en-US" sz="1400" b="0" i="0" u="none" strike="noStrike" dirty="0">
                          <a:solidFill>
                            <a:srgbClr val="000000"/>
                          </a:solidFill>
                          <a:effectLst/>
                          <a:latin typeface="myriad webpro"/>
                        </a:rPr>
                        <a:t>program. </a:t>
                      </a:r>
                    </a:p>
                  </a:txBody>
                  <a:tcPr marT="91440" marB="91440"/>
                </a:tc>
                <a:tc>
                  <a:txBody>
                    <a:bodyPr/>
                    <a:lstStyle/>
                    <a:p>
                      <a:pPr algn="ctr" fontAlgn="ctr"/>
                      <a:r>
                        <a:rPr lang="en-US" sz="1400" b="0" i="0" u="none" strike="noStrike" dirty="0">
                          <a:solidFill>
                            <a:srgbClr val="000000"/>
                          </a:solidFill>
                          <a:effectLst/>
                          <a:latin typeface="+mn-lt"/>
                        </a:rPr>
                        <a:t> </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bl>
          </a:graphicData>
        </a:graphic>
      </p:graphicFrame>
      <p:sp>
        <p:nvSpPr>
          <p:cNvPr id="4" name="Slide Number Placeholder 3"/>
          <p:cNvSpPr>
            <a:spLocks noGrp="1"/>
          </p:cNvSpPr>
          <p:nvPr>
            <p:ph type="sldNum" sz="quarter" idx="12"/>
          </p:nvPr>
        </p:nvSpPr>
        <p:spPr/>
        <p:txBody>
          <a:bodyPr/>
          <a:lstStyle/>
          <a:p>
            <a:endParaRPr lang="en-US" dirty="0"/>
          </a:p>
        </p:txBody>
      </p:sp>
      <p:sp>
        <p:nvSpPr>
          <p:cNvPr id="3" name="TextBox 2"/>
          <p:cNvSpPr txBox="1"/>
          <p:nvPr/>
        </p:nvSpPr>
        <p:spPr>
          <a:xfrm>
            <a:off x="533400" y="6248400"/>
            <a:ext cx="7620000" cy="276999"/>
          </a:xfrm>
          <a:prstGeom prst="rect">
            <a:avLst/>
          </a:prstGeom>
          <a:noFill/>
        </p:spPr>
        <p:txBody>
          <a:bodyPr wrap="square" rtlCol="0">
            <a:spAutoFit/>
          </a:bodyPr>
          <a:lstStyle/>
          <a:p>
            <a:pPr lvl="0"/>
            <a:r>
              <a:rPr lang="en-US" sz="1200" dirty="0">
                <a:solidFill>
                  <a:srgbClr val="FFC000"/>
                </a:solidFill>
              </a:rPr>
              <a:t>*Recommendation listed here might differ from the wording in the guideline.</a:t>
            </a:r>
            <a:endParaRPr lang="en-US" sz="1200" dirty="0">
              <a:solidFill>
                <a:srgbClr val="FFC000"/>
              </a:solidFill>
            </a:endParaRPr>
          </a:p>
        </p:txBody>
      </p:sp>
    </p:spTree>
    <p:extLst>
      <p:ext uri="{BB962C8B-B14F-4D97-AF65-F5344CB8AC3E}">
        <p14:creationId xmlns:p14="http://schemas.microsoft.com/office/powerpoint/2010/main" val="1763884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findings in evaluating opioid prescribing guidelines</a:t>
            </a:r>
            <a:endParaRPr lang="en-US" dirty="0"/>
          </a:p>
        </p:txBody>
      </p:sp>
      <p:sp>
        <p:nvSpPr>
          <p:cNvPr id="3" name="Content Placeholder 2"/>
          <p:cNvSpPr>
            <a:spLocks noGrp="1"/>
          </p:cNvSpPr>
          <p:nvPr>
            <p:ph idx="1"/>
          </p:nvPr>
        </p:nvSpPr>
        <p:spPr/>
        <p:txBody>
          <a:bodyPr/>
          <a:lstStyle/>
          <a:p>
            <a:r>
              <a:rPr lang="en-US" dirty="0" smtClean="0"/>
              <a:t>Wide variation (38%-66%) fraction of providers unaware of guidelines</a:t>
            </a:r>
          </a:p>
          <a:p>
            <a:r>
              <a:rPr lang="en-US" dirty="0" smtClean="0"/>
              <a:t>Overall low level of adherence</a:t>
            </a:r>
          </a:p>
          <a:p>
            <a:pPr lvl="1"/>
            <a:r>
              <a:rPr lang="en-US" dirty="0" smtClean="0"/>
              <a:t>Some components more likely to be adopted than others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442507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guideline adherence</a:t>
            </a:r>
            <a:endParaRPr lang="en-US" dirty="0"/>
          </a:p>
        </p:txBody>
      </p:sp>
      <p:sp>
        <p:nvSpPr>
          <p:cNvPr id="3" name="Content Placeholder 2"/>
          <p:cNvSpPr>
            <a:spLocks noGrp="1"/>
          </p:cNvSpPr>
          <p:nvPr>
            <p:ph idx="1"/>
          </p:nvPr>
        </p:nvSpPr>
        <p:spPr/>
        <p:txBody>
          <a:bodyPr/>
          <a:lstStyle/>
          <a:p>
            <a:r>
              <a:rPr lang="en-US" dirty="0" smtClean="0"/>
              <a:t>Lack of familiarity</a:t>
            </a:r>
          </a:p>
          <a:p>
            <a:r>
              <a:rPr lang="en-US" dirty="0" smtClean="0"/>
              <a:t>Conflicting recommendations among guidelines</a:t>
            </a:r>
          </a:p>
          <a:p>
            <a:r>
              <a:rPr lang="en-US" dirty="0" smtClean="0"/>
              <a:t>Lack of empirical evidence to support recommendations</a:t>
            </a:r>
          </a:p>
          <a:p>
            <a:r>
              <a:rPr lang="en-US" dirty="0" smtClean="0"/>
              <a:t>Work flow obstacles, e.g., time required to check PDMPs</a:t>
            </a:r>
          </a:p>
          <a:p>
            <a:r>
              <a:rPr lang="en-US" dirty="0" smtClean="0"/>
              <a:t>Resource obstacles, e.g., lack of insurance coverage for options to opioids/urine tests, or lack of specialists for referrals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5052283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dirty="0" smtClean="0"/>
              <a:t>Changes in prescriber behavior after Washington State 2007 opioid prescribing guidelines</a:t>
            </a:r>
            <a:endParaRPr lang="en-US" dirty="0"/>
          </a:p>
        </p:txBody>
      </p:sp>
      <p:sp>
        <p:nvSpPr>
          <p:cNvPr id="3" name="Content Placeholder 2"/>
          <p:cNvSpPr>
            <a:spLocks noGrp="1"/>
          </p:cNvSpPr>
          <p:nvPr>
            <p:ph idx="1"/>
          </p:nvPr>
        </p:nvSpPr>
        <p:spPr>
          <a:xfrm>
            <a:off x="457200" y="1828799"/>
            <a:ext cx="8229600" cy="3962401"/>
          </a:xfrm>
        </p:spPr>
        <p:txBody>
          <a:bodyPr/>
          <a:lstStyle/>
          <a:p>
            <a:r>
              <a:rPr lang="en-US" dirty="0" smtClean="0"/>
              <a:t>Survey in 2011 of prescribers asked:</a:t>
            </a:r>
          </a:p>
          <a:p>
            <a:pPr lvl="1"/>
            <a:r>
              <a:rPr lang="en-US" dirty="0" smtClean="0"/>
              <a:t>“Has your opioid prescribing for chronic, noncancer pain changed in the past 3 years?”</a:t>
            </a:r>
          </a:p>
          <a:p>
            <a:pPr lvl="1"/>
            <a:r>
              <a:rPr lang="en-US" dirty="0" smtClean="0"/>
              <a:t>Response rates &lt;11%</a:t>
            </a:r>
          </a:p>
          <a:p>
            <a:r>
              <a:rPr lang="en-US" dirty="0" smtClean="0"/>
              <a:t>Responses:</a:t>
            </a:r>
          </a:p>
          <a:p>
            <a:pPr lvl="1"/>
            <a:r>
              <a:rPr lang="en-US" dirty="0" smtClean="0"/>
              <a:t>Now prescribes opioids to</a:t>
            </a:r>
          </a:p>
          <a:p>
            <a:pPr lvl="2"/>
            <a:r>
              <a:rPr lang="en-US" dirty="0" smtClean="0"/>
              <a:t>More CNCP patients, 10.5%</a:t>
            </a:r>
          </a:p>
          <a:p>
            <a:pPr lvl="2"/>
            <a:r>
              <a:rPr lang="en-US" dirty="0" smtClean="0"/>
              <a:t>Fewer CNCP patients, 44.4%</a:t>
            </a:r>
          </a:p>
          <a:p>
            <a:pPr lvl="2"/>
            <a:r>
              <a:rPr lang="en-US" dirty="0" smtClean="0"/>
              <a:t>Stopped prescribing, 3.3%</a:t>
            </a:r>
          </a:p>
          <a:p>
            <a:pPr lvl="1"/>
            <a:r>
              <a:rPr lang="en-US" dirty="0" smtClean="0"/>
              <a:t>Now prescribes</a:t>
            </a:r>
          </a:p>
          <a:p>
            <a:pPr lvl="2"/>
            <a:r>
              <a:rPr lang="en-US" dirty="0" smtClean="0"/>
              <a:t>Higher doses more often, 5.7%</a:t>
            </a:r>
          </a:p>
          <a:p>
            <a:pPr lvl="2"/>
            <a:r>
              <a:rPr lang="en-US" dirty="0" smtClean="0"/>
              <a:t>Higher doses less often, 46.6%</a:t>
            </a:r>
            <a:endParaRPr lang="en-US" dirty="0"/>
          </a:p>
        </p:txBody>
      </p:sp>
      <p:sp>
        <p:nvSpPr>
          <p:cNvPr id="4" name="Text Placeholder 3"/>
          <p:cNvSpPr>
            <a:spLocks noGrp="1"/>
          </p:cNvSpPr>
          <p:nvPr>
            <p:ph type="body" sz="quarter" idx="10"/>
          </p:nvPr>
        </p:nvSpPr>
        <p:spPr/>
        <p:txBody>
          <a:bodyPr/>
          <a:lstStyle/>
          <a:p>
            <a:r>
              <a:rPr lang="en-US" dirty="0" smtClean="0"/>
              <a:t>Source: Franklin et al.  Changes in opioid prescribing for chronic pain in Washington State. JABFM 2013; 26(4):394-400</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95575"/>
            <a:ext cx="35814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7475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t>Changes in opioid prescribing to </a:t>
            </a:r>
            <a:r>
              <a:rPr lang="en-US" dirty="0"/>
              <a:t>workers compensation </a:t>
            </a:r>
            <a:r>
              <a:rPr lang="en-US" dirty="0" smtClean="0"/>
              <a:t>claimants after Washington State 2007 opioid prescribing guidelines</a:t>
            </a:r>
            <a:endParaRPr lang="en-US" dirty="0"/>
          </a:p>
        </p:txBody>
      </p:sp>
      <p:sp>
        <p:nvSpPr>
          <p:cNvPr id="3" name="Content Placeholder 2"/>
          <p:cNvSpPr>
            <a:spLocks noGrp="1"/>
          </p:cNvSpPr>
          <p:nvPr>
            <p:ph idx="1"/>
          </p:nvPr>
        </p:nvSpPr>
        <p:spPr>
          <a:xfrm>
            <a:off x="457200" y="1981199"/>
            <a:ext cx="8229600" cy="3810001"/>
          </a:xfrm>
        </p:spPr>
        <p:txBody>
          <a:bodyPr/>
          <a:lstStyle/>
          <a:p>
            <a:r>
              <a:rPr lang="en-US" dirty="0" smtClean="0"/>
              <a:t>Trends 1996-2010 in workers compensation system</a:t>
            </a:r>
          </a:p>
          <a:p>
            <a:r>
              <a:rPr lang="en-US" dirty="0" smtClean="0"/>
              <a:t>Findings</a:t>
            </a:r>
          </a:p>
          <a:p>
            <a:pPr lvl="1"/>
            <a:r>
              <a:rPr lang="en-US" dirty="0" smtClean="0"/>
              <a:t>Number of CSII and CSIII opioid rx declined</a:t>
            </a:r>
          </a:p>
          <a:p>
            <a:pPr lvl="1"/>
            <a:r>
              <a:rPr lang="en-US" dirty="0" smtClean="0"/>
              <a:t>Mean MED declined </a:t>
            </a:r>
            <a:r>
              <a:rPr lang="en-US" dirty="0"/>
              <a:t>27</a:t>
            </a:r>
            <a:r>
              <a:rPr lang="en-US" dirty="0" smtClean="0"/>
              <a:t>% in 2002-2010</a:t>
            </a:r>
          </a:p>
          <a:p>
            <a:pPr lvl="1"/>
            <a:r>
              <a:rPr lang="en-US" dirty="0" smtClean="0"/>
              <a:t>Proportion of claimants  on opioids declined 37%</a:t>
            </a:r>
          </a:p>
          <a:p>
            <a:pPr lvl="1"/>
            <a:r>
              <a:rPr lang="en-US" dirty="0" smtClean="0"/>
              <a:t>Proportion of claimants on 120+ MED declined 35%</a:t>
            </a:r>
          </a:p>
          <a:p>
            <a:pPr lvl="1"/>
            <a:r>
              <a:rPr lang="en-US" dirty="0" smtClean="0"/>
              <a:t>Opioid-related deaths rose through 2009 and dropped sharply in 2010</a:t>
            </a:r>
          </a:p>
        </p:txBody>
      </p:sp>
      <p:sp>
        <p:nvSpPr>
          <p:cNvPr id="4" name="Text Placeholder 3"/>
          <p:cNvSpPr>
            <a:spLocks noGrp="1"/>
          </p:cNvSpPr>
          <p:nvPr>
            <p:ph type="body" sz="quarter" idx="10"/>
          </p:nvPr>
        </p:nvSpPr>
        <p:spPr/>
        <p:txBody>
          <a:bodyPr/>
          <a:lstStyle/>
          <a:p>
            <a:r>
              <a:rPr lang="en-US" dirty="0" smtClean="0"/>
              <a:t>Source: Franklin et al.  Bending the prescription opioid dosing and mortality curves: impact of the Washington State Opioid Dosing Guideline. Am J </a:t>
            </a:r>
            <a:r>
              <a:rPr lang="en-US" dirty="0" err="1" smtClean="0"/>
              <a:t>Ind</a:t>
            </a:r>
            <a:r>
              <a:rPr lang="en-US" dirty="0" smtClean="0"/>
              <a:t> Med 2012; 55:325-331</a:t>
            </a:r>
            <a:endParaRPr lang="en-US" dirty="0"/>
          </a:p>
        </p:txBody>
      </p:sp>
    </p:spTree>
    <p:extLst>
      <p:ext uri="{BB962C8B-B14F-4D97-AF65-F5344CB8AC3E}">
        <p14:creationId xmlns:p14="http://schemas.microsoft.com/office/powerpoint/2010/main" val="7852726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2590800" cy="1371600"/>
          </a:xfrm>
          <a:prstGeom prst="rect">
            <a:avLst/>
          </a:prstGeom>
          <a:solidFill>
            <a:schemeClr val="tx1"/>
          </a:solidFill>
          <a:ln w="9525">
            <a:noFill/>
            <a:miter lim="800000"/>
            <a:headEnd/>
            <a:tailEnd/>
          </a:ln>
        </p:spPr>
        <p:txBody>
          <a:bodyPr wrap="none" anchor="ctr"/>
          <a:lstStyle/>
          <a:p>
            <a:pPr eaLnBrk="0" fontAlgn="base" hangingPunct="0">
              <a:spcBef>
                <a:spcPct val="50000"/>
              </a:spcBef>
              <a:spcAft>
                <a:spcPct val="0"/>
              </a:spcAft>
            </a:pPr>
            <a:endParaRPr lang="en-US" sz="4000">
              <a:solidFill>
                <a:srgbClr val="FEFDFF"/>
              </a:solidFill>
            </a:endParaRPr>
          </a:p>
        </p:txBody>
      </p:sp>
      <p:sp>
        <p:nvSpPr>
          <p:cNvPr id="2051" name="Rectangle 3"/>
          <p:cNvSpPr>
            <a:spLocks noChangeArrowheads="1"/>
          </p:cNvSpPr>
          <p:nvPr/>
        </p:nvSpPr>
        <p:spPr bwMode="auto">
          <a:xfrm>
            <a:off x="6400800" y="5300663"/>
            <a:ext cx="2590800" cy="1371600"/>
          </a:xfrm>
          <a:prstGeom prst="rect">
            <a:avLst/>
          </a:prstGeom>
          <a:solidFill>
            <a:schemeClr val="tx1"/>
          </a:solidFill>
          <a:ln w="9525">
            <a:noFill/>
            <a:miter lim="800000"/>
            <a:headEnd/>
            <a:tailEnd/>
          </a:ln>
        </p:spPr>
        <p:txBody>
          <a:bodyPr wrap="none" anchor="ctr"/>
          <a:lstStyle/>
          <a:p>
            <a:pPr eaLnBrk="0" fontAlgn="base" hangingPunct="0">
              <a:spcBef>
                <a:spcPct val="50000"/>
              </a:spcBef>
              <a:spcAft>
                <a:spcPct val="0"/>
              </a:spcAft>
            </a:pPr>
            <a:endParaRPr lang="en-US" sz="4000">
              <a:solidFill>
                <a:srgbClr val="FEFDFF"/>
              </a:solidFill>
            </a:endParaRPr>
          </a:p>
        </p:txBody>
      </p:sp>
      <p:sp>
        <p:nvSpPr>
          <p:cNvPr id="2052" name="Rectangle 4"/>
          <p:cNvSpPr>
            <a:spLocks noGrp="1" noChangeArrowheads="1"/>
          </p:cNvSpPr>
          <p:nvPr>
            <p:ph type="title" idx="4294967295"/>
          </p:nvPr>
        </p:nvSpPr>
        <p:spPr>
          <a:xfrm>
            <a:off x="533400" y="457200"/>
            <a:ext cx="8018463" cy="909637"/>
          </a:xfrm>
        </p:spPr>
        <p:txBody>
          <a:bodyPr/>
          <a:lstStyle/>
          <a:p>
            <a:pPr algn="ctr"/>
            <a:r>
              <a:rPr lang="en-US" sz="2400" dirty="0" smtClean="0"/>
              <a:t>Unintentional Prescription Opioid Overdose Deaths </a:t>
            </a:r>
            <a:br>
              <a:rPr lang="en-US" sz="2400" dirty="0" smtClean="0"/>
            </a:br>
            <a:r>
              <a:rPr lang="en-US" sz="2400" dirty="0" smtClean="0"/>
              <a:t>Washington 1995-2012</a:t>
            </a:r>
          </a:p>
        </p:txBody>
      </p:sp>
      <p:sp>
        <p:nvSpPr>
          <p:cNvPr id="2053" name="Text Box 7"/>
          <p:cNvSpPr txBox="1">
            <a:spLocks noChangeArrowheads="1"/>
          </p:cNvSpPr>
          <p:nvPr/>
        </p:nvSpPr>
        <p:spPr bwMode="auto">
          <a:xfrm>
            <a:off x="609600" y="6019800"/>
            <a:ext cx="5630863" cy="6302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400">
                <a:solidFill>
                  <a:srgbClr val="000099"/>
                </a:solidFill>
              </a:rPr>
              <a:t>* Tramadol only deaths included in 2009, but not in prior years.</a:t>
            </a:r>
          </a:p>
          <a:p>
            <a:pPr eaLnBrk="0" fontAlgn="base" hangingPunct="0">
              <a:spcBef>
                <a:spcPct val="50000"/>
              </a:spcBef>
              <a:spcAft>
                <a:spcPct val="0"/>
              </a:spcAft>
            </a:pPr>
            <a:r>
              <a:rPr lang="en-US" sz="1400">
                <a:solidFill>
                  <a:srgbClr val="000099"/>
                </a:solidFill>
              </a:rPr>
              <a:t>Source: Washington State Department of Health, Death Certificates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006" y="1419940"/>
            <a:ext cx="6683994" cy="437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948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to Utah prescribing guidelines</a:t>
            </a:r>
            <a:endParaRPr lang="en-US" dirty="0"/>
          </a:p>
        </p:txBody>
      </p:sp>
      <p:sp>
        <p:nvSpPr>
          <p:cNvPr id="3" name="Content Placeholder 2"/>
          <p:cNvSpPr>
            <a:spLocks noGrp="1"/>
          </p:cNvSpPr>
          <p:nvPr>
            <p:ph idx="1"/>
          </p:nvPr>
        </p:nvSpPr>
        <p:spPr/>
        <p:txBody>
          <a:bodyPr/>
          <a:lstStyle/>
          <a:p>
            <a:r>
              <a:rPr lang="en-US" dirty="0" smtClean="0"/>
              <a:t>Utah guidelines published in 2009</a:t>
            </a:r>
          </a:p>
          <a:p>
            <a:r>
              <a:rPr lang="en-US" dirty="0" smtClean="0"/>
              <a:t>Followed by academic detailing campaign</a:t>
            </a:r>
          </a:p>
          <a:p>
            <a:r>
              <a:rPr lang="en-US" dirty="0" smtClean="0"/>
              <a:t>Survey of 47 prescribers (55% response rate) of a university-based community clinic system in 2011</a:t>
            </a:r>
            <a:endParaRPr lang="en-US" dirty="0"/>
          </a:p>
        </p:txBody>
      </p:sp>
      <p:sp>
        <p:nvSpPr>
          <p:cNvPr id="4" name="Text Placeholder 3"/>
          <p:cNvSpPr>
            <a:spLocks noGrp="1"/>
          </p:cNvSpPr>
          <p:nvPr>
            <p:ph type="body" sz="quarter" idx="10"/>
          </p:nvPr>
        </p:nvSpPr>
        <p:spPr/>
        <p:txBody>
          <a:bodyPr/>
          <a:lstStyle/>
          <a:p>
            <a:r>
              <a:rPr lang="en-US" dirty="0"/>
              <a:t>Source: Porucznik, et al. Opioid prescribing knowledge and practices: provider survey following promulgation of guidelines—Utah, 2011. J Opioid Manage 2013;9:217-223</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352800"/>
            <a:ext cx="4191000" cy="2286000"/>
          </a:xfrm>
          <a:prstGeom prst="rect">
            <a:avLst/>
          </a:prstGeom>
        </p:spPr>
      </p:pic>
    </p:spTree>
    <p:extLst>
      <p:ext uri="{BB962C8B-B14F-4D97-AF65-F5344CB8AC3E}">
        <p14:creationId xmlns:p14="http://schemas.microsoft.com/office/powerpoint/2010/main" val="10833507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Utah prescribing guidelines survey</a:t>
            </a:r>
            <a:endParaRPr lang="en-US" dirty="0"/>
          </a:p>
        </p:txBody>
      </p:sp>
      <p:sp>
        <p:nvSpPr>
          <p:cNvPr id="3" name="Content Placeholder 2"/>
          <p:cNvSpPr>
            <a:spLocks noGrp="1"/>
          </p:cNvSpPr>
          <p:nvPr>
            <p:ph idx="1"/>
          </p:nvPr>
        </p:nvSpPr>
        <p:spPr/>
        <p:txBody>
          <a:bodyPr/>
          <a:lstStyle/>
          <a:p>
            <a:r>
              <a:rPr lang="en-US" dirty="0" smtClean="0"/>
              <a:t>Among the 47 respondents:</a:t>
            </a:r>
          </a:p>
          <a:p>
            <a:pPr lvl="1"/>
            <a:r>
              <a:rPr lang="en-US" dirty="0" smtClean="0"/>
              <a:t>77% prescribed opioids for chronic noncancer pain (CNCP)</a:t>
            </a:r>
          </a:p>
          <a:p>
            <a:pPr lvl="1"/>
            <a:r>
              <a:rPr lang="en-US" dirty="0" smtClean="0"/>
              <a:t>39% were familiar with the </a:t>
            </a:r>
            <a:r>
              <a:rPr lang="en-US" dirty="0" smtClean="0"/>
              <a:t>guidelines </a:t>
            </a:r>
            <a:endParaRPr lang="en-US" dirty="0" smtClean="0"/>
          </a:p>
          <a:p>
            <a:pPr lvl="1"/>
            <a:r>
              <a:rPr lang="en-US" dirty="0" smtClean="0"/>
              <a:t>37% read them but didn’t remember them</a:t>
            </a:r>
          </a:p>
          <a:p>
            <a:pPr lvl="1"/>
            <a:r>
              <a:rPr lang="en-US" dirty="0" smtClean="0"/>
              <a:t>72% used random urine toxicology tests for CNCP patients</a:t>
            </a:r>
          </a:p>
          <a:p>
            <a:pPr lvl="1"/>
            <a:r>
              <a:rPr lang="en-US" dirty="0" smtClean="0"/>
              <a:t>41% used patient contracts always</a:t>
            </a:r>
          </a:p>
        </p:txBody>
      </p:sp>
      <p:sp>
        <p:nvSpPr>
          <p:cNvPr id="4" name="Text Placeholder 3"/>
          <p:cNvSpPr>
            <a:spLocks noGrp="1"/>
          </p:cNvSpPr>
          <p:nvPr>
            <p:ph type="body" sz="quarter" idx="10"/>
          </p:nvPr>
        </p:nvSpPr>
        <p:spPr/>
        <p:txBody>
          <a:bodyPr/>
          <a:lstStyle/>
          <a:p>
            <a:r>
              <a:rPr lang="en-US" dirty="0" smtClean="0"/>
              <a:t>Source: Porucznik, et al. Opioid prescribing knowledge and practices: provider survey following promulgation of guidelines—Utah, 2011. J Opioid Manage 2013;9:217-223</a:t>
            </a:r>
            <a:endParaRPr lang="en-US" dirty="0"/>
          </a:p>
        </p:txBody>
      </p:sp>
    </p:spTree>
    <p:extLst>
      <p:ext uri="{BB962C8B-B14F-4D97-AF65-F5344CB8AC3E}">
        <p14:creationId xmlns:p14="http://schemas.microsoft.com/office/powerpoint/2010/main" val="2481348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a:t>
            </a:r>
            <a:r>
              <a:rPr lang="en-US" dirty="0" err="1" smtClean="0"/>
              <a:t>occurrent</a:t>
            </a:r>
            <a:r>
              <a:rPr lang="en-US" dirty="0" smtClean="0"/>
              <a:t>* prescription-opioid deaths by year, Utah, 2000-2011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2181109"/>
              </p:ext>
            </p:extLst>
          </p:nvPr>
        </p:nvGraphicFramePr>
        <p:xfrm>
          <a:off x="457200" y="1600200"/>
          <a:ext cx="8229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a:xfrm>
            <a:off x="914400" y="5791200"/>
            <a:ext cx="7772400" cy="609600"/>
          </a:xfrm>
        </p:spPr>
        <p:txBody>
          <a:bodyPr/>
          <a:lstStyle/>
          <a:p>
            <a:r>
              <a:rPr lang="en-US" dirty="0" smtClean="0"/>
              <a:t>*</a:t>
            </a:r>
            <a:r>
              <a:rPr lang="en-US" dirty="0" err="1" smtClean="0"/>
              <a:t>Occurrent</a:t>
            </a:r>
            <a:r>
              <a:rPr lang="en-US" dirty="0" smtClean="0"/>
              <a:t> deaths include all individuals who died in Utah, whether or not they were a resident of Utah.</a:t>
            </a:r>
          </a:p>
          <a:p>
            <a:r>
              <a:rPr lang="en-US" dirty="0" smtClean="0"/>
              <a:t>Source:  Utah Department of Health. Prescription opioid deaths in Utah, 2011.  </a:t>
            </a:r>
            <a:r>
              <a:rPr lang="en-US" dirty="0"/>
              <a:t>At: http://useonlyasdirected.org/docs/RxOpioidDeaths.pdf</a:t>
            </a:r>
          </a:p>
        </p:txBody>
      </p:sp>
    </p:spTree>
    <p:extLst>
      <p:ext uri="{BB962C8B-B14F-4D97-AF65-F5344CB8AC3E}">
        <p14:creationId xmlns:p14="http://schemas.microsoft.com/office/powerpoint/2010/main" val="26067778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 of presentation</a:t>
            </a:r>
            <a:endParaRPr lang="en-US" dirty="0"/>
          </a:p>
        </p:txBody>
      </p:sp>
      <p:sp>
        <p:nvSpPr>
          <p:cNvPr id="4" name="Content Placeholder 3"/>
          <p:cNvSpPr>
            <a:spLocks noGrp="1"/>
          </p:cNvSpPr>
          <p:nvPr>
            <p:ph idx="1"/>
          </p:nvPr>
        </p:nvSpPr>
        <p:spPr>
          <a:xfrm>
            <a:off x="914400" y="1600201"/>
            <a:ext cx="7315200" cy="4191000"/>
          </a:xfrm>
        </p:spPr>
        <p:txBody>
          <a:bodyPr/>
          <a:lstStyle/>
          <a:p>
            <a:r>
              <a:rPr lang="en-US" dirty="0" smtClean="0"/>
              <a:t>State comparisons</a:t>
            </a:r>
          </a:p>
          <a:p>
            <a:r>
              <a:rPr lang="en-US" dirty="0" smtClean="0"/>
              <a:t>States with opioid guidelines</a:t>
            </a:r>
          </a:p>
          <a:p>
            <a:r>
              <a:rPr lang="en-US" dirty="0" smtClean="0"/>
              <a:t>Common elements of guidelines</a:t>
            </a:r>
          </a:p>
          <a:p>
            <a:r>
              <a:rPr lang="en-US" dirty="0" smtClean="0"/>
              <a:t>Guideline adherence</a:t>
            </a:r>
          </a:p>
          <a:p>
            <a:r>
              <a:rPr lang="en-US" dirty="0" smtClean="0"/>
              <a:t>Impacts of guidelines reported by states</a:t>
            </a:r>
          </a:p>
          <a:p>
            <a:endParaRPr lang="en-US" dirty="0"/>
          </a:p>
        </p:txBody>
      </p:sp>
      <p:sp>
        <p:nvSpPr>
          <p:cNvPr id="5" name="Text Placeholder 4"/>
          <p:cNvSpPr>
            <a:spLocks noGrp="1"/>
          </p:cNvSpPr>
          <p:nvPr>
            <p:ph type="body" sz="quarter" idx="10"/>
          </p:nvPr>
        </p:nvSpPr>
        <p:spPr/>
        <p:txBody>
          <a:bodyPr/>
          <a:lstStyle/>
          <a:p>
            <a:endParaRPr lang="en-US"/>
          </a:p>
        </p:txBody>
      </p:sp>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pPr>
              <a:defRPr/>
            </a:pPr>
            <a:endParaRPr lang="en-US" dirty="0"/>
          </a:p>
        </p:txBody>
      </p:sp>
    </p:spTree>
    <p:extLst>
      <p:ext uri="{BB962C8B-B14F-4D97-AF65-F5344CB8AC3E}">
        <p14:creationId xmlns:p14="http://schemas.microsoft.com/office/powerpoint/2010/main" val="859694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State guidelines for opioid prescribing for chronic pain proliferating</a:t>
            </a:r>
          </a:p>
          <a:p>
            <a:r>
              <a:rPr lang="en-US" dirty="0" smtClean="0"/>
              <a:t>In general, guidelines </a:t>
            </a:r>
            <a:r>
              <a:rPr lang="en-US" dirty="0" smtClean="0"/>
              <a:t>components are similar, but language, obligation, and circumstances for action vary</a:t>
            </a:r>
            <a:endParaRPr lang="en-US" dirty="0" smtClean="0"/>
          </a:p>
          <a:p>
            <a:r>
              <a:rPr lang="en-US" dirty="0" smtClean="0"/>
              <a:t>Challenges to adherence as in any educational intervention</a:t>
            </a:r>
          </a:p>
          <a:p>
            <a:r>
              <a:rPr lang="en-US" dirty="0" smtClean="0"/>
              <a:t>Clear evidence of effectiveness difficult to obtain</a:t>
            </a:r>
          </a:p>
          <a:p>
            <a:pPr marL="457200" lvl="1" indent="0">
              <a:buNone/>
            </a:pPr>
            <a:r>
              <a:rPr lang="en-US" dirty="0" smtClean="0"/>
              <a:t>--- overall or for specific components of guidelines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455593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txBox="1">
            <a:spLocks/>
          </p:cNvSpPr>
          <p:nvPr/>
        </p:nvSpPr>
        <p:spPr>
          <a:xfrm>
            <a:off x="1409700" y="1371600"/>
            <a:ext cx="6400800" cy="152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solidFill>
                  <a:srgbClr val="FFC000"/>
                </a:solidFill>
                <a:latin typeface="Arial" pitchFamily="34" charset="0"/>
                <a:cs typeface="Arial" pitchFamily="34" charset="0"/>
              </a:rPr>
              <a:t>Thank you</a:t>
            </a:r>
          </a:p>
          <a:p>
            <a:pPr marL="0" indent="0" algn="ctr">
              <a:buFont typeface="Arial" pitchFamily="34" charset="0"/>
              <a:buNone/>
            </a:pPr>
            <a:r>
              <a:rPr lang="en-US" sz="1800" b="1" dirty="0" smtClean="0">
                <a:solidFill>
                  <a:srgbClr val="FFC000"/>
                </a:solidFill>
                <a:latin typeface="Arial" pitchFamily="34" charset="0"/>
                <a:cs typeface="Arial" pitchFamily="34" charset="0"/>
              </a:rPr>
              <a:t>Len Paulozzi, MD, MPH</a:t>
            </a:r>
          </a:p>
          <a:p>
            <a:pPr marL="0" indent="0" algn="ctr">
              <a:buFont typeface="Arial" pitchFamily="34" charset="0"/>
              <a:buNone/>
            </a:pPr>
            <a:r>
              <a:rPr lang="en-US" sz="1800" b="1" dirty="0" smtClean="0">
                <a:solidFill>
                  <a:srgbClr val="FFC000"/>
                </a:solidFill>
                <a:latin typeface="Arial" pitchFamily="34" charset="0"/>
                <a:cs typeface="Arial" pitchFamily="34" charset="0"/>
                <a:hlinkClick r:id="rId2"/>
              </a:rPr>
              <a:t>lpaulozzi@cdc.gov</a:t>
            </a:r>
            <a:endParaRPr lang="en-US" sz="1800" b="1" dirty="0" smtClean="0">
              <a:solidFill>
                <a:srgbClr val="FFC000"/>
              </a:solidFill>
              <a:latin typeface="Arial" pitchFamily="34" charset="0"/>
              <a:cs typeface="Arial" pitchFamily="34" charset="0"/>
            </a:endParaRPr>
          </a:p>
          <a:p>
            <a:pPr marL="0" indent="0" algn="ctr">
              <a:buFont typeface="Arial" pitchFamily="34" charset="0"/>
              <a:buNone/>
            </a:pPr>
            <a:endParaRPr lang="en-US" sz="1800" b="1" dirty="0">
              <a:solidFill>
                <a:srgbClr val="FFC000"/>
              </a:solidFill>
              <a:latin typeface="Arial" pitchFamily="34" charset="0"/>
              <a:cs typeface="Arial" pitchFamily="34" charset="0"/>
            </a:endParaRPr>
          </a:p>
          <a:p>
            <a:pPr marL="0" indent="0">
              <a:buNone/>
            </a:pPr>
            <a:r>
              <a:rPr lang="en-US" sz="1050" i="1" dirty="0" smtClean="0">
                <a:solidFill>
                  <a:schemeClr val="bg2"/>
                </a:solidFill>
              </a:rPr>
              <a:t>The </a:t>
            </a:r>
            <a:r>
              <a:rPr lang="en-US" sz="1050" i="1" dirty="0">
                <a:solidFill>
                  <a:schemeClr val="bg2"/>
                </a:solidFill>
              </a:rPr>
              <a:t>findings and conclusions in this report are those of the </a:t>
            </a:r>
            <a:r>
              <a:rPr lang="en-US" sz="1050" i="1" dirty="0" smtClean="0">
                <a:solidFill>
                  <a:schemeClr val="bg2"/>
                </a:solidFill>
              </a:rPr>
              <a:t>author and </a:t>
            </a:r>
            <a:r>
              <a:rPr lang="en-US" sz="1050" i="1" dirty="0">
                <a:solidFill>
                  <a:schemeClr val="bg2"/>
                </a:solidFill>
              </a:rPr>
              <a:t>do not necessarily represent </a:t>
            </a:r>
            <a:r>
              <a:rPr lang="en-US" sz="1050" i="1" dirty="0" smtClean="0">
                <a:solidFill>
                  <a:schemeClr val="bg2"/>
                </a:solidFill>
              </a:rPr>
              <a:t>the </a:t>
            </a:r>
            <a:r>
              <a:rPr lang="en-US" sz="1050" i="1" dirty="0">
                <a:solidFill>
                  <a:schemeClr val="bg2"/>
                </a:solidFill>
              </a:rPr>
              <a:t>official position of </a:t>
            </a:r>
            <a:r>
              <a:rPr lang="en-US" sz="1050" i="1" dirty="0" smtClean="0">
                <a:solidFill>
                  <a:schemeClr val="bg2"/>
                </a:solidFill>
              </a:rPr>
              <a:t>the </a:t>
            </a:r>
            <a:r>
              <a:rPr lang="en-US" sz="1050" i="1" dirty="0">
                <a:solidFill>
                  <a:schemeClr val="bg2"/>
                </a:solidFill>
              </a:rPr>
              <a:t>Centers for Disease Control and Prevention/the Agency for Toxic Substances and Disease </a:t>
            </a:r>
            <a:r>
              <a:rPr lang="en-US" sz="1050" i="1" dirty="0" smtClean="0">
                <a:solidFill>
                  <a:schemeClr val="bg2"/>
                </a:solidFill>
              </a:rPr>
              <a:t>Registry</a:t>
            </a:r>
            <a:r>
              <a:rPr lang="en-US" sz="1050" i="1" dirty="0">
                <a:solidFill>
                  <a:schemeClr val="bg2"/>
                </a:solidFill>
              </a:rPr>
              <a:t>.</a:t>
            </a:r>
            <a:r>
              <a:rPr lang="en-US" sz="1050" i="1" dirty="0" smtClean="0">
                <a:solidFill>
                  <a:schemeClr val="bg2"/>
                </a:solidFill>
              </a:rPr>
              <a:t>  The presenter has no conflicts of interest.</a:t>
            </a:r>
            <a:endParaRPr lang="en-US" sz="1050" b="1" dirty="0" smtClean="0">
              <a:solidFill>
                <a:schemeClr val="bg2"/>
              </a:solidFill>
              <a:latin typeface="Arial" pitchFamily="34" charset="0"/>
              <a:cs typeface="Arial" pitchFamily="34" charset="0"/>
            </a:endParaRPr>
          </a:p>
        </p:txBody>
      </p:sp>
      <p:pic>
        <p:nvPicPr>
          <p:cNvPr id="4" name="Picture 3" descr="PHIL Image 79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657600"/>
            <a:ext cx="1708150" cy="2576513"/>
          </a:xfrm>
          <a:prstGeom prst="rect">
            <a:avLst/>
          </a:prstGeom>
          <a:noFill/>
          <a:ln w="12700">
            <a:solidFill>
              <a:schemeClr val="bg1"/>
            </a:solidFill>
            <a:miter lim="800000"/>
            <a:headEnd/>
            <a:tailEnd/>
          </a:ln>
          <a:effectLst>
            <a:outerShdw dist="89803"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6" name="Picture 5" descr="sign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3657600"/>
            <a:ext cx="1771650" cy="2590800"/>
          </a:xfrm>
          <a:prstGeom prst="rect">
            <a:avLst/>
          </a:prstGeom>
          <a:noFill/>
          <a:ln w="12700">
            <a:solidFill>
              <a:schemeClr val="bg1"/>
            </a:solidFill>
            <a:miter lim="800000"/>
            <a:headEnd/>
            <a:tailEnd/>
          </a:ln>
          <a:effectLst>
            <a:outerShdw dist="89803"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8" name="Picture 7" descr="PHIL Image 88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657600"/>
            <a:ext cx="3759200" cy="2573338"/>
          </a:xfrm>
          <a:prstGeom prst="rect">
            <a:avLst/>
          </a:prstGeom>
          <a:noFill/>
          <a:ln w="12700">
            <a:solidFill>
              <a:schemeClr val="bg1"/>
            </a:solidFill>
            <a:miter lim="800000"/>
            <a:headEnd/>
            <a:tailEnd/>
          </a:ln>
          <a:effectLst>
            <a:outerShdw dist="89803"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86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8229600" cy="1143000"/>
          </a:xfrm>
        </p:spPr>
        <p:txBody>
          <a:bodyPr anchor="b" anchorCtr="0"/>
          <a:lstStyle/>
          <a:p>
            <a:r>
              <a:rPr lang="en-US" dirty="0"/>
              <a:t>Motor vehicle traffic, poisoning, and drug poisoning (overdose) death </a:t>
            </a:r>
            <a:r>
              <a:rPr lang="en-US" dirty="0" smtClean="0"/>
              <a:t>rates,</a:t>
            </a:r>
            <a:r>
              <a:rPr lang="en-US" dirty="0"/>
              <a:t/>
            </a:r>
            <a:br>
              <a:rPr lang="en-US" dirty="0"/>
            </a:br>
            <a:r>
              <a:rPr lang="en-US" sz="2400" dirty="0" smtClean="0"/>
              <a:t>US, 1980-2010</a:t>
            </a:r>
            <a:endParaRPr lang="en-US" sz="2400" dirty="0"/>
          </a:p>
        </p:txBody>
      </p:sp>
      <p:sp>
        <p:nvSpPr>
          <p:cNvPr id="6147" name="Text Placeholder 3"/>
          <p:cNvSpPr>
            <a:spLocks noGrp="1"/>
          </p:cNvSpPr>
          <p:nvPr>
            <p:ph type="body" sz="quarter" idx="10"/>
          </p:nvPr>
        </p:nvSpPr>
        <p:spPr>
          <a:xfrm>
            <a:off x="389617" y="5867400"/>
            <a:ext cx="8229600" cy="609600"/>
          </a:xfrm>
        </p:spPr>
        <p:txBody>
          <a:bodyPr/>
          <a:lstStyle/>
          <a:p>
            <a:r>
              <a:rPr lang="en-US" sz="900" dirty="0" smtClean="0">
                <a:solidFill>
                  <a:schemeClr val="bg2"/>
                </a:solidFill>
                <a:latin typeface="Century Gothic" pitchFamily="34" charset="0"/>
                <a:ea typeface="ＭＳ Ｐゴシック" pitchFamily="34" charset="-128"/>
              </a:rPr>
              <a:t>NCHS Data Brief, December, 2011, Updated with 2009 and 2010 mortality data</a:t>
            </a:r>
          </a:p>
        </p:txBody>
      </p:sp>
      <p:graphicFrame>
        <p:nvGraphicFramePr>
          <p:cNvPr id="8" name="Chart 7"/>
          <p:cNvGraphicFramePr>
            <a:graphicFrameLocks noGrp="1"/>
          </p:cNvGraphicFramePr>
          <p:nvPr>
            <p:extLst>
              <p:ext uri="{D42A27DB-BD31-4B8C-83A1-F6EECF244321}">
                <p14:modId xmlns:p14="http://schemas.microsoft.com/office/powerpoint/2010/main" val="2595117616"/>
              </p:ext>
            </p:extLst>
          </p:nvPr>
        </p:nvGraphicFramePr>
        <p:xfrm>
          <a:off x="457200" y="1828800"/>
          <a:ext cx="8305799"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592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75301"/>
          </a:xfrm>
        </p:spPr>
        <p:txBody>
          <a:bodyPr/>
          <a:lstStyle/>
          <a:p>
            <a:r>
              <a:rPr lang="en-US" dirty="0">
                <a:solidFill>
                  <a:srgbClr val="FFC000"/>
                </a:solidFill>
                <a:cs typeface="Arial" pitchFamily="34" charset="0"/>
              </a:rPr>
              <a:t>Drug overdose deaths by major drug type,</a:t>
            </a:r>
            <a:br>
              <a:rPr lang="en-US" dirty="0">
                <a:solidFill>
                  <a:srgbClr val="FFC000"/>
                </a:solidFill>
                <a:cs typeface="Arial" pitchFamily="34" charset="0"/>
              </a:rPr>
            </a:br>
            <a:r>
              <a:rPr lang="en-US" dirty="0" smtClean="0">
                <a:solidFill>
                  <a:srgbClr val="FFC000"/>
                </a:solidFill>
                <a:cs typeface="Arial" pitchFamily="34" charset="0"/>
              </a:rPr>
              <a:t>US</a:t>
            </a:r>
            <a:r>
              <a:rPr lang="en-US" dirty="0">
                <a:solidFill>
                  <a:srgbClr val="FFC000"/>
                </a:solidFill>
                <a:cs typeface="Arial" pitchFamily="34" charset="0"/>
              </a:rPr>
              <a:t>, </a:t>
            </a:r>
            <a:r>
              <a:rPr lang="en-US" dirty="0" smtClean="0">
                <a:solidFill>
                  <a:srgbClr val="FFC000"/>
                </a:solidFill>
                <a:cs typeface="Arial" pitchFamily="34" charset="0"/>
              </a:rPr>
              <a:t>1999-2010</a:t>
            </a:r>
            <a:endParaRPr lang="en-US" dirty="0"/>
          </a:p>
        </p:txBody>
      </p:sp>
      <p:sp>
        <p:nvSpPr>
          <p:cNvPr id="4" name="Text Placeholder 3"/>
          <p:cNvSpPr>
            <a:spLocks noGrp="1"/>
          </p:cNvSpPr>
          <p:nvPr>
            <p:ph type="body" sz="quarter" idx="10"/>
          </p:nvPr>
        </p:nvSpPr>
        <p:spPr>
          <a:xfrm>
            <a:off x="304800" y="6096000"/>
            <a:ext cx="8229600" cy="409903"/>
          </a:xfrm>
        </p:spPr>
        <p:txBody>
          <a:bodyPr/>
          <a:lstStyle/>
          <a:p>
            <a:r>
              <a:rPr lang="en-US" dirty="0">
                <a:solidFill>
                  <a:schemeClr val="bg2"/>
                </a:solidFill>
              </a:rPr>
              <a:t>CDC/NCHS National Vital Statistics System, CDC </a:t>
            </a:r>
            <a:r>
              <a:rPr lang="en-US" dirty="0" smtClean="0">
                <a:solidFill>
                  <a:schemeClr val="bg2"/>
                </a:solidFill>
              </a:rPr>
              <a:t>Wonder. </a:t>
            </a:r>
            <a:endParaRPr lang="en-US" dirty="0">
              <a:solidFill>
                <a:schemeClr val="bg2"/>
              </a:solidFill>
            </a:endParaRPr>
          </a:p>
        </p:txBody>
      </p:sp>
      <p:graphicFrame>
        <p:nvGraphicFramePr>
          <p:cNvPr id="6" name="Content Placeholder 5" descr="This figure contains drug overdose deaths by major drug type in the United States between 1999 and 2010. The number of deaths involving cocaine have declined since 2006, and deaths involving heroin decreased between 2009 and 2010 after increasing in 2007, 2008, and 2009. Deaths involving opioids and benzodiazepineshave increased each year since 1999. "/>
          <p:cNvGraphicFramePr>
            <a:graphicFrameLocks noGrp="1"/>
          </p:cNvGraphicFramePr>
          <p:nvPr>
            <p:ph idx="1"/>
            <p:extLst>
              <p:ext uri="{D42A27DB-BD31-4B8C-83A1-F6EECF244321}">
                <p14:modId xmlns:p14="http://schemas.microsoft.com/office/powerpoint/2010/main" val="2420833699"/>
              </p:ext>
            </p:extLst>
          </p:nvPr>
        </p:nvGraphicFramePr>
        <p:xfrm>
          <a:off x="685800" y="1752600"/>
          <a:ext cx="7620000" cy="43801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467600" y="2057400"/>
            <a:ext cx="838200" cy="307777"/>
          </a:xfrm>
          <a:prstGeom prst="rect">
            <a:avLst/>
          </a:prstGeom>
          <a:noFill/>
        </p:spPr>
        <p:txBody>
          <a:bodyPr wrap="square" rtlCol="0">
            <a:spAutoFit/>
          </a:bodyPr>
          <a:lstStyle/>
          <a:p>
            <a:r>
              <a:rPr lang="en-US" sz="1400" dirty="0" smtClean="0">
                <a:solidFill>
                  <a:schemeClr val="accent6"/>
                </a:solidFill>
              </a:rPr>
              <a:t>16,651</a:t>
            </a:r>
            <a:endParaRPr lang="en-US" sz="1400" dirty="0">
              <a:solidFill>
                <a:schemeClr val="accent6"/>
              </a:solidFill>
            </a:endParaRPr>
          </a:p>
        </p:txBody>
      </p:sp>
    </p:spTree>
    <p:extLst>
      <p:ext uri="{BB962C8B-B14F-4D97-AF65-F5344CB8AC3E}">
        <p14:creationId xmlns:p14="http://schemas.microsoft.com/office/powerpoint/2010/main" val="41364273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Freeform 2"/>
          <p:cNvSpPr>
            <a:spLocks/>
          </p:cNvSpPr>
          <p:nvPr/>
        </p:nvSpPr>
        <p:spPr bwMode="auto">
          <a:xfrm>
            <a:off x="1719263" y="5681663"/>
            <a:ext cx="49212" cy="23812"/>
          </a:xfrm>
          <a:custGeom>
            <a:avLst/>
            <a:gdLst>
              <a:gd name="T0" fmla="*/ 2147483647 w 4"/>
              <a:gd name="T1" fmla="*/ 2147483647 h 2"/>
              <a:gd name="T2" fmla="*/ 2147483647 w 4"/>
              <a:gd name="T3" fmla="*/ 0 h 2"/>
              <a:gd name="T4" fmla="*/ 0 w 4"/>
              <a:gd name="T5" fmla="*/ 0 h 2"/>
              <a:gd name="T6" fmla="*/ 2147483647 w 4"/>
              <a:gd name="T7" fmla="*/ 2147483647 h 2"/>
              <a:gd name="T8" fmla="*/ 2147483647 w 4"/>
              <a:gd name="T9" fmla="*/ 0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1"/>
                </a:moveTo>
                <a:cubicBezTo>
                  <a:pt x="2" y="1"/>
                  <a:pt x="2" y="0"/>
                  <a:pt x="2" y="0"/>
                </a:cubicBezTo>
                <a:cubicBezTo>
                  <a:pt x="2" y="0"/>
                  <a:pt x="1" y="0"/>
                  <a:pt x="0" y="0"/>
                </a:cubicBezTo>
                <a:cubicBezTo>
                  <a:pt x="0" y="1"/>
                  <a:pt x="2" y="2"/>
                  <a:pt x="2" y="2"/>
                </a:cubicBezTo>
                <a:cubicBezTo>
                  <a:pt x="3" y="1"/>
                  <a:pt x="4" y="1"/>
                  <a:pt x="3" y="0"/>
                </a:cubicBezTo>
                <a:cubicBezTo>
                  <a:pt x="3" y="0"/>
                  <a:pt x="3" y="1"/>
                  <a:pt x="2" y="1"/>
                </a:cubicBezTo>
                <a:cubicBezTo>
                  <a:pt x="2" y="1"/>
                  <a:pt x="2" y="1"/>
                  <a:pt x="2" y="2"/>
                </a:cubicBezTo>
              </a:path>
            </a:pathLst>
          </a:custGeom>
          <a:noFill/>
          <a:ln w="0">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FFFF99"/>
              </a:solidFill>
            </a:endParaRPr>
          </a:p>
        </p:txBody>
      </p:sp>
      <p:sp>
        <p:nvSpPr>
          <p:cNvPr id="4099" name="Freeform 3"/>
          <p:cNvSpPr>
            <a:spLocks/>
          </p:cNvSpPr>
          <p:nvPr/>
        </p:nvSpPr>
        <p:spPr bwMode="auto">
          <a:xfrm>
            <a:off x="1643063" y="5694363"/>
            <a:ext cx="76200" cy="49212"/>
          </a:xfrm>
          <a:custGeom>
            <a:avLst/>
            <a:gdLst>
              <a:gd name="T0" fmla="*/ 2147483647 w 6"/>
              <a:gd name="T1" fmla="*/ 0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2147483647 h 4"/>
              <a:gd name="T18" fmla="*/ 2147483647 w 6"/>
              <a:gd name="T19" fmla="*/ 2147483647 h 4"/>
              <a:gd name="T20" fmla="*/ 2147483647 w 6"/>
              <a:gd name="T21" fmla="*/ 2147483647 h 4"/>
              <a:gd name="T22" fmla="*/ 2147483647 w 6"/>
              <a:gd name="T23" fmla="*/ 2147483647 h 4"/>
              <a:gd name="T24" fmla="*/ 2147483647 w 6"/>
              <a:gd name="T25" fmla="*/ 2147483647 h 4"/>
              <a:gd name="T26" fmla="*/ 2147483647 w 6"/>
              <a:gd name="T27" fmla="*/ 2147483647 h 4"/>
              <a:gd name="T28" fmla="*/ 2147483647 w 6"/>
              <a:gd name="T29" fmla="*/ 0 h 4"/>
              <a:gd name="T30" fmla="*/ 2147483647 w 6"/>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4"/>
              <a:gd name="T50" fmla="*/ 6 w 6"/>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4">
                <a:moveTo>
                  <a:pt x="6" y="0"/>
                </a:moveTo>
                <a:cubicBezTo>
                  <a:pt x="5" y="1"/>
                  <a:pt x="3" y="0"/>
                  <a:pt x="2" y="1"/>
                </a:cubicBezTo>
                <a:cubicBezTo>
                  <a:pt x="2" y="1"/>
                  <a:pt x="2" y="2"/>
                  <a:pt x="2" y="2"/>
                </a:cubicBezTo>
                <a:cubicBezTo>
                  <a:pt x="2" y="2"/>
                  <a:pt x="1" y="2"/>
                  <a:pt x="1" y="2"/>
                </a:cubicBezTo>
                <a:cubicBezTo>
                  <a:pt x="1" y="3"/>
                  <a:pt x="1" y="3"/>
                  <a:pt x="1" y="3"/>
                </a:cubicBezTo>
                <a:cubicBezTo>
                  <a:pt x="1" y="4"/>
                  <a:pt x="0" y="4"/>
                  <a:pt x="0" y="4"/>
                </a:cubicBezTo>
                <a:cubicBezTo>
                  <a:pt x="0" y="4"/>
                  <a:pt x="0" y="4"/>
                  <a:pt x="0" y="4"/>
                </a:cubicBezTo>
                <a:cubicBezTo>
                  <a:pt x="0" y="4"/>
                  <a:pt x="0" y="4"/>
                  <a:pt x="0" y="4"/>
                </a:cubicBezTo>
                <a:cubicBezTo>
                  <a:pt x="0" y="4"/>
                  <a:pt x="0" y="4"/>
                  <a:pt x="0" y="4"/>
                </a:cubicBezTo>
                <a:cubicBezTo>
                  <a:pt x="1" y="4"/>
                  <a:pt x="1" y="4"/>
                  <a:pt x="1" y="4"/>
                </a:cubicBezTo>
                <a:cubicBezTo>
                  <a:pt x="2" y="3"/>
                  <a:pt x="3" y="3"/>
                  <a:pt x="4" y="3"/>
                </a:cubicBezTo>
                <a:cubicBezTo>
                  <a:pt x="4" y="2"/>
                  <a:pt x="4" y="2"/>
                  <a:pt x="5" y="2"/>
                </a:cubicBezTo>
                <a:cubicBezTo>
                  <a:pt x="5" y="1"/>
                  <a:pt x="5" y="1"/>
                  <a:pt x="6" y="1"/>
                </a:cubicBezTo>
                <a:cubicBezTo>
                  <a:pt x="6" y="1"/>
                  <a:pt x="6" y="1"/>
                  <a:pt x="6" y="1"/>
                </a:cubicBezTo>
                <a:cubicBezTo>
                  <a:pt x="6" y="0"/>
                  <a:pt x="6" y="0"/>
                  <a:pt x="6" y="0"/>
                </a:cubicBezTo>
                <a:cubicBezTo>
                  <a:pt x="6" y="0"/>
                  <a:pt x="6" y="0"/>
                  <a:pt x="6" y="0"/>
                </a:cubicBezTo>
              </a:path>
            </a:pathLst>
          </a:custGeom>
          <a:solidFill>
            <a:srgbClr val="C0C0C0"/>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0" name="Freeform 4"/>
          <p:cNvSpPr>
            <a:spLocks/>
          </p:cNvSpPr>
          <p:nvPr/>
        </p:nvSpPr>
        <p:spPr bwMode="auto">
          <a:xfrm>
            <a:off x="1568450" y="5718175"/>
            <a:ext cx="74613" cy="63500"/>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0 w 6"/>
              <a:gd name="T15" fmla="*/ 2147483647 h 5"/>
              <a:gd name="T16" fmla="*/ 2147483647 w 6"/>
              <a:gd name="T17" fmla="*/ 2147483647 h 5"/>
              <a:gd name="T18" fmla="*/ 2147483647 w 6"/>
              <a:gd name="T19" fmla="*/ 2147483647 h 5"/>
              <a:gd name="T20" fmla="*/ 2147483647 w 6"/>
              <a:gd name="T21" fmla="*/ 2147483647 h 5"/>
              <a:gd name="T22" fmla="*/ 2147483647 w 6"/>
              <a:gd name="T23" fmla="*/ 2147483647 h 5"/>
              <a:gd name="T24" fmla="*/ 2147483647 w 6"/>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5"/>
              <a:gd name="T41" fmla="*/ 6 w 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5">
                <a:moveTo>
                  <a:pt x="5" y="2"/>
                </a:moveTo>
                <a:cubicBezTo>
                  <a:pt x="6" y="2"/>
                  <a:pt x="6" y="1"/>
                  <a:pt x="6" y="1"/>
                </a:cubicBezTo>
                <a:cubicBezTo>
                  <a:pt x="5" y="0"/>
                  <a:pt x="4" y="1"/>
                  <a:pt x="3" y="2"/>
                </a:cubicBezTo>
                <a:cubicBezTo>
                  <a:pt x="3" y="2"/>
                  <a:pt x="3" y="2"/>
                  <a:pt x="3" y="3"/>
                </a:cubicBezTo>
                <a:cubicBezTo>
                  <a:pt x="3" y="3"/>
                  <a:pt x="3" y="3"/>
                  <a:pt x="2" y="3"/>
                </a:cubicBezTo>
                <a:cubicBezTo>
                  <a:pt x="2" y="3"/>
                  <a:pt x="2" y="3"/>
                  <a:pt x="2" y="3"/>
                </a:cubicBezTo>
                <a:cubicBezTo>
                  <a:pt x="1" y="3"/>
                  <a:pt x="1" y="4"/>
                  <a:pt x="1" y="4"/>
                </a:cubicBezTo>
                <a:cubicBezTo>
                  <a:pt x="1" y="4"/>
                  <a:pt x="0" y="5"/>
                  <a:pt x="0" y="5"/>
                </a:cubicBezTo>
                <a:cubicBezTo>
                  <a:pt x="0" y="5"/>
                  <a:pt x="1" y="5"/>
                  <a:pt x="1" y="5"/>
                </a:cubicBezTo>
                <a:cubicBezTo>
                  <a:pt x="2" y="4"/>
                  <a:pt x="2" y="4"/>
                  <a:pt x="2" y="4"/>
                </a:cubicBezTo>
                <a:cubicBezTo>
                  <a:pt x="3" y="3"/>
                  <a:pt x="4" y="3"/>
                  <a:pt x="4" y="3"/>
                </a:cubicBezTo>
                <a:cubicBezTo>
                  <a:pt x="5" y="3"/>
                  <a:pt x="5" y="2"/>
                  <a:pt x="5" y="2"/>
                </a:cubicBezTo>
                <a:cubicBezTo>
                  <a:pt x="5" y="2"/>
                  <a:pt x="5" y="2"/>
                  <a:pt x="5" y="2"/>
                </a:cubicBezTo>
              </a:path>
            </a:pathLst>
          </a:custGeom>
          <a:solidFill>
            <a:srgbClr val="969696"/>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1" name="Freeform 5"/>
          <p:cNvSpPr>
            <a:spLocks/>
          </p:cNvSpPr>
          <p:nvPr/>
        </p:nvSpPr>
        <p:spPr bwMode="auto">
          <a:xfrm>
            <a:off x="1543050" y="5781675"/>
            <a:ext cx="12700" cy="12700"/>
          </a:xfrm>
          <a:custGeom>
            <a:avLst/>
            <a:gdLst>
              <a:gd name="T0" fmla="*/ 2147483647 w 1"/>
              <a:gd name="T1" fmla="*/ 0 h 1"/>
              <a:gd name="T2" fmla="*/ 0 w 1"/>
              <a:gd name="T3" fmla="*/ 2147483647 h 1"/>
              <a:gd name="T4" fmla="*/ 2147483647 w 1"/>
              <a:gd name="T5" fmla="*/ 0 h 1"/>
              <a:gd name="T6" fmla="*/ 2147483647 w 1"/>
              <a:gd name="T7" fmla="*/ 0 h 1"/>
              <a:gd name="T8" fmla="*/ 2147483647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1" y="0"/>
                </a:moveTo>
                <a:cubicBezTo>
                  <a:pt x="0" y="1"/>
                  <a:pt x="0" y="0"/>
                  <a:pt x="0" y="1"/>
                </a:cubicBezTo>
                <a:cubicBezTo>
                  <a:pt x="0" y="1"/>
                  <a:pt x="1" y="1"/>
                  <a:pt x="1" y="0"/>
                </a:cubicBezTo>
                <a:cubicBezTo>
                  <a:pt x="1" y="0"/>
                  <a:pt x="1" y="0"/>
                  <a:pt x="1" y="0"/>
                </a:cubicBezTo>
                <a:cubicBezTo>
                  <a:pt x="1" y="0"/>
                  <a:pt x="1" y="0"/>
                  <a:pt x="1"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2" name="Freeform 6"/>
          <p:cNvSpPr>
            <a:spLocks/>
          </p:cNvSpPr>
          <p:nvPr/>
        </p:nvSpPr>
        <p:spPr bwMode="auto">
          <a:xfrm>
            <a:off x="1517650" y="5794375"/>
            <a:ext cx="12700" cy="12700"/>
          </a:xfrm>
          <a:custGeom>
            <a:avLst/>
            <a:gdLst>
              <a:gd name="T0" fmla="*/ 2147483647 w 1"/>
              <a:gd name="T1" fmla="*/ 0 h 1"/>
              <a:gd name="T2" fmla="*/ 0 w 1"/>
              <a:gd name="T3" fmla="*/ 2147483647 h 1"/>
              <a:gd name="T4" fmla="*/ 2147483647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0" y="1"/>
                </a:cubicBezTo>
                <a:cubicBezTo>
                  <a:pt x="0" y="1"/>
                  <a:pt x="0" y="1"/>
                  <a:pt x="1" y="1"/>
                </a:cubicBezTo>
                <a:cubicBezTo>
                  <a:pt x="1" y="1"/>
                  <a:pt x="1" y="1"/>
                  <a:pt x="1"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3" name="Freeform 7"/>
          <p:cNvSpPr>
            <a:spLocks/>
          </p:cNvSpPr>
          <p:nvPr/>
        </p:nvSpPr>
        <p:spPr bwMode="auto">
          <a:xfrm>
            <a:off x="1504950" y="5807075"/>
            <a:ext cx="1588" cy="11113"/>
          </a:xfrm>
          <a:custGeom>
            <a:avLst/>
            <a:gdLst>
              <a:gd name="T0" fmla="*/ 0 w 1588"/>
              <a:gd name="T1" fmla="*/ 0 h 1"/>
              <a:gd name="T2" fmla="*/ 0 w 1588"/>
              <a:gd name="T3" fmla="*/ 0 h 1"/>
              <a:gd name="T4" fmla="*/ 0 w 1588"/>
              <a:gd name="T5" fmla="*/ 2147483647 h 1"/>
              <a:gd name="T6" fmla="*/ 0 w 1588"/>
              <a:gd name="T7" fmla="*/ 2147483647 h 1"/>
              <a:gd name="T8" fmla="*/ 0 w 1588"/>
              <a:gd name="T9" fmla="*/ 0 h 1"/>
              <a:gd name="T10" fmla="*/ 0 60000 65536"/>
              <a:gd name="T11" fmla="*/ 0 60000 65536"/>
              <a:gd name="T12" fmla="*/ 0 60000 65536"/>
              <a:gd name="T13" fmla="*/ 0 60000 65536"/>
              <a:gd name="T14" fmla="*/ 0 60000 65536"/>
              <a:gd name="T15" fmla="*/ 0 w 1588"/>
              <a:gd name="T16" fmla="*/ 0 h 1"/>
              <a:gd name="T17" fmla="*/ 1588 w 1588"/>
              <a:gd name="T18" fmla="*/ 1 h 1"/>
            </a:gdLst>
            <a:ahLst/>
            <a:cxnLst>
              <a:cxn ang="T10">
                <a:pos x="T0" y="T1"/>
              </a:cxn>
              <a:cxn ang="T11">
                <a:pos x="T2" y="T3"/>
              </a:cxn>
              <a:cxn ang="T12">
                <a:pos x="T4" y="T5"/>
              </a:cxn>
              <a:cxn ang="T13">
                <a:pos x="T6" y="T7"/>
              </a:cxn>
              <a:cxn ang="T14">
                <a:pos x="T8" y="T9"/>
              </a:cxn>
            </a:cxnLst>
            <a:rect l="T15" t="T16" r="T17" b="T18"/>
            <a:pathLst>
              <a:path w="1588" h="1">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4" name="Freeform 8"/>
          <p:cNvSpPr>
            <a:spLocks/>
          </p:cNvSpPr>
          <p:nvPr/>
        </p:nvSpPr>
        <p:spPr bwMode="auto">
          <a:xfrm>
            <a:off x="1493838" y="5818188"/>
            <a:ext cx="11112" cy="1587"/>
          </a:xfrm>
          <a:custGeom>
            <a:avLst/>
            <a:gdLst>
              <a:gd name="T0" fmla="*/ 0 w 1"/>
              <a:gd name="T1" fmla="*/ 0 h 1587"/>
              <a:gd name="T2" fmla="*/ 0 w 1"/>
              <a:gd name="T3" fmla="*/ 0 h 1587"/>
              <a:gd name="T4" fmla="*/ 0 w 1"/>
              <a:gd name="T5" fmla="*/ 0 h 1587"/>
              <a:gd name="T6" fmla="*/ 2147483647 w 1"/>
              <a:gd name="T7" fmla="*/ 0 h 1587"/>
              <a:gd name="T8" fmla="*/ 0 w 1"/>
              <a:gd name="T9" fmla="*/ 0 h 1587"/>
              <a:gd name="T10" fmla="*/ 0 60000 65536"/>
              <a:gd name="T11" fmla="*/ 0 60000 65536"/>
              <a:gd name="T12" fmla="*/ 0 60000 65536"/>
              <a:gd name="T13" fmla="*/ 0 60000 65536"/>
              <a:gd name="T14" fmla="*/ 0 60000 65536"/>
              <a:gd name="T15" fmla="*/ 0 w 1"/>
              <a:gd name="T16" fmla="*/ 0 h 1587"/>
              <a:gd name="T17" fmla="*/ 1 w 1"/>
              <a:gd name="T18" fmla="*/ 1587 h 1587"/>
            </a:gdLst>
            <a:ahLst/>
            <a:cxnLst>
              <a:cxn ang="T10">
                <a:pos x="T0" y="T1"/>
              </a:cxn>
              <a:cxn ang="T11">
                <a:pos x="T2" y="T3"/>
              </a:cxn>
              <a:cxn ang="T12">
                <a:pos x="T4" y="T5"/>
              </a:cxn>
              <a:cxn ang="T13">
                <a:pos x="T6" y="T7"/>
              </a:cxn>
              <a:cxn ang="T14">
                <a:pos x="T8" y="T9"/>
              </a:cxn>
            </a:cxnLst>
            <a:rect l="T15" t="T16" r="T17" b="T18"/>
            <a:pathLst>
              <a:path w="1" h="1587">
                <a:moveTo>
                  <a:pt x="0" y="0"/>
                </a:moveTo>
                <a:cubicBezTo>
                  <a:pt x="0" y="0"/>
                  <a:pt x="0" y="0"/>
                  <a:pt x="0" y="0"/>
                </a:cubicBezTo>
                <a:cubicBezTo>
                  <a:pt x="0" y="0"/>
                  <a:pt x="0" y="0"/>
                  <a:pt x="0" y="0"/>
                </a:cubicBezTo>
                <a:cubicBezTo>
                  <a:pt x="0" y="0"/>
                  <a:pt x="0" y="0"/>
                  <a:pt x="1" y="0"/>
                </a:cubicBezTo>
                <a:cubicBezTo>
                  <a:pt x="1" y="0"/>
                  <a:pt x="1" y="0"/>
                  <a:pt x="0"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5" name="Freeform 9"/>
          <p:cNvSpPr>
            <a:spLocks/>
          </p:cNvSpPr>
          <p:nvPr/>
        </p:nvSpPr>
        <p:spPr bwMode="auto">
          <a:xfrm>
            <a:off x="1468438" y="5818188"/>
            <a:ext cx="12700" cy="1587"/>
          </a:xfrm>
          <a:custGeom>
            <a:avLst/>
            <a:gdLst>
              <a:gd name="T0" fmla="*/ 0 w 1"/>
              <a:gd name="T1" fmla="*/ 0 h 1587"/>
              <a:gd name="T2" fmla="*/ 0 w 1"/>
              <a:gd name="T3" fmla="*/ 0 h 1587"/>
              <a:gd name="T4" fmla="*/ 0 w 1"/>
              <a:gd name="T5" fmla="*/ 0 h 1587"/>
              <a:gd name="T6" fmla="*/ 2147483647 w 1"/>
              <a:gd name="T7" fmla="*/ 0 h 1587"/>
              <a:gd name="T8" fmla="*/ 2147483647 w 1"/>
              <a:gd name="T9" fmla="*/ 0 h 1587"/>
              <a:gd name="T10" fmla="*/ 0 w 1"/>
              <a:gd name="T11" fmla="*/ 0 h 1587"/>
              <a:gd name="T12" fmla="*/ 0 60000 65536"/>
              <a:gd name="T13" fmla="*/ 0 60000 65536"/>
              <a:gd name="T14" fmla="*/ 0 60000 65536"/>
              <a:gd name="T15" fmla="*/ 0 60000 65536"/>
              <a:gd name="T16" fmla="*/ 0 60000 65536"/>
              <a:gd name="T17" fmla="*/ 0 60000 65536"/>
              <a:gd name="T18" fmla="*/ 0 w 1"/>
              <a:gd name="T19" fmla="*/ 0 h 1587"/>
              <a:gd name="T20" fmla="*/ 1 w 1"/>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 h="1587">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0"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6" name="Freeform 10"/>
          <p:cNvSpPr>
            <a:spLocks/>
          </p:cNvSpPr>
          <p:nvPr/>
        </p:nvSpPr>
        <p:spPr bwMode="auto">
          <a:xfrm>
            <a:off x="1443038" y="5807075"/>
            <a:ext cx="25400" cy="23813"/>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2147483647 w 2"/>
              <a:gd name="T9" fmla="*/ 2147483647 h 2"/>
              <a:gd name="T10" fmla="*/ 2147483647 w 2"/>
              <a:gd name="T11" fmla="*/ 2147483647 h 2"/>
              <a:gd name="T12" fmla="*/ 0 w 2"/>
              <a:gd name="T13" fmla="*/ 2147483647 h 2"/>
              <a:gd name="T14" fmla="*/ 2147483647 w 2"/>
              <a:gd name="T15" fmla="*/ 2147483647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1"/>
                </a:moveTo>
                <a:cubicBezTo>
                  <a:pt x="1" y="0"/>
                  <a:pt x="2" y="0"/>
                  <a:pt x="2" y="1"/>
                </a:cubicBezTo>
                <a:cubicBezTo>
                  <a:pt x="2" y="1"/>
                  <a:pt x="1" y="1"/>
                  <a:pt x="1" y="1"/>
                </a:cubicBezTo>
                <a:cubicBezTo>
                  <a:pt x="1" y="1"/>
                  <a:pt x="1" y="1"/>
                  <a:pt x="2" y="1"/>
                </a:cubicBezTo>
                <a:cubicBezTo>
                  <a:pt x="1" y="1"/>
                  <a:pt x="1" y="1"/>
                  <a:pt x="1" y="2"/>
                </a:cubicBezTo>
                <a:cubicBezTo>
                  <a:pt x="1" y="2"/>
                  <a:pt x="1" y="2"/>
                  <a:pt x="1" y="2"/>
                </a:cubicBezTo>
                <a:cubicBezTo>
                  <a:pt x="0" y="2"/>
                  <a:pt x="0" y="2"/>
                  <a:pt x="0" y="2"/>
                </a:cubicBezTo>
                <a:cubicBezTo>
                  <a:pt x="0" y="2"/>
                  <a:pt x="0" y="1"/>
                  <a:pt x="1" y="1"/>
                </a:cubicBezTo>
                <a:cubicBezTo>
                  <a:pt x="1" y="1"/>
                  <a:pt x="1" y="1"/>
                  <a:pt x="1"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7" name="Freeform 11"/>
          <p:cNvSpPr>
            <a:spLocks/>
          </p:cNvSpPr>
          <p:nvPr/>
        </p:nvSpPr>
        <p:spPr bwMode="auto">
          <a:xfrm>
            <a:off x="1404938" y="5818188"/>
            <a:ext cx="25400" cy="25400"/>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0 w 2"/>
              <a:gd name="T11" fmla="*/ 2147483647 h 2"/>
              <a:gd name="T12" fmla="*/ 2147483647 w 2"/>
              <a:gd name="T13" fmla="*/ 2147483647 h 2"/>
              <a:gd name="T14" fmla="*/ 2147483647 w 2"/>
              <a:gd name="T15" fmla="*/ 2147483647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1"/>
                </a:moveTo>
                <a:cubicBezTo>
                  <a:pt x="1" y="1"/>
                  <a:pt x="1" y="1"/>
                  <a:pt x="1" y="0"/>
                </a:cubicBezTo>
                <a:cubicBezTo>
                  <a:pt x="1" y="0"/>
                  <a:pt x="0" y="0"/>
                  <a:pt x="0" y="0"/>
                </a:cubicBezTo>
                <a:cubicBezTo>
                  <a:pt x="0" y="0"/>
                  <a:pt x="0" y="1"/>
                  <a:pt x="0" y="1"/>
                </a:cubicBezTo>
                <a:cubicBezTo>
                  <a:pt x="0" y="1"/>
                  <a:pt x="1" y="1"/>
                  <a:pt x="1" y="1"/>
                </a:cubicBezTo>
                <a:cubicBezTo>
                  <a:pt x="1" y="2"/>
                  <a:pt x="0" y="2"/>
                  <a:pt x="0" y="2"/>
                </a:cubicBezTo>
                <a:cubicBezTo>
                  <a:pt x="0" y="2"/>
                  <a:pt x="1" y="2"/>
                  <a:pt x="1" y="2"/>
                </a:cubicBezTo>
                <a:cubicBezTo>
                  <a:pt x="1" y="2"/>
                  <a:pt x="1" y="2"/>
                  <a:pt x="1" y="2"/>
                </a:cubicBezTo>
                <a:cubicBezTo>
                  <a:pt x="2" y="2"/>
                  <a:pt x="2" y="1"/>
                  <a:pt x="1"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8" name="Freeform 12"/>
          <p:cNvSpPr>
            <a:spLocks/>
          </p:cNvSpPr>
          <p:nvPr/>
        </p:nvSpPr>
        <p:spPr bwMode="auto">
          <a:xfrm>
            <a:off x="1368425" y="5818188"/>
            <a:ext cx="23813" cy="25400"/>
          </a:xfrm>
          <a:custGeom>
            <a:avLst/>
            <a:gdLst>
              <a:gd name="T0" fmla="*/ 2147483647 w 2"/>
              <a:gd name="T1" fmla="*/ 2147483647 h 2"/>
              <a:gd name="T2" fmla="*/ 2147483647 w 2"/>
              <a:gd name="T3" fmla="*/ 0 h 2"/>
              <a:gd name="T4" fmla="*/ 2147483647 w 2"/>
              <a:gd name="T5" fmla="*/ 2147483647 h 2"/>
              <a:gd name="T6" fmla="*/ 2147483647 w 2"/>
              <a:gd name="T7" fmla="*/ 2147483647 h 2"/>
              <a:gd name="T8" fmla="*/ 0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1"/>
                </a:moveTo>
                <a:cubicBezTo>
                  <a:pt x="2" y="1"/>
                  <a:pt x="1" y="1"/>
                  <a:pt x="1" y="0"/>
                </a:cubicBezTo>
                <a:cubicBezTo>
                  <a:pt x="2" y="0"/>
                  <a:pt x="2" y="0"/>
                  <a:pt x="2" y="1"/>
                </a:cubicBezTo>
                <a:cubicBezTo>
                  <a:pt x="2" y="1"/>
                  <a:pt x="2" y="1"/>
                  <a:pt x="2" y="1"/>
                </a:cubicBezTo>
                <a:cubicBezTo>
                  <a:pt x="1" y="2"/>
                  <a:pt x="1" y="2"/>
                  <a:pt x="0" y="2"/>
                </a:cubicBezTo>
                <a:cubicBezTo>
                  <a:pt x="0" y="1"/>
                  <a:pt x="1" y="2"/>
                  <a:pt x="2"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09" name="Freeform 13"/>
          <p:cNvSpPr>
            <a:spLocks/>
          </p:cNvSpPr>
          <p:nvPr/>
        </p:nvSpPr>
        <p:spPr bwMode="auto">
          <a:xfrm>
            <a:off x="1343025" y="5818188"/>
            <a:ext cx="25400" cy="38100"/>
          </a:xfrm>
          <a:custGeom>
            <a:avLst/>
            <a:gdLst>
              <a:gd name="T0" fmla="*/ 2147483647 w 2"/>
              <a:gd name="T1" fmla="*/ 2147483647 h 3"/>
              <a:gd name="T2" fmla="*/ 0 w 2"/>
              <a:gd name="T3" fmla="*/ 0 h 3"/>
              <a:gd name="T4" fmla="*/ 0 w 2"/>
              <a:gd name="T5" fmla="*/ 2147483647 h 3"/>
              <a:gd name="T6" fmla="*/ 0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2147483647 h 3"/>
              <a:gd name="T24" fmla="*/ 2147483647 w 2"/>
              <a:gd name="T25" fmla="*/ 2147483647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1" y="1"/>
                  <a:pt x="1" y="0"/>
                  <a:pt x="0" y="0"/>
                </a:cubicBezTo>
                <a:cubicBezTo>
                  <a:pt x="0" y="0"/>
                  <a:pt x="0" y="1"/>
                  <a:pt x="0" y="1"/>
                </a:cubicBezTo>
                <a:cubicBezTo>
                  <a:pt x="0" y="1"/>
                  <a:pt x="1" y="1"/>
                  <a:pt x="0" y="2"/>
                </a:cubicBezTo>
                <a:cubicBezTo>
                  <a:pt x="0" y="2"/>
                  <a:pt x="0" y="2"/>
                  <a:pt x="0" y="2"/>
                </a:cubicBezTo>
                <a:cubicBezTo>
                  <a:pt x="0" y="2"/>
                  <a:pt x="0" y="2"/>
                  <a:pt x="0" y="2"/>
                </a:cubicBezTo>
                <a:cubicBezTo>
                  <a:pt x="0" y="2"/>
                  <a:pt x="0" y="2"/>
                  <a:pt x="0" y="2"/>
                </a:cubicBezTo>
                <a:cubicBezTo>
                  <a:pt x="0" y="2"/>
                  <a:pt x="1" y="2"/>
                  <a:pt x="1" y="2"/>
                </a:cubicBezTo>
                <a:cubicBezTo>
                  <a:pt x="1" y="2"/>
                  <a:pt x="1" y="3"/>
                  <a:pt x="1" y="3"/>
                </a:cubicBezTo>
                <a:cubicBezTo>
                  <a:pt x="1" y="3"/>
                  <a:pt x="1" y="3"/>
                  <a:pt x="1" y="2"/>
                </a:cubicBezTo>
                <a:cubicBezTo>
                  <a:pt x="1" y="2"/>
                  <a:pt x="1" y="2"/>
                  <a:pt x="1" y="1"/>
                </a:cubicBezTo>
                <a:cubicBezTo>
                  <a:pt x="1" y="1"/>
                  <a:pt x="2" y="1"/>
                  <a:pt x="2" y="1"/>
                </a:cubicBezTo>
                <a:cubicBezTo>
                  <a:pt x="1" y="1"/>
                  <a:pt x="1" y="1"/>
                  <a:pt x="1" y="1"/>
                </a:cubicBezTo>
                <a:cubicBezTo>
                  <a:pt x="1" y="1"/>
                  <a:pt x="1" y="1"/>
                  <a:pt x="1"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0" name="Oval 14"/>
          <p:cNvSpPr>
            <a:spLocks noChangeArrowheads="1"/>
          </p:cNvSpPr>
          <p:nvPr/>
        </p:nvSpPr>
        <p:spPr bwMode="auto">
          <a:xfrm>
            <a:off x="1330325" y="5830888"/>
            <a:ext cx="1588" cy="1587"/>
          </a:xfrm>
          <a:prstGeom prst="ellipse">
            <a:avLst/>
          </a:prstGeom>
          <a:solidFill>
            <a:srgbClr val="FFFFFF"/>
          </a:solidFill>
          <a:ln w="0">
            <a:solidFill>
              <a:srgbClr val="25221E"/>
            </a:solidFill>
            <a:round/>
            <a:headEnd/>
            <a:tailEnd/>
          </a:ln>
        </p:spPr>
        <p:txBody>
          <a:bodyPr/>
          <a:lstStyle/>
          <a:p>
            <a:pPr algn="ctr" fontAlgn="base">
              <a:spcBef>
                <a:spcPct val="0"/>
              </a:spcBef>
              <a:spcAft>
                <a:spcPct val="0"/>
              </a:spcAft>
            </a:pPr>
            <a:endParaRPr lang="en-US" sz="2800">
              <a:solidFill>
                <a:srgbClr val="FFFF99"/>
              </a:solidFill>
            </a:endParaRPr>
          </a:p>
        </p:txBody>
      </p:sp>
      <p:sp>
        <p:nvSpPr>
          <p:cNvPr id="4111" name="Freeform 15"/>
          <p:cNvSpPr>
            <a:spLocks/>
          </p:cNvSpPr>
          <p:nvPr/>
        </p:nvSpPr>
        <p:spPr bwMode="auto">
          <a:xfrm>
            <a:off x="1304925" y="5830888"/>
            <a:ext cx="12700" cy="1587"/>
          </a:xfrm>
          <a:custGeom>
            <a:avLst/>
            <a:gdLst>
              <a:gd name="T0" fmla="*/ 2147483647 w 1"/>
              <a:gd name="T1" fmla="*/ 0 h 1587"/>
              <a:gd name="T2" fmla="*/ 0 w 1"/>
              <a:gd name="T3" fmla="*/ 0 h 1587"/>
              <a:gd name="T4" fmla="*/ 0 w 1"/>
              <a:gd name="T5" fmla="*/ 0 h 1587"/>
              <a:gd name="T6" fmla="*/ 2147483647 w 1"/>
              <a:gd name="T7" fmla="*/ 0 h 1587"/>
              <a:gd name="T8" fmla="*/ 0 60000 65536"/>
              <a:gd name="T9" fmla="*/ 0 60000 65536"/>
              <a:gd name="T10" fmla="*/ 0 60000 65536"/>
              <a:gd name="T11" fmla="*/ 0 60000 65536"/>
              <a:gd name="T12" fmla="*/ 0 w 1"/>
              <a:gd name="T13" fmla="*/ 0 h 1587"/>
              <a:gd name="T14" fmla="*/ 1 w 1"/>
              <a:gd name="T15" fmla="*/ 1587 h 1587"/>
            </a:gdLst>
            <a:ahLst/>
            <a:cxnLst>
              <a:cxn ang="T8">
                <a:pos x="T0" y="T1"/>
              </a:cxn>
              <a:cxn ang="T9">
                <a:pos x="T2" y="T3"/>
              </a:cxn>
              <a:cxn ang="T10">
                <a:pos x="T4" y="T5"/>
              </a:cxn>
              <a:cxn ang="T11">
                <a:pos x="T6" y="T7"/>
              </a:cxn>
            </a:cxnLst>
            <a:rect l="T12" t="T13" r="T14" b="T15"/>
            <a:pathLst>
              <a:path w="1" h="1587">
                <a:moveTo>
                  <a:pt x="1" y="0"/>
                </a:moveTo>
                <a:cubicBezTo>
                  <a:pt x="1" y="0"/>
                  <a:pt x="1" y="0"/>
                  <a:pt x="0" y="0"/>
                </a:cubicBezTo>
                <a:cubicBezTo>
                  <a:pt x="0" y="0"/>
                  <a:pt x="0" y="0"/>
                  <a:pt x="0" y="0"/>
                </a:cubicBezTo>
                <a:cubicBezTo>
                  <a:pt x="1" y="0"/>
                  <a:pt x="1" y="0"/>
                  <a:pt x="1"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2" name="Freeform 16"/>
          <p:cNvSpPr>
            <a:spLocks/>
          </p:cNvSpPr>
          <p:nvPr/>
        </p:nvSpPr>
        <p:spPr bwMode="auto">
          <a:xfrm>
            <a:off x="1279525" y="5807075"/>
            <a:ext cx="38100" cy="49213"/>
          </a:xfrm>
          <a:custGeom>
            <a:avLst/>
            <a:gdLst>
              <a:gd name="T0" fmla="*/ 2147483647 w 3"/>
              <a:gd name="T1" fmla="*/ 2147483647 h 4"/>
              <a:gd name="T2" fmla="*/ 2147483647 w 3"/>
              <a:gd name="T3" fmla="*/ 2147483647 h 4"/>
              <a:gd name="T4" fmla="*/ 2147483647 w 3"/>
              <a:gd name="T5" fmla="*/ 2147483647 h 4"/>
              <a:gd name="T6" fmla="*/ 0 w 3"/>
              <a:gd name="T7" fmla="*/ 2147483647 h 4"/>
              <a:gd name="T8" fmla="*/ 2147483647 w 3"/>
              <a:gd name="T9" fmla="*/ 2147483647 h 4"/>
              <a:gd name="T10" fmla="*/ 2147483647 w 3"/>
              <a:gd name="T11" fmla="*/ 2147483647 h 4"/>
              <a:gd name="T12" fmla="*/ 2147483647 w 3"/>
              <a:gd name="T13" fmla="*/ 2147483647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4"/>
                </a:moveTo>
                <a:cubicBezTo>
                  <a:pt x="2" y="4"/>
                  <a:pt x="3" y="4"/>
                  <a:pt x="2" y="4"/>
                </a:cubicBezTo>
                <a:cubicBezTo>
                  <a:pt x="2" y="3"/>
                  <a:pt x="1" y="2"/>
                  <a:pt x="1" y="2"/>
                </a:cubicBezTo>
                <a:cubicBezTo>
                  <a:pt x="2" y="3"/>
                  <a:pt x="0" y="0"/>
                  <a:pt x="0" y="2"/>
                </a:cubicBezTo>
                <a:cubicBezTo>
                  <a:pt x="0" y="2"/>
                  <a:pt x="1" y="2"/>
                  <a:pt x="1" y="3"/>
                </a:cubicBezTo>
                <a:cubicBezTo>
                  <a:pt x="1" y="3"/>
                  <a:pt x="1" y="3"/>
                  <a:pt x="1" y="3"/>
                </a:cubicBezTo>
                <a:cubicBezTo>
                  <a:pt x="2" y="4"/>
                  <a:pt x="2" y="4"/>
                  <a:pt x="2" y="4"/>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3" name="Freeform 17"/>
          <p:cNvSpPr>
            <a:spLocks/>
          </p:cNvSpPr>
          <p:nvPr/>
        </p:nvSpPr>
        <p:spPr bwMode="auto">
          <a:xfrm>
            <a:off x="1255713" y="5818188"/>
            <a:ext cx="11112" cy="12700"/>
          </a:xfrm>
          <a:custGeom>
            <a:avLst/>
            <a:gdLst>
              <a:gd name="T0" fmla="*/ 2147483647 w 1"/>
              <a:gd name="T1" fmla="*/ 0 h 1"/>
              <a:gd name="T2" fmla="*/ 0 w 1"/>
              <a:gd name="T3" fmla="*/ 0 h 1"/>
              <a:gd name="T4" fmla="*/ 0 w 1"/>
              <a:gd name="T5" fmla="*/ 2147483647 h 1"/>
              <a:gd name="T6" fmla="*/ 2147483647 w 1"/>
              <a:gd name="T7" fmla="*/ 2147483647 h 1"/>
              <a:gd name="T8" fmla="*/ 2147483647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1" y="0"/>
                </a:moveTo>
                <a:cubicBezTo>
                  <a:pt x="1" y="0"/>
                  <a:pt x="1" y="0"/>
                  <a:pt x="0" y="0"/>
                </a:cubicBezTo>
                <a:cubicBezTo>
                  <a:pt x="0" y="0"/>
                  <a:pt x="0" y="0"/>
                  <a:pt x="0" y="1"/>
                </a:cubicBezTo>
                <a:cubicBezTo>
                  <a:pt x="1" y="1"/>
                  <a:pt x="1" y="1"/>
                  <a:pt x="1" y="1"/>
                </a:cubicBezTo>
                <a:cubicBezTo>
                  <a:pt x="1" y="0"/>
                  <a:pt x="1" y="0"/>
                  <a:pt x="1" y="0"/>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4" name="Freeform 18"/>
          <p:cNvSpPr>
            <a:spLocks/>
          </p:cNvSpPr>
          <p:nvPr/>
        </p:nvSpPr>
        <p:spPr bwMode="auto">
          <a:xfrm>
            <a:off x="1230313" y="5807075"/>
            <a:ext cx="25400" cy="11113"/>
          </a:xfrm>
          <a:custGeom>
            <a:avLst/>
            <a:gdLst>
              <a:gd name="T0" fmla="*/ 0 w 2"/>
              <a:gd name="T1" fmla="*/ 2147483647 h 1"/>
              <a:gd name="T2" fmla="*/ 2147483647 w 2"/>
              <a:gd name="T3" fmla="*/ 0 h 1"/>
              <a:gd name="T4" fmla="*/ 2147483647 w 2"/>
              <a:gd name="T5" fmla="*/ 2147483647 h 1"/>
              <a:gd name="T6" fmla="*/ 2147483647 w 2"/>
              <a:gd name="T7" fmla="*/ 2147483647 h 1"/>
              <a:gd name="T8" fmla="*/ 0 w 2"/>
              <a:gd name="T9" fmla="*/ 2147483647 h 1"/>
              <a:gd name="T10" fmla="*/ 0 w 2"/>
              <a:gd name="T11" fmla="*/ 2147483647 h 1"/>
              <a:gd name="T12" fmla="*/ 0 w 2"/>
              <a:gd name="T13" fmla="*/ 0 h 1"/>
              <a:gd name="T14" fmla="*/ 0 w 2"/>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1"/>
                </a:moveTo>
                <a:cubicBezTo>
                  <a:pt x="1" y="0"/>
                  <a:pt x="1" y="0"/>
                  <a:pt x="1" y="0"/>
                </a:cubicBezTo>
                <a:cubicBezTo>
                  <a:pt x="2" y="0"/>
                  <a:pt x="1" y="0"/>
                  <a:pt x="1" y="1"/>
                </a:cubicBezTo>
                <a:cubicBezTo>
                  <a:pt x="1" y="1"/>
                  <a:pt x="1" y="1"/>
                  <a:pt x="1" y="1"/>
                </a:cubicBezTo>
                <a:cubicBezTo>
                  <a:pt x="1" y="1"/>
                  <a:pt x="0" y="1"/>
                  <a:pt x="0" y="1"/>
                </a:cubicBezTo>
                <a:cubicBezTo>
                  <a:pt x="0" y="1"/>
                  <a:pt x="0" y="1"/>
                  <a:pt x="0" y="1"/>
                </a:cubicBezTo>
                <a:cubicBezTo>
                  <a:pt x="0" y="1"/>
                  <a:pt x="0" y="1"/>
                  <a:pt x="0" y="0"/>
                </a:cubicBezTo>
                <a:cubicBezTo>
                  <a:pt x="0" y="1"/>
                  <a:pt x="0" y="1"/>
                  <a:pt x="0"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5" name="Freeform 19"/>
          <p:cNvSpPr>
            <a:spLocks/>
          </p:cNvSpPr>
          <p:nvPr/>
        </p:nvSpPr>
        <p:spPr bwMode="auto">
          <a:xfrm>
            <a:off x="1117600" y="5718175"/>
            <a:ext cx="25400" cy="25400"/>
          </a:xfrm>
          <a:custGeom>
            <a:avLst/>
            <a:gdLst>
              <a:gd name="T0" fmla="*/ 0 w 2"/>
              <a:gd name="T1" fmla="*/ 2147483647 h 2"/>
              <a:gd name="T2" fmla="*/ 2147483647 w 2"/>
              <a:gd name="T3" fmla="*/ 0 h 2"/>
              <a:gd name="T4" fmla="*/ 2147483647 w 2"/>
              <a:gd name="T5" fmla="*/ 2147483647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1" y="1"/>
                  <a:pt x="2" y="0"/>
                </a:cubicBezTo>
                <a:cubicBezTo>
                  <a:pt x="2" y="1"/>
                  <a:pt x="1" y="1"/>
                  <a:pt x="1" y="2"/>
                </a:cubicBezTo>
                <a:cubicBezTo>
                  <a:pt x="1" y="2"/>
                  <a:pt x="1" y="2"/>
                  <a:pt x="1" y="2"/>
                </a:cubicBezTo>
                <a:cubicBezTo>
                  <a:pt x="1" y="1"/>
                  <a:pt x="0" y="2"/>
                  <a:pt x="0"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6" name="Freeform 20"/>
          <p:cNvSpPr>
            <a:spLocks/>
          </p:cNvSpPr>
          <p:nvPr/>
        </p:nvSpPr>
        <p:spPr bwMode="auto">
          <a:xfrm>
            <a:off x="1092200" y="5681663"/>
            <a:ext cx="38100" cy="23812"/>
          </a:xfrm>
          <a:custGeom>
            <a:avLst/>
            <a:gdLst>
              <a:gd name="T0" fmla="*/ 0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2147483647 w 3"/>
              <a:gd name="T11" fmla="*/ 2147483647 h 2"/>
              <a:gd name="T12" fmla="*/ 2147483647 w 3"/>
              <a:gd name="T13" fmla="*/ 2147483647 h 2"/>
              <a:gd name="T14" fmla="*/ 2147483647 w 3"/>
              <a:gd name="T15" fmla="*/ 2147483647 h 2"/>
              <a:gd name="T16" fmla="*/ 0 w 3"/>
              <a:gd name="T17" fmla="*/ 2147483647 h 2"/>
              <a:gd name="T18" fmla="*/ 0 w 3"/>
              <a:gd name="T19" fmla="*/ 2147483647 h 2"/>
              <a:gd name="T20" fmla="*/ 0 w 3"/>
              <a:gd name="T21" fmla="*/ 2147483647 h 2"/>
              <a:gd name="T22" fmla="*/ 0 w 3"/>
              <a:gd name="T23" fmla="*/ 2147483647 h 2"/>
              <a:gd name="T24" fmla="*/ 0 w 3"/>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2"/>
              <a:gd name="T41" fmla="*/ 3 w 3"/>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2">
                <a:moveTo>
                  <a:pt x="0" y="1"/>
                </a:moveTo>
                <a:cubicBezTo>
                  <a:pt x="0" y="0"/>
                  <a:pt x="1" y="1"/>
                  <a:pt x="2" y="1"/>
                </a:cubicBezTo>
                <a:cubicBezTo>
                  <a:pt x="2" y="1"/>
                  <a:pt x="2" y="1"/>
                  <a:pt x="2" y="1"/>
                </a:cubicBezTo>
                <a:cubicBezTo>
                  <a:pt x="2" y="1"/>
                  <a:pt x="3" y="1"/>
                  <a:pt x="3" y="1"/>
                </a:cubicBezTo>
                <a:cubicBezTo>
                  <a:pt x="2" y="2"/>
                  <a:pt x="2" y="1"/>
                  <a:pt x="2" y="1"/>
                </a:cubicBezTo>
                <a:cubicBezTo>
                  <a:pt x="2" y="2"/>
                  <a:pt x="2" y="2"/>
                  <a:pt x="2" y="2"/>
                </a:cubicBezTo>
                <a:cubicBezTo>
                  <a:pt x="1" y="2"/>
                  <a:pt x="1" y="2"/>
                  <a:pt x="1" y="2"/>
                </a:cubicBezTo>
                <a:cubicBezTo>
                  <a:pt x="1" y="2"/>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path>
            </a:pathLst>
          </a:custGeom>
          <a:solidFill>
            <a:srgbClr val="FFFFFF"/>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17" name="Oval 21"/>
          <p:cNvSpPr>
            <a:spLocks noChangeArrowheads="1"/>
          </p:cNvSpPr>
          <p:nvPr/>
        </p:nvSpPr>
        <p:spPr bwMode="auto">
          <a:xfrm>
            <a:off x="1179513" y="5768975"/>
            <a:ext cx="1587" cy="1588"/>
          </a:xfrm>
          <a:prstGeom prst="ellipse">
            <a:avLst/>
          </a:prstGeom>
          <a:solidFill>
            <a:srgbClr val="FFFFFF"/>
          </a:solidFill>
          <a:ln w="0">
            <a:solidFill>
              <a:srgbClr val="25221E"/>
            </a:solidFill>
            <a:round/>
            <a:headEnd/>
            <a:tailEnd/>
          </a:ln>
        </p:spPr>
        <p:txBody>
          <a:bodyPr/>
          <a:lstStyle/>
          <a:p>
            <a:pPr algn="ctr" fontAlgn="base">
              <a:spcBef>
                <a:spcPct val="0"/>
              </a:spcBef>
              <a:spcAft>
                <a:spcPct val="0"/>
              </a:spcAft>
            </a:pPr>
            <a:endParaRPr lang="en-US" sz="2800">
              <a:solidFill>
                <a:srgbClr val="FFFF99"/>
              </a:solidFill>
            </a:endParaRPr>
          </a:p>
        </p:txBody>
      </p:sp>
      <p:sp>
        <p:nvSpPr>
          <p:cNvPr id="1355798" name="Rectangle 22"/>
          <p:cNvSpPr>
            <a:spLocks noChangeArrowheads="1"/>
          </p:cNvSpPr>
          <p:nvPr/>
        </p:nvSpPr>
        <p:spPr bwMode="auto">
          <a:xfrm>
            <a:off x="388938" y="188913"/>
            <a:ext cx="8221662" cy="430887"/>
          </a:xfrm>
          <a:prstGeom prst="rect">
            <a:avLst/>
          </a:prstGeom>
          <a:noFill/>
          <a:ln w="9525">
            <a:noFill/>
            <a:miter lim="800000"/>
            <a:headEnd/>
            <a:tailEnd/>
          </a:ln>
          <a:effectLst/>
        </p:spPr>
        <p:txBody>
          <a:bodyPr lIns="0" tIns="0" rIns="0" bIns="0">
            <a:spAutoFit/>
          </a:bodyPr>
          <a:lstStyle/>
          <a:p>
            <a:pPr algn="ctr" fontAlgn="base">
              <a:spcBef>
                <a:spcPct val="0"/>
              </a:spcBef>
              <a:spcAft>
                <a:spcPct val="0"/>
              </a:spcAft>
              <a:defRPr/>
            </a:pPr>
            <a:r>
              <a:rPr lang="en-US" sz="2800" b="1" dirty="0" smtClean="0">
                <a:solidFill>
                  <a:srgbClr val="FFC000"/>
                </a:solidFill>
                <a:latin typeface="myriad webpro"/>
              </a:rPr>
              <a:t>Death </a:t>
            </a:r>
            <a:r>
              <a:rPr lang="en-US" sz="2800" b="1" dirty="0">
                <a:solidFill>
                  <a:srgbClr val="FFC000"/>
                </a:solidFill>
                <a:latin typeface="myriad webpro"/>
              </a:rPr>
              <a:t>Rates </a:t>
            </a:r>
            <a:r>
              <a:rPr lang="en-US" sz="2800" b="1" dirty="0" smtClean="0">
                <a:solidFill>
                  <a:srgbClr val="FFC000"/>
                </a:solidFill>
                <a:latin typeface="myriad webpro"/>
              </a:rPr>
              <a:t>for </a:t>
            </a:r>
            <a:r>
              <a:rPr lang="en-US" sz="2800" b="1" dirty="0">
                <a:solidFill>
                  <a:srgbClr val="FFC000"/>
                </a:solidFill>
                <a:latin typeface="myriad webpro"/>
              </a:rPr>
              <a:t>Drug Overdose </a:t>
            </a:r>
            <a:r>
              <a:rPr lang="en-US" sz="2800" b="1" dirty="0" smtClean="0">
                <a:solidFill>
                  <a:srgbClr val="FFC000"/>
                </a:solidFill>
                <a:latin typeface="myriad webpro"/>
              </a:rPr>
              <a:t>by </a:t>
            </a:r>
            <a:r>
              <a:rPr lang="en-US" sz="2800" b="1" dirty="0">
                <a:solidFill>
                  <a:srgbClr val="FFC000"/>
                </a:solidFill>
                <a:latin typeface="myriad webpro"/>
              </a:rPr>
              <a:t>State, 2010</a:t>
            </a:r>
          </a:p>
        </p:txBody>
      </p:sp>
      <p:grpSp>
        <p:nvGrpSpPr>
          <p:cNvPr id="4119" name="Group 23"/>
          <p:cNvGrpSpPr>
            <a:grpSpLocks/>
          </p:cNvGrpSpPr>
          <p:nvPr/>
        </p:nvGrpSpPr>
        <p:grpSpPr bwMode="auto">
          <a:xfrm>
            <a:off x="4838700" y="5086350"/>
            <a:ext cx="3652838" cy="593725"/>
            <a:chOff x="2066" y="3649"/>
            <a:chExt cx="1812" cy="249"/>
          </a:xfrm>
        </p:grpSpPr>
        <p:sp>
          <p:nvSpPr>
            <p:cNvPr id="4240" name="Rectangle 24"/>
            <p:cNvSpPr>
              <a:spLocks noChangeArrowheads="1"/>
            </p:cNvSpPr>
            <p:nvPr/>
          </p:nvSpPr>
          <p:spPr bwMode="auto">
            <a:xfrm>
              <a:off x="2228" y="3811"/>
              <a:ext cx="4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200" dirty="0" smtClean="0">
                  <a:solidFill>
                    <a:srgbClr val="FFFFFF"/>
                  </a:solidFill>
                  <a:latin typeface="Arial" charset="0"/>
                </a:rPr>
                <a:t>3.4 - 10.9*</a:t>
              </a:r>
              <a:endParaRPr lang="en-US" sz="1200" dirty="0">
                <a:solidFill>
                  <a:srgbClr val="FFFFFF"/>
                </a:solidFill>
                <a:latin typeface="Arial" charset="0"/>
              </a:endParaRPr>
            </a:p>
          </p:txBody>
        </p:sp>
        <p:sp>
          <p:nvSpPr>
            <p:cNvPr id="4241" name="Rectangle 25"/>
            <p:cNvSpPr>
              <a:spLocks noChangeArrowheads="1"/>
            </p:cNvSpPr>
            <p:nvPr/>
          </p:nvSpPr>
          <p:spPr bwMode="auto">
            <a:xfrm>
              <a:off x="2789" y="3811"/>
              <a:ext cx="4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1200" dirty="0" smtClean="0">
                  <a:solidFill>
                    <a:srgbClr val="FFFFFF"/>
                  </a:solidFill>
                  <a:latin typeface="Arial" charset="0"/>
                </a:rPr>
                <a:t>10.9* - 13.9</a:t>
              </a:r>
              <a:endParaRPr lang="en-US" sz="1200" dirty="0">
                <a:solidFill>
                  <a:srgbClr val="FFFFFF"/>
                </a:solidFill>
                <a:latin typeface="Arial" charset="0"/>
              </a:endParaRPr>
            </a:p>
          </p:txBody>
        </p:sp>
        <p:sp>
          <p:nvSpPr>
            <p:cNvPr id="4242" name="Rectangle 26"/>
            <p:cNvSpPr>
              <a:spLocks noChangeArrowheads="1"/>
            </p:cNvSpPr>
            <p:nvPr/>
          </p:nvSpPr>
          <p:spPr bwMode="auto">
            <a:xfrm>
              <a:off x="3369" y="3811"/>
              <a:ext cx="4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200" dirty="0" smtClean="0">
                  <a:solidFill>
                    <a:srgbClr val="FFFFFF"/>
                  </a:solidFill>
                  <a:latin typeface="Arial" charset="0"/>
                </a:rPr>
                <a:t>14.0 - 28.9</a:t>
              </a:r>
              <a:endParaRPr lang="en-US" sz="1200" dirty="0">
                <a:solidFill>
                  <a:srgbClr val="FFFFFF"/>
                </a:solidFill>
                <a:latin typeface="Arial" charset="0"/>
              </a:endParaRPr>
            </a:p>
          </p:txBody>
        </p:sp>
        <p:sp>
          <p:nvSpPr>
            <p:cNvPr id="4243" name="Rectangle 27"/>
            <p:cNvSpPr>
              <a:spLocks noChangeArrowheads="1"/>
            </p:cNvSpPr>
            <p:nvPr/>
          </p:nvSpPr>
          <p:spPr bwMode="auto">
            <a:xfrm>
              <a:off x="2066" y="3803"/>
              <a:ext cx="119" cy="95"/>
            </a:xfrm>
            <a:prstGeom prst="rect">
              <a:avLst/>
            </a:prstGeom>
            <a:solidFill>
              <a:schemeClr val="tx1"/>
            </a:solidFill>
            <a:ln w="9525">
              <a:solidFill>
                <a:srgbClr val="000000"/>
              </a:solidFill>
              <a:miter lim="800000"/>
              <a:headEnd/>
              <a:tailEnd/>
            </a:ln>
          </p:spPr>
          <p:txBody>
            <a:bodyPr/>
            <a:lstStyle/>
            <a:p>
              <a:pPr algn="ctr" fontAlgn="base">
                <a:spcBef>
                  <a:spcPct val="0"/>
                </a:spcBef>
                <a:spcAft>
                  <a:spcPct val="0"/>
                </a:spcAft>
              </a:pPr>
              <a:endParaRPr lang="en-US" sz="2800">
                <a:solidFill>
                  <a:srgbClr val="FFFF99"/>
                </a:solidFill>
              </a:endParaRPr>
            </a:p>
          </p:txBody>
        </p:sp>
        <p:sp>
          <p:nvSpPr>
            <p:cNvPr id="4244" name="Rectangle 29"/>
            <p:cNvSpPr>
              <a:spLocks noChangeArrowheads="1"/>
            </p:cNvSpPr>
            <p:nvPr/>
          </p:nvSpPr>
          <p:spPr bwMode="auto">
            <a:xfrm>
              <a:off x="3216" y="3802"/>
              <a:ext cx="110" cy="95"/>
            </a:xfrm>
            <a:prstGeom prst="rect">
              <a:avLst/>
            </a:prstGeom>
            <a:solidFill>
              <a:schemeClr val="bg1">
                <a:lumMod val="65000"/>
                <a:lumOff val="35000"/>
              </a:schemeClr>
            </a:solidFill>
            <a:ln w="9525">
              <a:solidFill>
                <a:srgbClr val="000000"/>
              </a:solidFill>
              <a:miter lim="800000"/>
              <a:headEnd/>
              <a:tailEnd/>
            </a:ln>
          </p:spPr>
          <p:txBody>
            <a:bodyPr/>
            <a:lstStyle/>
            <a:p>
              <a:pPr algn="ctr" fontAlgn="base">
                <a:spcBef>
                  <a:spcPct val="0"/>
                </a:spcBef>
                <a:spcAft>
                  <a:spcPct val="0"/>
                </a:spcAft>
              </a:pPr>
              <a:endParaRPr lang="en-US" sz="2800">
                <a:solidFill>
                  <a:srgbClr val="FFFF99"/>
                </a:solidFill>
              </a:endParaRPr>
            </a:p>
          </p:txBody>
        </p:sp>
        <p:sp>
          <p:nvSpPr>
            <p:cNvPr id="4245" name="Rectangle 32"/>
            <p:cNvSpPr>
              <a:spLocks noChangeArrowheads="1"/>
            </p:cNvSpPr>
            <p:nvPr/>
          </p:nvSpPr>
          <p:spPr bwMode="auto">
            <a:xfrm>
              <a:off x="2646" y="3802"/>
              <a:ext cx="118" cy="95"/>
            </a:xfrm>
            <a:prstGeom prst="rect">
              <a:avLst/>
            </a:prstGeom>
            <a:solidFill>
              <a:schemeClr val="tx1">
                <a:lumMod val="75000"/>
              </a:schemeClr>
            </a:solidFill>
            <a:ln w="12700">
              <a:solidFill>
                <a:schemeClr val="bg1"/>
              </a:solidFill>
              <a:miter lim="800000"/>
              <a:headEnd/>
              <a:tailEnd/>
            </a:ln>
          </p:spPr>
          <p:txBody>
            <a:bodyPr/>
            <a:lstStyle/>
            <a:p>
              <a:pPr algn="ctr" fontAlgn="base">
                <a:spcBef>
                  <a:spcPct val="0"/>
                </a:spcBef>
                <a:spcAft>
                  <a:spcPct val="0"/>
                </a:spcAft>
              </a:pPr>
              <a:endParaRPr lang="en-US" sz="2800">
                <a:solidFill>
                  <a:srgbClr val="FFFF99"/>
                </a:solidFill>
              </a:endParaRPr>
            </a:p>
          </p:txBody>
        </p:sp>
        <p:sp>
          <p:nvSpPr>
            <p:cNvPr id="4246" name="Rectangle 33"/>
            <p:cNvSpPr>
              <a:spLocks noChangeArrowheads="1"/>
            </p:cNvSpPr>
            <p:nvPr/>
          </p:nvSpPr>
          <p:spPr bwMode="auto">
            <a:xfrm>
              <a:off x="2068" y="3649"/>
              <a:ext cx="181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400" b="1" dirty="0">
                  <a:solidFill>
                    <a:srgbClr val="FFFFFF"/>
                  </a:solidFill>
                  <a:latin typeface="Arial" charset="0"/>
                </a:rPr>
                <a:t>Age-adjusted rate per 100,000 population</a:t>
              </a:r>
            </a:p>
          </p:txBody>
        </p:sp>
        <p:sp>
          <p:nvSpPr>
            <p:cNvPr id="4247" name="Rectangle 34"/>
            <p:cNvSpPr>
              <a:spLocks noChangeArrowheads="1"/>
            </p:cNvSpPr>
            <p:nvPr/>
          </p:nvSpPr>
          <p:spPr bwMode="auto">
            <a:xfrm>
              <a:off x="2401" y="3736"/>
              <a:ext cx="749" cy="1"/>
            </a:xfrm>
            <a:prstGeom prst="rect">
              <a:avLst/>
            </a:prstGeom>
            <a:solidFill>
              <a:srgbClr val="25221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a:solidFill>
                  <a:srgbClr val="FFFF99"/>
                </a:solidFill>
              </a:endParaRPr>
            </a:p>
          </p:txBody>
        </p:sp>
      </p:grpSp>
      <p:sp>
        <p:nvSpPr>
          <p:cNvPr id="4120" name="Freeform 36"/>
          <p:cNvSpPr>
            <a:spLocks/>
          </p:cNvSpPr>
          <p:nvPr/>
        </p:nvSpPr>
        <p:spPr bwMode="auto">
          <a:xfrm>
            <a:off x="1430338" y="1997075"/>
            <a:ext cx="939800" cy="1638300"/>
          </a:xfrm>
          <a:custGeom>
            <a:avLst/>
            <a:gdLst>
              <a:gd name="T0" fmla="*/ 2147483647 w 75"/>
              <a:gd name="T1" fmla="*/ 2147483647 h 128"/>
              <a:gd name="T2" fmla="*/ 2147483647 w 75"/>
              <a:gd name="T3" fmla="*/ 2147483647 h 128"/>
              <a:gd name="T4" fmla="*/ 2147483647 w 75"/>
              <a:gd name="T5" fmla="*/ 2147483647 h 128"/>
              <a:gd name="T6" fmla="*/ 2147483647 w 75"/>
              <a:gd name="T7" fmla="*/ 2147483647 h 128"/>
              <a:gd name="T8" fmla="*/ 2147483647 w 75"/>
              <a:gd name="T9" fmla="*/ 2147483647 h 128"/>
              <a:gd name="T10" fmla="*/ 2147483647 w 75"/>
              <a:gd name="T11" fmla="*/ 2147483647 h 128"/>
              <a:gd name="T12" fmla="*/ 2147483647 w 75"/>
              <a:gd name="T13" fmla="*/ 2147483647 h 128"/>
              <a:gd name="T14" fmla="*/ 2147483647 w 75"/>
              <a:gd name="T15" fmla="*/ 2147483647 h 128"/>
              <a:gd name="T16" fmla="*/ 2147483647 w 75"/>
              <a:gd name="T17" fmla="*/ 2147483647 h 128"/>
              <a:gd name="T18" fmla="*/ 2147483647 w 75"/>
              <a:gd name="T19" fmla="*/ 2147483647 h 128"/>
              <a:gd name="T20" fmla="*/ 2147483647 w 75"/>
              <a:gd name="T21" fmla="*/ 2147483647 h 128"/>
              <a:gd name="T22" fmla="*/ 2147483647 w 75"/>
              <a:gd name="T23" fmla="*/ 2147483647 h 128"/>
              <a:gd name="T24" fmla="*/ 2147483647 w 75"/>
              <a:gd name="T25" fmla="*/ 2147483647 h 128"/>
              <a:gd name="T26" fmla="*/ 2147483647 w 75"/>
              <a:gd name="T27" fmla="*/ 2147483647 h 128"/>
              <a:gd name="T28" fmla="*/ 2147483647 w 75"/>
              <a:gd name="T29" fmla="*/ 2147483647 h 128"/>
              <a:gd name="T30" fmla="*/ 2147483647 w 75"/>
              <a:gd name="T31" fmla="*/ 2147483647 h 128"/>
              <a:gd name="T32" fmla="*/ 2147483647 w 75"/>
              <a:gd name="T33" fmla="*/ 2147483647 h 128"/>
              <a:gd name="T34" fmla="*/ 2147483647 w 75"/>
              <a:gd name="T35" fmla="*/ 2147483647 h 128"/>
              <a:gd name="T36" fmla="*/ 2147483647 w 75"/>
              <a:gd name="T37" fmla="*/ 2147483647 h 128"/>
              <a:gd name="T38" fmla="*/ 2147483647 w 75"/>
              <a:gd name="T39" fmla="*/ 2147483647 h 128"/>
              <a:gd name="T40" fmla="*/ 2147483647 w 75"/>
              <a:gd name="T41" fmla="*/ 2147483647 h 128"/>
              <a:gd name="T42" fmla="*/ 2147483647 w 75"/>
              <a:gd name="T43" fmla="*/ 2147483647 h 128"/>
              <a:gd name="T44" fmla="*/ 2147483647 w 75"/>
              <a:gd name="T45" fmla="*/ 2147483647 h 128"/>
              <a:gd name="T46" fmla="*/ 2147483647 w 75"/>
              <a:gd name="T47" fmla="*/ 2147483647 h 128"/>
              <a:gd name="T48" fmla="*/ 2147483647 w 75"/>
              <a:gd name="T49" fmla="*/ 2147483647 h 128"/>
              <a:gd name="T50" fmla="*/ 2147483647 w 75"/>
              <a:gd name="T51" fmla="*/ 2147483647 h 128"/>
              <a:gd name="T52" fmla="*/ 2147483647 w 75"/>
              <a:gd name="T53" fmla="*/ 2147483647 h 128"/>
              <a:gd name="T54" fmla="*/ 2147483647 w 75"/>
              <a:gd name="T55" fmla="*/ 2147483647 h 128"/>
              <a:gd name="T56" fmla="*/ 1256136680 w 75"/>
              <a:gd name="T57" fmla="*/ 2147483647 h 128"/>
              <a:gd name="T58" fmla="*/ 2147483647 w 75"/>
              <a:gd name="T59" fmla="*/ 2147483647 h 128"/>
              <a:gd name="T60" fmla="*/ 2147483647 w 75"/>
              <a:gd name="T61" fmla="*/ 2147483647 h 128"/>
              <a:gd name="T62" fmla="*/ 1256136680 w 75"/>
              <a:gd name="T63" fmla="*/ 2147483647 h 128"/>
              <a:gd name="T64" fmla="*/ 0 w 75"/>
              <a:gd name="T65" fmla="*/ 2147483647 h 128"/>
              <a:gd name="T66" fmla="*/ 2147483647 w 75"/>
              <a:gd name="T67" fmla="*/ 2147483647 h 128"/>
              <a:gd name="T68" fmla="*/ 2147483647 w 75"/>
              <a:gd name="T69" fmla="*/ 2147483647 h 128"/>
              <a:gd name="T70" fmla="*/ 2147483647 w 75"/>
              <a:gd name="T71" fmla="*/ 2147483647 h 128"/>
              <a:gd name="T72" fmla="*/ 2147483647 w 75"/>
              <a:gd name="T73" fmla="*/ 2147483647 h 128"/>
              <a:gd name="T74" fmla="*/ 2147483647 w 75"/>
              <a:gd name="T75" fmla="*/ 2147483647 h 128"/>
              <a:gd name="T76" fmla="*/ 2147483647 w 75"/>
              <a:gd name="T77" fmla="*/ 2147483647 h 128"/>
              <a:gd name="T78" fmla="*/ 2147483647 w 75"/>
              <a:gd name="T79" fmla="*/ 2147483647 h 128"/>
              <a:gd name="T80" fmla="*/ 2147483647 w 75"/>
              <a:gd name="T81" fmla="*/ 2147483647 h 128"/>
              <a:gd name="T82" fmla="*/ 2147483647 w 75"/>
              <a:gd name="T83" fmla="*/ 2147483647 h 128"/>
              <a:gd name="T84" fmla="*/ 2147483647 w 75"/>
              <a:gd name="T85" fmla="*/ 2147483647 h 128"/>
              <a:gd name="T86" fmla="*/ 2147483647 w 75"/>
              <a:gd name="T87" fmla="*/ 2147483647 h 128"/>
              <a:gd name="T88" fmla="*/ 2147483647 w 75"/>
              <a:gd name="T89" fmla="*/ 2147483647 h 128"/>
              <a:gd name="T90" fmla="*/ 2147483647 w 75"/>
              <a:gd name="T91" fmla="*/ 2147483647 h 128"/>
              <a:gd name="T92" fmla="*/ 2147483647 w 75"/>
              <a:gd name="T93" fmla="*/ 2147483647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128"/>
              <a:gd name="T143" fmla="*/ 75 w 75"/>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128">
                <a:moveTo>
                  <a:pt x="65" y="127"/>
                </a:moveTo>
                <a:lnTo>
                  <a:pt x="43" y="125"/>
                </a:lnTo>
                <a:lnTo>
                  <a:pt x="42" y="125"/>
                </a:lnTo>
                <a:lnTo>
                  <a:pt x="42" y="123"/>
                </a:lnTo>
                <a:lnTo>
                  <a:pt x="43" y="123"/>
                </a:lnTo>
                <a:lnTo>
                  <a:pt x="42" y="122"/>
                </a:lnTo>
                <a:lnTo>
                  <a:pt x="42" y="121"/>
                </a:lnTo>
                <a:lnTo>
                  <a:pt x="42" y="117"/>
                </a:lnTo>
                <a:lnTo>
                  <a:pt x="40" y="113"/>
                </a:lnTo>
                <a:lnTo>
                  <a:pt x="39" y="112"/>
                </a:lnTo>
                <a:lnTo>
                  <a:pt x="38" y="110"/>
                </a:lnTo>
                <a:lnTo>
                  <a:pt x="36" y="108"/>
                </a:lnTo>
                <a:lnTo>
                  <a:pt x="34" y="108"/>
                </a:lnTo>
                <a:lnTo>
                  <a:pt x="33" y="107"/>
                </a:lnTo>
                <a:lnTo>
                  <a:pt x="34" y="106"/>
                </a:lnTo>
                <a:lnTo>
                  <a:pt x="33" y="106"/>
                </a:lnTo>
                <a:lnTo>
                  <a:pt x="33" y="105"/>
                </a:lnTo>
                <a:lnTo>
                  <a:pt x="33" y="104"/>
                </a:lnTo>
                <a:lnTo>
                  <a:pt x="30" y="104"/>
                </a:lnTo>
                <a:lnTo>
                  <a:pt x="29" y="103"/>
                </a:lnTo>
                <a:lnTo>
                  <a:pt x="27" y="102"/>
                </a:lnTo>
                <a:lnTo>
                  <a:pt x="26" y="99"/>
                </a:lnTo>
                <a:lnTo>
                  <a:pt x="25" y="98"/>
                </a:lnTo>
                <a:lnTo>
                  <a:pt x="23" y="98"/>
                </a:lnTo>
                <a:lnTo>
                  <a:pt x="19" y="96"/>
                </a:lnTo>
                <a:lnTo>
                  <a:pt x="18" y="96"/>
                </a:lnTo>
                <a:lnTo>
                  <a:pt x="16" y="95"/>
                </a:lnTo>
                <a:lnTo>
                  <a:pt x="15" y="93"/>
                </a:lnTo>
                <a:lnTo>
                  <a:pt x="16" y="92"/>
                </a:lnTo>
                <a:lnTo>
                  <a:pt x="16" y="90"/>
                </a:lnTo>
                <a:lnTo>
                  <a:pt x="16" y="88"/>
                </a:lnTo>
                <a:lnTo>
                  <a:pt x="16" y="86"/>
                </a:lnTo>
                <a:lnTo>
                  <a:pt x="15" y="86"/>
                </a:lnTo>
                <a:lnTo>
                  <a:pt x="15" y="85"/>
                </a:lnTo>
                <a:lnTo>
                  <a:pt x="15" y="84"/>
                </a:lnTo>
                <a:lnTo>
                  <a:pt x="16" y="83"/>
                </a:lnTo>
                <a:lnTo>
                  <a:pt x="14" y="82"/>
                </a:lnTo>
                <a:lnTo>
                  <a:pt x="12" y="77"/>
                </a:lnTo>
                <a:lnTo>
                  <a:pt x="11" y="76"/>
                </a:lnTo>
                <a:lnTo>
                  <a:pt x="11" y="74"/>
                </a:lnTo>
                <a:lnTo>
                  <a:pt x="11" y="73"/>
                </a:lnTo>
                <a:lnTo>
                  <a:pt x="9" y="70"/>
                </a:lnTo>
                <a:lnTo>
                  <a:pt x="9" y="67"/>
                </a:lnTo>
                <a:lnTo>
                  <a:pt x="10" y="67"/>
                </a:lnTo>
                <a:lnTo>
                  <a:pt x="11" y="66"/>
                </a:lnTo>
                <a:lnTo>
                  <a:pt x="11" y="64"/>
                </a:lnTo>
                <a:lnTo>
                  <a:pt x="10" y="63"/>
                </a:lnTo>
                <a:lnTo>
                  <a:pt x="9" y="62"/>
                </a:lnTo>
                <a:lnTo>
                  <a:pt x="7" y="61"/>
                </a:lnTo>
                <a:lnTo>
                  <a:pt x="7" y="60"/>
                </a:lnTo>
                <a:lnTo>
                  <a:pt x="7" y="56"/>
                </a:lnTo>
                <a:lnTo>
                  <a:pt x="7" y="55"/>
                </a:lnTo>
                <a:lnTo>
                  <a:pt x="7" y="54"/>
                </a:lnTo>
                <a:lnTo>
                  <a:pt x="8" y="54"/>
                </a:lnTo>
                <a:lnTo>
                  <a:pt x="8" y="52"/>
                </a:lnTo>
                <a:lnTo>
                  <a:pt x="9" y="53"/>
                </a:lnTo>
                <a:lnTo>
                  <a:pt x="9" y="54"/>
                </a:lnTo>
                <a:lnTo>
                  <a:pt x="9" y="55"/>
                </a:lnTo>
                <a:lnTo>
                  <a:pt x="10" y="56"/>
                </a:lnTo>
                <a:lnTo>
                  <a:pt x="10" y="55"/>
                </a:lnTo>
                <a:lnTo>
                  <a:pt x="11" y="54"/>
                </a:lnTo>
                <a:lnTo>
                  <a:pt x="10" y="52"/>
                </a:lnTo>
                <a:lnTo>
                  <a:pt x="10" y="51"/>
                </a:lnTo>
                <a:lnTo>
                  <a:pt x="10" y="49"/>
                </a:lnTo>
                <a:lnTo>
                  <a:pt x="9" y="50"/>
                </a:lnTo>
                <a:lnTo>
                  <a:pt x="9" y="51"/>
                </a:lnTo>
                <a:lnTo>
                  <a:pt x="8" y="51"/>
                </a:lnTo>
                <a:lnTo>
                  <a:pt x="7" y="51"/>
                </a:lnTo>
                <a:lnTo>
                  <a:pt x="6" y="49"/>
                </a:lnTo>
                <a:lnTo>
                  <a:pt x="4" y="48"/>
                </a:lnTo>
                <a:lnTo>
                  <a:pt x="5" y="47"/>
                </a:lnTo>
                <a:lnTo>
                  <a:pt x="5" y="43"/>
                </a:lnTo>
                <a:lnTo>
                  <a:pt x="3" y="41"/>
                </a:lnTo>
                <a:lnTo>
                  <a:pt x="2" y="39"/>
                </a:lnTo>
                <a:lnTo>
                  <a:pt x="1" y="35"/>
                </a:lnTo>
                <a:lnTo>
                  <a:pt x="2" y="34"/>
                </a:lnTo>
                <a:lnTo>
                  <a:pt x="1" y="33"/>
                </a:lnTo>
                <a:lnTo>
                  <a:pt x="1" y="32"/>
                </a:lnTo>
                <a:lnTo>
                  <a:pt x="2" y="30"/>
                </a:lnTo>
                <a:lnTo>
                  <a:pt x="3" y="28"/>
                </a:lnTo>
                <a:lnTo>
                  <a:pt x="3" y="25"/>
                </a:lnTo>
                <a:lnTo>
                  <a:pt x="2" y="23"/>
                </a:lnTo>
                <a:lnTo>
                  <a:pt x="2" y="22"/>
                </a:lnTo>
                <a:lnTo>
                  <a:pt x="1" y="21"/>
                </a:lnTo>
                <a:lnTo>
                  <a:pt x="0" y="20"/>
                </a:lnTo>
                <a:lnTo>
                  <a:pt x="0" y="18"/>
                </a:lnTo>
                <a:lnTo>
                  <a:pt x="0" y="17"/>
                </a:lnTo>
                <a:lnTo>
                  <a:pt x="2" y="15"/>
                </a:lnTo>
                <a:lnTo>
                  <a:pt x="5" y="11"/>
                </a:lnTo>
                <a:lnTo>
                  <a:pt x="5" y="10"/>
                </a:lnTo>
                <a:lnTo>
                  <a:pt x="5" y="9"/>
                </a:lnTo>
                <a:lnTo>
                  <a:pt x="6" y="8"/>
                </a:lnTo>
                <a:lnTo>
                  <a:pt x="7" y="7"/>
                </a:lnTo>
                <a:lnTo>
                  <a:pt x="7" y="3"/>
                </a:lnTo>
                <a:lnTo>
                  <a:pt x="6" y="2"/>
                </a:lnTo>
                <a:lnTo>
                  <a:pt x="7" y="0"/>
                </a:lnTo>
                <a:lnTo>
                  <a:pt x="8" y="0"/>
                </a:lnTo>
                <a:lnTo>
                  <a:pt x="43" y="9"/>
                </a:lnTo>
                <a:lnTo>
                  <a:pt x="34" y="44"/>
                </a:lnTo>
                <a:lnTo>
                  <a:pt x="72" y="101"/>
                </a:lnTo>
                <a:lnTo>
                  <a:pt x="72" y="103"/>
                </a:lnTo>
                <a:lnTo>
                  <a:pt x="72" y="104"/>
                </a:lnTo>
                <a:lnTo>
                  <a:pt x="73" y="105"/>
                </a:lnTo>
                <a:lnTo>
                  <a:pt x="73" y="107"/>
                </a:lnTo>
                <a:lnTo>
                  <a:pt x="74" y="109"/>
                </a:lnTo>
                <a:lnTo>
                  <a:pt x="75" y="110"/>
                </a:lnTo>
                <a:lnTo>
                  <a:pt x="75" y="111"/>
                </a:lnTo>
                <a:lnTo>
                  <a:pt x="74" y="111"/>
                </a:lnTo>
                <a:lnTo>
                  <a:pt x="73" y="112"/>
                </a:lnTo>
                <a:lnTo>
                  <a:pt x="72" y="113"/>
                </a:lnTo>
                <a:lnTo>
                  <a:pt x="71" y="114"/>
                </a:lnTo>
                <a:lnTo>
                  <a:pt x="70" y="117"/>
                </a:lnTo>
                <a:lnTo>
                  <a:pt x="68" y="119"/>
                </a:lnTo>
                <a:lnTo>
                  <a:pt x="67" y="119"/>
                </a:lnTo>
                <a:lnTo>
                  <a:pt x="67" y="120"/>
                </a:lnTo>
                <a:lnTo>
                  <a:pt x="67" y="121"/>
                </a:lnTo>
                <a:lnTo>
                  <a:pt x="67" y="122"/>
                </a:lnTo>
                <a:lnTo>
                  <a:pt x="67" y="123"/>
                </a:lnTo>
                <a:lnTo>
                  <a:pt x="67" y="124"/>
                </a:lnTo>
                <a:lnTo>
                  <a:pt x="69" y="125"/>
                </a:lnTo>
                <a:lnTo>
                  <a:pt x="68" y="126"/>
                </a:lnTo>
                <a:lnTo>
                  <a:pt x="68" y="127"/>
                </a:lnTo>
                <a:lnTo>
                  <a:pt x="67" y="128"/>
                </a:lnTo>
                <a:lnTo>
                  <a:pt x="67" y="127"/>
                </a:lnTo>
                <a:lnTo>
                  <a:pt x="65" y="127"/>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1" name="Freeform 37"/>
          <p:cNvSpPr>
            <a:spLocks/>
          </p:cNvSpPr>
          <p:nvPr/>
        </p:nvSpPr>
        <p:spPr bwMode="auto">
          <a:xfrm>
            <a:off x="2282825" y="1165225"/>
            <a:ext cx="701675" cy="1152525"/>
          </a:xfrm>
          <a:custGeom>
            <a:avLst/>
            <a:gdLst>
              <a:gd name="T0" fmla="*/ 2147483647 w 56"/>
              <a:gd name="T1" fmla="*/ 2147483647 h 90"/>
              <a:gd name="T2" fmla="*/ 2147483647 w 56"/>
              <a:gd name="T3" fmla="*/ 2147483647 h 90"/>
              <a:gd name="T4" fmla="*/ 2147483647 w 56"/>
              <a:gd name="T5" fmla="*/ 2147483647 h 90"/>
              <a:gd name="T6" fmla="*/ 2147483647 w 56"/>
              <a:gd name="T7" fmla="*/ 2147483647 h 90"/>
              <a:gd name="T8" fmla="*/ 2147483647 w 56"/>
              <a:gd name="T9" fmla="*/ 2147483647 h 90"/>
              <a:gd name="T10" fmla="*/ 2147483647 w 56"/>
              <a:gd name="T11" fmla="*/ 2147483647 h 90"/>
              <a:gd name="T12" fmla="*/ 2147483647 w 56"/>
              <a:gd name="T13" fmla="*/ 2147483647 h 90"/>
              <a:gd name="T14" fmla="*/ 2147483647 w 56"/>
              <a:gd name="T15" fmla="*/ 2147483647 h 90"/>
              <a:gd name="T16" fmla="*/ 2147483647 w 56"/>
              <a:gd name="T17" fmla="*/ 2147483647 h 90"/>
              <a:gd name="T18" fmla="*/ 2147483647 w 56"/>
              <a:gd name="T19" fmla="*/ 2147483647 h 90"/>
              <a:gd name="T20" fmla="*/ 2147483647 w 56"/>
              <a:gd name="T21" fmla="*/ 2147483647 h 90"/>
              <a:gd name="T22" fmla="*/ 2147483647 w 56"/>
              <a:gd name="T23" fmla="*/ 2147483647 h 90"/>
              <a:gd name="T24" fmla="*/ 2147483647 w 56"/>
              <a:gd name="T25" fmla="*/ 2147483647 h 90"/>
              <a:gd name="T26" fmla="*/ 2147483647 w 56"/>
              <a:gd name="T27" fmla="*/ 2147483647 h 90"/>
              <a:gd name="T28" fmla="*/ 2147483647 w 56"/>
              <a:gd name="T29" fmla="*/ 0 h 90"/>
              <a:gd name="T30" fmla="*/ 2147483647 w 56"/>
              <a:gd name="T31" fmla="*/ 2147483647 h 90"/>
              <a:gd name="T32" fmla="*/ 2147483647 w 56"/>
              <a:gd name="T33" fmla="*/ 2147483647 h 90"/>
              <a:gd name="T34" fmla="*/ 2147483647 w 56"/>
              <a:gd name="T35" fmla="*/ 2147483647 h 90"/>
              <a:gd name="T36" fmla="*/ 2147483647 w 56"/>
              <a:gd name="T37" fmla="*/ 2147483647 h 90"/>
              <a:gd name="T38" fmla="*/ 2147483647 w 56"/>
              <a:gd name="T39" fmla="*/ 2147483647 h 90"/>
              <a:gd name="T40" fmla="*/ 2147483647 w 56"/>
              <a:gd name="T41" fmla="*/ 2147483647 h 90"/>
              <a:gd name="T42" fmla="*/ 2147483647 w 56"/>
              <a:gd name="T43" fmla="*/ 2147483647 h 90"/>
              <a:gd name="T44" fmla="*/ 2147483647 w 56"/>
              <a:gd name="T45" fmla="*/ 2147483647 h 90"/>
              <a:gd name="T46" fmla="*/ 2147483647 w 56"/>
              <a:gd name="T47" fmla="*/ 2147483647 h 90"/>
              <a:gd name="T48" fmla="*/ 2147483647 w 56"/>
              <a:gd name="T49" fmla="*/ 2147483647 h 90"/>
              <a:gd name="T50" fmla="*/ 2147483647 w 56"/>
              <a:gd name="T51" fmla="*/ 2147483647 h 90"/>
              <a:gd name="T52" fmla="*/ 2147483647 w 56"/>
              <a:gd name="T53" fmla="*/ 2147483647 h 90"/>
              <a:gd name="T54" fmla="*/ 2147483647 w 56"/>
              <a:gd name="T55" fmla="*/ 2147483647 h 90"/>
              <a:gd name="T56" fmla="*/ 2147483647 w 56"/>
              <a:gd name="T57" fmla="*/ 2147483647 h 90"/>
              <a:gd name="T58" fmla="*/ 2147483647 w 56"/>
              <a:gd name="T59" fmla="*/ 2147483647 h 90"/>
              <a:gd name="T60" fmla="*/ 2147483647 w 56"/>
              <a:gd name="T61" fmla="*/ 2147483647 h 90"/>
              <a:gd name="T62" fmla="*/ 2147483647 w 56"/>
              <a:gd name="T63" fmla="*/ 2147483647 h 90"/>
              <a:gd name="T64" fmla="*/ 2147483647 w 56"/>
              <a:gd name="T65" fmla="*/ 2147483647 h 90"/>
              <a:gd name="T66" fmla="*/ 2147483647 w 56"/>
              <a:gd name="T67" fmla="*/ 2147483647 h 90"/>
              <a:gd name="T68" fmla="*/ 2147483647 w 56"/>
              <a:gd name="T69" fmla="*/ 2147483647 h 90"/>
              <a:gd name="T70" fmla="*/ 2147483647 w 56"/>
              <a:gd name="T71" fmla="*/ 2147483647 h 90"/>
              <a:gd name="T72" fmla="*/ 2147483647 w 56"/>
              <a:gd name="T73" fmla="*/ 2147483647 h 90"/>
              <a:gd name="T74" fmla="*/ 2147483647 w 56"/>
              <a:gd name="T75" fmla="*/ 2147483647 h 90"/>
              <a:gd name="T76" fmla="*/ 2147483647 w 56"/>
              <a:gd name="T77" fmla="*/ 2147483647 h 90"/>
              <a:gd name="T78" fmla="*/ 2147483647 w 56"/>
              <a:gd name="T79" fmla="*/ 2147483647 h 90"/>
              <a:gd name="T80" fmla="*/ 2147483647 w 56"/>
              <a:gd name="T81" fmla="*/ 2147483647 h 90"/>
              <a:gd name="T82" fmla="*/ 2147483647 w 56"/>
              <a:gd name="T83" fmla="*/ 2147483647 h 90"/>
              <a:gd name="T84" fmla="*/ 2147483647 w 56"/>
              <a:gd name="T85" fmla="*/ 2147483647 h 90"/>
              <a:gd name="T86" fmla="*/ 2147483647 w 56"/>
              <a:gd name="T87" fmla="*/ 2147483647 h 90"/>
              <a:gd name="T88" fmla="*/ 2147483647 w 56"/>
              <a:gd name="T89" fmla="*/ 2147483647 h 90"/>
              <a:gd name="T90" fmla="*/ 2147483647 w 56"/>
              <a:gd name="T91" fmla="*/ 2147483647 h 90"/>
              <a:gd name="T92" fmla="*/ 2147483647 w 56"/>
              <a:gd name="T93" fmla="*/ 2147483647 h 90"/>
              <a:gd name="T94" fmla="*/ 2147483647 w 56"/>
              <a:gd name="T95" fmla="*/ 2147483647 h 90"/>
              <a:gd name="T96" fmla="*/ 2147483647 w 56"/>
              <a:gd name="T97" fmla="*/ 2147483647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90"/>
              <a:gd name="T149" fmla="*/ 56 w 5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90">
                <a:moveTo>
                  <a:pt x="0" y="80"/>
                </a:moveTo>
                <a:lnTo>
                  <a:pt x="4" y="59"/>
                </a:lnTo>
                <a:lnTo>
                  <a:pt x="6" y="58"/>
                </a:lnTo>
                <a:lnTo>
                  <a:pt x="6" y="57"/>
                </a:lnTo>
                <a:lnTo>
                  <a:pt x="6" y="56"/>
                </a:lnTo>
                <a:lnTo>
                  <a:pt x="6" y="55"/>
                </a:lnTo>
                <a:lnTo>
                  <a:pt x="6" y="54"/>
                </a:lnTo>
                <a:lnTo>
                  <a:pt x="5" y="54"/>
                </a:lnTo>
                <a:lnTo>
                  <a:pt x="4" y="53"/>
                </a:lnTo>
                <a:lnTo>
                  <a:pt x="5" y="52"/>
                </a:lnTo>
                <a:lnTo>
                  <a:pt x="7" y="48"/>
                </a:lnTo>
                <a:lnTo>
                  <a:pt x="8" y="48"/>
                </a:lnTo>
                <a:lnTo>
                  <a:pt x="9" y="47"/>
                </a:lnTo>
                <a:lnTo>
                  <a:pt x="9" y="46"/>
                </a:lnTo>
                <a:lnTo>
                  <a:pt x="10" y="45"/>
                </a:lnTo>
                <a:lnTo>
                  <a:pt x="14" y="39"/>
                </a:lnTo>
                <a:lnTo>
                  <a:pt x="13" y="38"/>
                </a:lnTo>
                <a:lnTo>
                  <a:pt x="13" y="37"/>
                </a:lnTo>
                <a:lnTo>
                  <a:pt x="12" y="37"/>
                </a:lnTo>
                <a:lnTo>
                  <a:pt x="11" y="35"/>
                </a:lnTo>
                <a:lnTo>
                  <a:pt x="11" y="34"/>
                </a:lnTo>
                <a:lnTo>
                  <a:pt x="11" y="33"/>
                </a:lnTo>
                <a:lnTo>
                  <a:pt x="11" y="32"/>
                </a:lnTo>
                <a:lnTo>
                  <a:pt x="11" y="31"/>
                </a:lnTo>
                <a:lnTo>
                  <a:pt x="11" y="30"/>
                </a:lnTo>
                <a:lnTo>
                  <a:pt x="11" y="29"/>
                </a:lnTo>
                <a:lnTo>
                  <a:pt x="18" y="0"/>
                </a:lnTo>
                <a:lnTo>
                  <a:pt x="25" y="2"/>
                </a:lnTo>
                <a:lnTo>
                  <a:pt x="23" y="13"/>
                </a:lnTo>
                <a:lnTo>
                  <a:pt x="24" y="16"/>
                </a:lnTo>
                <a:lnTo>
                  <a:pt x="25" y="18"/>
                </a:lnTo>
                <a:lnTo>
                  <a:pt x="24" y="19"/>
                </a:lnTo>
                <a:lnTo>
                  <a:pt x="24" y="20"/>
                </a:lnTo>
                <a:lnTo>
                  <a:pt x="25" y="20"/>
                </a:lnTo>
                <a:lnTo>
                  <a:pt x="25" y="22"/>
                </a:lnTo>
                <a:lnTo>
                  <a:pt x="27" y="24"/>
                </a:lnTo>
                <a:lnTo>
                  <a:pt x="29" y="27"/>
                </a:lnTo>
                <a:lnTo>
                  <a:pt x="29" y="28"/>
                </a:lnTo>
                <a:lnTo>
                  <a:pt x="30" y="30"/>
                </a:lnTo>
                <a:lnTo>
                  <a:pt x="31" y="30"/>
                </a:lnTo>
                <a:lnTo>
                  <a:pt x="31" y="31"/>
                </a:lnTo>
                <a:lnTo>
                  <a:pt x="33" y="31"/>
                </a:lnTo>
                <a:lnTo>
                  <a:pt x="33" y="32"/>
                </a:lnTo>
                <a:lnTo>
                  <a:pt x="32" y="35"/>
                </a:lnTo>
                <a:lnTo>
                  <a:pt x="32" y="36"/>
                </a:lnTo>
                <a:lnTo>
                  <a:pt x="31" y="37"/>
                </a:lnTo>
                <a:lnTo>
                  <a:pt x="31" y="38"/>
                </a:lnTo>
                <a:lnTo>
                  <a:pt x="31" y="39"/>
                </a:lnTo>
                <a:lnTo>
                  <a:pt x="31" y="40"/>
                </a:lnTo>
                <a:lnTo>
                  <a:pt x="30" y="40"/>
                </a:lnTo>
                <a:lnTo>
                  <a:pt x="30" y="42"/>
                </a:lnTo>
                <a:lnTo>
                  <a:pt x="29" y="43"/>
                </a:lnTo>
                <a:lnTo>
                  <a:pt x="31" y="45"/>
                </a:lnTo>
                <a:lnTo>
                  <a:pt x="34" y="43"/>
                </a:lnTo>
                <a:lnTo>
                  <a:pt x="34" y="42"/>
                </a:lnTo>
                <a:lnTo>
                  <a:pt x="35" y="43"/>
                </a:lnTo>
                <a:lnTo>
                  <a:pt x="35" y="44"/>
                </a:lnTo>
                <a:lnTo>
                  <a:pt x="36" y="44"/>
                </a:lnTo>
                <a:lnTo>
                  <a:pt x="35" y="46"/>
                </a:lnTo>
                <a:lnTo>
                  <a:pt x="36" y="48"/>
                </a:lnTo>
                <a:lnTo>
                  <a:pt x="36" y="50"/>
                </a:lnTo>
                <a:lnTo>
                  <a:pt x="37" y="51"/>
                </a:lnTo>
                <a:lnTo>
                  <a:pt x="37" y="52"/>
                </a:lnTo>
                <a:lnTo>
                  <a:pt x="36" y="53"/>
                </a:lnTo>
                <a:lnTo>
                  <a:pt x="37" y="54"/>
                </a:lnTo>
                <a:lnTo>
                  <a:pt x="38" y="54"/>
                </a:lnTo>
                <a:lnTo>
                  <a:pt x="39" y="55"/>
                </a:lnTo>
                <a:lnTo>
                  <a:pt x="39" y="56"/>
                </a:lnTo>
                <a:lnTo>
                  <a:pt x="39" y="58"/>
                </a:lnTo>
                <a:lnTo>
                  <a:pt x="40" y="59"/>
                </a:lnTo>
                <a:lnTo>
                  <a:pt x="41" y="60"/>
                </a:lnTo>
                <a:lnTo>
                  <a:pt x="41" y="59"/>
                </a:lnTo>
                <a:lnTo>
                  <a:pt x="42" y="58"/>
                </a:lnTo>
                <a:lnTo>
                  <a:pt x="44" y="59"/>
                </a:lnTo>
                <a:lnTo>
                  <a:pt x="45" y="59"/>
                </a:lnTo>
                <a:lnTo>
                  <a:pt x="46" y="58"/>
                </a:lnTo>
                <a:lnTo>
                  <a:pt x="46" y="59"/>
                </a:lnTo>
                <a:lnTo>
                  <a:pt x="49" y="59"/>
                </a:lnTo>
                <a:lnTo>
                  <a:pt x="50" y="60"/>
                </a:lnTo>
                <a:lnTo>
                  <a:pt x="50" y="59"/>
                </a:lnTo>
                <a:lnTo>
                  <a:pt x="52" y="59"/>
                </a:lnTo>
                <a:lnTo>
                  <a:pt x="52" y="58"/>
                </a:lnTo>
                <a:lnTo>
                  <a:pt x="53" y="58"/>
                </a:lnTo>
                <a:lnTo>
                  <a:pt x="54" y="59"/>
                </a:lnTo>
                <a:lnTo>
                  <a:pt x="55" y="60"/>
                </a:lnTo>
                <a:lnTo>
                  <a:pt x="56" y="61"/>
                </a:lnTo>
                <a:lnTo>
                  <a:pt x="51" y="90"/>
                </a:lnTo>
                <a:lnTo>
                  <a:pt x="25" y="86"/>
                </a:lnTo>
                <a:lnTo>
                  <a:pt x="0" y="80"/>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2" name="Freeform 38"/>
          <p:cNvSpPr>
            <a:spLocks/>
          </p:cNvSpPr>
          <p:nvPr/>
        </p:nvSpPr>
        <p:spPr bwMode="auto">
          <a:xfrm>
            <a:off x="3735388" y="1357313"/>
            <a:ext cx="765175" cy="485775"/>
          </a:xfrm>
          <a:custGeom>
            <a:avLst/>
            <a:gdLst>
              <a:gd name="T0" fmla="*/ 0 w 61"/>
              <a:gd name="T1" fmla="*/ 2147483647 h 38"/>
              <a:gd name="T2" fmla="*/ 2147483647 w 61"/>
              <a:gd name="T3" fmla="*/ 0 h 38"/>
              <a:gd name="T4" fmla="*/ 2147483647 w 61"/>
              <a:gd name="T5" fmla="*/ 2147483647 h 38"/>
              <a:gd name="T6" fmla="*/ 2147483647 w 61"/>
              <a:gd name="T7" fmla="*/ 2147483647 h 38"/>
              <a:gd name="T8" fmla="*/ 2147483647 w 61"/>
              <a:gd name="T9" fmla="*/ 2147483647 h 38"/>
              <a:gd name="T10" fmla="*/ 2147483647 w 61"/>
              <a:gd name="T11" fmla="*/ 2147483647 h 38"/>
              <a:gd name="T12" fmla="*/ 2147483647 w 61"/>
              <a:gd name="T13" fmla="*/ 2147483647 h 38"/>
              <a:gd name="T14" fmla="*/ 2147483647 w 61"/>
              <a:gd name="T15" fmla="*/ 2147483647 h 38"/>
              <a:gd name="T16" fmla="*/ 2147483647 w 61"/>
              <a:gd name="T17" fmla="*/ 2147483647 h 38"/>
              <a:gd name="T18" fmla="*/ 2147483647 w 61"/>
              <a:gd name="T19" fmla="*/ 2147483647 h 38"/>
              <a:gd name="T20" fmla="*/ 2147483647 w 61"/>
              <a:gd name="T21" fmla="*/ 2147483647 h 38"/>
              <a:gd name="T22" fmla="*/ 2147483647 w 61"/>
              <a:gd name="T23" fmla="*/ 2147483647 h 38"/>
              <a:gd name="T24" fmla="*/ 2147483647 w 61"/>
              <a:gd name="T25" fmla="*/ 2147483647 h 38"/>
              <a:gd name="T26" fmla="*/ 2147483647 w 61"/>
              <a:gd name="T27" fmla="*/ 2147483647 h 38"/>
              <a:gd name="T28" fmla="*/ 2147483647 w 61"/>
              <a:gd name="T29" fmla="*/ 2147483647 h 38"/>
              <a:gd name="T30" fmla="*/ 2147483647 w 61"/>
              <a:gd name="T31" fmla="*/ 2147483647 h 38"/>
              <a:gd name="T32" fmla="*/ 2147483647 w 61"/>
              <a:gd name="T33" fmla="*/ 2147483647 h 38"/>
              <a:gd name="T34" fmla="*/ 2147483647 w 61"/>
              <a:gd name="T35" fmla="*/ 2147483647 h 38"/>
              <a:gd name="T36" fmla="*/ 2147483647 w 61"/>
              <a:gd name="T37" fmla="*/ 2147483647 h 38"/>
              <a:gd name="T38" fmla="*/ 0 w 61"/>
              <a:gd name="T39" fmla="*/ 2147483647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38"/>
              <a:gd name="T62" fmla="*/ 61 w 61"/>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38">
                <a:moveTo>
                  <a:pt x="0" y="36"/>
                </a:moveTo>
                <a:lnTo>
                  <a:pt x="3" y="0"/>
                </a:lnTo>
                <a:lnTo>
                  <a:pt x="30" y="2"/>
                </a:lnTo>
                <a:lnTo>
                  <a:pt x="56" y="3"/>
                </a:lnTo>
                <a:lnTo>
                  <a:pt x="56" y="4"/>
                </a:lnTo>
                <a:lnTo>
                  <a:pt x="57" y="6"/>
                </a:lnTo>
                <a:lnTo>
                  <a:pt x="57" y="7"/>
                </a:lnTo>
                <a:lnTo>
                  <a:pt x="57" y="9"/>
                </a:lnTo>
                <a:lnTo>
                  <a:pt x="57" y="13"/>
                </a:lnTo>
                <a:lnTo>
                  <a:pt x="58" y="16"/>
                </a:lnTo>
                <a:lnTo>
                  <a:pt x="59" y="17"/>
                </a:lnTo>
                <a:lnTo>
                  <a:pt x="59" y="21"/>
                </a:lnTo>
                <a:lnTo>
                  <a:pt x="59" y="27"/>
                </a:lnTo>
                <a:lnTo>
                  <a:pt x="60" y="28"/>
                </a:lnTo>
                <a:lnTo>
                  <a:pt x="60" y="30"/>
                </a:lnTo>
                <a:lnTo>
                  <a:pt x="60" y="31"/>
                </a:lnTo>
                <a:lnTo>
                  <a:pt x="61" y="35"/>
                </a:lnTo>
                <a:lnTo>
                  <a:pt x="61" y="37"/>
                </a:lnTo>
                <a:lnTo>
                  <a:pt x="61" y="38"/>
                </a:lnTo>
                <a:lnTo>
                  <a:pt x="0" y="36"/>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3" name="Freeform 39"/>
          <p:cNvSpPr>
            <a:spLocks/>
          </p:cNvSpPr>
          <p:nvPr/>
        </p:nvSpPr>
        <p:spPr bwMode="auto">
          <a:xfrm>
            <a:off x="3698875" y="1817688"/>
            <a:ext cx="814388" cy="563562"/>
          </a:xfrm>
          <a:custGeom>
            <a:avLst/>
            <a:gdLst>
              <a:gd name="T0" fmla="*/ 0 w 65"/>
              <a:gd name="T1" fmla="*/ 2147483647 h 44"/>
              <a:gd name="T2" fmla="*/ 2147483647 w 65"/>
              <a:gd name="T3" fmla="*/ 2147483647 h 44"/>
              <a:gd name="T4" fmla="*/ 2147483647 w 65"/>
              <a:gd name="T5" fmla="*/ 0 h 44"/>
              <a:gd name="T6" fmla="*/ 2147483647 w 65"/>
              <a:gd name="T7" fmla="*/ 2147483647 h 44"/>
              <a:gd name="T8" fmla="*/ 2147483647 w 65"/>
              <a:gd name="T9" fmla="*/ 2147483647 h 44"/>
              <a:gd name="T10" fmla="*/ 2147483647 w 65"/>
              <a:gd name="T11" fmla="*/ 2147483647 h 44"/>
              <a:gd name="T12" fmla="*/ 2147483647 w 65"/>
              <a:gd name="T13" fmla="*/ 2147483647 h 44"/>
              <a:gd name="T14" fmla="*/ 2147483647 w 65"/>
              <a:gd name="T15" fmla="*/ 2147483647 h 44"/>
              <a:gd name="T16" fmla="*/ 2147483647 w 65"/>
              <a:gd name="T17" fmla="*/ 2147483647 h 44"/>
              <a:gd name="T18" fmla="*/ 2147483647 w 65"/>
              <a:gd name="T19" fmla="*/ 2147483647 h 44"/>
              <a:gd name="T20" fmla="*/ 2147483647 w 65"/>
              <a:gd name="T21" fmla="*/ 2147483647 h 44"/>
              <a:gd name="T22" fmla="*/ 2147483647 w 65"/>
              <a:gd name="T23" fmla="*/ 2147483647 h 44"/>
              <a:gd name="T24" fmla="*/ 2147483647 w 65"/>
              <a:gd name="T25" fmla="*/ 2147483647 h 44"/>
              <a:gd name="T26" fmla="*/ 2147483647 w 65"/>
              <a:gd name="T27" fmla="*/ 2147483647 h 44"/>
              <a:gd name="T28" fmla="*/ 2147483647 w 65"/>
              <a:gd name="T29" fmla="*/ 2147483647 h 44"/>
              <a:gd name="T30" fmla="*/ 2147483647 w 65"/>
              <a:gd name="T31" fmla="*/ 2147483647 h 44"/>
              <a:gd name="T32" fmla="*/ 2147483647 w 65"/>
              <a:gd name="T33" fmla="*/ 2147483647 h 44"/>
              <a:gd name="T34" fmla="*/ 2147483647 w 65"/>
              <a:gd name="T35" fmla="*/ 2147483647 h 44"/>
              <a:gd name="T36" fmla="*/ 2147483647 w 65"/>
              <a:gd name="T37" fmla="*/ 2147483647 h 44"/>
              <a:gd name="T38" fmla="*/ 2147483647 w 65"/>
              <a:gd name="T39" fmla="*/ 2147483647 h 44"/>
              <a:gd name="T40" fmla="*/ 2147483647 w 65"/>
              <a:gd name="T41" fmla="*/ 2147483647 h 44"/>
              <a:gd name="T42" fmla="*/ 2147483647 w 65"/>
              <a:gd name="T43" fmla="*/ 2147483647 h 44"/>
              <a:gd name="T44" fmla="*/ 2147483647 w 65"/>
              <a:gd name="T45" fmla="*/ 2147483647 h 44"/>
              <a:gd name="T46" fmla="*/ 2147483647 w 65"/>
              <a:gd name="T47" fmla="*/ 2147483647 h 44"/>
              <a:gd name="T48" fmla="*/ 2147483647 w 65"/>
              <a:gd name="T49" fmla="*/ 2147483647 h 44"/>
              <a:gd name="T50" fmla="*/ 2147483647 w 65"/>
              <a:gd name="T51" fmla="*/ 2147483647 h 44"/>
              <a:gd name="T52" fmla="*/ 2147483647 w 65"/>
              <a:gd name="T53" fmla="*/ 2147483647 h 44"/>
              <a:gd name="T54" fmla="*/ 2147483647 w 65"/>
              <a:gd name="T55" fmla="*/ 2147483647 h 44"/>
              <a:gd name="T56" fmla="*/ 2147483647 w 65"/>
              <a:gd name="T57" fmla="*/ 2147483647 h 44"/>
              <a:gd name="T58" fmla="*/ 2147483647 w 65"/>
              <a:gd name="T59" fmla="*/ 2147483647 h 44"/>
              <a:gd name="T60" fmla="*/ 2147483647 w 65"/>
              <a:gd name="T61" fmla="*/ 2147483647 h 44"/>
              <a:gd name="T62" fmla="*/ 2147483647 w 65"/>
              <a:gd name="T63" fmla="*/ 2147483647 h 44"/>
              <a:gd name="T64" fmla="*/ 2147483647 w 65"/>
              <a:gd name="T65" fmla="*/ 2147483647 h 44"/>
              <a:gd name="T66" fmla="*/ 2147483647 w 65"/>
              <a:gd name="T67" fmla="*/ 2147483647 h 44"/>
              <a:gd name="T68" fmla="*/ 2147483647 w 65"/>
              <a:gd name="T69" fmla="*/ 2147483647 h 44"/>
              <a:gd name="T70" fmla="*/ 0 w 65"/>
              <a:gd name="T71" fmla="*/ 2147483647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44"/>
              <a:gd name="T110" fmla="*/ 65 w 65"/>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44">
                <a:moveTo>
                  <a:pt x="0" y="35"/>
                </a:moveTo>
                <a:lnTo>
                  <a:pt x="2" y="11"/>
                </a:lnTo>
                <a:lnTo>
                  <a:pt x="3" y="0"/>
                </a:lnTo>
                <a:lnTo>
                  <a:pt x="64" y="2"/>
                </a:lnTo>
                <a:lnTo>
                  <a:pt x="64" y="3"/>
                </a:lnTo>
                <a:lnTo>
                  <a:pt x="64" y="5"/>
                </a:lnTo>
                <a:lnTo>
                  <a:pt x="62" y="6"/>
                </a:lnTo>
                <a:lnTo>
                  <a:pt x="62" y="7"/>
                </a:lnTo>
                <a:lnTo>
                  <a:pt x="65" y="10"/>
                </a:lnTo>
                <a:lnTo>
                  <a:pt x="65" y="32"/>
                </a:lnTo>
                <a:lnTo>
                  <a:pt x="65" y="31"/>
                </a:lnTo>
                <a:lnTo>
                  <a:pt x="64" y="32"/>
                </a:lnTo>
                <a:lnTo>
                  <a:pt x="65" y="33"/>
                </a:lnTo>
                <a:lnTo>
                  <a:pt x="64" y="34"/>
                </a:lnTo>
                <a:lnTo>
                  <a:pt x="65" y="35"/>
                </a:lnTo>
                <a:lnTo>
                  <a:pt x="65" y="37"/>
                </a:lnTo>
                <a:lnTo>
                  <a:pt x="65" y="38"/>
                </a:lnTo>
                <a:lnTo>
                  <a:pt x="64" y="40"/>
                </a:lnTo>
                <a:lnTo>
                  <a:pt x="65" y="43"/>
                </a:lnTo>
                <a:lnTo>
                  <a:pt x="65" y="44"/>
                </a:lnTo>
                <a:lnTo>
                  <a:pt x="63" y="43"/>
                </a:lnTo>
                <a:lnTo>
                  <a:pt x="59" y="40"/>
                </a:lnTo>
                <a:lnTo>
                  <a:pt x="58" y="40"/>
                </a:lnTo>
                <a:lnTo>
                  <a:pt x="57" y="40"/>
                </a:lnTo>
                <a:lnTo>
                  <a:pt x="56" y="41"/>
                </a:lnTo>
                <a:lnTo>
                  <a:pt x="54" y="41"/>
                </a:lnTo>
                <a:lnTo>
                  <a:pt x="53" y="41"/>
                </a:lnTo>
                <a:lnTo>
                  <a:pt x="52" y="39"/>
                </a:lnTo>
                <a:lnTo>
                  <a:pt x="50" y="39"/>
                </a:lnTo>
                <a:lnTo>
                  <a:pt x="49" y="39"/>
                </a:lnTo>
                <a:lnTo>
                  <a:pt x="47" y="37"/>
                </a:lnTo>
                <a:lnTo>
                  <a:pt x="0" y="35"/>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4" name="Freeform 40"/>
          <p:cNvSpPr>
            <a:spLocks/>
          </p:cNvSpPr>
          <p:nvPr/>
        </p:nvSpPr>
        <p:spPr bwMode="auto">
          <a:xfrm>
            <a:off x="3673475" y="2265363"/>
            <a:ext cx="965200" cy="487362"/>
          </a:xfrm>
          <a:custGeom>
            <a:avLst/>
            <a:gdLst>
              <a:gd name="T0" fmla="*/ 0 w 77"/>
              <a:gd name="T1" fmla="*/ 2147483647 h 38"/>
              <a:gd name="T2" fmla="*/ 2147483647 w 77"/>
              <a:gd name="T3" fmla="*/ 0 h 38"/>
              <a:gd name="T4" fmla="*/ 2147483647 w 77"/>
              <a:gd name="T5" fmla="*/ 2147483647 h 38"/>
              <a:gd name="T6" fmla="*/ 2147483647 w 77"/>
              <a:gd name="T7" fmla="*/ 2147483647 h 38"/>
              <a:gd name="T8" fmla="*/ 2147483647 w 77"/>
              <a:gd name="T9" fmla="*/ 2147483647 h 38"/>
              <a:gd name="T10" fmla="*/ 2147483647 w 77"/>
              <a:gd name="T11" fmla="*/ 2147483647 h 38"/>
              <a:gd name="T12" fmla="*/ 2147483647 w 77"/>
              <a:gd name="T13" fmla="*/ 2147483647 h 38"/>
              <a:gd name="T14" fmla="*/ 2147483647 w 77"/>
              <a:gd name="T15" fmla="*/ 2147483647 h 38"/>
              <a:gd name="T16" fmla="*/ 2147483647 w 77"/>
              <a:gd name="T17" fmla="*/ 2147483647 h 38"/>
              <a:gd name="T18" fmla="*/ 2147483647 w 77"/>
              <a:gd name="T19" fmla="*/ 2147483647 h 38"/>
              <a:gd name="T20" fmla="*/ 2147483647 w 77"/>
              <a:gd name="T21" fmla="*/ 2147483647 h 38"/>
              <a:gd name="T22" fmla="*/ 2147483647 w 77"/>
              <a:gd name="T23" fmla="*/ 2147483647 h 38"/>
              <a:gd name="T24" fmla="*/ 2147483647 w 77"/>
              <a:gd name="T25" fmla="*/ 2147483647 h 38"/>
              <a:gd name="T26" fmla="*/ 2147483647 w 77"/>
              <a:gd name="T27" fmla="*/ 2147483647 h 38"/>
              <a:gd name="T28" fmla="*/ 2147483647 w 77"/>
              <a:gd name="T29" fmla="*/ 2147483647 h 38"/>
              <a:gd name="T30" fmla="*/ 2147483647 w 77"/>
              <a:gd name="T31" fmla="*/ 2147483647 h 38"/>
              <a:gd name="T32" fmla="*/ 2147483647 w 77"/>
              <a:gd name="T33" fmla="*/ 2147483647 h 38"/>
              <a:gd name="T34" fmla="*/ 2147483647 w 77"/>
              <a:gd name="T35" fmla="*/ 2147483647 h 38"/>
              <a:gd name="T36" fmla="*/ 2147483647 w 77"/>
              <a:gd name="T37" fmla="*/ 2147483647 h 38"/>
              <a:gd name="T38" fmla="*/ 2147483647 w 77"/>
              <a:gd name="T39" fmla="*/ 2147483647 h 38"/>
              <a:gd name="T40" fmla="*/ 2147483647 w 77"/>
              <a:gd name="T41" fmla="*/ 2147483647 h 38"/>
              <a:gd name="T42" fmla="*/ 2147483647 w 77"/>
              <a:gd name="T43" fmla="*/ 2147483647 h 38"/>
              <a:gd name="T44" fmla="*/ 2147483647 w 77"/>
              <a:gd name="T45" fmla="*/ 2147483647 h 38"/>
              <a:gd name="T46" fmla="*/ 2147483647 w 77"/>
              <a:gd name="T47" fmla="*/ 2147483647 h 38"/>
              <a:gd name="T48" fmla="*/ 2147483647 w 77"/>
              <a:gd name="T49" fmla="*/ 2147483647 h 38"/>
              <a:gd name="T50" fmla="*/ 2147483647 w 77"/>
              <a:gd name="T51" fmla="*/ 2147483647 h 38"/>
              <a:gd name="T52" fmla="*/ 2147483647 w 77"/>
              <a:gd name="T53" fmla="*/ 2147483647 h 38"/>
              <a:gd name="T54" fmla="*/ 2147483647 w 77"/>
              <a:gd name="T55" fmla="*/ 2147483647 h 38"/>
              <a:gd name="T56" fmla="*/ 2147483647 w 77"/>
              <a:gd name="T57" fmla="*/ 2147483647 h 38"/>
              <a:gd name="T58" fmla="*/ 2147483647 w 77"/>
              <a:gd name="T59" fmla="*/ 2147483647 h 38"/>
              <a:gd name="T60" fmla="*/ 2147483647 w 77"/>
              <a:gd name="T61" fmla="*/ 2147483647 h 38"/>
              <a:gd name="T62" fmla="*/ 2147483647 w 77"/>
              <a:gd name="T63" fmla="*/ 2147483647 h 38"/>
              <a:gd name="T64" fmla="*/ 2147483647 w 77"/>
              <a:gd name="T65" fmla="*/ 2147483647 h 38"/>
              <a:gd name="T66" fmla="*/ 2147483647 w 77"/>
              <a:gd name="T67" fmla="*/ 2147483647 h 38"/>
              <a:gd name="T68" fmla="*/ 2147483647 w 77"/>
              <a:gd name="T69" fmla="*/ 2147483647 h 38"/>
              <a:gd name="T70" fmla="*/ 2147483647 w 77"/>
              <a:gd name="T71" fmla="*/ 2147483647 h 38"/>
              <a:gd name="T72" fmla="*/ 2147483647 w 77"/>
              <a:gd name="T73" fmla="*/ 2147483647 h 38"/>
              <a:gd name="T74" fmla="*/ 2147483647 w 77"/>
              <a:gd name="T75" fmla="*/ 2147483647 h 38"/>
              <a:gd name="T76" fmla="*/ 2147483647 w 77"/>
              <a:gd name="T77" fmla="*/ 2147483647 h 38"/>
              <a:gd name="T78" fmla="*/ 2147483647 w 77"/>
              <a:gd name="T79" fmla="*/ 2147483647 h 38"/>
              <a:gd name="T80" fmla="*/ 2147483647 w 77"/>
              <a:gd name="T81" fmla="*/ 2147483647 h 38"/>
              <a:gd name="T82" fmla="*/ 2147483647 w 77"/>
              <a:gd name="T83" fmla="*/ 2147483647 h 38"/>
              <a:gd name="T84" fmla="*/ 2147483647 w 77"/>
              <a:gd name="T85" fmla="*/ 2147483647 h 38"/>
              <a:gd name="T86" fmla="*/ 2147483647 w 77"/>
              <a:gd name="T87" fmla="*/ 2147483647 h 38"/>
              <a:gd name="T88" fmla="*/ 2147483647 w 77"/>
              <a:gd name="T89" fmla="*/ 2147483647 h 38"/>
              <a:gd name="T90" fmla="*/ 0 w 77"/>
              <a:gd name="T91" fmla="*/ 2147483647 h 38"/>
              <a:gd name="T92" fmla="*/ 0 w 77"/>
              <a:gd name="T93" fmla="*/ 2147483647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38"/>
              <a:gd name="T143" fmla="*/ 77 w 77"/>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38">
                <a:moveTo>
                  <a:pt x="0" y="23"/>
                </a:moveTo>
                <a:lnTo>
                  <a:pt x="2" y="0"/>
                </a:lnTo>
                <a:lnTo>
                  <a:pt x="49" y="2"/>
                </a:lnTo>
                <a:lnTo>
                  <a:pt x="51" y="4"/>
                </a:lnTo>
                <a:lnTo>
                  <a:pt x="52" y="4"/>
                </a:lnTo>
                <a:lnTo>
                  <a:pt x="54" y="4"/>
                </a:lnTo>
                <a:lnTo>
                  <a:pt x="55" y="6"/>
                </a:lnTo>
                <a:lnTo>
                  <a:pt x="56" y="6"/>
                </a:lnTo>
                <a:lnTo>
                  <a:pt x="58" y="6"/>
                </a:lnTo>
                <a:lnTo>
                  <a:pt x="59" y="5"/>
                </a:lnTo>
                <a:lnTo>
                  <a:pt x="60" y="5"/>
                </a:lnTo>
                <a:lnTo>
                  <a:pt x="61" y="5"/>
                </a:lnTo>
                <a:lnTo>
                  <a:pt x="65" y="8"/>
                </a:lnTo>
                <a:lnTo>
                  <a:pt x="67" y="9"/>
                </a:lnTo>
                <a:lnTo>
                  <a:pt x="67" y="10"/>
                </a:lnTo>
                <a:lnTo>
                  <a:pt x="68" y="11"/>
                </a:lnTo>
                <a:lnTo>
                  <a:pt x="68" y="12"/>
                </a:lnTo>
                <a:lnTo>
                  <a:pt x="68" y="13"/>
                </a:lnTo>
                <a:lnTo>
                  <a:pt x="69" y="14"/>
                </a:lnTo>
                <a:lnTo>
                  <a:pt x="69" y="16"/>
                </a:lnTo>
                <a:lnTo>
                  <a:pt x="70" y="17"/>
                </a:lnTo>
                <a:lnTo>
                  <a:pt x="70" y="18"/>
                </a:lnTo>
                <a:lnTo>
                  <a:pt x="70" y="19"/>
                </a:lnTo>
                <a:lnTo>
                  <a:pt x="71" y="20"/>
                </a:lnTo>
                <a:lnTo>
                  <a:pt x="72" y="21"/>
                </a:lnTo>
                <a:lnTo>
                  <a:pt x="71" y="22"/>
                </a:lnTo>
                <a:lnTo>
                  <a:pt x="71" y="24"/>
                </a:lnTo>
                <a:lnTo>
                  <a:pt x="72" y="24"/>
                </a:lnTo>
                <a:lnTo>
                  <a:pt x="73" y="25"/>
                </a:lnTo>
                <a:lnTo>
                  <a:pt x="72" y="26"/>
                </a:lnTo>
                <a:lnTo>
                  <a:pt x="72" y="27"/>
                </a:lnTo>
                <a:lnTo>
                  <a:pt x="73" y="28"/>
                </a:lnTo>
                <a:lnTo>
                  <a:pt x="73" y="29"/>
                </a:lnTo>
                <a:lnTo>
                  <a:pt x="73" y="30"/>
                </a:lnTo>
                <a:lnTo>
                  <a:pt x="73" y="31"/>
                </a:lnTo>
                <a:lnTo>
                  <a:pt x="74" y="32"/>
                </a:lnTo>
                <a:lnTo>
                  <a:pt x="75" y="33"/>
                </a:lnTo>
                <a:lnTo>
                  <a:pt x="75" y="34"/>
                </a:lnTo>
                <a:lnTo>
                  <a:pt x="76" y="36"/>
                </a:lnTo>
                <a:lnTo>
                  <a:pt x="77" y="36"/>
                </a:lnTo>
                <a:lnTo>
                  <a:pt x="77" y="38"/>
                </a:lnTo>
                <a:lnTo>
                  <a:pt x="17" y="36"/>
                </a:lnTo>
                <a:lnTo>
                  <a:pt x="17" y="25"/>
                </a:lnTo>
                <a:lnTo>
                  <a:pt x="0" y="23"/>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5" name="Freeform 41"/>
          <p:cNvSpPr>
            <a:spLocks/>
          </p:cNvSpPr>
          <p:nvPr/>
        </p:nvSpPr>
        <p:spPr bwMode="auto">
          <a:xfrm>
            <a:off x="3860800" y="2725738"/>
            <a:ext cx="865188" cy="487362"/>
          </a:xfrm>
          <a:custGeom>
            <a:avLst/>
            <a:gdLst>
              <a:gd name="T0" fmla="*/ 2147483647 w 69"/>
              <a:gd name="T1" fmla="*/ 0 h 38"/>
              <a:gd name="T2" fmla="*/ 2147483647 w 69"/>
              <a:gd name="T3" fmla="*/ 2147483647 h 38"/>
              <a:gd name="T4" fmla="*/ 2147483647 w 69"/>
              <a:gd name="T5" fmla="*/ 2147483647 h 38"/>
              <a:gd name="T6" fmla="*/ 2147483647 w 69"/>
              <a:gd name="T7" fmla="*/ 2147483647 h 38"/>
              <a:gd name="T8" fmla="*/ 2147483647 w 69"/>
              <a:gd name="T9" fmla="*/ 2147483647 h 38"/>
              <a:gd name="T10" fmla="*/ 2147483647 w 69"/>
              <a:gd name="T11" fmla="*/ 2147483647 h 38"/>
              <a:gd name="T12" fmla="*/ 2147483647 w 69"/>
              <a:gd name="T13" fmla="*/ 2147483647 h 38"/>
              <a:gd name="T14" fmla="*/ 2147483647 w 69"/>
              <a:gd name="T15" fmla="*/ 2147483647 h 38"/>
              <a:gd name="T16" fmla="*/ 2147483647 w 69"/>
              <a:gd name="T17" fmla="*/ 2147483647 h 38"/>
              <a:gd name="T18" fmla="*/ 2147483647 w 69"/>
              <a:gd name="T19" fmla="*/ 2147483647 h 38"/>
              <a:gd name="T20" fmla="*/ 2147483647 w 69"/>
              <a:gd name="T21" fmla="*/ 2147483647 h 38"/>
              <a:gd name="T22" fmla="*/ 2147483647 w 69"/>
              <a:gd name="T23" fmla="*/ 2147483647 h 38"/>
              <a:gd name="T24" fmla="*/ 0 w 69"/>
              <a:gd name="T25" fmla="*/ 2147483647 h 38"/>
              <a:gd name="T26" fmla="*/ 2147483647 w 6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38"/>
              <a:gd name="T44" fmla="*/ 69 w 69"/>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38">
                <a:moveTo>
                  <a:pt x="2" y="0"/>
                </a:moveTo>
                <a:lnTo>
                  <a:pt x="62" y="2"/>
                </a:lnTo>
                <a:lnTo>
                  <a:pt x="66" y="5"/>
                </a:lnTo>
                <a:lnTo>
                  <a:pt x="65" y="6"/>
                </a:lnTo>
                <a:lnTo>
                  <a:pt x="64" y="8"/>
                </a:lnTo>
                <a:lnTo>
                  <a:pt x="65" y="9"/>
                </a:lnTo>
                <a:lnTo>
                  <a:pt x="66" y="9"/>
                </a:lnTo>
                <a:lnTo>
                  <a:pt x="67" y="11"/>
                </a:lnTo>
                <a:lnTo>
                  <a:pt x="68" y="12"/>
                </a:lnTo>
                <a:lnTo>
                  <a:pt x="69" y="12"/>
                </a:lnTo>
                <a:lnTo>
                  <a:pt x="69" y="38"/>
                </a:lnTo>
                <a:lnTo>
                  <a:pt x="0" y="36"/>
                </a:lnTo>
                <a:lnTo>
                  <a:pt x="2" y="0"/>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6" name="Freeform 42"/>
          <p:cNvSpPr>
            <a:spLocks/>
          </p:cNvSpPr>
          <p:nvPr/>
        </p:nvSpPr>
        <p:spPr bwMode="auto">
          <a:xfrm>
            <a:off x="3235325" y="3251200"/>
            <a:ext cx="1641475" cy="1636713"/>
          </a:xfrm>
          <a:custGeom>
            <a:avLst/>
            <a:gdLst>
              <a:gd name="T0" fmla="*/ 2147483647 w 131"/>
              <a:gd name="T1" fmla="*/ 2147483647 h 128"/>
              <a:gd name="T2" fmla="*/ 2147483647 w 131"/>
              <a:gd name="T3" fmla="*/ 2147483647 h 128"/>
              <a:gd name="T4" fmla="*/ 2147483647 w 131"/>
              <a:gd name="T5" fmla="*/ 2147483647 h 128"/>
              <a:gd name="T6" fmla="*/ 2147483647 w 131"/>
              <a:gd name="T7" fmla="*/ 2147483647 h 128"/>
              <a:gd name="T8" fmla="*/ 2147483647 w 131"/>
              <a:gd name="T9" fmla="*/ 2147483647 h 128"/>
              <a:gd name="T10" fmla="*/ 2147483647 w 131"/>
              <a:gd name="T11" fmla="*/ 2147483647 h 128"/>
              <a:gd name="T12" fmla="*/ 2147483647 w 131"/>
              <a:gd name="T13" fmla="*/ 2147483647 h 128"/>
              <a:gd name="T14" fmla="*/ 2147483647 w 131"/>
              <a:gd name="T15" fmla="*/ 2147483647 h 128"/>
              <a:gd name="T16" fmla="*/ 2147483647 w 131"/>
              <a:gd name="T17" fmla="*/ 2147483647 h 128"/>
              <a:gd name="T18" fmla="*/ 2147483647 w 131"/>
              <a:gd name="T19" fmla="*/ 2147483647 h 128"/>
              <a:gd name="T20" fmla="*/ 2147483647 w 131"/>
              <a:gd name="T21" fmla="*/ 2147483647 h 128"/>
              <a:gd name="T22" fmla="*/ 2147483647 w 131"/>
              <a:gd name="T23" fmla="*/ 2147483647 h 128"/>
              <a:gd name="T24" fmla="*/ 2147483647 w 131"/>
              <a:gd name="T25" fmla="*/ 2147483647 h 128"/>
              <a:gd name="T26" fmla="*/ 2147483647 w 131"/>
              <a:gd name="T27" fmla="*/ 2147483647 h 128"/>
              <a:gd name="T28" fmla="*/ 2147483647 w 131"/>
              <a:gd name="T29" fmla="*/ 2147483647 h 128"/>
              <a:gd name="T30" fmla="*/ 2147483647 w 131"/>
              <a:gd name="T31" fmla="*/ 0 h 128"/>
              <a:gd name="T32" fmla="*/ 0 w 131"/>
              <a:gd name="T33" fmla="*/ 2147483647 h 128"/>
              <a:gd name="T34" fmla="*/ 0 w 131"/>
              <a:gd name="T35" fmla="*/ 2147483647 h 128"/>
              <a:gd name="T36" fmla="*/ 2147483647 w 131"/>
              <a:gd name="T37" fmla="*/ 2147483647 h 128"/>
              <a:gd name="T38" fmla="*/ 2147483647 w 131"/>
              <a:gd name="T39" fmla="*/ 2147483647 h 128"/>
              <a:gd name="T40" fmla="*/ 2147483647 w 131"/>
              <a:gd name="T41" fmla="*/ 2147483647 h 128"/>
              <a:gd name="T42" fmla="*/ 2147483647 w 131"/>
              <a:gd name="T43" fmla="*/ 2147483647 h 128"/>
              <a:gd name="T44" fmla="*/ 2147483647 w 131"/>
              <a:gd name="T45" fmla="*/ 2147483647 h 128"/>
              <a:gd name="T46" fmla="*/ 2147483647 w 131"/>
              <a:gd name="T47" fmla="*/ 2147483647 h 128"/>
              <a:gd name="T48" fmla="*/ 2147483647 w 131"/>
              <a:gd name="T49" fmla="*/ 2147483647 h 128"/>
              <a:gd name="T50" fmla="*/ 2147483647 w 131"/>
              <a:gd name="T51" fmla="*/ 2147483647 h 128"/>
              <a:gd name="T52" fmla="*/ 2147483647 w 131"/>
              <a:gd name="T53" fmla="*/ 2147483647 h 128"/>
              <a:gd name="T54" fmla="*/ 2147483647 w 131"/>
              <a:gd name="T55" fmla="*/ 2147483647 h 128"/>
              <a:gd name="T56" fmla="*/ 2147483647 w 131"/>
              <a:gd name="T57" fmla="*/ 2147483647 h 128"/>
              <a:gd name="T58" fmla="*/ 2147483647 w 131"/>
              <a:gd name="T59" fmla="*/ 2147483647 h 128"/>
              <a:gd name="T60" fmla="*/ 2147483647 w 131"/>
              <a:gd name="T61" fmla="*/ 2147483647 h 128"/>
              <a:gd name="T62" fmla="*/ 2147483647 w 131"/>
              <a:gd name="T63" fmla="*/ 2147483647 h 128"/>
              <a:gd name="T64" fmla="*/ 2147483647 w 131"/>
              <a:gd name="T65" fmla="*/ 2147483647 h 128"/>
              <a:gd name="T66" fmla="*/ 2147483647 w 131"/>
              <a:gd name="T67" fmla="*/ 2147483647 h 128"/>
              <a:gd name="T68" fmla="*/ 2147483647 w 131"/>
              <a:gd name="T69" fmla="*/ 2147483647 h 128"/>
              <a:gd name="T70" fmla="*/ 2147483647 w 131"/>
              <a:gd name="T71" fmla="*/ 2147483647 h 128"/>
              <a:gd name="T72" fmla="*/ 2147483647 w 131"/>
              <a:gd name="T73" fmla="*/ 2147483647 h 128"/>
              <a:gd name="T74" fmla="*/ 2147483647 w 131"/>
              <a:gd name="T75" fmla="*/ 2147483647 h 128"/>
              <a:gd name="T76" fmla="*/ 2147483647 w 131"/>
              <a:gd name="T77" fmla="*/ 2147483647 h 128"/>
              <a:gd name="T78" fmla="*/ 2147483647 w 131"/>
              <a:gd name="T79" fmla="*/ 2147483647 h 128"/>
              <a:gd name="T80" fmla="*/ 2147483647 w 131"/>
              <a:gd name="T81" fmla="*/ 2147483647 h 128"/>
              <a:gd name="T82" fmla="*/ 2147483647 w 131"/>
              <a:gd name="T83" fmla="*/ 2147483647 h 128"/>
              <a:gd name="T84" fmla="*/ 2147483647 w 131"/>
              <a:gd name="T85" fmla="*/ 2147483647 h 128"/>
              <a:gd name="T86" fmla="*/ 2147483647 w 131"/>
              <a:gd name="T87" fmla="*/ 2147483647 h 128"/>
              <a:gd name="T88" fmla="*/ 2147483647 w 131"/>
              <a:gd name="T89" fmla="*/ 2147483647 h 128"/>
              <a:gd name="T90" fmla="*/ 2147483647 w 131"/>
              <a:gd name="T91" fmla="*/ 2147483647 h 128"/>
              <a:gd name="T92" fmla="*/ 2147483647 w 131"/>
              <a:gd name="T93" fmla="*/ 2147483647 h 128"/>
              <a:gd name="T94" fmla="*/ 2147483647 w 131"/>
              <a:gd name="T95" fmla="*/ 2147483647 h 128"/>
              <a:gd name="T96" fmla="*/ 2147483647 w 131"/>
              <a:gd name="T97" fmla="*/ 2147483647 h 128"/>
              <a:gd name="T98" fmla="*/ 2147483647 w 131"/>
              <a:gd name="T99" fmla="*/ 2147483647 h 128"/>
              <a:gd name="T100" fmla="*/ 2147483647 w 131"/>
              <a:gd name="T101" fmla="*/ 2147483647 h 128"/>
              <a:gd name="T102" fmla="*/ 2147483647 w 131"/>
              <a:gd name="T103" fmla="*/ 2147483647 h 128"/>
              <a:gd name="T104" fmla="*/ 2147483647 w 131"/>
              <a:gd name="T105" fmla="*/ 2147483647 h 128"/>
              <a:gd name="T106" fmla="*/ 2147483647 w 131"/>
              <a:gd name="T107" fmla="*/ 2147483647 h 128"/>
              <a:gd name="T108" fmla="*/ 2147483647 w 131"/>
              <a:gd name="T109" fmla="*/ 2147483647 h 128"/>
              <a:gd name="T110" fmla="*/ 2147483647 w 131"/>
              <a:gd name="T111" fmla="*/ 2147483647 h 128"/>
              <a:gd name="T112" fmla="*/ 2147483647 w 131"/>
              <a:gd name="T113" fmla="*/ 2147483647 h 128"/>
              <a:gd name="T114" fmla="*/ 2147483647 w 131"/>
              <a:gd name="T115" fmla="*/ 2147483647 h 128"/>
              <a:gd name="T116" fmla="*/ 2147483647 w 131"/>
              <a:gd name="T117" fmla="*/ 2147483647 h 128"/>
              <a:gd name="T118" fmla="*/ 2147483647 w 131"/>
              <a:gd name="T119" fmla="*/ 2147483647 h 1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
              <a:gd name="T181" fmla="*/ 0 h 128"/>
              <a:gd name="T182" fmla="*/ 131 w 131"/>
              <a:gd name="T183" fmla="*/ 128 h 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 h="128">
                <a:moveTo>
                  <a:pt x="121" y="36"/>
                </a:moveTo>
                <a:lnTo>
                  <a:pt x="120" y="36"/>
                </a:lnTo>
                <a:lnTo>
                  <a:pt x="119" y="36"/>
                </a:lnTo>
                <a:lnTo>
                  <a:pt x="114" y="33"/>
                </a:lnTo>
                <a:lnTo>
                  <a:pt x="112" y="34"/>
                </a:lnTo>
                <a:lnTo>
                  <a:pt x="110" y="33"/>
                </a:lnTo>
                <a:lnTo>
                  <a:pt x="109" y="34"/>
                </a:lnTo>
                <a:lnTo>
                  <a:pt x="107" y="34"/>
                </a:lnTo>
                <a:lnTo>
                  <a:pt x="105" y="34"/>
                </a:lnTo>
                <a:lnTo>
                  <a:pt x="104" y="35"/>
                </a:lnTo>
                <a:lnTo>
                  <a:pt x="103" y="36"/>
                </a:lnTo>
                <a:lnTo>
                  <a:pt x="101" y="35"/>
                </a:lnTo>
                <a:lnTo>
                  <a:pt x="100" y="34"/>
                </a:lnTo>
                <a:lnTo>
                  <a:pt x="101" y="34"/>
                </a:lnTo>
                <a:lnTo>
                  <a:pt x="100" y="34"/>
                </a:lnTo>
                <a:lnTo>
                  <a:pt x="99" y="34"/>
                </a:lnTo>
                <a:lnTo>
                  <a:pt x="98" y="34"/>
                </a:lnTo>
                <a:lnTo>
                  <a:pt x="98" y="33"/>
                </a:lnTo>
                <a:lnTo>
                  <a:pt x="97" y="33"/>
                </a:lnTo>
                <a:lnTo>
                  <a:pt x="96" y="34"/>
                </a:lnTo>
                <a:lnTo>
                  <a:pt x="96" y="35"/>
                </a:lnTo>
                <a:lnTo>
                  <a:pt x="95" y="36"/>
                </a:lnTo>
                <a:lnTo>
                  <a:pt x="95" y="35"/>
                </a:lnTo>
                <a:lnTo>
                  <a:pt x="95" y="34"/>
                </a:lnTo>
                <a:lnTo>
                  <a:pt x="94" y="34"/>
                </a:lnTo>
                <a:lnTo>
                  <a:pt x="93" y="34"/>
                </a:lnTo>
                <a:lnTo>
                  <a:pt x="92" y="34"/>
                </a:lnTo>
                <a:lnTo>
                  <a:pt x="90" y="33"/>
                </a:lnTo>
                <a:lnTo>
                  <a:pt x="89" y="33"/>
                </a:lnTo>
                <a:lnTo>
                  <a:pt x="89" y="34"/>
                </a:lnTo>
                <a:lnTo>
                  <a:pt x="87" y="34"/>
                </a:lnTo>
                <a:lnTo>
                  <a:pt x="87" y="32"/>
                </a:lnTo>
                <a:lnTo>
                  <a:pt x="86" y="31"/>
                </a:lnTo>
                <a:lnTo>
                  <a:pt x="83" y="31"/>
                </a:lnTo>
                <a:lnTo>
                  <a:pt x="82" y="31"/>
                </a:lnTo>
                <a:lnTo>
                  <a:pt x="81" y="30"/>
                </a:lnTo>
                <a:lnTo>
                  <a:pt x="80" y="30"/>
                </a:lnTo>
                <a:lnTo>
                  <a:pt x="79" y="30"/>
                </a:lnTo>
                <a:lnTo>
                  <a:pt x="76" y="29"/>
                </a:lnTo>
                <a:lnTo>
                  <a:pt x="75" y="28"/>
                </a:lnTo>
                <a:lnTo>
                  <a:pt x="75" y="27"/>
                </a:lnTo>
                <a:lnTo>
                  <a:pt x="74" y="27"/>
                </a:lnTo>
                <a:lnTo>
                  <a:pt x="73" y="27"/>
                </a:lnTo>
                <a:lnTo>
                  <a:pt x="71" y="27"/>
                </a:lnTo>
                <a:lnTo>
                  <a:pt x="69" y="25"/>
                </a:lnTo>
                <a:lnTo>
                  <a:pt x="68" y="25"/>
                </a:lnTo>
                <a:lnTo>
                  <a:pt x="68" y="2"/>
                </a:lnTo>
                <a:lnTo>
                  <a:pt x="40" y="0"/>
                </a:lnTo>
                <a:lnTo>
                  <a:pt x="35" y="54"/>
                </a:lnTo>
                <a:lnTo>
                  <a:pt x="0" y="50"/>
                </a:lnTo>
                <a:lnTo>
                  <a:pt x="0" y="51"/>
                </a:lnTo>
                <a:lnTo>
                  <a:pt x="0" y="52"/>
                </a:lnTo>
                <a:lnTo>
                  <a:pt x="0" y="53"/>
                </a:lnTo>
                <a:lnTo>
                  <a:pt x="1" y="53"/>
                </a:lnTo>
                <a:lnTo>
                  <a:pt x="2" y="54"/>
                </a:lnTo>
                <a:lnTo>
                  <a:pt x="3" y="55"/>
                </a:lnTo>
                <a:lnTo>
                  <a:pt x="4" y="57"/>
                </a:lnTo>
                <a:lnTo>
                  <a:pt x="5" y="58"/>
                </a:lnTo>
                <a:lnTo>
                  <a:pt x="11" y="65"/>
                </a:lnTo>
                <a:lnTo>
                  <a:pt x="15" y="68"/>
                </a:lnTo>
                <a:lnTo>
                  <a:pt x="16" y="69"/>
                </a:lnTo>
                <a:lnTo>
                  <a:pt x="16" y="70"/>
                </a:lnTo>
                <a:lnTo>
                  <a:pt x="16" y="71"/>
                </a:lnTo>
                <a:lnTo>
                  <a:pt x="17" y="73"/>
                </a:lnTo>
                <a:lnTo>
                  <a:pt x="17" y="77"/>
                </a:lnTo>
                <a:lnTo>
                  <a:pt x="18" y="78"/>
                </a:lnTo>
                <a:lnTo>
                  <a:pt x="19" y="81"/>
                </a:lnTo>
                <a:lnTo>
                  <a:pt x="26" y="86"/>
                </a:lnTo>
                <a:lnTo>
                  <a:pt x="31" y="89"/>
                </a:lnTo>
                <a:lnTo>
                  <a:pt x="32" y="89"/>
                </a:lnTo>
                <a:lnTo>
                  <a:pt x="33" y="88"/>
                </a:lnTo>
                <a:lnTo>
                  <a:pt x="34" y="87"/>
                </a:lnTo>
                <a:lnTo>
                  <a:pt x="35" y="86"/>
                </a:lnTo>
                <a:lnTo>
                  <a:pt x="37" y="82"/>
                </a:lnTo>
                <a:lnTo>
                  <a:pt x="38" y="80"/>
                </a:lnTo>
                <a:lnTo>
                  <a:pt x="39" y="80"/>
                </a:lnTo>
                <a:lnTo>
                  <a:pt x="40" y="80"/>
                </a:lnTo>
                <a:lnTo>
                  <a:pt x="41" y="80"/>
                </a:lnTo>
                <a:lnTo>
                  <a:pt x="41" y="79"/>
                </a:lnTo>
                <a:lnTo>
                  <a:pt x="42" y="79"/>
                </a:lnTo>
                <a:lnTo>
                  <a:pt x="43" y="80"/>
                </a:lnTo>
                <a:lnTo>
                  <a:pt x="46" y="80"/>
                </a:lnTo>
                <a:lnTo>
                  <a:pt x="47" y="81"/>
                </a:lnTo>
                <a:lnTo>
                  <a:pt x="48" y="81"/>
                </a:lnTo>
                <a:lnTo>
                  <a:pt x="49" y="81"/>
                </a:lnTo>
                <a:lnTo>
                  <a:pt x="51" y="82"/>
                </a:lnTo>
                <a:lnTo>
                  <a:pt x="52" y="83"/>
                </a:lnTo>
                <a:lnTo>
                  <a:pt x="52" y="84"/>
                </a:lnTo>
                <a:lnTo>
                  <a:pt x="53" y="84"/>
                </a:lnTo>
                <a:lnTo>
                  <a:pt x="54" y="85"/>
                </a:lnTo>
                <a:lnTo>
                  <a:pt x="55" y="86"/>
                </a:lnTo>
                <a:lnTo>
                  <a:pt x="57" y="88"/>
                </a:lnTo>
                <a:lnTo>
                  <a:pt x="58" y="89"/>
                </a:lnTo>
                <a:lnTo>
                  <a:pt x="58" y="90"/>
                </a:lnTo>
                <a:lnTo>
                  <a:pt x="61" y="98"/>
                </a:lnTo>
                <a:lnTo>
                  <a:pt x="61" y="99"/>
                </a:lnTo>
                <a:lnTo>
                  <a:pt x="65" y="103"/>
                </a:lnTo>
                <a:lnTo>
                  <a:pt x="65" y="104"/>
                </a:lnTo>
                <a:lnTo>
                  <a:pt x="67" y="106"/>
                </a:lnTo>
                <a:lnTo>
                  <a:pt x="68" y="107"/>
                </a:lnTo>
                <a:lnTo>
                  <a:pt x="69" y="108"/>
                </a:lnTo>
                <a:lnTo>
                  <a:pt x="69" y="111"/>
                </a:lnTo>
                <a:lnTo>
                  <a:pt x="70" y="112"/>
                </a:lnTo>
                <a:lnTo>
                  <a:pt x="70" y="114"/>
                </a:lnTo>
                <a:lnTo>
                  <a:pt x="71" y="115"/>
                </a:lnTo>
                <a:lnTo>
                  <a:pt x="73" y="120"/>
                </a:lnTo>
                <a:lnTo>
                  <a:pt x="73" y="121"/>
                </a:lnTo>
                <a:lnTo>
                  <a:pt x="75" y="121"/>
                </a:lnTo>
                <a:lnTo>
                  <a:pt x="77" y="123"/>
                </a:lnTo>
                <a:lnTo>
                  <a:pt x="79" y="123"/>
                </a:lnTo>
                <a:lnTo>
                  <a:pt x="82" y="125"/>
                </a:lnTo>
                <a:lnTo>
                  <a:pt x="87" y="126"/>
                </a:lnTo>
                <a:lnTo>
                  <a:pt x="88" y="126"/>
                </a:lnTo>
                <a:lnTo>
                  <a:pt x="90" y="128"/>
                </a:lnTo>
                <a:lnTo>
                  <a:pt x="91" y="128"/>
                </a:lnTo>
                <a:lnTo>
                  <a:pt x="92" y="127"/>
                </a:lnTo>
                <a:lnTo>
                  <a:pt x="94" y="127"/>
                </a:lnTo>
                <a:lnTo>
                  <a:pt x="94" y="126"/>
                </a:lnTo>
                <a:lnTo>
                  <a:pt x="93" y="126"/>
                </a:lnTo>
                <a:lnTo>
                  <a:pt x="93" y="125"/>
                </a:lnTo>
                <a:lnTo>
                  <a:pt x="92" y="124"/>
                </a:lnTo>
                <a:lnTo>
                  <a:pt x="91" y="119"/>
                </a:lnTo>
                <a:lnTo>
                  <a:pt x="90" y="116"/>
                </a:lnTo>
                <a:lnTo>
                  <a:pt x="91" y="113"/>
                </a:lnTo>
                <a:lnTo>
                  <a:pt x="91" y="112"/>
                </a:lnTo>
                <a:lnTo>
                  <a:pt x="90" y="112"/>
                </a:lnTo>
                <a:lnTo>
                  <a:pt x="90" y="111"/>
                </a:lnTo>
                <a:lnTo>
                  <a:pt x="92" y="110"/>
                </a:lnTo>
                <a:lnTo>
                  <a:pt x="93" y="107"/>
                </a:lnTo>
                <a:lnTo>
                  <a:pt x="92" y="107"/>
                </a:lnTo>
                <a:lnTo>
                  <a:pt x="92" y="105"/>
                </a:lnTo>
                <a:lnTo>
                  <a:pt x="92" y="104"/>
                </a:lnTo>
                <a:lnTo>
                  <a:pt x="93" y="105"/>
                </a:lnTo>
                <a:lnTo>
                  <a:pt x="95" y="104"/>
                </a:lnTo>
                <a:lnTo>
                  <a:pt x="95" y="102"/>
                </a:lnTo>
                <a:lnTo>
                  <a:pt x="95" y="101"/>
                </a:lnTo>
                <a:lnTo>
                  <a:pt x="96" y="101"/>
                </a:lnTo>
                <a:lnTo>
                  <a:pt x="97" y="101"/>
                </a:lnTo>
                <a:lnTo>
                  <a:pt x="98" y="101"/>
                </a:lnTo>
                <a:lnTo>
                  <a:pt x="98" y="100"/>
                </a:lnTo>
                <a:lnTo>
                  <a:pt x="98" y="99"/>
                </a:lnTo>
                <a:lnTo>
                  <a:pt x="99" y="99"/>
                </a:lnTo>
                <a:lnTo>
                  <a:pt x="102" y="98"/>
                </a:lnTo>
                <a:lnTo>
                  <a:pt x="100" y="97"/>
                </a:lnTo>
                <a:lnTo>
                  <a:pt x="100" y="96"/>
                </a:lnTo>
                <a:lnTo>
                  <a:pt x="103" y="96"/>
                </a:lnTo>
                <a:lnTo>
                  <a:pt x="103" y="95"/>
                </a:lnTo>
                <a:lnTo>
                  <a:pt x="104" y="95"/>
                </a:lnTo>
                <a:lnTo>
                  <a:pt x="104" y="96"/>
                </a:lnTo>
                <a:lnTo>
                  <a:pt x="105" y="96"/>
                </a:lnTo>
                <a:lnTo>
                  <a:pt x="108" y="95"/>
                </a:lnTo>
                <a:lnTo>
                  <a:pt x="114" y="91"/>
                </a:lnTo>
                <a:lnTo>
                  <a:pt x="115" y="89"/>
                </a:lnTo>
                <a:lnTo>
                  <a:pt x="118" y="87"/>
                </a:lnTo>
                <a:lnTo>
                  <a:pt x="118" y="86"/>
                </a:lnTo>
                <a:lnTo>
                  <a:pt x="117" y="85"/>
                </a:lnTo>
                <a:lnTo>
                  <a:pt x="117" y="83"/>
                </a:lnTo>
                <a:lnTo>
                  <a:pt x="119" y="83"/>
                </a:lnTo>
                <a:lnTo>
                  <a:pt x="119" y="84"/>
                </a:lnTo>
                <a:lnTo>
                  <a:pt x="119" y="85"/>
                </a:lnTo>
                <a:lnTo>
                  <a:pt x="121" y="84"/>
                </a:lnTo>
                <a:lnTo>
                  <a:pt x="121" y="85"/>
                </a:lnTo>
                <a:lnTo>
                  <a:pt x="126" y="83"/>
                </a:lnTo>
                <a:lnTo>
                  <a:pt x="128" y="83"/>
                </a:lnTo>
                <a:lnTo>
                  <a:pt x="128" y="82"/>
                </a:lnTo>
                <a:lnTo>
                  <a:pt x="127" y="81"/>
                </a:lnTo>
                <a:lnTo>
                  <a:pt x="128" y="81"/>
                </a:lnTo>
                <a:lnTo>
                  <a:pt x="128" y="80"/>
                </a:lnTo>
                <a:lnTo>
                  <a:pt x="129" y="79"/>
                </a:lnTo>
                <a:lnTo>
                  <a:pt x="130" y="77"/>
                </a:lnTo>
                <a:lnTo>
                  <a:pt x="129" y="76"/>
                </a:lnTo>
                <a:lnTo>
                  <a:pt x="129" y="75"/>
                </a:lnTo>
                <a:lnTo>
                  <a:pt x="129" y="74"/>
                </a:lnTo>
                <a:lnTo>
                  <a:pt x="129" y="72"/>
                </a:lnTo>
                <a:lnTo>
                  <a:pt x="130" y="72"/>
                </a:lnTo>
                <a:lnTo>
                  <a:pt x="130" y="70"/>
                </a:lnTo>
                <a:lnTo>
                  <a:pt x="131" y="68"/>
                </a:lnTo>
                <a:lnTo>
                  <a:pt x="131" y="67"/>
                </a:lnTo>
                <a:lnTo>
                  <a:pt x="130" y="65"/>
                </a:lnTo>
                <a:lnTo>
                  <a:pt x="130" y="64"/>
                </a:lnTo>
                <a:lnTo>
                  <a:pt x="129" y="64"/>
                </a:lnTo>
                <a:lnTo>
                  <a:pt x="130" y="63"/>
                </a:lnTo>
                <a:lnTo>
                  <a:pt x="129" y="62"/>
                </a:lnTo>
                <a:lnTo>
                  <a:pt x="129" y="61"/>
                </a:lnTo>
                <a:lnTo>
                  <a:pt x="128" y="61"/>
                </a:lnTo>
                <a:lnTo>
                  <a:pt x="128" y="60"/>
                </a:lnTo>
                <a:lnTo>
                  <a:pt x="128" y="59"/>
                </a:lnTo>
                <a:lnTo>
                  <a:pt x="127" y="57"/>
                </a:lnTo>
                <a:lnTo>
                  <a:pt x="126" y="56"/>
                </a:lnTo>
                <a:lnTo>
                  <a:pt x="125" y="55"/>
                </a:lnTo>
                <a:lnTo>
                  <a:pt x="125" y="44"/>
                </a:lnTo>
                <a:lnTo>
                  <a:pt x="125" y="37"/>
                </a:lnTo>
                <a:lnTo>
                  <a:pt x="124" y="37"/>
                </a:lnTo>
                <a:lnTo>
                  <a:pt x="122" y="37"/>
                </a:lnTo>
                <a:lnTo>
                  <a:pt x="121" y="36"/>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7" name="Freeform 43"/>
          <p:cNvSpPr>
            <a:spLocks/>
          </p:cNvSpPr>
          <p:nvPr/>
        </p:nvSpPr>
        <p:spPr bwMode="auto">
          <a:xfrm>
            <a:off x="4437063" y="1331913"/>
            <a:ext cx="777875" cy="895350"/>
          </a:xfrm>
          <a:custGeom>
            <a:avLst/>
            <a:gdLst>
              <a:gd name="T0" fmla="*/ 2147483647 w 62"/>
              <a:gd name="T1" fmla="*/ 2147483647 h 70"/>
              <a:gd name="T2" fmla="*/ 2147483647 w 62"/>
              <a:gd name="T3" fmla="*/ 2147483647 h 70"/>
              <a:gd name="T4" fmla="*/ 2147483647 w 62"/>
              <a:gd name="T5" fmla="*/ 2147483647 h 70"/>
              <a:gd name="T6" fmla="*/ 2147483647 w 62"/>
              <a:gd name="T7" fmla="*/ 2147483647 h 70"/>
              <a:gd name="T8" fmla="*/ 2147483647 w 62"/>
              <a:gd name="T9" fmla="*/ 2147483647 h 70"/>
              <a:gd name="T10" fmla="*/ 2147483647 w 62"/>
              <a:gd name="T11" fmla="*/ 2147483647 h 70"/>
              <a:gd name="T12" fmla="*/ 2147483647 w 62"/>
              <a:gd name="T13" fmla="*/ 2147483647 h 70"/>
              <a:gd name="T14" fmla="*/ 2147483647 w 62"/>
              <a:gd name="T15" fmla="*/ 2147483647 h 70"/>
              <a:gd name="T16" fmla="*/ 1259291800 w 62"/>
              <a:gd name="T17" fmla="*/ 2147483647 h 70"/>
              <a:gd name="T18" fmla="*/ 1259291800 w 62"/>
              <a:gd name="T19" fmla="*/ 2147483647 h 70"/>
              <a:gd name="T20" fmla="*/ 0 w 62"/>
              <a:gd name="T21" fmla="*/ 2147483647 h 70"/>
              <a:gd name="T22" fmla="*/ 2147483647 w 62"/>
              <a:gd name="T23" fmla="*/ 2147483647 h 70"/>
              <a:gd name="T24" fmla="*/ 2147483647 w 62"/>
              <a:gd name="T25" fmla="*/ 0 h 70"/>
              <a:gd name="T26" fmla="*/ 2147483647 w 62"/>
              <a:gd name="T27" fmla="*/ 2147483647 h 70"/>
              <a:gd name="T28" fmla="*/ 2147483647 w 62"/>
              <a:gd name="T29" fmla="*/ 2147483647 h 70"/>
              <a:gd name="T30" fmla="*/ 2147483647 w 62"/>
              <a:gd name="T31" fmla="*/ 2147483647 h 70"/>
              <a:gd name="T32" fmla="*/ 2147483647 w 62"/>
              <a:gd name="T33" fmla="*/ 2147483647 h 70"/>
              <a:gd name="T34" fmla="*/ 2147483647 w 62"/>
              <a:gd name="T35" fmla="*/ 2147483647 h 70"/>
              <a:gd name="T36" fmla="*/ 2147483647 w 62"/>
              <a:gd name="T37" fmla="*/ 2147483647 h 70"/>
              <a:gd name="T38" fmla="*/ 2147483647 w 62"/>
              <a:gd name="T39" fmla="*/ 2147483647 h 70"/>
              <a:gd name="T40" fmla="*/ 2147483647 w 62"/>
              <a:gd name="T41" fmla="*/ 2147483647 h 70"/>
              <a:gd name="T42" fmla="*/ 2147483647 w 62"/>
              <a:gd name="T43" fmla="*/ 2147483647 h 70"/>
              <a:gd name="T44" fmla="*/ 2147483647 w 62"/>
              <a:gd name="T45" fmla="*/ 2147483647 h 70"/>
              <a:gd name="T46" fmla="*/ 2147483647 w 62"/>
              <a:gd name="T47" fmla="*/ 2147483647 h 70"/>
              <a:gd name="T48" fmla="*/ 2147483647 w 62"/>
              <a:gd name="T49" fmla="*/ 2147483647 h 70"/>
              <a:gd name="T50" fmla="*/ 2147483647 w 62"/>
              <a:gd name="T51" fmla="*/ 2147483647 h 70"/>
              <a:gd name="T52" fmla="*/ 2147483647 w 62"/>
              <a:gd name="T53" fmla="*/ 2147483647 h 70"/>
              <a:gd name="T54" fmla="*/ 2147483647 w 62"/>
              <a:gd name="T55" fmla="*/ 2147483647 h 70"/>
              <a:gd name="T56" fmla="*/ 2147483647 w 62"/>
              <a:gd name="T57" fmla="*/ 2147483647 h 70"/>
              <a:gd name="T58" fmla="*/ 2147483647 w 62"/>
              <a:gd name="T59" fmla="*/ 2147483647 h 70"/>
              <a:gd name="T60" fmla="*/ 2147483647 w 62"/>
              <a:gd name="T61" fmla="*/ 2147483647 h 70"/>
              <a:gd name="T62" fmla="*/ 2147483647 w 62"/>
              <a:gd name="T63" fmla="*/ 2147483647 h 70"/>
              <a:gd name="T64" fmla="*/ 2147483647 w 62"/>
              <a:gd name="T65" fmla="*/ 2147483647 h 70"/>
              <a:gd name="T66" fmla="*/ 2147483647 w 62"/>
              <a:gd name="T67" fmla="*/ 2147483647 h 70"/>
              <a:gd name="T68" fmla="*/ 2147483647 w 62"/>
              <a:gd name="T69" fmla="*/ 2147483647 h 70"/>
              <a:gd name="T70" fmla="*/ 2147483647 w 62"/>
              <a:gd name="T71" fmla="*/ 2147483647 h 70"/>
              <a:gd name="T72" fmla="*/ 2147483647 w 62"/>
              <a:gd name="T73" fmla="*/ 2147483647 h 70"/>
              <a:gd name="T74" fmla="*/ 2147483647 w 62"/>
              <a:gd name="T75" fmla="*/ 2147483647 h 70"/>
              <a:gd name="T76" fmla="*/ 2147483647 w 62"/>
              <a:gd name="T77" fmla="*/ 2147483647 h 70"/>
              <a:gd name="T78" fmla="*/ 2147483647 w 62"/>
              <a:gd name="T79" fmla="*/ 2147483647 h 70"/>
              <a:gd name="T80" fmla="*/ 2147483647 w 62"/>
              <a:gd name="T81" fmla="*/ 2147483647 h 70"/>
              <a:gd name="T82" fmla="*/ 2147483647 w 62"/>
              <a:gd name="T83" fmla="*/ 2147483647 h 70"/>
              <a:gd name="T84" fmla="*/ 2147483647 w 62"/>
              <a:gd name="T85" fmla="*/ 2147483647 h 70"/>
              <a:gd name="T86" fmla="*/ 2147483647 w 62"/>
              <a:gd name="T87" fmla="*/ 2147483647 h 70"/>
              <a:gd name="T88" fmla="*/ 2147483647 w 62"/>
              <a:gd name="T89" fmla="*/ 2147483647 h 70"/>
              <a:gd name="T90" fmla="*/ 2147483647 w 62"/>
              <a:gd name="T91" fmla="*/ 2147483647 h 70"/>
              <a:gd name="T92" fmla="*/ 2147483647 w 62"/>
              <a:gd name="T93" fmla="*/ 2147483647 h 70"/>
              <a:gd name="T94" fmla="*/ 2147483647 w 62"/>
              <a:gd name="T95" fmla="*/ 2147483647 h 70"/>
              <a:gd name="T96" fmla="*/ 2147483647 w 62"/>
              <a:gd name="T97" fmla="*/ 2147483647 h 70"/>
              <a:gd name="T98" fmla="*/ 2147483647 w 62"/>
              <a:gd name="T99" fmla="*/ 2147483647 h 70"/>
              <a:gd name="T100" fmla="*/ 2147483647 w 62"/>
              <a:gd name="T101" fmla="*/ 2147483647 h 70"/>
              <a:gd name="T102" fmla="*/ 2147483647 w 62"/>
              <a:gd name="T103" fmla="*/ 2147483647 h 70"/>
              <a:gd name="T104" fmla="*/ 2147483647 w 62"/>
              <a:gd name="T105" fmla="*/ 2147483647 h 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70"/>
              <a:gd name="T161" fmla="*/ 62 w 62"/>
              <a:gd name="T162" fmla="*/ 70 h 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70">
                <a:moveTo>
                  <a:pt x="6" y="70"/>
                </a:moveTo>
                <a:lnTo>
                  <a:pt x="6" y="48"/>
                </a:lnTo>
                <a:lnTo>
                  <a:pt x="3" y="45"/>
                </a:lnTo>
                <a:lnTo>
                  <a:pt x="3" y="44"/>
                </a:lnTo>
                <a:lnTo>
                  <a:pt x="5" y="43"/>
                </a:lnTo>
                <a:lnTo>
                  <a:pt x="5" y="41"/>
                </a:lnTo>
                <a:lnTo>
                  <a:pt x="5" y="40"/>
                </a:lnTo>
                <a:lnTo>
                  <a:pt x="5" y="39"/>
                </a:lnTo>
                <a:lnTo>
                  <a:pt x="5" y="37"/>
                </a:lnTo>
                <a:lnTo>
                  <a:pt x="4" y="33"/>
                </a:lnTo>
                <a:lnTo>
                  <a:pt x="4" y="32"/>
                </a:lnTo>
                <a:lnTo>
                  <a:pt x="4" y="30"/>
                </a:lnTo>
                <a:lnTo>
                  <a:pt x="3" y="29"/>
                </a:lnTo>
                <a:lnTo>
                  <a:pt x="3" y="23"/>
                </a:lnTo>
                <a:lnTo>
                  <a:pt x="3" y="19"/>
                </a:lnTo>
                <a:lnTo>
                  <a:pt x="2" y="18"/>
                </a:lnTo>
                <a:lnTo>
                  <a:pt x="1" y="15"/>
                </a:lnTo>
                <a:lnTo>
                  <a:pt x="1" y="11"/>
                </a:lnTo>
                <a:lnTo>
                  <a:pt x="1" y="9"/>
                </a:lnTo>
                <a:lnTo>
                  <a:pt x="1" y="8"/>
                </a:lnTo>
                <a:lnTo>
                  <a:pt x="0" y="6"/>
                </a:lnTo>
                <a:lnTo>
                  <a:pt x="0" y="5"/>
                </a:lnTo>
                <a:lnTo>
                  <a:pt x="16" y="5"/>
                </a:lnTo>
                <a:lnTo>
                  <a:pt x="16" y="2"/>
                </a:lnTo>
                <a:lnTo>
                  <a:pt x="17" y="0"/>
                </a:lnTo>
                <a:lnTo>
                  <a:pt x="18" y="0"/>
                </a:lnTo>
                <a:lnTo>
                  <a:pt x="19" y="1"/>
                </a:lnTo>
                <a:lnTo>
                  <a:pt x="20" y="4"/>
                </a:lnTo>
                <a:lnTo>
                  <a:pt x="20" y="5"/>
                </a:lnTo>
                <a:lnTo>
                  <a:pt x="20" y="7"/>
                </a:lnTo>
                <a:lnTo>
                  <a:pt x="22" y="8"/>
                </a:lnTo>
                <a:lnTo>
                  <a:pt x="24" y="8"/>
                </a:lnTo>
                <a:lnTo>
                  <a:pt x="24" y="9"/>
                </a:lnTo>
                <a:lnTo>
                  <a:pt x="26" y="9"/>
                </a:lnTo>
                <a:lnTo>
                  <a:pt x="27" y="9"/>
                </a:lnTo>
                <a:lnTo>
                  <a:pt x="27" y="10"/>
                </a:lnTo>
                <a:lnTo>
                  <a:pt x="30" y="10"/>
                </a:lnTo>
                <a:lnTo>
                  <a:pt x="30" y="9"/>
                </a:lnTo>
                <a:lnTo>
                  <a:pt x="34" y="9"/>
                </a:lnTo>
                <a:lnTo>
                  <a:pt x="36" y="9"/>
                </a:lnTo>
                <a:lnTo>
                  <a:pt x="37" y="9"/>
                </a:lnTo>
                <a:lnTo>
                  <a:pt x="36" y="10"/>
                </a:lnTo>
                <a:lnTo>
                  <a:pt x="37" y="11"/>
                </a:lnTo>
                <a:lnTo>
                  <a:pt x="38" y="11"/>
                </a:lnTo>
                <a:lnTo>
                  <a:pt x="38" y="12"/>
                </a:lnTo>
                <a:lnTo>
                  <a:pt x="39" y="13"/>
                </a:lnTo>
                <a:lnTo>
                  <a:pt x="40" y="12"/>
                </a:lnTo>
                <a:lnTo>
                  <a:pt x="40" y="11"/>
                </a:lnTo>
                <a:lnTo>
                  <a:pt x="41" y="12"/>
                </a:lnTo>
                <a:lnTo>
                  <a:pt x="42" y="13"/>
                </a:lnTo>
                <a:lnTo>
                  <a:pt x="44" y="13"/>
                </a:lnTo>
                <a:lnTo>
                  <a:pt x="44" y="14"/>
                </a:lnTo>
                <a:lnTo>
                  <a:pt x="45" y="15"/>
                </a:lnTo>
                <a:lnTo>
                  <a:pt x="46" y="15"/>
                </a:lnTo>
                <a:lnTo>
                  <a:pt x="47" y="14"/>
                </a:lnTo>
                <a:lnTo>
                  <a:pt x="50" y="12"/>
                </a:lnTo>
                <a:lnTo>
                  <a:pt x="51" y="13"/>
                </a:lnTo>
                <a:lnTo>
                  <a:pt x="52" y="14"/>
                </a:lnTo>
                <a:lnTo>
                  <a:pt x="56" y="14"/>
                </a:lnTo>
                <a:lnTo>
                  <a:pt x="57" y="14"/>
                </a:lnTo>
                <a:lnTo>
                  <a:pt x="58" y="14"/>
                </a:lnTo>
                <a:lnTo>
                  <a:pt x="59" y="15"/>
                </a:lnTo>
                <a:lnTo>
                  <a:pt x="60" y="14"/>
                </a:lnTo>
                <a:lnTo>
                  <a:pt x="62" y="14"/>
                </a:lnTo>
                <a:lnTo>
                  <a:pt x="61" y="15"/>
                </a:lnTo>
                <a:lnTo>
                  <a:pt x="58" y="17"/>
                </a:lnTo>
                <a:lnTo>
                  <a:pt x="57" y="17"/>
                </a:lnTo>
                <a:lnTo>
                  <a:pt x="55" y="18"/>
                </a:lnTo>
                <a:lnTo>
                  <a:pt x="54" y="19"/>
                </a:lnTo>
                <a:lnTo>
                  <a:pt x="52" y="20"/>
                </a:lnTo>
                <a:lnTo>
                  <a:pt x="51" y="21"/>
                </a:lnTo>
                <a:lnTo>
                  <a:pt x="47" y="25"/>
                </a:lnTo>
                <a:lnTo>
                  <a:pt x="41" y="30"/>
                </a:lnTo>
                <a:lnTo>
                  <a:pt x="41" y="31"/>
                </a:lnTo>
                <a:lnTo>
                  <a:pt x="40" y="32"/>
                </a:lnTo>
                <a:lnTo>
                  <a:pt x="40" y="38"/>
                </a:lnTo>
                <a:lnTo>
                  <a:pt x="40" y="39"/>
                </a:lnTo>
                <a:lnTo>
                  <a:pt x="39" y="39"/>
                </a:lnTo>
                <a:lnTo>
                  <a:pt x="37" y="41"/>
                </a:lnTo>
                <a:lnTo>
                  <a:pt x="37" y="42"/>
                </a:lnTo>
                <a:lnTo>
                  <a:pt x="36" y="42"/>
                </a:lnTo>
                <a:lnTo>
                  <a:pt x="36" y="44"/>
                </a:lnTo>
                <a:lnTo>
                  <a:pt x="37" y="45"/>
                </a:lnTo>
                <a:lnTo>
                  <a:pt x="38" y="46"/>
                </a:lnTo>
                <a:lnTo>
                  <a:pt x="37" y="48"/>
                </a:lnTo>
                <a:lnTo>
                  <a:pt x="37" y="49"/>
                </a:lnTo>
                <a:lnTo>
                  <a:pt x="37" y="51"/>
                </a:lnTo>
                <a:lnTo>
                  <a:pt x="37" y="54"/>
                </a:lnTo>
                <a:lnTo>
                  <a:pt x="37" y="55"/>
                </a:lnTo>
                <a:lnTo>
                  <a:pt x="38" y="55"/>
                </a:lnTo>
                <a:lnTo>
                  <a:pt x="39" y="56"/>
                </a:lnTo>
                <a:lnTo>
                  <a:pt x="41" y="56"/>
                </a:lnTo>
                <a:lnTo>
                  <a:pt x="41" y="57"/>
                </a:lnTo>
                <a:lnTo>
                  <a:pt x="42" y="57"/>
                </a:lnTo>
                <a:lnTo>
                  <a:pt x="44" y="58"/>
                </a:lnTo>
                <a:lnTo>
                  <a:pt x="45" y="60"/>
                </a:lnTo>
                <a:lnTo>
                  <a:pt x="47" y="62"/>
                </a:lnTo>
                <a:lnTo>
                  <a:pt x="50" y="64"/>
                </a:lnTo>
                <a:lnTo>
                  <a:pt x="50" y="65"/>
                </a:lnTo>
                <a:lnTo>
                  <a:pt x="50" y="66"/>
                </a:lnTo>
                <a:lnTo>
                  <a:pt x="51" y="68"/>
                </a:lnTo>
                <a:lnTo>
                  <a:pt x="6" y="70"/>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8" name="Freeform 44"/>
          <p:cNvSpPr>
            <a:spLocks/>
          </p:cNvSpPr>
          <p:nvPr/>
        </p:nvSpPr>
        <p:spPr bwMode="auto">
          <a:xfrm>
            <a:off x="4500563" y="2201863"/>
            <a:ext cx="701675" cy="474662"/>
          </a:xfrm>
          <a:custGeom>
            <a:avLst/>
            <a:gdLst>
              <a:gd name="T0" fmla="*/ 2147483647 w 56"/>
              <a:gd name="T1" fmla="*/ 0 h 37"/>
              <a:gd name="T2" fmla="*/ 2147483647 w 56"/>
              <a:gd name="T3" fmla="*/ 2147483647 h 37"/>
              <a:gd name="T4" fmla="*/ 2147483647 w 56"/>
              <a:gd name="T5" fmla="*/ 2147483647 h 37"/>
              <a:gd name="T6" fmla="*/ 2147483647 w 56"/>
              <a:gd name="T7" fmla="*/ 2147483647 h 37"/>
              <a:gd name="T8" fmla="*/ 2147483647 w 56"/>
              <a:gd name="T9" fmla="*/ 2147483647 h 37"/>
              <a:gd name="T10" fmla="*/ 2147483647 w 56"/>
              <a:gd name="T11" fmla="*/ 2147483647 h 37"/>
              <a:gd name="T12" fmla="*/ 2147483647 w 56"/>
              <a:gd name="T13" fmla="*/ 2147483647 h 37"/>
              <a:gd name="T14" fmla="*/ 2147483647 w 56"/>
              <a:gd name="T15" fmla="*/ 2147483647 h 37"/>
              <a:gd name="T16" fmla="*/ 2147483647 w 56"/>
              <a:gd name="T17" fmla="*/ 2147483647 h 37"/>
              <a:gd name="T18" fmla="*/ 2147483647 w 56"/>
              <a:gd name="T19" fmla="*/ 2147483647 h 37"/>
              <a:gd name="T20" fmla="*/ 2147483647 w 56"/>
              <a:gd name="T21" fmla="*/ 2147483647 h 37"/>
              <a:gd name="T22" fmla="*/ 2147483647 w 56"/>
              <a:gd name="T23" fmla="*/ 2147483647 h 37"/>
              <a:gd name="T24" fmla="*/ 2147483647 w 56"/>
              <a:gd name="T25" fmla="*/ 2147483647 h 37"/>
              <a:gd name="T26" fmla="*/ 2147483647 w 56"/>
              <a:gd name="T27" fmla="*/ 2147483647 h 37"/>
              <a:gd name="T28" fmla="*/ 2147483647 w 56"/>
              <a:gd name="T29" fmla="*/ 2147483647 h 37"/>
              <a:gd name="T30" fmla="*/ 2147483647 w 56"/>
              <a:gd name="T31" fmla="*/ 2147483647 h 37"/>
              <a:gd name="T32" fmla="*/ 2147483647 w 56"/>
              <a:gd name="T33" fmla="*/ 2147483647 h 37"/>
              <a:gd name="T34" fmla="*/ 2147483647 w 56"/>
              <a:gd name="T35" fmla="*/ 2147483647 h 37"/>
              <a:gd name="T36" fmla="*/ 2147483647 w 56"/>
              <a:gd name="T37" fmla="*/ 2147483647 h 37"/>
              <a:gd name="T38" fmla="*/ 2147483647 w 56"/>
              <a:gd name="T39" fmla="*/ 2147483647 h 37"/>
              <a:gd name="T40" fmla="*/ 2147483647 w 56"/>
              <a:gd name="T41" fmla="*/ 2147483647 h 37"/>
              <a:gd name="T42" fmla="*/ 2147483647 w 56"/>
              <a:gd name="T43" fmla="*/ 2147483647 h 37"/>
              <a:gd name="T44" fmla="*/ 2147483647 w 56"/>
              <a:gd name="T45" fmla="*/ 2147483647 h 37"/>
              <a:gd name="T46" fmla="*/ 2147483647 w 56"/>
              <a:gd name="T47" fmla="*/ 2147483647 h 37"/>
              <a:gd name="T48" fmla="*/ 2147483647 w 56"/>
              <a:gd name="T49" fmla="*/ 2147483647 h 37"/>
              <a:gd name="T50" fmla="*/ 2147483647 w 56"/>
              <a:gd name="T51" fmla="*/ 2147483647 h 37"/>
              <a:gd name="T52" fmla="*/ 2147483647 w 56"/>
              <a:gd name="T53" fmla="*/ 2147483647 h 37"/>
              <a:gd name="T54" fmla="*/ 2147483647 w 56"/>
              <a:gd name="T55" fmla="*/ 2147483647 h 37"/>
              <a:gd name="T56" fmla="*/ 1255985720 w 56"/>
              <a:gd name="T57" fmla="*/ 2147483647 h 37"/>
              <a:gd name="T58" fmla="*/ 1255985720 w 56"/>
              <a:gd name="T59" fmla="*/ 2147483647 h 37"/>
              <a:gd name="T60" fmla="*/ 1255985720 w 56"/>
              <a:gd name="T61" fmla="*/ 2147483647 h 37"/>
              <a:gd name="T62" fmla="*/ 1255985720 w 56"/>
              <a:gd name="T63" fmla="*/ 2147483647 h 37"/>
              <a:gd name="T64" fmla="*/ 0 w 56"/>
              <a:gd name="T65" fmla="*/ 2147483647 h 37"/>
              <a:gd name="T66" fmla="*/ 0 w 56"/>
              <a:gd name="T67" fmla="*/ 2147483647 h 37"/>
              <a:gd name="T68" fmla="*/ 1255985720 w 56"/>
              <a:gd name="T69" fmla="*/ 1312992064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37"/>
              <a:gd name="T107" fmla="*/ 56 w 56"/>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37">
                <a:moveTo>
                  <a:pt x="1" y="2"/>
                </a:moveTo>
                <a:lnTo>
                  <a:pt x="46" y="0"/>
                </a:lnTo>
                <a:lnTo>
                  <a:pt x="46" y="2"/>
                </a:lnTo>
                <a:lnTo>
                  <a:pt x="47" y="3"/>
                </a:lnTo>
                <a:lnTo>
                  <a:pt x="46" y="4"/>
                </a:lnTo>
                <a:lnTo>
                  <a:pt x="47" y="6"/>
                </a:lnTo>
                <a:lnTo>
                  <a:pt x="48" y="9"/>
                </a:lnTo>
                <a:lnTo>
                  <a:pt x="50" y="10"/>
                </a:lnTo>
                <a:lnTo>
                  <a:pt x="51" y="11"/>
                </a:lnTo>
                <a:lnTo>
                  <a:pt x="51" y="12"/>
                </a:lnTo>
                <a:lnTo>
                  <a:pt x="52" y="13"/>
                </a:lnTo>
                <a:lnTo>
                  <a:pt x="54" y="14"/>
                </a:lnTo>
                <a:lnTo>
                  <a:pt x="54" y="15"/>
                </a:lnTo>
                <a:lnTo>
                  <a:pt x="56" y="16"/>
                </a:lnTo>
                <a:lnTo>
                  <a:pt x="56" y="18"/>
                </a:lnTo>
                <a:lnTo>
                  <a:pt x="56" y="19"/>
                </a:lnTo>
                <a:lnTo>
                  <a:pt x="55" y="20"/>
                </a:lnTo>
                <a:lnTo>
                  <a:pt x="55" y="21"/>
                </a:lnTo>
                <a:lnTo>
                  <a:pt x="55" y="22"/>
                </a:lnTo>
                <a:lnTo>
                  <a:pt x="53" y="23"/>
                </a:lnTo>
                <a:lnTo>
                  <a:pt x="52" y="24"/>
                </a:lnTo>
                <a:lnTo>
                  <a:pt x="51" y="24"/>
                </a:lnTo>
                <a:lnTo>
                  <a:pt x="50" y="24"/>
                </a:lnTo>
                <a:lnTo>
                  <a:pt x="49" y="25"/>
                </a:lnTo>
                <a:lnTo>
                  <a:pt x="48" y="26"/>
                </a:lnTo>
                <a:lnTo>
                  <a:pt x="48" y="27"/>
                </a:lnTo>
                <a:lnTo>
                  <a:pt x="49" y="28"/>
                </a:lnTo>
                <a:lnTo>
                  <a:pt x="50" y="29"/>
                </a:lnTo>
                <a:lnTo>
                  <a:pt x="49" y="31"/>
                </a:lnTo>
                <a:lnTo>
                  <a:pt x="48" y="34"/>
                </a:lnTo>
                <a:lnTo>
                  <a:pt x="47" y="35"/>
                </a:lnTo>
                <a:lnTo>
                  <a:pt x="46" y="35"/>
                </a:lnTo>
                <a:lnTo>
                  <a:pt x="46" y="36"/>
                </a:lnTo>
                <a:lnTo>
                  <a:pt x="46" y="37"/>
                </a:lnTo>
                <a:lnTo>
                  <a:pt x="43" y="35"/>
                </a:lnTo>
                <a:lnTo>
                  <a:pt x="7" y="36"/>
                </a:lnTo>
                <a:lnTo>
                  <a:pt x="7" y="35"/>
                </a:lnTo>
                <a:lnTo>
                  <a:pt x="7" y="34"/>
                </a:lnTo>
                <a:lnTo>
                  <a:pt x="7" y="33"/>
                </a:lnTo>
                <a:lnTo>
                  <a:pt x="6" y="32"/>
                </a:lnTo>
                <a:lnTo>
                  <a:pt x="6" y="31"/>
                </a:lnTo>
                <a:lnTo>
                  <a:pt x="7" y="30"/>
                </a:lnTo>
                <a:lnTo>
                  <a:pt x="6" y="29"/>
                </a:lnTo>
                <a:lnTo>
                  <a:pt x="5" y="29"/>
                </a:lnTo>
                <a:lnTo>
                  <a:pt x="5" y="27"/>
                </a:lnTo>
                <a:lnTo>
                  <a:pt x="6" y="26"/>
                </a:lnTo>
                <a:lnTo>
                  <a:pt x="5" y="25"/>
                </a:lnTo>
                <a:lnTo>
                  <a:pt x="4" y="24"/>
                </a:lnTo>
                <a:lnTo>
                  <a:pt x="4" y="23"/>
                </a:lnTo>
                <a:lnTo>
                  <a:pt x="4" y="22"/>
                </a:lnTo>
                <a:lnTo>
                  <a:pt x="3" y="21"/>
                </a:lnTo>
                <a:lnTo>
                  <a:pt x="3" y="19"/>
                </a:lnTo>
                <a:lnTo>
                  <a:pt x="2" y="18"/>
                </a:lnTo>
                <a:lnTo>
                  <a:pt x="2" y="17"/>
                </a:lnTo>
                <a:lnTo>
                  <a:pt x="2" y="16"/>
                </a:lnTo>
                <a:lnTo>
                  <a:pt x="1" y="15"/>
                </a:lnTo>
                <a:lnTo>
                  <a:pt x="1" y="14"/>
                </a:lnTo>
                <a:lnTo>
                  <a:pt x="1" y="13"/>
                </a:lnTo>
                <a:lnTo>
                  <a:pt x="0" y="10"/>
                </a:lnTo>
                <a:lnTo>
                  <a:pt x="1" y="8"/>
                </a:lnTo>
                <a:lnTo>
                  <a:pt x="1" y="7"/>
                </a:lnTo>
                <a:lnTo>
                  <a:pt x="1" y="5"/>
                </a:lnTo>
                <a:lnTo>
                  <a:pt x="0" y="4"/>
                </a:lnTo>
                <a:lnTo>
                  <a:pt x="1" y="3"/>
                </a:lnTo>
                <a:lnTo>
                  <a:pt x="0" y="2"/>
                </a:lnTo>
                <a:lnTo>
                  <a:pt x="1" y="1"/>
                </a:lnTo>
                <a:lnTo>
                  <a:pt x="1" y="2"/>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29" name="Freeform 45"/>
          <p:cNvSpPr>
            <a:spLocks/>
          </p:cNvSpPr>
          <p:nvPr/>
        </p:nvSpPr>
        <p:spPr bwMode="auto">
          <a:xfrm>
            <a:off x="4800600" y="3800475"/>
            <a:ext cx="663575" cy="588963"/>
          </a:xfrm>
          <a:custGeom>
            <a:avLst/>
            <a:gdLst>
              <a:gd name="T0" fmla="*/ 2147483647 w 53"/>
              <a:gd name="T1" fmla="*/ 1310327443 h 46"/>
              <a:gd name="T2" fmla="*/ 2147483647 w 53"/>
              <a:gd name="T3" fmla="*/ 2147483647 h 46"/>
              <a:gd name="T4" fmla="*/ 2147483647 w 53"/>
              <a:gd name="T5" fmla="*/ 2147483647 h 46"/>
              <a:gd name="T6" fmla="*/ 2147483647 w 53"/>
              <a:gd name="T7" fmla="*/ 2147483647 h 46"/>
              <a:gd name="T8" fmla="*/ 2147483647 w 53"/>
              <a:gd name="T9" fmla="*/ 2147483647 h 46"/>
              <a:gd name="T10" fmla="*/ 2147483647 w 53"/>
              <a:gd name="T11" fmla="*/ 2147483647 h 46"/>
              <a:gd name="T12" fmla="*/ 2147483647 w 53"/>
              <a:gd name="T13" fmla="*/ 2147483647 h 46"/>
              <a:gd name="T14" fmla="*/ 2147483647 w 53"/>
              <a:gd name="T15" fmla="*/ 2147483647 h 46"/>
              <a:gd name="T16" fmla="*/ 2147483647 w 53"/>
              <a:gd name="T17" fmla="*/ 2147483647 h 46"/>
              <a:gd name="T18" fmla="*/ 2147483647 w 53"/>
              <a:gd name="T19" fmla="*/ 2147483647 h 46"/>
              <a:gd name="T20" fmla="*/ 2147483647 w 53"/>
              <a:gd name="T21" fmla="*/ 2147483647 h 46"/>
              <a:gd name="T22" fmla="*/ 2147483647 w 53"/>
              <a:gd name="T23" fmla="*/ 2147483647 h 46"/>
              <a:gd name="T24" fmla="*/ 2147483647 w 53"/>
              <a:gd name="T25" fmla="*/ 2147483647 h 46"/>
              <a:gd name="T26" fmla="*/ 2147483647 w 53"/>
              <a:gd name="T27" fmla="*/ 2147483647 h 46"/>
              <a:gd name="T28" fmla="*/ 2147483647 w 53"/>
              <a:gd name="T29" fmla="*/ 2147483647 h 46"/>
              <a:gd name="T30" fmla="*/ 2147483647 w 53"/>
              <a:gd name="T31" fmla="*/ 2147483647 h 46"/>
              <a:gd name="T32" fmla="*/ 2147483647 w 53"/>
              <a:gd name="T33" fmla="*/ 2147483647 h 46"/>
              <a:gd name="T34" fmla="*/ 2147483647 w 53"/>
              <a:gd name="T35" fmla="*/ 2147483647 h 46"/>
              <a:gd name="T36" fmla="*/ 2147483647 w 53"/>
              <a:gd name="T37" fmla="*/ 2147483647 h 46"/>
              <a:gd name="T38" fmla="*/ 2147483647 w 53"/>
              <a:gd name="T39" fmla="*/ 2147483647 h 46"/>
              <a:gd name="T40" fmla="*/ 2147483647 w 53"/>
              <a:gd name="T41" fmla="*/ 2147483647 h 46"/>
              <a:gd name="T42" fmla="*/ 2147483647 w 53"/>
              <a:gd name="T43" fmla="*/ 2147483647 h 46"/>
              <a:gd name="T44" fmla="*/ 2147483647 w 53"/>
              <a:gd name="T45" fmla="*/ 2147483647 h 46"/>
              <a:gd name="T46" fmla="*/ 2147483647 w 53"/>
              <a:gd name="T47" fmla="*/ 2147483647 h 46"/>
              <a:gd name="T48" fmla="*/ 2147483647 w 53"/>
              <a:gd name="T49" fmla="*/ 2147483647 h 46"/>
              <a:gd name="T50" fmla="*/ 2147483647 w 53"/>
              <a:gd name="T51" fmla="*/ 2147483647 h 46"/>
              <a:gd name="T52" fmla="*/ 2147483647 w 53"/>
              <a:gd name="T53" fmla="*/ 2147483647 h 46"/>
              <a:gd name="T54" fmla="*/ 2147483647 w 53"/>
              <a:gd name="T55" fmla="*/ 2147483647 h 46"/>
              <a:gd name="T56" fmla="*/ 2147483647 w 53"/>
              <a:gd name="T57" fmla="*/ 2147483647 h 46"/>
              <a:gd name="T58" fmla="*/ 2147483647 w 53"/>
              <a:gd name="T59" fmla="*/ 2147483647 h 46"/>
              <a:gd name="T60" fmla="*/ 2147483647 w 53"/>
              <a:gd name="T61" fmla="*/ 2147483647 h 46"/>
              <a:gd name="T62" fmla="*/ 2147483647 w 53"/>
              <a:gd name="T63" fmla="*/ 2147483647 h 46"/>
              <a:gd name="T64" fmla="*/ 2147483647 w 53"/>
              <a:gd name="T65" fmla="*/ 2147483647 h 46"/>
              <a:gd name="T66" fmla="*/ 2147483647 w 53"/>
              <a:gd name="T67" fmla="*/ 2147483647 h 46"/>
              <a:gd name="T68" fmla="*/ 2147483647 w 53"/>
              <a:gd name="T69" fmla="*/ 2147483647 h 46"/>
              <a:gd name="T70" fmla="*/ 2147483647 w 53"/>
              <a:gd name="T71" fmla="*/ 2147483647 h 46"/>
              <a:gd name="T72" fmla="*/ 2147483647 w 53"/>
              <a:gd name="T73" fmla="*/ 2147483647 h 46"/>
              <a:gd name="T74" fmla="*/ 2147483647 w 53"/>
              <a:gd name="T75" fmla="*/ 2147483647 h 46"/>
              <a:gd name="T76" fmla="*/ 2147483647 w 53"/>
              <a:gd name="T77" fmla="*/ 2147483647 h 46"/>
              <a:gd name="T78" fmla="*/ 2147483647 w 53"/>
              <a:gd name="T79" fmla="*/ 2147483647 h 46"/>
              <a:gd name="T80" fmla="*/ 2147483647 w 53"/>
              <a:gd name="T81" fmla="*/ 2147483647 h 46"/>
              <a:gd name="T82" fmla="*/ 1254056588 w 53"/>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46"/>
              <a:gd name="T128" fmla="*/ 53 w 53"/>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46">
                <a:moveTo>
                  <a:pt x="0" y="1"/>
                </a:moveTo>
                <a:lnTo>
                  <a:pt x="29" y="0"/>
                </a:lnTo>
                <a:lnTo>
                  <a:pt x="29" y="1"/>
                </a:lnTo>
                <a:lnTo>
                  <a:pt x="30" y="3"/>
                </a:lnTo>
                <a:lnTo>
                  <a:pt x="30" y="5"/>
                </a:lnTo>
                <a:lnTo>
                  <a:pt x="31" y="7"/>
                </a:lnTo>
                <a:lnTo>
                  <a:pt x="31" y="8"/>
                </a:lnTo>
                <a:lnTo>
                  <a:pt x="30" y="9"/>
                </a:lnTo>
                <a:lnTo>
                  <a:pt x="29" y="12"/>
                </a:lnTo>
                <a:lnTo>
                  <a:pt x="27" y="15"/>
                </a:lnTo>
                <a:lnTo>
                  <a:pt x="26" y="20"/>
                </a:lnTo>
                <a:lnTo>
                  <a:pt x="26" y="23"/>
                </a:lnTo>
                <a:lnTo>
                  <a:pt x="44" y="23"/>
                </a:lnTo>
                <a:lnTo>
                  <a:pt x="44" y="25"/>
                </a:lnTo>
                <a:lnTo>
                  <a:pt x="44" y="28"/>
                </a:lnTo>
                <a:lnTo>
                  <a:pt x="46" y="30"/>
                </a:lnTo>
                <a:lnTo>
                  <a:pt x="46" y="32"/>
                </a:lnTo>
                <a:lnTo>
                  <a:pt x="44" y="31"/>
                </a:lnTo>
                <a:lnTo>
                  <a:pt x="41" y="30"/>
                </a:lnTo>
                <a:lnTo>
                  <a:pt x="40" y="30"/>
                </a:lnTo>
                <a:lnTo>
                  <a:pt x="38" y="32"/>
                </a:lnTo>
                <a:lnTo>
                  <a:pt x="38" y="33"/>
                </a:lnTo>
                <a:lnTo>
                  <a:pt x="39" y="34"/>
                </a:lnTo>
                <a:lnTo>
                  <a:pt x="40" y="34"/>
                </a:lnTo>
                <a:lnTo>
                  <a:pt x="42" y="34"/>
                </a:lnTo>
                <a:lnTo>
                  <a:pt x="43" y="33"/>
                </a:lnTo>
                <a:lnTo>
                  <a:pt x="44" y="33"/>
                </a:lnTo>
                <a:lnTo>
                  <a:pt x="45" y="33"/>
                </a:lnTo>
                <a:lnTo>
                  <a:pt x="46" y="33"/>
                </a:lnTo>
                <a:lnTo>
                  <a:pt x="45" y="34"/>
                </a:lnTo>
                <a:lnTo>
                  <a:pt x="45" y="35"/>
                </a:lnTo>
                <a:lnTo>
                  <a:pt x="46" y="35"/>
                </a:lnTo>
                <a:lnTo>
                  <a:pt x="47" y="35"/>
                </a:lnTo>
                <a:lnTo>
                  <a:pt x="47" y="34"/>
                </a:lnTo>
                <a:lnTo>
                  <a:pt x="49" y="33"/>
                </a:lnTo>
                <a:lnTo>
                  <a:pt x="50" y="32"/>
                </a:lnTo>
                <a:lnTo>
                  <a:pt x="51" y="32"/>
                </a:lnTo>
                <a:lnTo>
                  <a:pt x="51" y="33"/>
                </a:lnTo>
                <a:lnTo>
                  <a:pt x="51" y="34"/>
                </a:lnTo>
                <a:lnTo>
                  <a:pt x="51" y="35"/>
                </a:lnTo>
                <a:lnTo>
                  <a:pt x="50" y="36"/>
                </a:lnTo>
                <a:lnTo>
                  <a:pt x="48" y="38"/>
                </a:lnTo>
                <a:lnTo>
                  <a:pt x="47" y="39"/>
                </a:lnTo>
                <a:lnTo>
                  <a:pt x="47" y="40"/>
                </a:lnTo>
                <a:lnTo>
                  <a:pt x="47" y="41"/>
                </a:lnTo>
                <a:lnTo>
                  <a:pt x="49" y="42"/>
                </a:lnTo>
                <a:lnTo>
                  <a:pt x="53" y="43"/>
                </a:lnTo>
                <a:lnTo>
                  <a:pt x="53" y="44"/>
                </a:lnTo>
                <a:lnTo>
                  <a:pt x="53" y="45"/>
                </a:lnTo>
                <a:lnTo>
                  <a:pt x="52" y="45"/>
                </a:lnTo>
                <a:lnTo>
                  <a:pt x="50" y="46"/>
                </a:lnTo>
                <a:lnTo>
                  <a:pt x="49" y="44"/>
                </a:lnTo>
                <a:lnTo>
                  <a:pt x="48" y="43"/>
                </a:lnTo>
                <a:lnTo>
                  <a:pt x="45" y="42"/>
                </a:lnTo>
                <a:lnTo>
                  <a:pt x="44" y="41"/>
                </a:lnTo>
                <a:lnTo>
                  <a:pt x="44" y="40"/>
                </a:lnTo>
                <a:lnTo>
                  <a:pt x="43" y="41"/>
                </a:lnTo>
                <a:lnTo>
                  <a:pt x="42" y="43"/>
                </a:lnTo>
                <a:lnTo>
                  <a:pt x="43" y="43"/>
                </a:lnTo>
                <a:lnTo>
                  <a:pt x="43" y="44"/>
                </a:lnTo>
                <a:lnTo>
                  <a:pt x="41" y="45"/>
                </a:lnTo>
                <a:lnTo>
                  <a:pt x="40" y="44"/>
                </a:lnTo>
                <a:lnTo>
                  <a:pt x="39" y="43"/>
                </a:lnTo>
                <a:lnTo>
                  <a:pt x="38" y="44"/>
                </a:lnTo>
                <a:lnTo>
                  <a:pt x="38" y="43"/>
                </a:lnTo>
                <a:lnTo>
                  <a:pt x="37" y="43"/>
                </a:lnTo>
                <a:lnTo>
                  <a:pt x="36" y="45"/>
                </a:lnTo>
                <a:lnTo>
                  <a:pt x="34" y="45"/>
                </a:lnTo>
                <a:lnTo>
                  <a:pt x="32" y="44"/>
                </a:lnTo>
                <a:lnTo>
                  <a:pt x="30" y="41"/>
                </a:lnTo>
                <a:lnTo>
                  <a:pt x="28" y="41"/>
                </a:lnTo>
                <a:lnTo>
                  <a:pt x="27" y="40"/>
                </a:lnTo>
                <a:lnTo>
                  <a:pt x="26" y="39"/>
                </a:lnTo>
                <a:lnTo>
                  <a:pt x="26" y="38"/>
                </a:lnTo>
                <a:lnTo>
                  <a:pt x="25" y="38"/>
                </a:lnTo>
                <a:lnTo>
                  <a:pt x="24" y="38"/>
                </a:lnTo>
                <a:lnTo>
                  <a:pt x="23" y="37"/>
                </a:lnTo>
                <a:lnTo>
                  <a:pt x="21" y="39"/>
                </a:lnTo>
                <a:lnTo>
                  <a:pt x="22" y="40"/>
                </a:lnTo>
                <a:lnTo>
                  <a:pt x="21" y="40"/>
                </a:lnTo>
                <a:lnTo>
                  <a:pt x="18" y="41"/>
                </a:lnTo>
                <a:lnTo>
                  <a:pt x="13" y="40"/>
                </a:lnTo>
                <a:lnTo>
                  <a:pt x="10" y="38"/>
                </a:lnTo>
                <a:lnTo>
                  <a:pt x="3" y="39"/>
                </a:lnTo>
                <a:lnTo>
                  <a:pt x="2" y="38"/>
                </a:lnTo>
                <a:lnTo>
                  <a:pt x="3" y="38"/>
                </a:lnTo>
                <a:lnTo>
                  <a:pt x="3" y="37"/>
                </a:lnTo>
                <a:lnTo>
                  <a:pt x="4" y="36"/>
                </a:lnTo>
                <a:lnTo>
                  <a:pt x="5" y="34"/>
                </a:lnTo>
                <a:lnTo>
                  <a:pt x="4" y="33"/>
                </a:lnTo>
                <a:lnTo>
                  <a:pt x="4" y="32"/>
                </a:lnTo>
                <a:lnTo>
                  <a:pt x="4" y="31"/>
                </a:lnTo>
                <a:lnTo>
                  <a:pt x="4" y="29"/>
                </a:lnTo>
                <a:lnTo>
                  <a:pt x="5" y="29"/>
                </a:lnTo>
                <a:lnTo>
                  <a:pt x="5" y="27"/>
                </a:lnTo>
                <a:lnTo>
                  <a:pt x="6" y="25"/>
                </a:lnTo>
                <a:lnTo>
                  <a:pt x="6" y="24"/>
                </a:lnTo>
                <a:lnTo>
                  <a:pt x="5" y="22"/>
                </a:lnTo>
                <a:lnTo>
                  <a:pt x="5" y="21"/>
                </a:lnTo>
                <a:lnTo>
                  <a:pt x="4" y="21"/>
                </a:lnTo>
                <a:lnTo>
                  <a:pt x="5" y="20"/>
                </a:lnTo>
                <a:lnTo>
                  <a:pt x="4" y="19"/>
                </a:lnTo>
                <a:lnTo>
                  <a:pt x="4" y="18"/>
                </a:lnTo>
                <a:lnTo>
                  <a:pt x="3" y="18"/>
                </a:lnTo>
                <a:lnTo>
                  <a:pt x="3" y="17"/>
                </a:lnTo>
                <a:lnTo>
                  <a:pt x="3" y="16"/>
                </a:lnTo>
                <a:lnTo>
                  <a:pt x="2" y="14"/>
                </a:lnTo>
                <a:lnTo>
                  <a:pt x="1" y="13"/>
                </a:lnTo>
                <a:lnTo>
                  <a:pt x="0" y="12"/>
                </a:lnTo>
                <a:lnTo>
                  <a:pt x="0" y="1"/>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0" name="Freeform 46"/>
          <p:cNvSpPr>
            <a:spLocks/>
          </p:cNvSpPr>
          <p:nvPr/>
        </p:nvSpPr>
        <p:spPr bwMode="auto">
          <a:xfrm>
            <a:off x="5064125" y="2328863"/>
            <a:ext cx="476250" cy="844550"/>
          </a:xfrm>
          <a:custGeom>
            <a:avLst/>
            <a:gdLst>
              <a:gd name="T0" fmla="*/ 2147483647 w 38"/>
              <a:gd name="T1" fmla="*/ 2147483647 h 66"/>
              <a:gd name="T2" fmla="*/ 2147483647 w 38"/>
              <a:gd name="T3" fmla="*/ 2147483647 h 66"/>
              <a:gd name="T4" fmla="*/ 2147483647 w 38"/>
              <a:gd name="T5" fmla="*/ 2147483647 h 66"/>
              <a:gd name="T6" fmla="*/ 2147483647 w 38"/>
              <a:gd name="T7" fmla="*/ 2147483647 h 66"/>
              <a:gd name="T8" fmla="*/ 2147483647 w 38"/>
              <a:gd name="T9" fmla="*/ 2147483647 h 66"/>
              <a:gd name="T10" fmla="*/ 2147483647 w 38"/>
              <a:gd name="T11" fmla="*/ 2147483647 h 66"/>
              <a:gd name="T12" fmla="*/ 2147483647 w 38"/>
              <a:gd name="T13" fmla="*/ 2147483647 h 66"/>
              <a:gd name="T14" fmla="*/ 2147483647 w 38"/>
              <a:gd name="T15" fmla="*/ 2147483647 h 66"/>
              <a:gd name="T16" fmla="*/ 2147483647 w 38"/>
              <a:gd name="T17" fmla="*/ 2147483647 h 66"/>
              <a:gd name="T18" fmla="*/ 2147483647 w 38"/>
              <a:gd name="T19" fmla="*/ 2147483647 h 66"/>
              <a:gd name="T20" fmla="*/ 2147483647 w 38"/>
              <a:gd name="T21" fmla="*/ 2147483647 h 66"/>
              <a:gd name="T22" fmla="*/ 1256585625 w 38"/>
              <a:gd name="T23" fmla="*/ 2147483647 h 66"/>
              <a:gd name="T24" fmla="*/ 1256585625 w 38"/>
              <a:gd name="T25" fmla="*/ 2147483647 h 66"/>
              <a:gd name="T26" fmla="*/ 0 w 38"/>
              <a:gd name="T27" fmla="*/ 2147483647 h 66"/>
              <a:gd name="T28" fmla="*/ 1256585625 w 38"/>
              <a:gd name="T29" fmla="*/ 2147483647 h 66"/>
              <a:gd name="T30" fmla="*/ 2147483647 w 38"/>
              <a:gd name="T31" fmla="*/ 2147483647 h 66"/>
              <a:gd name="T32" fmla="*/ 2147483647 w 38"/>
              <a:gd name="T33" fmla="*/ 2147483647 h 66"/>
              <a:gd name="T34" fmla="*/ 2147483647 w 38"/>
              <a:gd name="T35" fmla="*/ 2147483647 h 66"/>
              <a:gd name="T36" fmla="*/ 2147483647 w 38"/>
              <a:gd name="T37" fmla="*/ 2147483647 h 66"/>
              <a:gd name="T38" fmla="*/ 2147483647 w 38"/>
              <a:gd name="T39" fmla="*/ 2147483647 h 66"/>
              <a:gd name="T40" fmla="*/ 2147483647 w 38"/>
              <a:gd name="T41" fmla="*/ 2147483647 h 66"/>
              <a:gd name="T42" fmla="*/ 2147483647 w 38"/>
              <a:gd name="T43" fmla="*/ 2147483647 h 66"/>
              <a:gd name="T44" fmla="*/ 2147483647 w 38"/>
              <a:gd name="T45" fmla="*/ 2147483647 h 66"/>
              <a:gd name="T46" fmla="*/ 2147483647 w 38"/>
              <a:gd name="T47" fmla="*/ 2147483647 h 66"/>
              <a:gd name="T48" fmla="*/ 2147483647 w 38"/>
              <a:gd name="T49" fmla="*/ 2147483647 h 66"/>
              <a:gd name="T50" fmla="*/ 2147483647 w 38"/>
              <a:gd name="T51" fmla="*/ 2147483647 h 66"/>
              <a:gd name="T52" fmla="*/ 2147483647 w 38"/>
              <a:gd name="T53" fmla="*/ 2147483647 h 66"/>
              <a:gd name="T54" fmla="*/ 2147483647 w 38"/>
              <a:gd name="T55" fmla="*/ 2147483647 h 66"/>
              <a:gd name="T56" fmla="*/ 2147483647 w 38"/>
              <a:gd name="T57" fmla="*/ 2147483647 h 66"/>
              <a:gd name="T58" fmla="*/ 2147483647 w 38"/>
              <a:gd name="T59" fmla="*/ 2147483647 h 66"/>
              <a:gd name="T60" fmla="*/ 2147483647 w 38"/>
              <a:gd name="T61" fmla="*/ 2147483647 h 66"/>
              <a:gd name="T62" fmla="*/ 2147483647 w 38"/>
              <a:gd name="T63" fmla="*/ 2147483647 h 66"/>
              <a:gd name="T64" fmla="*/ 2147483647 w 38"/>
              <a:gd name="T65" fmla="*/ 2147483647 h 66"/>
              <a:gd name="T66" fmla="*/ 2147483647 w 38"/>
              <a:gd name="T67" fmla="*/ 2147483647 h 66"/>
              <a:gd name="T68" fmla="*/ 2147483647 w 38"/>
              <a:gd name="T69" fmla="*/ 2147483647 h 66"/>
              <a:gd name="T70" fmla="*/ 2147483647 w 38"/>
              <a:gd name="T71" fmla="*/ 2147483647 h 66"/>
              <a:gd name="T72" fmla="*/ 2147483647 w 38"/>
              <a:gd name="T73" fmla="*/ 2147483647 h 66"/>
              <a:gd name="T74" fmla="*/ 2147483647 w 38"/>
              <a:gd name="T75" fmla="*/ 2147483647 h 66"/>
              <a:gd name="T76" fmla="*/ 2147483647 w 38"/>
              <a:gd name="T77" fmla="*/ 2147483647 h 66"/>
              <a:gd name="T78" fmla="*/ 2147483647 w 38"/>
              <a:gd name="T79" fmla="*/ 2147483647 h 66"/>
              <a:gd name="T80" fmla="*/ 2147483647 w 38"/>
              <a:gd name="T81" fmla="*/ 2147483647 h 66"/>
              <a:gd name="T82" fmla="*/ 2147483647 w 38"/>
              <a:gd name="T83" fmla="*/ 2147483647 h 66"/>
              <a:gd name="T84" fmla="*/ 2147483647 w 38"/>
              <a:gd name="T85" fmla="*/ 2147483647 h 66"/>
              <a:gd name="T86" fmla="*/ 2147483647 w 38"/>
              <a:gd name="T87" fmla="*/ 2147483647 h 66"/>
              <a:gd name="T88" fmla="*/ 2147483647 w 38"/>
              <a:gd name="T89" fmla="*/ 2147483647 h 66"/>
              <a:gd name="T90" fmla="*/ 2147483647 w 38"/>
              <a:gd name="T91" fmla="*/ 2147483647 h 66"/>
              <a:gd name="T92" fmla="*/ 2147483647 w 38"/>
              <a:gd name="T93" fmla="*/ 2147483647 h 66"/>
              <a:gd name="T94" fmla="*/ 2147483647 w 38"/>
              <a:gd name="T95" fmla="*/ 2147483647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66"/>
              <a:gd name="T146" fmla="*/ 38 w 38"/>
              <a:gd name="T147" fmla="*/ 66 h 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66">
                <a:moveTo>
                  <a:pt x="31" y="0"/>
                </a:moveTo>
                <a:lnTo>
                  <a:pt x="6" y="2"/>
                </a:lnTo>
                <a:lnTo>
                  <a:pt x="7" y="3"/>
                </a:lnTo>
                <a:lnTo>
                  <a:pt x="9" y="4"/>
                </a:lnTo>
                <a:lnTo>
                  <a:pt x="9" y="5"/>
                </a:lnTo>
                <a:lnTo>
                  <a:pt x="11" y="6"/>
                </a:lnTo>
                <a:lnTo>
                  <a:pt x="11" y="8"/>
                </a:lnTo>
                <a:lnTo>
                  <a:pt x="11" y="9"/>
                </a:lnTo>
                <a:lnTo>
                  <a:pt x="10" y="10"/>
                </a:lnTo>
                <a:lnTo>
                  <a:pt x="10" y="11"/>
                </a:lnTo>
                <a:lnTo>
                  <a:pt x="10" y="12"/>
                </a:lnTo>
                <a:lnTo>
                  <a:pt x="8" y="13"/>
                </a:lnTo>
                <a:lnTo>
                  <a:pt x="7" y="14"/>
                </a:lnTo>
                <a:lnTo>
                  <a:pt x="6" y="14"/>
                </a:lnTo>
                <a:lnTo>
                  <a:pt x="5" y="14"/>
                </a:lnTo>
                <a:lnTo>
                  <a:pt x="4" y="15"/>
                </a:lnTo>
                <a:lnTo>
                  <a:pt x="3" y="16"/>
                </a:lnTo>
                <a:lnTo>
                  <a:pt x="3" y="17"/>
                </a:lnTo>
                <a:lnTo>
                  <a:pt x="4" y="18"/>
                </a:lnTo>
                <a:lnTo>
                  <a:pt x="5" y="19"/>
                </a:lnTo>
                <a:lnTo>
                  <a:pt x="4" y="21"/>
                </a:lnTo>
                <a:lnTo>
                  <a:pt x="3" y="24"/>
                </a:lnTo>
                <a:lnTo>
                  <a:pt x="2" y="25"/>
                </a:lnTo>
                <a:lnTo>
                  <a:pt x="1" y="25"/>
                </a:lnTo>
                <a:lnTo>
                  <a:pt x="1" y="26"/>
                </a:lnTo>
                <a:lnTo>
                  <a:pt x="1" y="27"/>
                </a:lnTo>
                <a:lnTo>
                  <a:pt x="1" y="28"/>
                </a:lnTo>
                <a:lnTo>
                  <a:pt x="0" y="29"/>
                </a:lnTo>
                <a:lnTo>
                  <a:pt x="0" y="31"/>
                </a:lnTo>
                <a:lnTo>
                  <a:pt x="1" y="33"/>
                </a:lnTo>
                <a:lnTo>
                  <a:pt x="1" y="34"/>
                </a:lnTo>
                <a:lnTo>
                  <a:pt x="4" y="37"/>
                </a:lnTo>
                <a:lnTo>
                  <a:pt x="7" y="39"/>
                </a:lnTo>
                <a:lnTo>
                  <a:pt x="7" y="40"/>
                </a:lnTo>
                <a:lnTo>
                  <a:pt x="9" y="44"/>
                </a:lnTo>
                <a:lnTo>
                  <a:pt x="9" y="45"/>
                </a:lnTo>
                <a:lnTo>
                  <a:pt x="10" y="44"/>
                </a:lnTo>
                <a:lnTo>
                  <a:pt x="11" y="44"/>
                </a:lnTo>
                <a:lnTo>
                  <a:pt x="13" y="45"/>
                </a:lnTo>
                <a:lnTo>
                  <a:pt x="14" y="45"/>
                </a:lnTo>
                <a:lnTo>
                  <a:pt x="13" y="47"/>
                </a:lnTo>
                <a:lnTo>
                  <a:pt x="13" y="49"/>
                </a:lnTo>
                <a:lnTo>
                  <a:pt x="12" y="51"/>
                </a:lnTo>
                <a:lnTo>
                  <a:pt x="11" y="51"/>
                </a:lnTo>
                <a:lnTo>
                  <a:pt x="12" y="53"/>
                </a:lnTo>
                <a:lnTo>
                  <a:pt x="13" y="54"/>
                </a:lnTo>
                <a:lnTo>
                  <a:pt x="16" y="56"/>
                </a:lnTo>
                <a:lnTo>
                  <a:pt x="17" y="56"/>
                </a:lnTo>
                <a:lnTo>
                  <a:pt x="20" y="59"/>
                </a:lnTo>
                <a:lnTo>
                  <a:pt x="21" y="61"/>
                </a:lnTo>
                <a:lnTo>
                  <a:pt x="21" y="62"/>
                </a:lnTo>
                <a:lnTo>
                  <a:pt x="21" y="63"/>
                </a:lnTo>
                <a:lnTo>
                  <a:pt x="23" y="66"/>
                </a:lnTo>
                <a:lnTo>
                  <a:pt x="24" y="66"/>
                </a:lnTo>
                <a:lnTo>
                  <a:pt x="24" y="64"/>
                </a:lnTo>
                <a:lnTo>
                  <a:pt x="25" y="63"/>
                </a:lnTo>
                <a:lnTo>
                  <a:pt x="27" y="64"/>
                </a:lnTo>
                <a:lnTo>
                  <a:pt x="28" y="64"/>
                </a:lnTo>
                <a:lnTo>
                  <a:pt x="29" y="65"/>
                </a:lnTo>
                <a:lnTo>
                  <a:pt x="31" y="65"/>
                </a:lnTo>
                <a:lnTo>
                  <a:pt x="30" y="62"/>
                </a:lnTo>
                <a:lnTo>
                  <a:pt x="30" y="61"/>
                </a:lnTo>
                <a:lnTo>
                  <a:pt x="31" y="60"/>
                </a:lnTo>
                <a:lnTo>
                  <a:pt x="34" y="60"/>
                </a:lnTo>
                <a:lnTo>
                  <a:pt x="34" y="59"/>
                </a:lnTo>
                <a:lnTo>
                  <a:pt x="33" y="58"/>
                </a:lnTo>
                <a:lnTo>
                  <a:pt x="33" y="57"/>
                </a:lnTo>
                <a:lnTo>
                  <a:pt x="34" y="56"/>
                </a:lnTo>
                <a:lnTo>
                  <a:pt x="33" y="55"/>
                </a:lnTo>
                <a:lnTo>
                  <a:pt x="34" y="53"/>
                </a:lnTo>
                <a:lnTo>
                  <a:pt x="34" y="51"/>
                </a:lnTo>
                <a:lnTo>
                  <a:pt x="35" y="50"/>
                </a:lnTo>
                <a:lnTo>
                  <a:pt x="36" y="48"/>
                </a:lnTo>
                <a:lnTo>
                  <a:pt x="36" y="47"/>
                </a:lnTo>
                <a:lnTo>
                  <a:pt x="38" y="45"/>
                </a:lnTo>
                <a:lnTo>
                  <a:pt x="37" y="42"/>
                </a:lnTo>
                <a:lnTo>
                  <a:pt x="36" y="40"/>
                </a:lnTo>
                <a:lnTo>
                  <a:pt x="36" y="39"/>
                </a:lnTo>
                <a:lnTo>
                  <a:pt x="36" y="38"/>
                </a:lnTo>
                <a:lnTo>
                  <a:pt x="37" y="37"/>
                </a:lnTo>
                <a:lnTo>
                  <a:pt x="34" y="9"/>
                </a:lnTo>
                <a:lnTo>
                  <a:pt x="34" y="8"/>
                </a:lnTo>
                <a:lnTo>
                  <a:pt x="33" y="6"/>
                </a:lnTo>
                <a:lnTo>
                  <a:pt x="33" y="5"/>
                </a:lnTo>
                <a:lnTo>
                  <a:pt x="32" y="4"/>
                </a:lnTo>
                <a:lnTo>
                  <a:pt x="31" y="2"/>
                </a:lnTo>
                <a:lnTo>
                  <a:pt x="31" y="0"/>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grpSp>
        <p:nvGrpSpPr>
          <p:cNvPr id="5" name="Group 4"/>
          <p:cNvGrpSpPr/>
          <p:nvPr/>
        </p:nvGrpSpPr>
        <p:grpSpPr>
          <a:xfrm>
            <a:off x="5138738" y="1587500"/>
            <a:ext cx="877887" cy="844550"/>
            <a:chOff x="5138738" y="1587500"/>
            <a:chExt cx="877887" cy="844550"/>
          </a:xfrm>
        </p:grpSpPr>
        <p:sp>
          <p:nvSpPr>
            <p:cNvPr id="4131" name="Freeform 47"/>
            <p:cNvSpPr>
              <a:spLocks/>
            </p:cNvSpPr>
            <p:nvPr/>
          </p:nvSpPr>
          <p:spPr bwMode="auto">
            <a:xfrm>
              <a:off x="5565775" y="1804988"/>
              <a:ext cx="450850" cy="627062"/>
            </a:xfrm>
            <a:custGeom>
              <a:avLst/>
              <a:gdLst>
                <a:gd name="T0" fmla="*/ 2147483647 w 36"/>
                <a:gd name="T1" fmla="*/ 2147483647 h 49"/>
                <a:gd name="T2" fmla="*/ 2147483647 w 36"/>
                <a:gd name="T3" fmla="*/ 2147483647 h 49"/>
                <a:gd name="T4" fmla="*/ 2147483647 w 36"/>
                <a:gd name="T5" fmla="*/ 2147483647 h 49"/>
                <a:gd name="T6" fmla="*/ 2147483647 w 36"/>
                <a:gd name="T7" fmla="*/ 2147483647 h 49"/>
                <a:gd name="T8" fmla="*/ 2147483647 w 36"/>
                <a:gd name="T9" fmla="*/ 2147483647 h 49"/>
                <a:gd name="T10" fmla="*/ 2147483647 w 36"/>
                <a:gd name="T11" fmla="*/ 2147483647 h 49"/>
                <a:gd name="T12" fmla="*/ 2147483647 w 36"/>
                <a:gd name="T13" fmla="*/ 2147483647 h 49"/>
                <a:gd name="T14" fmla="*/ 2147483647 w 36"/>
                <a:gd name="T15" fmla="*/ 2147483647 h 49"/>
                <a:gd name="T16" fmla="*/ 2147483647 w 36"/>
                <a:gd name="T17" fmla="*/ 2147483647 h 49"/>
                <a:gd name="T18" fmla="*/ 2147483647 w 36"/>
                <a:gd name="T19" fmla="*/ 2147483647 h 49"/>
                <a:gd name="T20" fmla="*/ 2147483647 w 36"/>
                <a:gd name="T21" fmla="*/ 2147483647 h 49"/>
                <a:gd name="T22" fmla="*/ 2147483647 w 36"/>
                <a:gd name="T23" fmla="*/ 2147483647 h 49"/>
                <a:gd name="T24" fmla="*/ 2147483647 w 36"/>
                <a:gd name="T25" fmla="*/ 2147483647 h 49"/>
                <a:gd name="T26" fmla="*/ 2147483647 w 36"/>
                <a:gd name="T27" fmla="*/ 2147483647 h 49"/>
                <a:gd name="T28" fmla="*/ 2147483647 w 36"/>
                <a:gd name="T29" fmla="*/ 2147483647 h 49"/>
                <a:gd name="T30" fmla="*/ 2147483647 w 36"/>
                <a:gd name="T31" fmla="*/ 2147483647 h 49"/>
                <a:gd name="T32" fmla="*/ 2147483647 w 36"/>
                <a:gd name="T33" fmla="*/ 2147483647 h 49"/>
                <a:gd name="T34" fmla="*/ 2147483647 w 36"/>
                <a:gd name="T35" fmla="*/ 2147483647 h 49"/>
                <a:gd name="T36" fmla="*/ 2147483647 w 36"/>
                <a:gd name="T37" fmla="*/ 2147483647 h 49"/>
                <a:gd name="T38" fmla="*/ 2147483647 w 36"/>
                <a:gd name="T39" fmla="*/ 2147483647 h 49"/>
                <a:gd name="T40" fmla="*/ 2147483647 w 36"/>
                <a:gd name="T41" fmla="*/ 2147483647 h 49"/>
                <a:gd name="T42" fmla="*/ 2147483647 w 36"/>
                <a:gd name="T43" fmla="*/ 2147483647 h 49"/>
                <a:gd name="T44" fmla="*/ 2147483647 w 36"/>
                <a:gd name="T45" fmla="*/ 2147483647 h 49"/>
                <a:gd name="T46" fmla="*/ 2147483647 w 36"/>
                <a:gd name="T47" fmla="*/ 2147483647 h 49"/>
                <a:gd name="T48" fmla="*/ 2147483647 w 36"/>
                <a:gd name="T49" fmla="*/ 2147483647 h 49"/>
                <a:gd name="T50" fmla="*/ 2147483647 w 36"/>
                <a:gd name="T51" fmla="*/ 2147483647 h 49"/>
                <a:gd name="T52" fmla="*/ 2147483647 w 36"/>
                <a:gd name="T53" fmla="*/ 1310777132 h 49"/>
                <a:gd name="T54" fmla="*/ 2147483647 w 36"/>
                <a:gd name="T55" fmla="*/ 0 h 49"/>
                <a:gd name="T56" fmla="*/ 2147483647 w 36"/>
                <a:gd name="T57" fmla="*/ 0 h 49"/>
                <a:gd name="T58" fmla="*/ 2147483647 w 36"/>
                <a:gd name="T59" fmla="*/ 2147483647 h 49"/>
                <a:gd name="T60" fmla="*/ 2147483647 w 36"/>
                <a:gd name="T61" fmla="*/ 2147483647 h 49"/>
                <a:gd name="T62" fmla="*/ 2147483647 w 36"/>
                <a:gd name="T63" fmla="*/ 2147483647 h 49"/>
                <a:gd name="T64" fmla="*/ 2147483647 w 36"/>
                <a:gd name="T65" fmla="*/ 2147483647 h 49"/>
                <a:gd name="T66" fmla="*/ 2147483647 w 36"/>
                <a:gd name="T67" fmla="*/ 2147483647 h 49"/>
                <a:gd name="T68" fmla="*/ 2147483647 w 36"/>
                <a:gd name="T69" fmla="*/ 2147483647 h 49"/>
                <a:gd name="T70" fmla="*/ 2147483647 w 36"/>
                <a:gd name="T71" fmla="*/ 2147483647 h 49"/>
                <a:gd name="T72" fmla="*/ 2147483647 w 36"/>
                <a:gd name="T73" fmla="*/ 2147483647 h 49"/>
                <a:gd name="T74" fmla="*/ 2147483647 w 36"/>
                <a:gd name="T75" fmla="*/ 2147483647 h 49"/>
                <a:gd name="T76" fmla="*/ 2147483647 w 36"/>
                <a:gd name="T77" fmla="*/ 2147483647 h 49"/>
                <a:gd name="T78" fmla="*/ 2147483647 w 36"/>
                <a:gd name="T79" fmla="*/ 2147483647 h 49"/>
                <a:gd name="T80" fmla="*/ 2147483647 w 36"/>
                <a:gd name="T81" fmla="*/ 2147483647 h 49"/>
                <a:gd name="T82" fmla="*/ 2147483647 w 36"/>
                <a:gd name="T83" fmla="*/ 2147483647 h 49"/>
                <a:gd name="T84" fmla="*/ 2147483647 w 36"/>
                <a:gd name="T85" fmla="*/ 2147483647 h 49"/>
                <a:gd name="T86" fmla="*/ 2147483647 w 36"/>
                <a:gd name="T87" fmla="*/ 2147483647 h 49"/>
                <a:gd name="T88" fmla="*/ 2147483647 w 36"/>
                <a:gd name="T89" fmla="*/ 2147483647 h 49"/>
                <a:gd name="T90" fmla="*/ 0 w 36"/>
                <a:gd name="T91" fmla="*/ 2147483647 h 49"/>
                <a:gd name="T92" fmla="*/ 1254728074 w 36"/>
                <a:gd name="T93" fmla="*/ 2147483647 h 49"/>
                <a:gd name="T94" fmla="*/ 1254728074 w 36"/>
                <a:gd name="T95" fmla="*/ 2147483647 h 49"/>
                <a:gd name="T96" fmla="*/ 2147483647 w 36"/>
                <a:gd name="T97" fmla="*/ 2147483647 h 49"/>
                <a:gd name="T98" fmla="*/ 2147483647 w 36"/>
                <a:gd name="T99" fmla="*/ 2147483647 h 49"/>
                <a:gd name="T100" fmla="*/ 2147483647 w 36"/>
                <a:gd name="T101" fmla="*/ 2147483647 h 49"/>
                <a:gd name="T102" fmla="*/ 2147483647 w 36"/>
                <a:gd name="T103" fmla="*/ 2147483647 h 49"/>
                <a:gd name="T104" fmla="*/ 2147483647 w 36"/>
                <a:gd name="T105" fmla="*/ 2147483647 h 49"/>
                <a:gd name="T106" fmla="*/ 0 w 36"/>
                <a:gd name="T107" fmla="*/ 2147483647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49"/>
                <a:gd name="T164" fmla="*/ 36 w 36"/>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49">
                  <a:moveTo>
                    <a:pt x="0" y="49"/>
                  </a:moveTo>
                  <a:lnTo>
                    <a:pt x="18" y="47"/>
                  </a:lnTo>
                  <a:lnTo>
                    <a:pt x="18" y="48"/>
                  </a:lnTo>
                  <a:lnTo>
                    <a:pt x="30" y="46"/>
                  </a:lnTo>
                  <a:lnTo>
                    <a:pt x="31" y="43"/>
                  </a:lnTo>
                  <a:lnTo>
                    <a:pt x="32" y="42"/>
                  </a:lnTo>
                  <a:lnTo>
                    <a:pt x="31" y="40"/>
                  </a:lnTo>
                  <a:lnTo>
                    <a:pt x="32" y="39"/>
                  </a:lnTo>
                  <a:lnTo>
                    <a:pt x="33" y="38"/>
                  </a:lnTo>
                  <a:lnTo>
                    <a:pt x="33" y="36"/>
                  </a:lnTo>
                  <a:lnTo>
                    <a:pt x="34" y="36"/>
                  </a:lnTo>
                  <a:lnTo>
                    <a:pt x="34" y="35"/>
                  </a:lnTo>
                  <a:lnTo>
                    <a:pt x="35" y="34"/>
                  </a:lnTo>
                  <a:lnTo>
                    <a:pt x="35" y="35"/>
                  </a:lnTo>
                  <a:lnTo>
                    <a:pt x="36" y="35"/>
                  </a:lnTo>
                  <a:lnTo>
                    <a:pt x="36" y="34"/>
                  </a:lnTo>
                  <a:lnTo>
                    <a:pt x="36" y="32"/>
                  </a:lnTo>
                  <a:lnTo>
                    <a:pt x="36" y="30"/>
                  </a:lnTo>
                  <a:lnTo>
                    <a:pt x="36" y="29"/>
                  </a:lnTo>
                  <a:lnTo>
                    <a:pt x="35" y="26"/>
                  </a:lnTo>
                  <a:lnTo>
                    <a:pt x="33" y="19"/>
                  </a:lnTo>
                  <a:lnTo>
                    <a:pt x="30" y="18"/>
                  </a:lnTo>
                  <a:lnTo>
                    <a:pt x="29" y="19"/>
                  </a:lnTo>
                  <a:lnTo>
                    <a:pt x="28" y="20"/>
                  </a:lnTo>
                  <a:lnTo>
                    <a:pt x="25" y="25"/>
                  </a:lnTo>
                  <a:lnTo>
                    <a:pt x="24" y="25"/>
                  </a:lnTo>
                  <a:lnTo>
                    <a:pt x="24" y="24"/>
                  </a:lnTo>
                  <a:lnTo>
                    <a:pt x="23" y="24"/>
                  </a:lnTo>
                  <a:lnTo>
                    <a:pt x="22" y="23"/>
                  </a:lnTo>
                  <a:lnTo>
                    <a:pt x="23" y="21"/>
                  </a:lnTo>
                  <a:lnTo>
                    <a:pt x="23" y="20"/>
                  </a:lnTo>
                  <a:lnTo>
                    <a:pt x="25" y="19"/>
                  </a:lnTo>
                  <a:lnTo>
                    <a:pt x="25" y="18"/>
                  </a:lnTo>
                  <a:lnTo>
                    <a:pt x="25" y="17"/>
                  </a:lnTo>
                  <a:lnTo>
                    <a:pt x="26" y="16"/>
                  </a:lnTo>
                  <a:lnTo>
                    <a:pt x="27" y="15"/>
                  </a:lnTo>
                  <a:lnTo>
                    <a:pt x="27" y="12"/>
                  </a:lnTo>
                  <a:lnTo>
                    <a:pt x="26" y="10"/>
                  </a:lnTo>
                  <a:lnTo>
                    <a:pt x="25" y="8"/>
                  </a:lnTo>
                  <a:lnTo>
                    <a:pt x="24" y="8"/>
                  </a:lnTo>
                  <a:lnTo>
                    <a:pt x="25" y="7"/>
                  </a:lnTo>
                  <a:lnTo>
                    <a:pt x="26" y="7"/>
                  </a:lnTo>
                  <a:lnTo>
                    <a:pt x="26" y="6"/>
                  </a:lnTo>
                  <a:lnTo>
                    <a:pt x="25" y="4"/>
                  </a:lnTo>
                  <a:lnTo>
                    <a:pt x="24" y="4"/>
                  </a:lnTo>
                  <a:lnTo>
                    <a:pt x="21" y="3"/>
                  </a:lnTo>
                  <a:lnTo>
                    <a:pt x="18" y="2"/>
                  </a:lnTo>
                  <a:lnTo>
                    <a:pt x="18" y="1"/>
                  </a:lnTo>
                  <a:lnTo>
                    <a:pt x="16" y="1"/>
                  </a:lnTo>
                  <a:lnTo>
                    <a:pt x="14" y="0"/>
                  </a:lnTo>
                  <a:lnTo>
                    <a:pt x="13" y="0"/>
                  </a:lnTo>
                  <a:lnTo>
                    <a:pt x="12" y="0"/>
                  </a:lnTo>
                  <a:lnTo>
                    <a:pt x="11" y="1"/>
                  </a:lnTo>
                  <a:lnTo>
                    <a:pt x="11" y="2"/>
                  </a:lnTo>
                  <a:lnTo>
                    <a:pt x="10" y="4"/>
                  </a:lnTo>
                  <a:lnTo>
                    <a:pt x="11" y="4"/>
                  </a:lnTo>
                  <a:lnTo>
                    <a:pt x="11" y="5"/>
                  </a:lnTo>
                  <a:lnTo>
                    <a:pt x="10" y="5"/>
                  </a:lnTo>
                  <a:lnTo>
                    <a:pt x="9" y="6"/>
                  </a:lnTo>
                  <a:lnTo>
                    <a:pt x="8" y="8"/>
                  </a:lnTo>
                  <a:lnTo>
                    <a:pt x="8" y="9"/>
                  </a:lnTo>
                  <a:lnTo>
                    <a:pt x="9" y="10"/>
                  </a:lnTo>
                  <a:lnTo>
                    <a:pt x="8" y="11"/>
                  </a:lnTo>
                  <a:lnTo>
                    <a:pt x="7" y="12"/>
                  </a:lnTo>
                  <a:lnTo>
                    <a:pt x="7" y="11"/>
                  </a:lnTo>
                  <a:lnTo>
                    <a:pt x="7" y="10"/>
                  </a:lnTo>
                  <a:lnTo>
                    <a:pt x="7" y="9"/>
                  </a:lnTo>
                  <a:lnTo>
                    <a:pt x="7" y="8"/>
                  </a:lnTo>
                  <a:lnTo>
                    <a:pt x="6" y="8"/>
                  </a:lnTo>
                  <a:lnTo>
                    <a:pt x="6" y="9"/>
                  </a:lnTo>
                  <a:lnTo>
                    <a:pt x="6" y="10"/>
                  </a:lnTo>
                  <a:lnTo>
                    <a:pt x="5" y="11"/>
                  </a:lnTo>
                  <a:lnTo>
                    <a:pt x="3" y="12"/>
                  </a:lnTo>
                  <a:lnTo>
                    <a:pt x="3" y="13"/>
                  </a:lnTo>
                  <a:lnTo>
                    <a:pt x="2" y="14"/>
                  </a:lnTo>
                  <a:lnTo>
                    <a:pt x="2" y="16"/>
                  </a:lnTo>
                  <a:lnTo>
                    <a:pt x="2" y="18"/>
                  </a:lnTo>
                  <a:lnTo>
                    <a:pt x="2" y="19"/>
                  </a:lnTo>
                  <a:lnTo>
                    <a:pt x="1" y="21"/>
                  </a:lnTo>
                  <a:lnTo>
                    <a:pt x="0" y="22"/>
                  </a:lnTo>
                  <a:lnTo>
                    <a:pt x="0" y="23"/>
                  </a:lnTo>
                  <a:lnTo>
                    <a:pt x="1" y="25"/>
                  </a:lnTo>
                  <a:lnTo>
                    <a:pt x="1" y="27"/>
                  </a:lnTo>
                  <a:lnTo>
                    <a:pt x="1" y="28"/>
                  </a:lnTo>
                  <a:lnTo>
                    <a:pt x="3" y="32"/>
                  </a:lnTo>
                  <a:lnTo>
                    <a:pt x="4" y="35"/>
                  </a:lnTo>
                  <a:lnTo>
                    <a:pt x="4" y="37"/>
                  </a:lnTo>
                  <a:lnTo>
                    <a:pt x="5" y="38"/>
                  </a:lnTo>
                  <a:lnTo>
                    <a:pt x="4" y="41"/>
                  </a:lnTo>
                  <a:lnTo>
                    <a:pt x="4" y="43"/>
                  </a:lnTo>
                  <a:lnTo>
                    <a:pt x="3" y="44"/>
                  </a:lnTo>
                  <a:lnTo>
                    <a:pt x="2" y="48"/>
                  </a:lnTo>
                  <a:lnTo>
                    <a:pt x="0" y="49"/>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2" name="Freeform 48"/>
            <p:cNvSpPr>
              <a:spLocks/>
            </p:cNvSpPr>
            <p:nvPr/>
          </p:nvSpPr>
          <p:spPr bwMode="auto">
            <a:xfrm>
              <a:off x="5138738" y="1587500"/>
              <a:ext cx="714375" cy="358775"/>
            </a:xfrm>
            <a:custGeom>
              <a:avLst/>
              <a:gdLst>
                <a:gd name="T0" fmla="*/ 2147483647 w 57"/>
                <a:gd name="T1" fmla="*/ 2147483647 h 28"/>
                <a:gd name="T2" fmla="*/ 2147483647 w 57"/>
                <a:gd name="T3" fmla="*/ 2147483647 h 28"/>
                <a:gd name="T4" fmla="*/ 2147483647 w 57"/>
                <a:gd name="T5" fmla="*/ 2147483647 h 28"/>
                <a:gd name="T6" fmla="*/ 2147483647 w 57"/>
                <a:gd name="T7" fmla="*/ 0 h 28"/>
                <a:gd name="T8" fmla="*/ 2147483647 w 57"/>
                <a:gd name="T9" fmla="*/ 0 h 28"/>
                <a:gd name="T10" fmla="*/ 2147483647 w 57"/>
                <a:gd name="T11" fmla="*/ 2147483647 h 28"/>
                <a:gd name="T12" fmla="*/ 2147483647 w 57"/>
                <a:gd name="T13" fmla="*/ 2147483647 h 28"/>
                <a:gd name="T14" fmla="*/ 2147483647 w 57"/>
                <a:gd name="T15" fmla="*/ 2147483647 h 28"/>
                <a:gd name="T16" fmla="*/ 2147483647 w 57"/>
                <a:gd name="T17" fmla="*/ 2147483647 h 28"/>
                <a:gd name="T18" fmla="*/ 2147483647 w 57"/>
                <a:gd name="T19" fmla="*/ 2147483647 h 28"/>
                <a:gd name="T20" fmla="*/ 2147483647 w 57"/>
                <a:gd name="T21" fmla="*/ 2147483647 h 28"/>
                <a:gd name="T22" fmla="*/ 2147483647 w 57"/>
                <a:gd name="T23" fmla="*/ 2147483647 h 28"/>
                <a:gd name="T24" fmla="*/ 2147483647 w 57"/>
                <a:gd name="T25" fmla="*/ 2147483647 h 28"/>
                <a:gd name="T26" fmla="*/ 2147483647 w 57"/>
                <a:gd name="T27" fmla="*/ 2147483647 h 28"/>
                <a:gd name="T28" fmla="*/ 2147483647 w 57"/>
                <a:gd name="T29" fmla="*/ 2147483647 h 28"/>
                <a:gd name="T30" fmla="*/ 2147483647 w 57"/>
                <a:gd name="T31" fmla="*/ 2147483647 h 28"/>
                <a:gd name="T32" fmla="*/ 2147483647 w 57"/>
                <a:gd name="T33" fmla="*/ 2147483647 h 28"/>
                <a:gd name="T34" fmla="*/ 2147483647 w 57"/>
                <a:gd name="T35" fmla="*/ 2147483647 h 28"/>
                <a:gd name="T36" fmla="*/ 2147483647 w 57"/>
                <a:gd name="T37" fmla="*/ 2147483647 h 28"/>
                <a:gd name="T38" fmla="*/ 2147483647 w 57"/>
                <a:gd name="T39" fmla="*/ 2147483647 h 28"/>
                <a:gd name="T40" fmla="*/ 2147483647 w 57"/>
                <a:gd name="T41" fmla="*/ 2147483647 h 28"/>
                <a:gd name="T42" fmla="*/ 2147483647 w 57"/>
                <a:gd name="T43" fmla="*/ 2147483647 h 28"/>
                <a:gd name="T44" fmla="*/ 2147483647 w 57"/>
                <a:gd name="T45" fmla="*/ 2147483647 h 28"/>
                <a:gd name="T46" fmla="*/ 2147483647 w 57"/>
                <a:gd name="T47" fmla="*/ 2147483647 h 28"/>
                <a:gd name="T48" fmla="*/ 2147483647 w 57"/>
                <a:gd name="T49" fmla="*/ 2147483647 h 28"/>
                <a:gd name="T50" fmla="*/ 2147483647 w 57"/>
                <a:gd name="T51" fmla="*/ 2147483647 h 28"/>
                <a:gd name="T52" fmla="*/ 2147483647 w 57"/>
                <a:gd name="T53" fmla="*/ 2147483647 h 28"/>
                <a:gd name="T54" fmla="*/ 2147483647 w 57"/>
                <a:gd name="T55" fmla="*/ 2147483647 h 28"/>
                <a:gd name="T56" fmla="*/ 2147483647 w 57"/>
                <a:gd name="T57" fmla="*/ 2147483647 h 28"/>
                <a:gd name="T58" fmla="*/ 2147483647 w 57"/>
                <a:gd name="T59" fmla="*/ 2147483647 h 28"/>
                <a:gd name="T60" fmla="*/ 2147483647 w 57"/>
                <a:gd name="T61" fmla="*/ 2147483647 h 28"/>
                <a:gd name="T62" fmla="*/ 2147483647 w 57"/>
                <a:gd name="T63" fmla="*/ 2147483647 h 28"/>
                <a:gd name="T64" fmla="*/ 2147483647 w 57"/>
                <a:gd name="T65" fmla="*/ 2147483647 h 28"/>
                <a:gd name="T66" fmla="*/ 2147483647 w 57"/>
                <a:gd name="T67" fmla="*/ 2147483647 h 28"/>
                <a:gd name="T68" fmla="*/ 2147483647 w 57"/>
                <a:gd name="T69" fmla="*/ 2147483647 h 28"/>
                <a:gd name="T70" fmla="*/ 2147483647 w 57"/>
                <a:gd name="T71" fmla="*/ 2147483647 h 28"/>
                <a:gd name="T72" fmla="*/ 2147483647 w 57"/>
                <a:gd name="T73" fmla="*/ 2147483647 h 28"/>
                <a:gd name="T74" fmla="*/ 2147483647 w 57"/>
                <a:gd name="T75" fmla="*/ 2147483647 h 28"/>
                <a:gd name="T76" fmla="*/ 2147483647 w 57"/>
                <a:gd name="T77" fmla="*/ 2147483647 h 28"/>
                <a:gd name="T78" fmla="*/ 2147483647 w 57"/>
                <a:gd name="T79" fmla="*/ 2147483647 h 28"/>
                <a:gd name="T80" fmla="*/ 2147483647 w 57"/>
                <a:gd name="T81" fmla="*/ 2147483647 h 28"/>
                <a:gd name="T82" fmla="*/ 2147483647 w 57"/>
                <a:gd name="T83" fmla="*/ 2147483647 h 28"/>
                <a:gd name="T84" fmla="*/ 2147483647 w 57"/>
                <a:gd name="T85" fmla="*/ 2147483647 h 28"/>
                <a:gd name="T86" fmla="*/ 0 w 57"/>
                <a:gd name="T87" fmla="*/ 2147483647 h 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28"/>
                <a:gd name="T134" fmla="*/ 57 w 57"/>
                <a:gd name="T135" fmla="*/ 28 h 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28">
                  <a:moveTo>
                    <a:pt x="0" y="11"/>
                  </a:moveTo>
                  <a:lnTo>
                    <a:pt x="1" y="11"/>
                  </a:lnTo>
                  <a:lnTo>
                    <a:pt x="2" y="10"/>
                  </a:lnTo>
                  <a:lnTo>
                    <a:pt x="4" y="9"/>
                  </a:lnTo>
                  <a:lnTo>
                    <a:pt x="5" y="8"/>
                  </a:lnTo>
                  <a:lnTo>
                    <a:pt x="8" y="7"/>
                  </a:lnTo>
                  <a:lnTo>
                    <a:pt x="10" y="6"/>
                  </a:lnTo>
                  <a:lnTo>
                    <a:pt x="13" y="3"/>
                  </a:lnTo>
                  <a:lnTo>
                    <a:pt x="14" y="3"/>
                  </a:lnTo>
                  <a:lnTo>
                    <a:pt x="16" y="1"/>
                  </a:lnTo>
                  <a:lnTo>
                    <a:pt x="17" y="0"/>
                  </a:lnTo>
                  <a:lnTo>
                    <a:pt x="20" y="0"/>
                  </a:lnTo>
                  <a:lnTo>
                    <a:pt x="21" y="0"/>
                  </a:lnTo>
                  <a:lnTo>
                    <a:pt x="19" y="1"/>
                  </a:lnTo>
                  <a:lnTo>
                    <a:pt x="18" y="2"/>
                  </a:lnTo>
                  <a:lnTo>
                    <a:pt x="17" y="4"/>
                  </a:lnTo>
                  <a:lnTo>
                    <a:pt x="16" y="5"/>
                  </a:lnTo>
                  <a:lnTo>
                    <a:pt x="15" y="5"/>
                  </a:lnTo>
                  <a:lnTo>
                    <a:pt x="15" y="7"/>
                  </a:lnTo>
                  <a:lnTo>
                    <a:pt x="15" y="8"/>
                  </a:lnTo>
                  <a:lnTo>
                    <a:pt x="16" y="8"/>
                  </a:lnTo>
                  <a:lnTo>
                    <a:pt x="17" y="6"/>
                  </a:lnTo>
                  <a:lnTo>
                    <a:pt x="18" y="6"/>
                  </a:lnTo>
                  <a:lnTo>
                    <a:pt x="19" y="6"/>
                  </a:lnTo>
                  <a:lnTo>
                    <a:pt x="22" y="8"/>
                  </a:lnTo>
                  <a:lnTo>
                    <a:pt x="25" y="11"/>
                  </a:lnTo>
                  <a:lnTo>
                    <a:pt x="27" y="10"/>
                  </a:lnTo>
                  <a:lnTo>
                    <a:pt x="28" y="10"/>
                  </a:lnTo>
                  <a:lnTo>
                    <a:pt x="28" y="11"/>
                  </a:lnTo>
                  <a:lnTo>
                    <a:pt x="29" y="11"/>
                  </a:lnTo>
                  <a:lnTo>
                    <a:pt x="30" y="11"/>
                  </a:lnTo>
                  <a:lnTo>
                    <a:pt x="31" y="10"/>
                  </a:lnTo>
                  <a:lnTo>
                    <a:pt x="33" y="9"/>
                  </a:lnTo>
                  <a:lnTo>
                    <a:pt x="41" y="7"/>
                  </a:lnTo>
                  <a:lnTo>
                    <a:pt x="42" y="6"/>
                  </a:lnTo>
                  <a:lnTo>
                    <a:pt x="43" y="5"/>
                  </a:lnTo>
                  <a:lnTo>
                    <a:pt x="44" y="6"/>
                  </a:lnTo>
                  <a:lnTo>
                    <a:pt x="43" y="7"/>
                  </a:lnTo>
                  <a:lnTo>
                    <a:pt x="44" y="9"/>
                  </a:lnTo>
                  <a:lnTo>
                    <a:pt x="45" y="9"/>
                  </a:lnTo>
                  <a:lnTo>
                    <a:pt x="46" y="9"/>
                  </a:lnTo>
                  <a:lnTo>
                    <a:pt x="47" y="9"/>
                  </a:lnTo>
                  <a:lnTo>
                    <a:pt x="49" y="9"/>
                  </a:lnTo>
                  <a:lnTo>
                    <a:pt x="50" y="9"/>
                  </a:lnTo>
                  <a:lnTo>
                    <a:pt x="51" y="11"/>
                  </a:lnTo>
                  <a:lnTo>
                    <a:pt x="52" y="12"/>
                  </a:lnTo>
                  <a:lnTo>
                    <a:pt x="54" y="13"/>
                  </a:lnTo>
                  <a:lnTo>
                    <a:pt x="56" y="12"/>
                  </a:lnTo>
                  <a:lnTo>
                    <a:pt x="57" y="13"/>
                  </a:lnTo>
                  <a:lnTo>
                    <a:pt x="56" y="14"/>
                  </a:lnTo>
                  <a:lnTo>
                    <a:pt x="55" y="14"/>
                  </a:lnTo>
                  <a:lnTo>
                    <a:pt x="54" y="14"/>
                  </a:lnTo>
                  <a:lnTo>
                    <a:pt x="53" y="14"/>
                  </a:lnTo>
                  <a:lnTo>
                    <a:pt x="52" y="14"/>
                  </a:lnTo>
                  <a:lnTo>
                    <a:pt x="51" y="14"/>
                  </a:lnTo>
                  <a:lnTo>
                    <a:pt x="49" y="14"/>
                  </a:lnTo>
                  <a:lnTo>
                    <a:pt x="47" y="14"/>
                  </a:lnTo>
                  <a:lnTo>
                    <a:pt x="47" y="16"/>
                  </a:lnTo>
                  <a:lnTo>
                    <a:pt x="46" y="16"/>
                  </a:lnTo>
                  <a:lnTo>
                    <a:pt x="45" y="15"/>
                  </a:lnTo>
                  <a:lnTo>
                    <a:pt x="42" y="14"/>
                  </a:lnTo>
                  <a:lnTo>
                    <a:pt x="41" y="14"/>
                  </a:lnTo>
                  <a:lnTo>
                    <a:pt x="39" y="16"/>
                  </a:lnTo>
                  <a:lnTo>
                    <a:pt x="38" y="16"/>
                  </a:lnTo>
                  <a:lnTo>
                    <a:pt x="37" y="16"/>
                  </a:lnTo>
                  <a:lnTo>
                    <a:pt x="37" y="17"/>
                  </a:lnTo>
                  <a:lnTo>
                    <a:pt x="35" y="16"/>
                  </a:lnTo>
                  <a:lnTo>
                    <a:pt x="34" y="17"/>
                  </a:lnTo>
                  <a:lnTo>
                    <a:pt x="34" y="18"/>
                  </a:lnTo>
                  <a:lnTo>
                    <a:pt x="31" y="21"/>
                  </a:lnTo>
                  <a:lnTo>
                    <a:pt x="31" y="20"/>
                  </a:lnTo>
                  <a:lnTo>
                    <a:pt x="32" y="19"/>
                  </a:lnTo>
                  <a:lnTo>
                    <a:pt x="32" y="18"/>
                  </a:lnTo>
                  <a:lnTo>
                    <a:pt x="30" y="18"/>
                  </a:lnTo>
                  <a:lnTo>
                    <a:pt x="30" y="19"/>
                  </a:lnTo>
                  <a:lnTo>
                    <a:pt x="29" y="20"/>
                  </a:lnTo>
                  <a:lnTo>
                    <a:pt x="28" y="19"/>
                  </a:lnTo>
                  <a:lnTo>
                    <a:pt x="28" y="18"/>
                  </a:lnTo>
                  <a:lnTo>
                    <a:pt x="28" y="20"/>
                  </a:lnTo>
                  <a:lnTo>
                    <a:pt x="27" y="21"/>
                  </a:lnTo>
                  <a:lnTo>
                    <a:pt x="26" y="23"/>
                  </a:lnTo>
                  <a:lnTo>
                    <a:pt x="26" y="24"/>
                  </a:lnTo>
                  <a:lnTo>
                    <a:pt x="24" y="26"/>
                  </a:lnTo>
                  <a:lnTo>
                    <a:pt x="24" y="27"/>
                  </a:lnTo>
                  <a:lnTo>
                    <a:pt x="24" y="28"/>
                  </a:lnTo>
                  <a:lnTo>
                    <a:pt x="23" y="27"/>
                  </a:lnTo>
                  <a:lnTo>
                    <a:pt x="23" y="26"/>
                  </a:lnTo>
                  <a:lnTo>
                    <a:pt x="23" y="25"/>
                  </a:lnTo>
                  <a:lnTo>
                    <a:pt x="23" y="24"/>
                  </a:lnTo>
                  <a:lnTo>
                    <a:pt x="22" y="25"/>
                  </a:lnTo>
                  <a:lnTo>
                    <a:pt x="21" y="24"/>
                  </a:lnTo>
                  <a:lnTo>
                    <a:pt x="22" y="21"/>
                  </a:lnTo>
                  <a:lnTo>
                    <a:pt x="22" y="20"/>
                  </a:lnTo>
                  <a:lnTo>
                    <a:pt x="20" y="20"/>
                  </a:lnTo>
                  <a:lnTo>
                    <a:pt x="19" y="19"/>
                  </a:lnTo>
                  <a:lnTo>
                    <a:pt x="19" y="18"/>
                  </a:lnTo>
                  <a:lnTo>
                    <a:pt x="17" y="18"/>
                  </a:lnTo>
                  <a:lnTo>
                    <a:pt x="16" y="17"/>
                  </a:lnTo>
                  <a:lnTo>
                    <a:pt x="15" y="17"/>
                  </a:lnTo>
                  <a:lnTo>
                    <a:pt x="15" y="18"/>
                  </a:lnTo>
                  <a:lnTo>
                    <a:pt x="14" y="17"/>
                  </a:lnTo>
                  <a:lnTo>
                    <a:pt x="13" y="17"/>
                  </a:lnTo>
                  <a:lnTo>
                    <a:pt x="11" y="16"/>
                  </a:lnTo>
                  <a:lnTo>
                    <a:pt x="10" y="16"/>
                  </a:lnTo>
                  <a:lnTo>
                    <a:pt x="3" y="14"/>
                  </a:lnTo>
                  <a:lnTo>
                    <a:pt x="2" y="14"/>
                  </a:lnTo>
                  <a:lnTo>
                    <a:pt x="2" y="13"/>
                  </a:lnTo>
                  <a:lnTo>
                    <a:pt x="1" y="12"/>
                  </a:lnTo>
                  <a:lnTo>
                    <a:pt x="0" y="12"/>
                  </a:lnTo>
                  <a:lnTo>
                    <a:pt x="0" y="11"/>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grpSp>
      <p:sp>
        <p:nvSpPr>
          <p:cNvPr id="4133" name="Freeform 49"/>
          <p:cNvSpPr>
            <a:spLocks/>
          </p:cNvSpPr>
          <p:nvPr/>
        </p:nvSpPr>
        <p:spPr bwMode="auto">
          <a:xfrm>
            <a:off x="5476875" y="2406650"/>
            <a:ext cx="363538" cy="639763"/>
          </a:xfrm>
          <a:custGeom>
            <a:avLst/>
            <a:gdLst>
              <a:gd name="T0" fmla="*/ 1257164547 w 29"/>
              <a:gd name="T1" fmla="*/ 2147483647 h 50"/>
              <a:gd name="T2" fmla="*/ 2147483647 w 29"/>
              <a:gd name="T3" fmla="*/ 2147483647 h 50"/>
              <a:gd name="T4" fmla="*/ 2147483647 w 29"/>
              <a:gd name="T5" fmla="*/ 2147483647 h 50"/>
              <a:gd name="T6" fmla="*/ 2147483647 w 29"/>
              <a:gd name="T7" fmla="*/ 2147483647 h 50"/>
              <a:gd name="T8" fmla="*/ 2147483647 w 29"/>
              <a:gd name="T9" fmla="*/ 2147483647 h 50"/>
              <a:gd name="T10" fmla="*/ 2147483647 w 29"/>
              <a:gd name="T11" fmla="*/ 2147483647 h 50"/>
              <a:gd name="T12" fmla="*/ 2147483647 w 29"/>
              <a:gd name="T13" fmla="*/ 2147483647 h 50"/>
              <a:gd name="T14" fmla="*/ 2147483647 w 29"/>
              <a:gd name="T15" fmla="*/ 2147483647 h 50"/>
              <a:gd name="T16" fmla="*/ 2147483647 w 29"/>
              <a:gd name="T17" fmla="*/ 2147483647 h 50"/>
              <a:gd name="T18" fmla="*/ 2147483647 w 29"/>
              <a:gd name="T19" fmla="*/ 2147483647 h 50"/>
              <a:gd name="T20" fmla="*/ 1257164547 w 29"/>
              <a:gd name="T21" fmla="*/ 2147483647 h 50"/>
              <a:gd name="T22" fmla="*/ 1257164547 w 29"/>
              <a:gd name="T23" fmla="*/ 2147483647 h 50"/>
              <a:gd name="T24" fmla="*/ 0 w 29"/>
              <a:gd name="T25" fmla="*/ 2147483647 h 50"/>
              <a:gd name="T26" fmla="*/ 0 w 29"/>
              <a:gd name="T27" fmla="*/ 2147483647 h 50"/>
              <a:gd name="T28" fmla="*/ 1257164547 w 29"/>
              <a:gd name="T29" fmla="*/ 2147483647 h 50"/>
              <a:gd name="T30" fmla="*/ 1257164547 w 29"/>
              <a:gd name="T31" fmla="*/ 2147483647 h 50"/>
              <a:gd name="T32" fmla="*/ 1257164547 w 29"/>
              <a:gd name="T33" fmla="*/ 2147483647 h 50"/>
              <a:gd name="T34" fmla="*/ 2147483647 w 29"/>
              <a:gd name="T35" fmla="*/ 2147483647 h 50"/>
              <a:gd name="T36" fmla="*/ 2147483647 w 29"/>
              <a:gd name="T37" fmla="*/ 2147483647 h 50"/>
              <a:gd name="T38" fmla="*/ 2147483647 w 29"/>
              <a:gd name="T39" fmla="*/ 2147483647 h 50"/>
              <a:gd name="T40" fmla="*/ 2147483647 w 29"/>
              <a:gd name="T41" fmla="*/ 2147483647 h 50"/>
              <a:gd name="T42" fmla="*/ 2147483647 w 29"/>
              <a:gd name="T43" fmla="*/ 2147483647 h 50"/>
              <a:gd name="T44" fmla="*/ 2147483647 w 29"/>
              <a:gd name="T45" fmla="*/ 2147483647 h 50"/>
              <a:gd name="T46" fmla="*/ 2147483647 w 29"/>
              <a:gd name="T47" fmla="*/ 2147483647 h 50"/>
              <a:gd name="T48" fmla="*/ 2147483647 w 29"/>
              <a:gd name="T49" fmla="*/ 2147483647 h 50"/>
              <a:gd name="T50" fmla="*/ 2147483647 w 29"/>
              <a:gd name="T51" fmla="*/ 2147483647 h 50"/>
              <a:gd name="T52" fmla="*/ 2147483647 w 29"/>
              <a:gd name="T53" fmla="*/ 2147483647 h 50"/>
              <a:gd name="T54" fmla="*/ 2147483647 w 29"/>
              <a:gd name="T55" fmla="*/ 2147483647 h 50"/>
              <a:gd name="T56" fmla="*/ 2147483647 w 29"/>
              <a:gd name="T57" fmla="*/ 2147483647 h 50"/>
              <a:gd name="T58" fmla="*/ 2147483647 w 29"/>
              <a:gd name="T59" fmla="*/ 2147483647 h 50"/>
              <a:gd name="T60" fmla="*/ 2147483647 w 29"/>
              <a:gd name="T61" fmla="*/ 2147483647 h 50"/>
              <a:gd name="T62" fmla="*/ 2147483647 w 29"/>
              <a:gd name="T63" fmla="*/ 2147483647 h 50"/>
              <a:gd name="T64" fmla="*/ 2147483647 w 29"/>
              <a:gd name="T65" fmla="*/ 2147483647 h 50"/>
              <a:gd name="T66" fmla="*/ 2147483647 w 29"/>
              <a:gd name="T67" fmla="*/ 2147483647 h 50"/>
              <a:gd name="T68" fmla="*/ 2147483647 w 29"/>
              <a:gd name="T69" fmla="*/ 2147483647 h 50"/>
              <a:gd name="T70" fmla="*/ 2147483647 w 29"/>
              <a:gd name="T71" fmla="*/ 2147483647 h 50"/>
              <a:gd name="T72" fmla="*/ 2147483647 w 29"/>
              <a:gd name="T73" fmla="*/ 2147483647 h 50"/>
              <a:gd name="T74" fmla="*/ 2147483647 w 29"/>
              <a:gd name="T75" fmla="*/ 2147483647 h 50"/>
              <a:gd name="T76" fmla="*/ 2147483647 w 29"/>
              <a:gd name="T77" fmla="*/ 2147483647 h 50"/>
              <a:gd name="T78" fmla="*/ 2147483647 w 29"/>
              <a:gd name="T79" fmla="*/ 2147483647 h 50"/>
              <a:gd name="T80" fmla="*/ 2147483647 w 29"/>
              <a:gd name="T81" fmla="*/ 2147483647 h 50"/>
              <a:gd name="T82" fmla="*/ 2147483647 w 29"/>
              <a:gd name="T83" fmla="*/ 2147483647 h 50"/>
              <a:gd name="T84" fmla="*/ 2147483647 w 29"/>
              <a:gd name="T85" fmla="*/ 2147483647 h 50"/>
              <a:gd name="T86" fmla="*/ 2147483647 w 29"/>
              <a:gd name="T87" fmla="*/ 2147483647 h 50"/>
              <a:gd name="T88" fmla="*/ 2147483647 w 29"/>
              <a:gd name="T89" fmla="*/ 2147483647 h 50"/>
              <a:gd name="T90" fmla="*/ 2147483647 w 29"/>
              <a:gd name="T91" fmla="*/ 2147483647 h 50"/>
              <a:gd name="T92" fmla="*/ 2147483647 w 29"/>
              <a:gd name="T93" fmla="*/ 1310925568 h 50"/>
              <a:gd name="T94" fmla="*/ 2147483647 w 29"/>
              <a:gd name="T95" fmla="*/ 0 h 50"/>
              <a:gd name="T96" fmla="*/ 2147483647 w 29"/>
              <a:gd name="T97" fmla="*/ 2147483647 h 50"/>
              <a:gd name="T98" fmla="*/ 2147483647 w 29"/>
              <a:gd name="T99" fmla="*/ 2147483647 h 50"/>
              <a:gd name="T100" fmla="*/ 2147483647 w 29"/>
              <a:gd name="T101" fmla="*/ 2147483647 h 50"/>
              <a:gd name="T102" fmla="*/ 2147483647 w 29"/>
              <a:gd name="T103" fmla="*/ 2147483647 h 50"/>
              <a:gd name="T104" fmla="*/ 2147483647 w 29"/>
              <a:gd name="T105" fmla="*/ 2147483647 h 50"/>
              <a:gd name="T106" fmla="*/ 1257164547 w 29"/>
              <a:gd name="T107" fmla="*/ 2147483647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50"/>
              <a:gd name="T164" fmla="*/ 29 w 2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50">
                <a:moveTo>
                  <a:pt x="1" y="3"/>
                </a:moveTo>
                <a:lnTo>
                  <a:pt x="4" y="31"/>
                </a:lnTo>
                <a:lnTo>
                  <a:pt x="3" y="32"/>
                </a:lnTo>
                <a:lnTo>
                  <a:pt x="3" y="33"/>
                </a:lnTo>
                <a:lnTo>
                  <a:pt x="3" y="34"/>
                </a:lnTo>
                <a:lnTo>
                  <a:pt x="4" y="36"/>
                </a:lnTo>
                <a:lnTo>
                  <a:pt x="5" y="39"/>
                </a:lnTo>
                <a:lnTo>
                  <a:pt x="3" y="41"/>
                </a:lnTo>
                <a:lnTo>
                  <a:pt x="3" y="42"/>
                </a:lnTo>
                <a:lnTo>
                  <a:pt x="2" y="44"/>
                </a:lnTo>
                <a:lnTo>
                  <a:pt x="1" y="45"/>
                </a:lnTo>
                <a:lnTo>
                  <a:pt x="1" y="47"/>
                </a:lnTo>
                <a:lnTo>
                  <a:pt x="0" y="49"/>
                </a:lnTo>
                <a:lnTo>
                  <a:pt x="1" y="50"/>
                </a:lnTo>
                <a:lnTo>
                  <a:pt x="2" y="50"/>
                </a:lnTo>
                <a:lnTo>
                  <a:pt x="2" y="49"/>
                </a:lnTo>
                <a:lnTo>
                  <a:pt x="4" y="49"/>
                </a:lnTo>
                <a:lnTo>
                  <a:pt x="6" y="48"/>
                </a:lnTo>
                <a:lnTo>
                  <a:pt x="9" y="49"/>
                </a:lnTo>
                <a:lnTo>
                  <a:pt x="10" y="49"/>
                </a:lnTo>
                <a:lnTo>
                  <a:pt x="10" y="47"/>
                </a:lnTo>
                <a:lnTo>
                  <a:pt x="12" y="47"/>
                </a:lnTo>
                <a:lnTo>
                  <a:pt x="12" y="48"/>
                </a:lnTo>
                <a:lnTo>
                  <a:pt x="13" y="48"/>
                </a:lnTo>
                <a:lnTo>
                  <a:pt x="14" y="48"/>
                </a:lnTo>
                <a:lnTo>
                  <a:pt x="15" y="45"/>
                </a:lnTo>
                <a:lnTo>
                  <a:pt x="15" y="44"/>
                </a:lnTo>
                <a:lnTo>
                  <a:pt x="16" y="45"/>
                </a:lnTo>
                <a:lnTo>
                  <a:pt x="17" y="46"/>
                </a:lnTo>
                <a:lnTo>
                  <a:pt x="19" y="46"/>
                </a:lnTo>
                <a:lnTo>
                  <a:pt x="20" y="44"/>
                </a:lnTo>
                <a:lnTo>
                  <a:pt x="24" y="39"/>
                </a:lnTo>
                <a:lnTo>
                  <a:pt x="24" y="37"/>
                </a:lnTo>
                <a:lnTo>
                  <a:pt x="25" y="37"/>
                </a:lnTo>
                <a:lnTo>
                  <a:pt x="26" y="37"/>
                </a:lnTo>
                <a:lnTo>
                  <a:pt x="27" y="36"/>
                </a:lnTo>
                <a:lnTo>
                  <a:pt x="28" y="36"/>
                </a:lnTo>
                <a:lnTo>
                  <a:pt x="29" y="35"/>
                </a:lnTo>
                <a:lnTo>
                  <a:pt x="28" y="33"/>
                </a:lnTo>
                <a:lnTo>
                  <a:pt x="28" y="32"/>
                </a:lnTo>
                <a:lnTo>
                  <a:pt x="29" y="31"/>
                </a:lnTo>
                <a:lnTo>
                  <a:pt x="25" y="1"/>
                </a:lnTo>
                <a:lnTo>
                  <a:pt x="25" y="0"/>
                </a:lnTo>
                <a:lnTo>
                  <a:pt x="7" y="2"/>
                </a:lnTo>
                <a:lnTo>
                  <a:pt x="6" y="3"/>
                </a:lnTo>
                <a:lnTo>
                  <a:pt x="5" y="3"/>
                </a:lnTo>
                <a:lnTo>
                  <a:pt x="4" y="4"/>
                </a:lnTo>
                <a:lnTo>
                  <a:pt x="3" y="4"/>
                </a:lnTo>
                <a:lnTo>
                  <a:pt x="1" y="3"/>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FF"/>
              </a:solidFill>
            </a:endParaRPr>
          </a:p>
        </p:txBody>
      </p:sp>
      <p:sp>
        <p:nvSpPr>
          <p:cNvPr id="4134" name="Freeform 50"/>
          <p:cNvSpPr>
            <a:spLocks/>
          </p:cNvSpPr>
          <p:nvPr/>
        </p:nvSpPr>
        <p:spPr bwMode="auto">
          <a:xfrm>
            <a:off x="5126038" y="3468688"/>
            <a:ext cx="401637" cy="742950"/>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2147483647 w 32"/>
              <a:gd name="T15" fmla="*/ 2147483647 h 58"/>
              <a:gd name="T16" fmla="*/ 2147483647 w 32"/>
              <a:gd name="T17" fmla="*/ 2147483647 h 58"/>
              <a:gd name="T18" fmla="*/ 2147483647 w 32"/>
              <a:gd name="T19" fmla="*/ 2147483647 h 58"/>
              <a:gd name="T20" fmla="*/ 2147483647 w 32"/>
              <a:gd name="T21" fmla="*/ 2147483647 h 58"/>
              <a:gd name="T22" fmla="*/ 2147483647 w 32"/>
              <a:gd name="T23" fmla="*/ 2147483647 h 58"/>
              <a:gd name="T24" fmla="*/ 2147483647 w 32"/>
              <a:gd name="T25" fmla="*/ 2147483647 h 58"/>
              <a:gd name="T26" fmla="*/ 2147483647 w 32"/>
              <a:gd name="T27" fmla="*/ 2147483647 h 58"/>
              <a:gd name="T28" fmla="*/ 2147483647 w 32"/>
              <a:gd name="T29" fmla="*/ 2147483647 h 58"/>
              <a:gd name="T30" fmla="*/ 2147483647 w 32"/>
              <a:gd name="T31" fmla="*/ 2147483647 h 58"/>
              <a:gd name="T32" fmla="*/ 2147483647 w 32"/>
              <a:gd name="T33" fmla="*/ 2147483647 h 58"/>
              <a:gd name="T34" fmla="*/ 2147483647 w 32"/>
              <a:gd name="T35" fmla="*/ 2147483647 h 58"/>
              <a:gd name="T36" fmla="*/ 2147483647 w 32"/>
              <a:gd name="T37" fmla="*/ 2147483647 h 58"/>
              <a:gd name="T38" fmla="*/ 2147483647 w 32"/>
              <a:gd name="T39" fmla="*/ 2147483647 h 58"/>
              <a:gd name="T40" fmla="*/ 2147483647 w 32"/>
              <a:gd name="T41" fmla="*/ 2147483647 h 58"/>
              <a:gd name="T42" fmla="*/ 2147483647 w 32"/>
              <a:gd name="T43" fmla="*/ 2147483647 h 58"/>
              <a:gd name="T44" fmla="*/ 2147483647 w 32"/>
              <a:gd name="T45" fmla="*/ 2147483647 h 58"/>
              <a:gd name="T46" fmla="*/ 2147483647 w 32"/>
              <a:gd name="T47" fmla="*/ 2147483647 h 58"/>
              <a:gd name="T48" fmla="*/ 2147483647 w 32"/>
              <a:gd name="T49" fmla="*/ 2147483647 h 58"/>
              <a:gd name="T50" fmla="*/ 2147483647 w 32"/>
              <a:gd name="T51" fmla="*/ 2147483647 h 58"/>
              <a:gd name="T52" fmla="*/ 2147483647 w 32"/>
              <a:gd name="T53" fmla="*/ 2147483647 h 58"/>
              <a:gd name="T54" fmla="*/ 2147483647 w 32"/>
              <a:gd name="T55" fmla="*/ 2147483647 h 58"/>
              <a:gd name="T56" fmla="*/ 2147483647 w 32"/>
              <a:gd name="T57" fmla="*/ 2147483647 h 58"/>
              <a:gd name="T58" fmla="*/ 2147483647 w 32"/>
              <a:gd name="T59" fmla="*/ 2147483647 h 58"/>
              <a:gd name="T60" fmla="*/ 2147483647 w 32"/>
              <a:gd name="T61" fmla="*/ 2147483647 h 58"/>
              <a:gd name="T62" fmla="*/ 2147483647 w 32"/>
              <a:gd name="T63" fmla="*/ 2147483647 h 58"/>
              <a:gd name="T64" fmla="*/ 1260261599 w 32"/>
              <a:gd name="T65" fmla="*/ 2147483647 h 58"/>
              <a:gd name="T66" fmla="*/ 0 w 32"/>
              <a:gd name="T67" fmla="*/ 2147483647 h 58"/>
              <a:gd name="T68" fmla="*/ 0 w 32"/>
              <a:gd name="T69" fmla="*/ 2147483647 h 58"/>
              <a:gd name="T70" fmla="*/ 2147483647 w 32"/>
              <a:gd name="T71" fmla="*/ 2147483647 h 58"/>
              <a:gd name="T72" fmla="*/ 2147483647 w 32"/>
              <a:gd name="T73" fmla="*/ 2147483647 h 58"/>
              <a:gd name="T74" fmla="*/ 2147483647 w 32"/>
              <a:gd name="T75" fmla="*/ 2147483647 h 58"/>
              <a:gd name="T76" fmla="*/ 2147483647 w 32"/>
              <a:gd name="T77" fmla="*/ 2147483647 h 58"/>
              <a:gd name="T78" fmla="*/ 2147483647 w 32"/>
              <a:gd name="T79" fmla="*/ 2147483647 h 58"/>
              <a:gd name="T80" fmla="*/ 2147483647 w 32"/>
              <a:gd name="T81" fmla="*/ 2147483647 h 58"/>
              <a:gd name="T82" fmla="*/ 2147483647 w 32"/>
              <a:gd name="T83" fmla="*/ 2147483647 h 58"/>
              <a:gd name="T84" fmla="*/ 2147483647 w 32"/>
              <a:gd name="T85" fmla="*/ 2147483647 h 58"/>
              <a:gd name="T86" fmla="*/ 2147483647 w 32"/>
              <a:gd name="T87" fmla="*/ 2147483647 h 58"/>
              <a:gd name="T88" fmla="*/ 2147483647 w 32"/>
              <a:gd name="T89" fmla="*/ 2147483647 h 58"/>
              <a:gd name="T90" fmla="*/ 2147483647 w 32"/>
              <a:gd name="T91" fmla="*/ 2147483647 h 58"/>
              <a:gd name="T92" fmla="*/ 2147483647 w 32"/>
              <a:gd name="T93" fmla="*/ 2147483647 h 58"/>
              <a:gd name="T94" fmla="*/ 2147483647 w 32"/>
              <a:gd name="T95" fmla="*/ 2147483647 h 58"/>
              <a:gd name="T96" fmla="*/ 2147483647 w 32"/>
              <a:gd name="T97" fmla="*/ 2147483647 h 58"/>
              <a:gd name="T98" fmla="*/ 2147483647 w 32"/>
              <a:gd name="T99" fmla="*/ 2147483647 h 58"/>
              <a:gd name="T100" fmla="*/ 2147483647 w 32"/>
              <a:gd name="T101" fmla="*/ 2147483647 h 58"/>
              <a:gd name="T102" fmla="*/ 2147483647 w 32"/>
              <a:gd name="T103" fmla="*/ 1311806320 h 58"/>
              <a:gd name="T104" fmla="*/ 2147483647 w 32"/>
              <a:gd name="T105" fmla="*/ 0 h 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
              <a:gd name="T160" fmla="*/ 0 h 58"/>
              <a:gd name="T161" fmla="*/ 32 w 32"/>
              <a:gd name="T162" fmla="*/ 58 h 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 h="58">
                <a:moveTo>
                  <a:pt x="30" y="0"/>
                </a:moveTo>
                <a:lnTo>
                  <a:pt x="10" y="2"/>
                </a:lnTo>
                <a:lnTo>
                  <a:pt x="8" y="4"/>
                </a:lnTo>
                <a:lnTo>
                  <a:pt x="8" y="6"/>
                </a:lnTo>
                <a:lnTo>
                  <a:pt x="8" y="8"/>
                </a:lnTo>
                <a:lnTo>
                  <a:pt x="7" y="9"/>
                </a:lnTo>
                <a:lnTo>
                  <a:pt x="6" y="10"/>
                </a:lnTo>
                <a:lnTo>
                  <a:pt x="5" y="12"/>
                </a:lnTo>
                <a:lnTo>
                  <a:pt x="4" y="12"/>
                </a:lnTo>
                <a:lnTo>
                  <a:pt x="4" y="14"/>
                </a:lnTo>
                <a:lnTo>
                  <a:pt x="3" y="15"/>
                </a:lnTo>
                <a:lnTo>
                  <a:pt x="3" y="16"/>
                </a:lnTo>
                <a:lnTo>
                  <a:pt x="3" y="17"/>
                </a:lnTo>
                <a:lnTo>
                  <a:pt x="2" y="19"/>
                </a:lnTo>
                <a:lnTo>
                  <a:pt x="2" y="21"/>
                </a:lnTo>
                <a:lnTo>
                  <a:pt x="3" y="22"/>
                </a:lnTo>
                <a:lnTo>
                  <a:pt x="3" y="23"/>
                </a:lnTo>
                <a:lnTo>
                  <a:pt x="3" y="24"/>
                </a:lnTo>
                <a:lnTo>
                  <a:pt x="3" y="25"/>
                </a:lnTo>
                <a:lnTo>
                  <a:pt x="3" y="26"/>
                </a:lnTo>
                <a:lnTo>
                  <a:pt x="3" y="27"/>
                </a:lnTo>
                <a:lnTo>
                  <a:pt x="4" y="29"/>
                </a:lnTo>
                <a:lnTo>
                  <a:pt x="4" y="31"/>
                </a:lnTo>
                <a:lnTo>
                  <a:pt x="5" y="33"/>
                </a:lnTo>
                <a:lnTo>
                  <a:pt x="5" y="34"/>
                </a:lnTo>
                <a:lnTo>
                  <a:pt x="4" y="35"/>
                </a:lnTo>
                <a:lnTo>
                  <a:pt x="3" y="38"/>
                </a:lnTo>
                <a:lnTo>
                  <a:pt x="1" y="41"/>
                </a:lnTo>
                <a:lnTo>
                  <a:pt x="0" y="46"/>
                </a:lnTo>
                <a:lnTo>
                  <a:pt x="0" y="49"/>
                </a:lnTo>
                <a:lnTo>
                  <a:pt x="18" y="49"/>
                </a:lnTo>
                <a:lnTo>
                  <a:pt x="18" y="51"/>
                </a:lnTo>
                <a:lnTo>
                  <a:pt x="18" y="54"/>
                </a:lnTo>
                <a:lnTo>
                  <a:pt x="20" y="56"/>
                </a:lnTo>
                <a:lnTo>
                  <a:pt x="20" y="58"/>
                </a:lnTo>
                <a:lnTo>
                  <a:pt x="22" y="58"/>
                </a:lnTo>
                <a:lnTo>
                  <a:pt x="24" y="56"/>
                </a:lnTo>
                <a:lnTo>
                  <a:pt x="28" y="55"/>
                </a:lnTo>
                <a:lnTo>
                  <a:pt x="29" y="55"/>
                </a:lnTo>
                <a:lnTo>
                  <a:pt x="31" y="55"/>
                </a:lnTo>
                <a:lnTo>
                  <a:pt x="32" y="55"/>
                </a:lnTo>
                <a:lnTo>
                  <a:pt x="30" y="38"/>
                </a:lnTo>
                <a:lnTo>
                  <a:pt x="30" y="36"/>
                </a:lnTo>
                <a:lnTo>
                  <a:pt x="31" y="1"/>
                </a:lnTo>
                <a:lnTo>
                  <a:pt x="30" y="0"/>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5" name="Freeform 51"/>
          <p:cNvSpPr>
            <a:spLocks/>
          </p:cNvSpPr>
          <p:nvPr/>
        </p:nvSpPr>
        <p:spPr bwMode="auto">
          <a:xfrm>
            <a:off x="6316663" y="1703388"/>
            <a:ext cx="890587" cy="690562"/>
          </a:xfrm>
          <a:custGeom>
            <a:avLst/>
            <a:gdLst>
              <a:gd name="T0" fmla="*/ 2147483647 w 71"/>
              <a:gd name="T1" fmla="*/ 2147483647 h 54"/>
              <a:gd name="T2" fmla="*/ 2147483647 w 71"/>
              <a:gd name="T3" fmla="*/ 2147483647 h 54"/>
              <a:gd name="T4" fmla="*/ 2147483647 w 71"/>
              <a:gd name="T5" fmla="*/ 2147483647 h 54"/>
              <a:gd name="T6" fmla="*/ 2147483647 w 71"/>
              <a:gd name="T7" fmla="*/ 2147483647 h 54"/>
              <a:gd name="T8" fmla="*/ 2147483647 w 71"/>
              <a:gd name="T9" fmla="*/ 2147483647 h 54"/>
              <a:gd name="T10" fmla="*/ 2147483647 w 71"/>
              <a:gd name="T11" fmla="*/ 2147483647 h 54"/>
              <a:gd name="T12" fmla="*/ 2147483647 w 71"/>
              <a:gd name="T13" fmla="*/ 2147483647 h 54"/>
              <a:gd name="T14" fmla="*/ 2147483647 w 71"/>
              <a:gd name="T15" fmla="*/ 2147483647 h 54"/>
              <a:gd name="T16" fmla="*/ 2147483647 w 71"/>
              <a:gd name="T17" fmla="*/ 2147483647 h 54"/>
              <a:gd name="T18" fmla="*/ 2147483647 w 71"/>
              <a:gd name="T19" fmla="*/ 2147483647 h 54"/>
              <a:gd name="T20" fmla="*/ 2147483647 w 71"/>
              <a:gd name="T21" fmla="*/ 2147483647 h 54"/>
              <a:gd name="T22" fmla="*/ 2147483647 w 71"/>
              <a:gd name="T23" fmla="*/ 2147483647 h 54"/>
              <a:gd name="T24" fmla="*/ 2147483647 w 71"/>
              <a:gd name="T25" fmla="*/ 2147483647 h 54"/>
              <a:gd name="T26" fmla="*/ 2147483647 w 71"/>
              <a:gd name="T27" fmla="*/ 2147483647 h 54"/>
              <a:gd name="T28" fmla="*/ 2147483647 w 71"/>
              <a:gd name="T29" fmla="*/ 2147483647 h 54"/>
              <a:gd name="T30" fmla="*/ 2147483647 w 71"/>
              <a:gd name="T31" fmla="*/ 2147483647 h 54"/>
              <a:gd name="T32" fmla="*/ 2147483647 w 71"/>
              <a:gd name="T33" fmla="*/ 2147483647 h 54"/>
              <a:gd name="T34" fmla="*/ 2147483647 w 71"/>
              <a:gd name="T35" fmla="*/ 2147483647 h 54"/>
              <a:gd name="T36" fmla="*/ 2147483647 w 71"/>
              <a:gd name="T37" fmla="*/ 2147483647 h 54"/>
              <a:gd name="T38" fmla="*/ 2147483647 w 71"/>
              <a:gd name="T39" fmla="*/ 2147483647 h 54"/>
              <a:gd name="T40" fmla="*/ 2147483647 w 71"/>
              <a:gd name="T41" fmla="*/ 2147483647 h 54"/>
              <a:gd name="T42" fmla="*/ 2147483647 w 71"/>
              <a:gd name="T43" fmla="*/ 2147483647 h 54"/>
              <a:gd name="T44" fmla="*/ 2147483647 w 71"/>
              <a:gd name="T45" fmla="*/ 2147483647 h 54"/>
              <a:gd name="T46" fmla="*/ 2147483647 w 71"/>
              <a:gd name="T47" fmla="*/ 2147483647 h 54"/>
              <a:gd name="T48" fmla="*/ 2147483647 w 71"/>
              <a:gd name="T49" fmla="*/ 2147483647 h 54"/>
              <a:gd name="T50" fmla="*/ 2147483647 w 71"/>
              <a:gd name="T51" fmla="*/ 2147483647 h 54"/>
              <a:gd name="T52" fmla="*/ 2147483647 w 71"/>
              <a:gd name="T53" fmla="*/ 0 h 54"/>
              <a:gd name="T54" fmla="*/ 2147483647 w 71"/>
              <a:gd name="T55" fmla="*/ 2147483647 h 54"/>
              <a:gd name="T56" fmla="*/ 2147483647 w 71"/>
              <a:gd name="T57" fmla="*/ 2147483647 h 54"/>
              <a:gd name="T58" fmla="*/ 2147483647 w 71"/>
              <a:gd name="T59" fmla="*/ 2147483647 h 54"/>
              <a:gd name="T60" fmla="*/ 2147483647 w 71"/>
              <a:gd name="T61" fmla="*/ 2147483647 h 54"/>
              <a:gd name="T62" fmla="*/ 2147483647 w 71"/>
              <a:gd name="T63" fmla="*/ 2147483647 h 54"/>
              <a:gd name="T64" fmla="*/ 2147483647 w 71"/>
              <a:gd name="T65" fmla="*/ 2147483647 h 54"/>
              <a:gd name="T66" fmla="*/ 2147483647 w 71"/>
              <a:gd name="T67" fmla="*/ 2147483647 h 54"/>
              <a:gd name="T68" fmla="*/ 2147483647 w 71"/>
              <a:gd name="T69" fmla="*/ 2147483647 h 54"/>
              <a:gd name="T70" fmla="*/ 2147483647 w 71"/>
              <a:gd name="T71" fmla="*/ 2147483647 h 54"/>
              <a:gd name="T72" fmla="*/ 2147483647 w 71"/>
              <a:gd name="T73" fmla="*/ 2147483647 h 54"/>
              <a:gd name="T74" fmla="*/ 2147483647 w 71"/>
              <a:gd name="T75" fmla="*/ 2147483647 h 54"/>
              <a:gd name="T76" fmla="*/ 2147483647 w 71"/>
              <a:gd name="T77" fmla="*/ 2147483647 h 54"/>
              <a:gd name="T78" fmla="*/ 2147483647 w 71"/>
              <a:gd name="T79" fmla="*/ 2147483647 h 54"/>
              <a:gd name="T80" fmla="*/ 1258713018 w 71"/>
              <a:gd name="T81" fmla="*/ 2147483647 h 54"/>
              <a:gd name="T82" fmla="*/ 2147483647 w 71"/>
              <a:gd name="T83" fmla="*/ 2147483647 h 54"/>
              <a:gd name="T84" fmla="*/ 2147483647 w 71"/>
              <a:gd name="T85" fmla="*/ 2147483647 h 54"/>
              <a:gd name="T86" fmla="*/ 2147483647 w 71"/>
              <a:gd name="T87" fmla="*/ 2147483647 h 54"/>
              <a:gd name="T88" fmla="*/ 2147483647 w 71"/>
              <a:gd name="T89" fmla="*/ 2147483647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
              <a:gd name="T136" fmla="*/ 0 h 54"/>
              <a:gd name="T137" fmla="*/ 71 w 71"/>
              <a:gd name="T138" fmla="*/ 54 h 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 h="54">
                <a:moveTo>
                  <a:pt x="46" y="45"/>
                </a:moveTo>
                <a:lnTo>
                  <a:pt x="54" y="48"/>
                </a:lnTo>
                <a:lnTo>
                  <a:pt x="54" y="49"/>
                </a:lnTo>
                <a:lnTo>
                  <a:pt x="53" y="50"/>
                </a:lnTo>
                <a:lnTo>
                  <a:pt x="53" y="51"/>
                </a:lnTo>
                <a:lnTo>
                  <a:pt x="53" y="52"/>
                </a:lnTo>
                <a:lnTo>
                  <a:pt x="52" y="52"/>
                </a:lnTo>
                <a:lnTo>
                  <a:pt x="52" y="54"/>
                </a:lnTo>
                <a:lnTo>
                  <a:pt x="53" y="54"/>
                </a:lnTo>
                <a:lnTo>
                  <a:pt x="54" y="53"/>
                </a:lnTo>
                <a:lnTo>
                  <a:pt x="55" y="53"/>
                </a:lnTo>
                <a:lnTo>
                  <a:pt x="56" y="53"/>
                </a:lnTo>
                <a:lnTo>
                  <a:pt x="57" y="52"/>
                </a:lnTo>
                <a:lnTo>
                  <a:pt x="58" y="52"/>
                </a:lnTo>
                <a:lnTo>
                  <a:pt x="60" y="51"/>
                </a:lnTo>
                <a:lnTo>
                  <a:pt x="61" y="51"/>
                </a:lnTo>
                <a:lnTo>
                  <a:pt x="62" y="50"/>
                </a:lnTo>
                <a:lnTo>
                  <a:pt x="66" y="47"/>
                </a:lnTo>
                <a:lnTo>
                  <a:pt x="67" y="46"/>
                </a:lnTo>
                <a:lnTo>
                  <a:pt x="68" y="45"/>
                </a:lnTo>
                <a:lnTo>
                  <a:pt x="69" y="45"/>
                </a:lnTo>
                <a:lnTo>
                  <a:pt x="70" y="44"/>
                </a:lnTo>
                <a:lnTo>
                  <a:pt x="71" y="44"/>
                </a:lnTo>
                <a:lnTo>
                  <a:pt x="71" y="43"/>
                </a:lnTo>
                <a:lnTo>
                  <a:pt x="71" y="42"/>
                </a:lnTo>
                <a:lnTo>
                  <a:pt x="70" y="43"/>
                </a:lnTo>
                <a:lnTo>
                  <a:pt x="69" y="43"/>
                </a:lnTo>
                <a:lnTo>
                  <a:pt x="68" y="44"/>
                </a:lnTo>
                <a:lnTo>
                  <a:pt x="67" y="44"/>
                </a:lnTo>
                <a:lnTo>
                  <a:pt x="67" y="45"/>
                </a:lnTo>
                <a:lnTo>
                  <a:pt x="66" y="46"/>
                </a:lnTo>
                <a:lnTo>
                  <a:pt x="66" y="45"/>
                </a:lnTo>
                <a:lnTo>
                  <a:pt x="66" y="44"/>
                </a:lnTo>
                <a:lnTo>
                  <a:pt x="67" y="44"/>
                </a:lnTo>
                <a:lnTo>
                  <a:pt x="68" y="42"/>
                </a:lnTo>
                <a:lnTo>
                  <a:pt x="67" y="42"/>
                </a:lnTo>
                <a:lnTo>
                  <a:pt x="67" y="43"/>
                </a:lnTo>
                <a:lnTo>
                  <a:pt x="66" y="43"/>
                </a:lnTo>
                <a:lnTo>
                  <a:pt x="66" y="44"/>
                </a:lnTo>
                <a:lnTo>
                  <a:pt x="63" y="45"/>
                </a:lnTo>
                <a:lnTo>
                  <a:pt x="60" y="47"/>
                </a:lnTo>
                <a:lnTo>
                  <a:pt x="58" y="48"/>
                </a:lnTo>
                <a:lnTo>
                  <a:pt x="57" y="49"/>
                </a:lnTo>
                <a:lnTo>
                  <a:pt x="56" y="50"/>
                </a:lnTo>
                <a:lnTo>
                  <a:pt x="55" y="50"/>
                </a:lnTo>
                <a:lnTo>
                  <a:pt x="55" y="49"/>
                </a:lnTo>
                <a:lnTo>
                  <a:pt x="55" y="48"/>
                </a:lnTo>
                <a:lnTo>
                  <a:pt x="56" y="47"/>
                </a:lnTo>
                <a:lnTo>
                  <a:pt x="55" y="46"/>
                </a:lnTo>
                <a:lnTo>
                  <a:pt x="57" y="44"/>
                </a:lnTo>
                <a:lnTo>
                  <a:pt x="56" y="43"/>
                </a:lnTo>
                <a:lnTo>
                  <a:pt x="55" y="34"/>
                </a:lnTo>
                <a:lnTo>
                  <a:pt x="55" y="26"/>
                </a:lnTo>
                <a:lnTo>
                  <a:pt x="54" y="24"/>
                </a:lnTo>
                <a:lnTo>
                  <a:pt x="53" y="22"/>
                </a:lnTo>
                <a:lnTo>
                  <a:pt x="53" y="21"/>
                </a:lnTo>
                <a:lnTo>
                  <a:pt x="53" y="18"/>
                </a:lnTo>
                <a:lnTo>
                  <a:pt x="52" y="16"/>
                </a:lnTo>
                <a:lnTo>
                  <a:pt x="51" y="16"/>
                </a:lnTo>
                <a:lnTo>
                  <a:pt x="51" y="17"/>
                </a:lnTo>
                <a:lnTo>
                  <a:pt x="51" y="16"/>
                </a:lnTo>
                <a:lnTo>
                  <a:pt x="51" y="15"/>
                </a:lnTo>
                <a:lnTo>
                  <a:pt x="49" y="11"/>
                </a:lnTo>
                <a:lnTo>
                  <a:pt x="49" y="10"/>
                </a:lnTo>
                <a:lnTo>
                  <a:pt x="50" y="9"/>
                </a:lnTo>
                <a:lnTo>
                  <a:pt x="49" y="6"/>
                </a:lnTo>
                <a:lnTo>
                  <a:pt x="48" y="3"/>
                </a:lnTo>
                <a:lnTo>
                  <a:pt x="48" y="2"/>
                </a:lnTo>
                <a:lnTo>
                  <a:pt x="48" y="1"/>
                </a:lnTo>
                <a:lnTo>
                  <a:pt x="47" y="0"/>
                </a:lnTo>
                <a:lnTo>
                  <a:pt x="36" y="3"/>
                </a:lnTo>
                <a:lnTo>
                  <a:pt x="35" y="3"/>
                </a:lnTo>
                <a:lnTo>
                  <a:pt x="32" y="6"/>
                </a:lnTo>
                <a:lnTo>
                  <a:pt x="29" y="10"/>
                </a:lnTo>
                <a:lnTo>
                  <a:pt x="29" y="11"/>
                </a:lnTo>
                <a:lnTo>
                  <a:pt x="29" y="12"/>
                </a:lnTo>
                <a:lnTo>
                  <a:pt x="28" y="13"/>
                </a:lnTo>
                <a:lnTo>
                  <a:pt x="25" y="16"/>
                </a:lnTo>
                <a:lnTo>
                  <a:pt x="25" y="17"/>
                </a:lnTo>
                <a:lnTo>
                  <a:pt x="26" y="18"/>
                </a:lnTo>
                <a:lnTo>
                  <a:pt x="26" y="17"/>
                </a:lnTo>
                <a:lnTo>
                  <a:pt x="27" y="18"/>
                </a:lnTo>
                <a:lnTo>
                  <a:pt x="27" y="19"/>
                </a:lnTo>
                <a:lnTo>
                  <a:pt x="27" y="20"/>
                </a:lnTo>
                <a:lnTo>
                  <a:pt x="27" y="21"/>
                </a:lnTo>
                <a:lnTo>
                  <a:pt x="27" y="23"/>
                </a:lnTo>
                <a:lnTo>
                  <a:pt x="26" y="23"/>
                </a:lnTo>
                <a:lnTo>
                  <a:pt x="23" y="26"/>
                </a:lnTo>
                <a:lnTo>
                  <a:pt x="21" y="27"/>
                </a:lnTo>
                <a:lnTo>
                  <a:pt x="17" y="28"/>
                </a:lnTo>
                <a:lnTo>
                  <a:pt x="15" y="28"/>
                </a:lnTo>
                <a:lnTo>
                  <a:pt x="14" y="27"/>
                </a:lnTo>
                <a:lnTo>
                  <a:pt x="11" y="28"/>
                </a:lnTo>
                <a:lnTo>
                  <a:pt x="9" y="28"/>
                </a:lnTo>
                <a:lnTo>
                  <a:pt x="6" y="29"/>
                </a:lnTo>
                <a:lnTo>
                  <a:pt x="5" y="30"/>
                </a:lnTo>
                <a:lnTo>
                  <a:pt x="5" y="31"/>
                </a:lnTo>
                <a:lnTo>
                  <a:pt x="5" y="32"/>
                </a:lnTo>
                <a:lnTo>
                  <a:pt x="7" y="34"/>
                </a:lnTo>
                <a:lnTo>
                  <a:pt x="7" y="35"/>
                </a:lnTo>
                <a:lnTo>
                  <a:pt x="7" y="36"/>
                </a:lnTo>
                <a:lnTo>
                  <a:pt x="6" y="37"/>
                </a:lnTo>
                <a:lnTo>
                  <a:pt x="5" y="38"/>
                </a:lnTo>
                <a:lnTo>
                  <a:pt x="2" y="42"/>
                </a:lnTo>
                <a:lnTo>
                  <a:pt x="0" y="43"/>
                </a:lnTo>
                <a:lnTo>
                  <a:pt x="1" y="46"/>
                </a:lnTo>
                <a:lnTo>
                  <a:pt x="39" y="38"/>
                </a:lnTo>
                <a:lnTo>
                  <a:pt x="40" y="39"/>
                </a:lnTo>
                <a:lnTo>
                  <a:pt x="40" y="40"/>
                </a:lnTo>
                <a:lnTo>
                  <a:pt x="41" y="40"/>
                </a:lnTo>
                <a:lnTo>
                  <a:pt x="43" y="43"/>
                </a:lnTo>
                <a:lnTo>
                  <a:pt x="43" y="44"/>
                </a:lnTo>
                <a:lnTo>
                  <a:pt x="45" y="44"/>
                </a:lnTo>
                <a:lnTo>
                  <a:pt x="46" y="45"/>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6" name="Freeform 52"/>
          <p:cNvSpPr>
            <a:spLocks/>
          </p:cNvSpPr>
          <p:nvPr/>
        </p:nvSpPr>
        <p:spPr bwMode="auto">
          <a:xfrm>
            <a:off x="4725988" y="3263900"/>
            <a:ext cx="588962" cy="549275"/>
          </a:xfrm>
          <a:custGeom>
            <a:avLst/>
            <a:gdLst>
              <a:gd name="T0" fmla="*/ 0 w 47"/>
              <a:gd name="T1" fmla="*/ 2147483647 h 43"/>
              <a:gd name="T2" fmla="*/ 2147483647 w 47"/>
              <a:gd name="T3" fmla="*/ 0 h 43"/>
              <a:gd name="T4" fmla="*/ 2147483647 w 47"/>
              <a:gd name="T5" fmla="*/ 0 h 43"/>
              <a:gd name="T6" fmla="*/ 2147483647 w 47"/>
              <a:gd name="T7" fmla="*/ 1306022664 h 43"/>
              <a:gd name="T8" fmla="*/ 2147483647 w 47"/>
              <a:gd name="T9" fmla="*/ 2147483647 h 43"/>
              <a:gd name="T10" fmla="*/ 2147483647 w 47"/>
              <a:gd name="T11" fmla="*/ 2147483647 h 43"/>
              <a:gd name="T12" fmla="*/ 2147483647 w 47"/>
              <a:gd name="T13" fmla="*/ 2147483647 h 43"/>
              <a:gd name="T14" fmla="*/ 2147483647 w 47"/>
              <a:gd name="T15" fmla="*/ 2147483647 h 43"/>
              <a:gd name="T16" fmla="*/ 2147483647 w 47"/>
              <a:gd name="T17" fmla="*/ 2147483647 h 43"/>
              <a:gd name="T18" fmla="*/ 2147483647 w 47"/>
              <a:gd name="T19" fmla="*/ 2147483647 h 43"/>
              <a:gd name="T20" fmla="*/ 2147483647 w 47"/>
              <a:gd name="T21" fmla="*/ 2147483647 h 43"/>
              <a:gd name="T22" fmla="*/ 2147483647 w 47"/>
              <a:gd name="T23" fmla="*/ 2147483647 h 43"/>
              <a:gd name="T24" fmla="*/ 2147483647 w 47"/>
              <a:gd name="T25" fmla="*/ 2147483647 h 43"/>
              <a:gd name="T26" fmla="*/ 2147483647 w 47"/>
              <a:gd name="T27" fmla="*/ 2147483647 h 43"/>
              <a:gd name="T28" fmla="*/ 2147483647 w 47"/>
              <a:gd name="T29" fmla="*/ 2147483647 h 43"/>
              <a:gd name="T30" fmla="*/ 2147483647 w 47"/>
              <a:gd name="T31" fmla="*/ 2147483647 h 43"/>
              <a:gd name="T32" fmla="*/ 2147483647 w 47"/>
              <a:gd name="T33" fmla="*/ 2147483647 h 43"/>
              <a:gd name="T34" fmla="*/ 2147483647 w 47"/>
              <a:gd name="T35" fmla="*/ 2147483647 h 43"/>
              <a:gd name="T36" fmla="*/ 2147483647 w 47"/>
              <a:gd name="T37" fmla="*/ 2147483647 h 43"/>
              <a:gd name="T38" fmla="*/ 2147483647 w 47"/>
              <a:gd name="T39" fmla="*/ 2147483647 h 43"/>
              <a:gd name="T40" fmla="*/ 2147483647 w 47"/>
              <a:gd name="T41" fmla="*/ 2147483647 h 43"/>
              <a:gd name="T42" fmla="*/ 2147483647 w 47"/>
              <a:gd name="T43" fmla="*/ 2147483647 h 43"/>
              <a:gd name="T44" fmla="*/ 2147483647 w 47"/>
              <a:gd name="T45" fmla="*/ 2147483647 h 43"/>
              <a:gd name="T46" fmla="*/ 2147483647 w 47"/>
              <a:gd name="T47" fmla="*/ 2147483647 h 43"/>
              <a:gd name="T48" fmla="*/ 2147483647 w 47"/>
              <a:gd name="T49" fmla="*/ 2147483647 h 43"/>
              <a:gd name="T50" fmla="*/ 2147483647 w 47"/>
              <a:gd name="T51" fmla="*/ 2147483647 h 43"/>
              <a:gd name="T52" fmla="*/ 2147483647 w 47"/>
              <a:gd name="T53" fmla="*/ 2147483647 h 43"/>
              <a:gd name="T54" fmla="*/ 2147483647 w 47"/>
              <a:gd name="T55" fmla="*/ 2147483647 h 43"/>
              <a:gd name="T56" fmla="*/ 2147483647 w 47"/>
              <a:gd name="T57" fmla="*/ 2147483647 h 43"/>
              <a:gd name="T58" fmla="*/ 2147483647 w 47"/>
              <a:gd name="T59" fmla="*/ 2147483647 h 43"/>
              <a:gd name="T60" fmla="*/ 2147483647 w 47"/>
              <a:gd name="T61" fmla="*/ 2147483647 h 43"/>
              <a:gd name="T62" fmla="*/ 2147483647 w 47"/>
              <a:gd name="T63" fmla="*/ 2147483647 h 43"/>
              <a:gd name="T64" fmla="*/ 2147483647 w 47"/>
              <a:gd name="T65" fmla="*/ 2147483647 h 43"/>
              <a:gd name="T66" fmla="*/ 2147483647 w 47"/>
              <a:gd name="T67" fmla="*/ 2147483647 h 43"/>
              <a:gd name="T68" fmla="*/ 2147483647 w 47"/>
              <a:gd name="T69" fmla="*/ 2147483647 h 43"/>
              <a:gd name="T70" fmla="*/ 2147483647 w 47"/>
              <a:gd name="T71" fmla="*/ 2147483647 h 43"/>
              <a:gd name="T72" fmla="*/ 2147483647 w 47"/>
              <a:gd name="T73" fmla="*/ 2147483647 h 43"/>
              <a:gd name="T74" fmla="*/ 2147483647 w 47"/>
              <a:gd name="T75" fmla="*/ 2147483647 h 43"/>
              <a:gd name="T76" fmla="*/ 2147483647 w 47"/>
              <a:gd name="T77" fmla="*/ 2147483647 h 43"/>
              <a:gd name="T78" fmla="*/ 2147483647 w 47"/>
              <a:gd name="T79" fmla="*/ 2147483647 h 43"/>
              <a:gd name="T80" fmla="*/ 2147483647 w 47"/>
              <a:gd name="T81" fmla="*/ 2147483647 h 43"/>
              <a:gd name="T82" fmla="*/ 2147483647 w 47"/>
              <a:gd name="T83" fmla="*/ 2147483647 h 43"/>
              <a:gd name="T84" fmla="*/ 2147483647 w 47"/>
              <a:gd name="T85" fmla="*/ 2147483647 h 43"/>
              <a:gd name="T86" fmla="*/ 2147483647 w 47"/>
              <a:gd name="T87" fmla="*/ 2147483647 h 43"/>
              <a:gd name="T88" fmla="*/ 2147483647 w 47"/>
              <a:gd name="T89" fmla="*/ 2147483647 h 43"/>
              <a:gd name="T90" fmla="*/ 2147483647 w 47"/>
              <a:gd name="T91" fmla="*/ 2147483647 h 43"/>
              <a:gd name="T92" fmla="*/ 2147483647 w 47"/>
              <a:gd name="T93" fmla="*/ 2147483647 h 43"/>
              <a:gd name="T94" fmla="*/ 2147483647 w 47"/>
              <a:gd name="T95" fmla="*/ 2147483647 h 43"/>
              <a:gd name="T96" fmla="*/ 0 w 47"/>
              <a:gd name="T97" fmla="*/ 2147483647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43"/>
              <a:gd name="T149" fmla="*/ 47 w 47"/>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43">
                <a:moveTo>
                  <a:pt x="0" y="2"/>
                </a:moveTo>
                <a:lnTo>
                  <a:pt x="42" y="0"/>
                </a:lnTo>
                <a:lnTo>
                  <a:pt x="43" y="1"/>
                </a:lnTo>
                <a:lnTo>
                  <a:pt x="43" y="2"/>
                </a:lnTo>
                <a:lnTo>
                  <a:pt x="43" y="3"/>
                </a:lnTo>
                <a:lnTo>
                  <a:pt x="42" y="4"/>
                </a:lnTo>
                <a:lnTo>
                  <a:pt x="41" y="5"/>
                </a:lnTo>
                <a:lnTo>
                  <a:pt x="40" y="6"/>
                </a:lnTo>
                <a:lnTo>
                  <a:pt x="47" y="5"/>
                </a:lnTo>
                <a:lnTo>
                  <a:pt x="47" y="6"/>
                </a:lnTo>
                <a:lnTo>
                  <a:pt x="47" y="7"/>
                </a:lnTo>
                <a:lnTo>
                  <a:pt x="46" y="8"/>
                </a:lnTo>
                <a:lnTo>
                  <a:pt x="45" y="9"/>
                </a:lnTo>
                <a:lnTo>
                  <a:pt x="45" y="11"/>
                </a:lnTo>
                <a:lnTo>
                  <a:pt x="43" y="13"/>
                </a:lnTo>
                <a:lnTo>
                  <a:pt x="44" y="14"/>
                </a:lnTo>
                <a:lnTo>
                  <a:pt x="44" y="17"/>
                </a:lnTo>
                <a:lnTo>
                  <a:pt x="43" y="17"/>
                </a:lnTo>
                <a:lnTo>
                  <a:pt x="42" y="18"/>
                </a:lnTo>
                <a:lnTo>
                  <a:pt x="40" y="20"/>
                </a:lnTo>
                <a:lnTo>
                  <a:pt x="40" y="22"/>
                </a:lnTo>
                <a:lnTo>
                  <a:pt x="40" y="24"/>
                </a:lnTo>
                <a:lnTo>
                  <a:pt x="39" y="25"/>
                </a:lnTo>
                <a:lnTo>
                  <a:pt x="38" y="26"/>
                </a:lnTo>
                <a:lnTo>
                  <a:pt x="37" y="28"/>
                </a:lnTo>
                <a:lnTo>
                  <a:pt x="36" y="28"/>
                </a:lnTo>
                <a:lnTo>
                  <a:pt x="36" y="30"/>
                </a:lnTo>
                <a:lnTo>
                  <a:pt x="35" y="31"/>
                </a:lnTo>
                <a:lnTo>
                  <a:pt x="35" y="32"/>
                </a:lnTo>
                <a:lnTo>
                  <a:pt x="35" y="33"/>
                </a:lnTo>
                <a:lnTo>
                  <a:pt x="34" y="35"/>
                </a:lnTo>
                <a:lnTo>
                  <a:pt x="34" y="37"/>
                </a:lnTo>
                <a:lnTo>
                  <a:pt x="35" y="38"/>
                </a:lnTo>
                <a:lnTo>
                  <a:pt x="35" y="39"/>
                </a:lnTo>
                <a:lnTo>
                  <a:pt x="35" y="40"/>
                </a:lnTo>
                <a:lnTo>
                  <a:pt x="35" y="41"/>
                </a:lnTo>
                <a:lnTo>
                  <a:pt x="35" y="42"/>
                </a:lnTo>
                <a:lnTo>
                  <a:pt x="6" y="43"/>
                </a:lnTo>
                <a:lnTo>
                  <a:pt x="6" y="36"/>
                </a:lnTo>
                <a:lnTo>
                  <a:pt x="5" y="36"/>
                </a:lnTo>
                <a:lnTo>
                  <a:pt x="3" y="36"/>
                </a:lnTo>
                <a:lnTo>
                  <a:pt x="2" y="35"/>
                </a:lnTo>
                <a:lnTo>
                  <a:pt x="2" y="14"/>
                </a:lnTo>
                <a:lnTo>
                  <a:pt x="0" y="2"/>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7" name="Freeform 53"/>
          <p:cNvSpPr>
            <a:spLocks/>
          </p:cNvSpPr>
          <p:nvPr/>
        </p:nvSpPr>
        <p:spPr bwMode="auto">
          <a:xfrm>
            <a:off x="2570163" y="1190625"/>
            <a:ext cx="1203325" cy="768350"/>
          </a:xfrm>
          <a:custGeom>
            <a:avLst/>
            <a:gdLst>
              <a:gd name="T0" fmla="*/ 413643 w 96"/>
              <a:gd name="T1" fmla="*/ 678709 h 60"/>
              <a:gd name="T2" fmla="*/ 413643 w 96"/>
              <a:gd name="T3" fmla="*/ 755544 h 60"/>
              <a:gd name="T4" fmla="*/ 388574 w 96"/>
              <a:gd name="T5" fmla="*/ 729933 h 60"/>
              <a:gd name="T6" fmla="*/ 363504 w 96"/>
              <a:gd name="T7" fmla="*/ 717127 h 60"/>
              <a:gd name="T8" fmla="*/ 338435 w 96"/>
              <a:gd name="T9" fmla="*/ 729933 h 60"/>
              <a:gd name="T10" fmla="*/ 325901 w 96"/>
              <a:gd name="T11" fmla="*/ 729933 h 60"/>
              <a:gd name="T12" fmla="*/ 288297 w 96"/>
              <a:gd name="T13" fmla="*/ 717127 h 60"/>
              <a:gd name="T14" fmla="*/ 263227 w 96"/>
              <a:gd name="T15" fmla="*/ 729933 h 60"/>
              <a:gd name="T16" fmla="*/ 238158 w 96"/>
              <a:gd name="T17" fmla="*/ 717127 h 60"/>
              <a:gd name="T18" fmla="*/ 225623 w 96"/>
              <a:gd name="T19" fmla="*/ 742738 h 60"/>
              <a:gd name="T20" fmla="*/ 200554 w 96"/>
              <a:gd name="T21" fmla="*/ 717127 h 60"/>
              <a:gd name="T22" fmla="*/ 200554 w 96"/>
              <a:gd name="T23" fmla="*/ 691515 h 60"/>
              <a:gd name="T24" fmla="*/ 188020 w 96"/>
              <a:gd name="T25" fmla="*/ 665903 h 60"/>
              <a:gd name="T26" fmla="*/ 162950 w 96"/>
              <a:gd name="T27" fmla="*/ 653098 h 60"/>
              <a:gd name="T28" fmla="*/ 175485 w 96"/>
              <a:gd name="T29" fmla="*/ 627486 h 60"/>
              <a:gd name="T30" fmla="*/ 162950 w 96"/>
              <a:gd name="T31" fmla="*/ 589068 h 60"/>
              <a:gd name="T32" fmla="*/ 162950 w 96"/>
              <a:gd name="T33" fmla="*/ 537845 h 60"/>
              <a:gd name="T34" fmla="*/ 150416 w 96"/>
              <a:gd name="T35" fmla="*/ 537845 h 60"/>
              <a:gd name="T36" fmla="*/ 137881 w 96"/>
              <a:gd name="T37" fmla="*/ 512233 h 60"/>
              <a:gd name="T38" fmla="*/ 100277 w 96"/>
              <a:gd name="T39" fmla="*/ 550651 h 60"/>
              <a:gd name="T40" fmla="*/ 75208 w 96"/>
              <a:gd name="T41" fmla="*/ 525039 h 60"/>
              <a:gd name="T42" fmla="*/ 87742 w 96"/>
              <a:gd name="T43" fmla="*/ 512233 h 60"/>
              <a:gd name="T44" fmla="*/ 100277 w 96"/>
              <a:gd name="T45" fmla="*/ 486622 h 60"/>
              <a:gd name="T46" fmla="*/ 100277 w 96"/>
              <a:gd name="T47" fmla="*/ 461010 h 60"/>
              <a:gd name="T48" fmla="*/ 112812 w 96"/>
              <a:gd name="T49" fmla="*/ 435398 h 60"/>
              <a:gd name="T50" fmla="*/ 125346 w 96"/>
              <a:gd name="T51" fmla="*/ 384175 h 60"/>
              <a:gd name="T52" fmla="*/ 100277 w 96"/>
              <a:gd name="T53" fmla="*/ 371369 h 60"/>
              <a:gd name="T54" fmla="*/ 87742 w 96"/>
              <a:gd name="T55" fmla="*/ 358563 h 60"/>
              <a:gd name="T56" fmla="*/ 75208 w 96"/>
              <a:gd name="T57" fmla="*/ 320146 h 60"/>
              <a:gd name="T58" fmla="*/ 25069 w 96"/>
              <a:gd name="T59" fmla="*/ 256117 h 60"/>
              <a:gd name="T60" fmla="*/ 12535 w 96"/>
              <a:gd name="T61" fmla="*/ 230505 h 60"/>
              <a:gd name="T62" fmla="*/ 25069 w 96"/>
              <a:gd name="T63" fmla="*/ 204893 h 60"/>
              <a:gd name="T64" fmla="*/ 0 w 96"/>
              <a:gd name="T65" fmla="*/ 140864 h 60"/>
              <a:gd name="T66" fmla="*/ 137881 w 96"/>
              <a:gd name="T67" fmla="*/ 12806 h 60"/>
              <a:gd name="T68" fmla="*/ 727009 w 96"/>
              <a:gd name="T69" fmla="*/ 115253 h 60"/>
              <a:gd name="T70" fmla="*/ 1165721 w 96"/>
              <a:gd name="T71" fmla="*/ 627486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60">
                <a:moveTo>
                  <a:pt x="92" y="60"/>
                </a:moveTo>
                <a:lnTo>
                  <a:pt x="33" y="53"/>
                </a:lnTo>
                <a:lnTo>
                  <a:pt x="33" y="59"/>
                </a:lnTo>
                <a:lnTo>
                  <a:pt x="32" y="58"/>
                </a:lnTo>
                <a:lnTo>
                  <a:pt x="31" y="57"/>
                </a:lnTo>
                <a:lnTo>
                  <a:pt x="30" y="56"/>
                </a:lnTo>
                <a:lnTo>
                  <a:pt x="29" y="56"/>
                </a:lnTo>
                <a:lnTo>
                  <a:pt x="29" y="57"/>
                </a:lnTo>
                <a:lnTo>
                  <a:pt x="27" y="57"/>
                </a:lnTo>
                <a:lnTo>
                  <a:pt x="27" y="58"/>
                </a:lnTo>
                <a:lnTo>
                  <a:pt x="26" y="57"/>
                </a:lnTo>
                <a:lnTo>
                  <a:pt x="23" y="57"/>
                </a:lnTo>
                <a:lnTo>
                  <a:pt x="23" y="56"/>
                </a:lnTo>
                <a:lnTo>
                  <a:pt x="22" y="57"/>
                </a:lnTo>
                <a:lnTo>
                  <a:pt x="21" y="57"/>
                </a:lnTo>
                <a:lnTo>
                  <a:pt x="19" y="56"/>
                </a:lnTo>
                <a:lnTo>
                  <a:pt x="18" y="57"/>
                </a:lnTo>
                <a:lnTo>
                  <a:pt x="18" y="58"/>
                </a:lnTo>
                <a:lnTo>
                  <a:pt x="17" y="57"/>
                </a:lnTo>
                <a:lnTo>
                  <a:pt x="16" y="56"/>
                </a:lnTo>
                <a:lnTo>
                  <a:pt x="16" y="54"/>
                </a:lnTo>
                <a:lnTo>
                  <a:pt x="16" y="53"/>
                </a:lnTo>
                <a:lnTo>
                  <a:pt x="15" y="52"/>
                </a:lnTo>
                <a:lnTo>
                  <a:pt x="14" y="52"/>
                </a:lnTo>
                <a:lnTo>
                  <a:pt x="13" y="51"/>
                </a:lnTo>
                <a:lnTo>
                  <a:pt x="14" y="50"/>
                </a:lnTo>
                <a:lnTo>
                  <a:pt x="14" y="49"/>
                </a:lnTo>
                <a:lnTo>
                  <a:pt x="13" y="48"/>
                </a:lnTo>
                <a:lnTo>
                  <a:pt x="13" y="46"/>
                </a:lnTo>
                <a:lnTo>
                  <a:pt x="12" y="44"/>
                </a:lnTo>
                <a:lnTo>
                  <a:pt x="13" y="42"/>
                </a:lnTo>
                <a:lnTo>
                  <a:pt x="12" y="42"/>
                </a:lnTo>
                <a:lnTo>
                  <a:pt x="12" y="41"/>
                </a:lnTo>
                <a:lnTo>
                  <a:pt x="11" y="40"/>
                </a:lnTo>
                <a:lnTo>
                  <a:pt x="11" y="41"/>
                </a:lnTo>
                <a:lnTo>
                  <a:pt x="8" y="43"/>
                </a:lnTo>
                <a:lnTo>
                  <a:pt x="6" y="41"/>
                </a:lnTo>
                <a:lnTo>
                  <a:pt x="7" y="40"/>
                </a:lnTo>
                <a:lnTo>
                  <a:pt x="7" y="38"/>
                </a:lnTo>
                <a:lnTo>
                  <a:pt x="8" y="38"/>
                </a:lnTo>
                <a:lnTo>
                  <a:pt x="8" y="37"/>
                </a:lnTo>
                <a:lnTo>
                  <a:pt x="8" y="36"/>
                </a:lnTo>
                <a:lnTo>
                  <a:pt x="8" y="35"/>
                </a:lnTo>
                <a:lnTo>
                  <a:pt x="9" y="34"/>
                </a:lnTo>
                <a:lnTo>
                  <a:pt x="9" y="33"/>
                </a:lnTo>
                <a:lnTo>
                  <a:pt x="10" y="30"/>
                </a:lnTo>
                <a:lnTo>
                  <a:pt x="10" y="29"/>
                </a:lnTo>
                <a:lnTo>
                  <a:pt x="8" y="29"/>
                </a:lnTo>
                <a:lnTo>
                  <a:pt x="8" y="28"/>
                </a:lnTo>
                <a:lnTo>
                  <a:pt x="7" y="28"/>
                </a:lnTo>
                <a:lnTo>
                  <a:pt x="6" y="26"/>
                </a:lnTo>
                <a:lnTo>
                  <a:pt x="6" y="25"/>
                </a:lnTo>
                <a:lnTo>
                  <a:pt x="4" y="22"/>
                </a:lnTo>
                <a:lnTo>
                  <a:pt x="2" y="20"/>
                </a:lnTo>
                <a:lnTo>
                  <a:pt x="2" y="18"/>
                </a:lnTo>
                <a:lnTo>
                  <a:pt x="1" y="18"/>
                </a:lnTo>
                <a:lnTo>
                  <a:pt x="1" y="17"/>
                </a:lnTo>
                <a:lnTo>
                  <a:pt x="2" y="16"/>
                </a:lnTo>
                <a:lnTo>
                  <a:pt x="1" y="14"/>
                </a:lnTo>
                <a:lnTo>
                  <a:pt x="0" y="11"/>
                </a:lnTo>
                <a:lnTo>
                  <a:pt x="2" y="0"/>
                </a:lnTo>
                <a:lnTo>
                  <a:pt x="11" y="1"/>
                </a:lnTo>
                <a:lnTo>
                  <a:pt x="34" y="5"/>
                </a:lnTo>
                <a:lnTo>
                  <a:pt x="58" y="9"/>
                </a:lnTo>
                <a:lnTo>
                  <a:pt x="96" y="13"/>
                </a:lnTo>
                <a:lnTo>
                  <a:pt x="93" y="49"/>
                </a:lnTo>
                <a:lnTo>
                  <a:pt x="92" y="60"/>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8" name="Freeform 54"/>
          <p:cNvSpPr>
            <a:spLocks/>
          </p:cNvSpPr>
          <p:nvPr/>
        </p:nvSpPr>
        <p:spPr bwMode="auto">
          <a:xfrm>
            <a:off x="2908300" y="1868488"/>
            <a:ext cx="814388" cy="692150"/>
          </a:xfrm>
          <a:custGeom>
            <a:avLst/>
            <a:gdLst>
              <a:gd name="T0" fmla="*/ 764272 w 65"/>
              <a:gd name="T1" fmla="*/ 692150 h 54"/>
              <a:gd name="T2" fmla="*/ 789330 w 65"/>
              <a:gd name="T3" fmla="*/ 397345 h 54"/>
              <a:gd name="T4" fmla="*/ 814388 w 65"/>
              <a:gd name="T5" fmla="*/ 89723 h 54"/>
              <a:gd name="T6" fmla="*/ 75174 w 65"/>
              <a:gd name="T7" fmla="*/ 0 h 54"/>
              <a:gd name="T8" fmla="*/ 75174 w 65"/>
              <a:gd name="T9" fmla="*/ 76906 h 54"/>
              <a:gd name="T10" fmla="*/ 12529 w 65"/>
              <a:gd name="T11" fmla="*/ 448616 h 54"/>
              <a:gd name="T12" fmla="*/ 12529 w 65"/>
              <a:gd name="T13" fmla="*/ 448616 h 54"/>
              <a:gd name="T14" fmla="*/ 0 w 65"/>
              <a:gd name="T15" fmla="*/ 602427 h 54"/>
              <a:gd name="T16" fmla="*/ 212994 w 65"/>
              <a:gd name="T17" fmla="*/ 628062 h 54"/>
              <a:gd name="T18" fmla="*/ 764272 w 65"/>
              <a:gd name="T19" fmla="*/ 692150 h 54"/>
              <a:gd name="T20" fmla="*/ 764272 w 65"/>
              <a:gd name="T21" fmla="*/ 69215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54">
                <a:moveTo>
                  <a:pt x="61" y="54"/>
                </a:moveTo>
                <a:lnTo>
                  <a:pt x="63" y="31"/>
                </a:lnTo>
                <a:lnTo>
                  <a:pt x="65" y="7"/>
                </a:lnTo>
                <a:lnTo>
                  <a:pt x="6" y="0"/>
                </a:lnTo>
                <a:lnTo>
                  <a:pt x="6" y="6"/>
                </a:lnTo>
                <a:lnTo>
                  <a:pt x="1" y="35"/>
                </a:lnTo>
                <a:lnTo>
                  <a:pt x="0" y="47"/>
                </a:lnTo>
                <a:lnTo>
                  <a:pt x="17" y="49"/>
                </a:lnTo>
                <a:lnTo>
                  <a:pt x="61" y="54"/>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39" name="Freeform 55"/>
          <p:cNvSpPr>
            <a:spLocks/>
          </p:cNvSpPr>
          <p:nvPr/>
        </p:nvSpPr>
        <p:spPr bwMode="auto">
          <a:xfrm>
            <a:off x="3033713" y="2495550"/>
            <a:ext cx="852487" cy="690563"/>
          </a:xfrm>
          <a:custGeom>
            <a:avLst/>
            <a:gdLst>
              <a:gd name="T0" fmla="*/ 0 w 68"/>
              <a:gd name="T1" fmla="*/ 601046 h 54"/>
              <a:gd name="T2" fmla="*/ 87756 w 68"/>
              <a:gd name="T3" fmla="*/ 0 h 54"/>
              <a:gd name="T4" fmla="*/ 639365 w 68"/>
              <a:gd name="T5" fmla="*/ 63941 h 54"/>
              <a:gd name="T6" fmla="*/ 852487 w 68"/>
              <a:gd name="T7" fmla="*/ 89517 h 54"/>
              <a:gd name="T8" fmla="*/ 852487 w 68"/>
              <a:gd name="T9" fmla="*/ 230188 h 54"/>
              <a:gd name="T10" fmla="*/ 827414 w 68"/>
              <a:gd name="T11" fmla="*/ 690563 h 54"/>
              <a:gd name="T12" fmla="*/ 714585 w 68"/>
              <a:gd name="T13" fmla="*/ 690563 h 54"/>
              <a:gd name="T14" fmla="*/ 0 w 68"/>
              <a:gd name="T15" fmla="*/ 601046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54">
                <a:moveTo>
                  <a:pt x="0" y="47"/>
                </a:moveTo>
                <a:lnTo>
                  <a:pt x="7" y="0"/>
                </a:lnTo>
                <a:lnTo>
                  <a:pt x="51" y="5"/>
                </a:lnTo>
                <a:lnTo>
                  <a:pt x="68" y="7"/>
                </a:lnTo>
                <a:lnTo>
                  <a:pt x="68" y="18"/>
                </a:lnTo>
                <a:lnTo>
                  <a:pt x="66" y="54"/>
                </a:lnTo>
                <a:lnTo>
                  <a:pt x="57" y="54"/>
                </a:lnTo>
                <a:lnTo>
                  <a:pt x="0" y="47"/>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0" name="Freeform 56"/>
          <p:cNvSpPr>
            <a:spLocks/>
          </p:cNvSpPr>
          <p:nvPr/>
        </p:nvSpPr>
        <p:spPr bwMode="auto">
          <a:xfrm>
            <a:off x="2921000" y="3097213"/>
            <a:ext cx="827088" cy="869950"/>
          </a:xfrm>
          <a:custGeom>
            <a:avLst/>
            <a:gdLst>
              <a:gd name="T0" fmla="*/ 2147483647 w 66"/>
              <a:gd name="T1" fmla="*/ 0 h 68"/>
              <a:gd name="T2" fmla="*/ 0 w 66"/>
              <a:gd name="T3" fmla="*/ 2147483647 h 68"/>
              <a:gd name="T4" fmla="*/ 0 w 66"/>
              <a:gd name="T5" fmla="*/ 2147483647 h 68"/>
              <a:gd name="T6" fmla="*/ 2147483647 w 66"/>
              <a:gd name="T7" fmla="*/ 2147483647 h 68"/>
              <a:gd name="T8" fmla="*/ 2147483647 w 66"/>
              <a:gd name="T9" fmla="*/ 2147483647 h 68"/>
              <a:gd name="T10" fmla="*/ 2147483647 w 66"/>
              <a:gd name="T11" fmla="*/ 2147483647 h 68"/>
              <a:gd name="T12" fmla="*/ 2147483647 w 66"/>
              <a:gd name="T13" fmla="*/ 2147483647 h 68"/>
              <a:gd name="T14" fmla="*/ 2147483647 w 66"/>
              <a:gd name="T15" fmla="*/ 2147483647 h 68"/>
              <a:gd name="T16" fmla="*/ 2147483647 w 66"/>
              <a:gd name="T17" fmla="*/ 2147483647 h 68"/>
              <a:gd name="T18" fmla="*/ 2147483647 w 66"/>
              <a:gd name="T19" fmla="*/ 2147483647 h 68"/>
              <a:gd name="T20" fmla="*/ 2147483647 w 66"/>
              <a:gd name="T21" fmla="*/ 2147483647 h 68"/>
              <a:gd name="T22" fmla="*/ 2147483647 w 66"/>
              <a:gd name="T23" fmla="*/ 2147483647 h 68"/>
              <a:gd name="T24" fmla="*/ 2147483647 w 66"/>
              <a:gd name="T25" fmla="*/ 2147483647 h 68"/>
              <a:gd name="T26" fmla="*/ 2147483647 w 66"/>
              <a:gd name="T27" fmla="*/ 2147483647 h 68"/>
              <a:gd name="T28" fmla="*/ 2147483647 w 66"/>
              <a:gd name="T29" fmla="*/ 2147483647 h 68"/>
              <a:gd name="T30" fmla="*/ 2147483647 w 66"/>
              <a:gd name="T31" fmla="*/ 2147483647 h 68"/>
              <a:gd name="T32" fmla="*/ 2147483647 w 66"/>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68"/>
              <a:gd name="T53" fmla="*/ 66 w 66"/>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68">
                <a:moveTo>
                  <a:pt x="9" y="0"/>
                </a:moveTo>
                <a:lnTo>
                  <a:pt x="0" y="67"/>
                </a:lnTo>
                <a:lnTo>
                  <a:pt x="9" y="68"/>
                </a:lnTo>
                <a:lnTo>
                  <a:pt x="9" y="63"/>
                </a:lnTo>
                <a:lnTo>
                  <a:pt x="26" y="65"/>
                </a:lnTo>
                <a:lnTo>
                  <a:pt x="25" y="65"/>
                </a:lnTo>
                <a:lnTo>
                  <a:pt x="25" y="64"/>
                </a:lnTo>
                <a:lnTo>
                  <a:pt x="25" y="63"/>
                </a:lnTo>
                <a:lnTo>
                  <a:pt x="25" y="62"/>
                </a:lnTo>
                <a:lnTo>
                  <a:pt x="60" y="66"/>
                </a:lnTo>
                <a:lnTo>
                  <a:pt x="65" y="12"/>
                </a:lnTo>
                <a:lnTo>
                  <a:pt x="66" y="7"/>
                </a:lnTo>
                <a:lnTo>
                  <a:pt x="9" y="0"/>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1" name="Freeform 57"/>
          <p:cNvSpPr>
            <a:spLocks/>
          </p:cNvSpPr>
          <p:nvPr/>
        </p:nvSpPr>
        <p:spPr bwMode="auto">
          <a:xfrm>
            <a:off x="3735388" y="3186113"/>
            <a:ext cx="1016000" cy="525462"/>
          </a:xfrm>
          <a:custGeom>
            <a:avLst/>
            <a:gdLst>
              <a:gd name="T0" fmla="*/ 2147483647 w 81"/>
              <a:gd name="T1" fmla="*/ 0 h 41"/>
              <a:gd name="T2" fmla="*/ 0 w 81"/>
              <a:gd name="T3" fmla="*/ 2147483647 h 41"/>
              <a:gd name="T4" fmla="*/ 2147483647 w 81"/>
              <a:gd name="T5" fmla="*/ 2147483647 h 41"/>
              <a:gd name="T6" fmla="*/ 2147483647 w 81"/>
              <a:gd name="T7" fmla="*/ 2147483647 h 41"/>
              <a:gd name="T8" fmla="*/ 2147483647 w 81"/>
              <a:gd name="T9" fmla="*/ 2147483647 h 41"/>
              <a:gd name="T10" fmla="*/ 2147483647 w 81"/>
              <a:gd name="T11" fmla="*/ 2147483647 h 41"/>
              <a:gd name="T12" fmla="*/ 2147483647 w 81"/>
              <a:gd name="T13" fmla="*/ 2147483647 h 41"/>
              <a:gd name="T14" fmla="*/ 2147483647 w 81"/>
              <a:gd name="T15" fmla="*/ 2147483647 h 41"/>
              <a:gd name="T16" fmla="*/ 2147483647 w 81"/>
              <a:gd name="T17" fmla="*/ 2147483647 h 41"/>
              <a:gd name="T18" fmla="*/ 2147483647 w 81"/>
              <a:gd name="T19" fmla="*/ 2147483647 h 41"/>
              <a:gd name="T20" fmla="*/ 2147483647 w 81"/>
              <a:gd name="T21" fmla="*/ 2147483647 h 41"/>
              <a:gd name="T22" fmla="*/ 2147483647 w 81"/>
              <a:gd name="T23" fmla="*/ 2147483647 h 41"/>
              <a:gd name="T24" fmla="*/ 2147483647 w 81"/>
              <a:gd name="T25" fmla="*/ 2147483647 h 41"/>
              <a:gd name="T26" fmla="*/ 2147483647 w 81"/>
              <a:gd name="T27" fmla="*/ 2147483647 h 41"/>
              <a:gd name="T28" fmla="*/ 2147483647 w 81"/>
              <a:gd name="T29" fmla="*/ 2147483647 h 41"/>
              <a:gd name="T30" fmla="*/ 2147483647 w 81"/>
              <a:gd name="T31" fmla="*/ 2147483647 h 41"/>
              <a:gd name="T32" fmla="*/ 2147483647 w 81"/>
              <a:gd name="T33" fmla="*/ 2147483647 h 41"/>
              <a:gd name="T34" fmla="*/ 2147483647 w 81"/>
              <a:gd name="T35" fmla="*/ 2147483647 h 41"/>
              <a:gd name="T36" fmla="*/ 2147483647 w 81"/>
              <a:gd name="T37" fmla="*/ 2147483647 h 41"/>
              <a:gd name="T38" fmla="*/ 2147483647 w 81"/>
              <a:gd name="T39" fmla="*/ 2147483647 h 41"/>
              <a:gd name="T40" fmla="*/ 2147483647 w 81"/>
              <a:gd name="T41" fmla="*/ 2147483647 h 41"/>
              <a:gd name="T42" fmla="*/ 2147483647 w 81"/>
              <a:gd name="T43" fmla="*/ 2147483647 h 41"/>
              <a:gd name="T44" fmla="*/ 2147483647 w 81"/>
              <a:gd name="T45" fmla="*/ 2147483647 h 41"/>
              <a:gd name="T46" fmla="*/ 2147483647 w 81"/>
              <a:gd name="T47" fmla="*/ 2147483647 h 41"/>
              <a:gd name="T48" fmla="*/ 2147483647 w 81"/>
              <a:gd name="T49" fmla="*/ 2147483647 h 41"/>
              <a:gd name="T50" fmla="*/ 2147483647 w 81"/>
              <a:gd name="T51" fmla="*/ 2147483647 h 41"/>
              <a:gd name="T52" fmla="*/ 2147483647 w 81"/>
              <a:gd name="T53" fmla="*/ 2147483647 h 41"/>
              <a:gd name="T54" fmla="*/ 2147483647 w 81"/>
              <a:gd name="T55" fmla="*/ 2147483647 h 41"/>
              <a:gd name="T56" fmla="*/ 2147483647 w 81"/>
              <a:gd name="T57" fmla="*/ 2147483647 h 41"/>
              <a:gd name="T58" fmla="*/ 2147483647 w 81"/>
              <a:gd name="T59" fmla="*/ 2147483647 h 41"/>
              <a:gd name="T60" fmla="*/ 2147483647 w 81"/>
              <a:gd name="T61" fmla="*/ 2147483647 h 41"/>
              <a:gd name="T62" fmla="*/ 2147483647 w 81"/>
              <a:gd name="T63" fmla="*/ 2147483647 h 41"/>
              <a:gd name="T64" fmla="*/ 2147483647 w 81"/>
              <a:gd name="T65" fmla="*/ 2147483647 h 41"/>
              <a:gd name="T66" fmla="*/ 2147483647 w 81"/>
              <a:gd name="T67" fmla="*/ 2147483647 h 41"/>
              <a:gd name="T68" fmla="*/ 2147483647 w 81"/>
              <a:gd name="T69" fmla="*/ 214748364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
              <a:gd name="T106" fmla="*/ 0 h 41"/>
              <a:gd name="T107" fmla="*/ 81 w 81"/>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 h="41">
                <a:moveTo>
                  <a:pt x="79" y="2"/>
                </a:moveTo>
                <a:lnTo>
                  <a:pt x="10" y="0"/>
                </a:lnTo>
                <a:lnTo>
                  <a:pt x="1" y="0"/>
                </a:lnTo>
                <a:lnTo>
                  <a:pt x="0" y="5"/>
                </a:lnTo>
                <a:lnTo>
                  <a:pt x="28" y="7"/>
                </a:lnTo>
                <a:lnTo>
                  <a:pt x="28" y="30"/>
                </a:lnTo>
                <a:lnTo>
                  <a:pt x="29" y="30"/>
                </a:lnTo>
                <a:lnTo>
                  <a:pt x="31" y="32"/>
                </a:lnTo>
                <a:lnTo>
                  <a:pt x="33" y="32"/>
                </a:lnTo>
                <a:lnTo>
                  <a:pt x="34" y="32"/>
                </a:lnTo>
                <a:lnTo>
                  <a:pt x="35" y="32"/>
                </a:lnTo>
                <a:lnTo>
                  <a:pt x="35" y="33"/>
                </a:lnTo>
                <a:lnTo>
                  <a:pt x="36" y="34"/>
                </a:lnTo>
                <a:lnTo>
                  <a:pt x="39" y="35"/>
                </a:lnTo>
                <a:lnTo>
                  <a:pt x="40" y="35"/>
                </a:lnTo>
                <a:lnTo>
                  <a:pt x="41" y="35"/>
                </a:lnTo>
                <a:lnTo>
                  <a:pt x="42" y="36"/>
                </a:lnTo>
                <a:lnTo>
                  <a:pt x="43" y="36"/>
                </a:lnTo>
                <a:lnTo>
                  <a:pt x="46" y="36"/>
                </a:lnTo>
                <a:lnTo>
                  <a:pt x="47" y="37"/>
                </a:lnTo>
                <a:lnTo>
                  <a:pt x="47" y="39"/>
                </a:lnTo>
                <a:lnTo>
                  <a:pt x="49" y="39"/>
                </a:lnTo>
                <a:lnTo>
                  <a:pt x="49" y="38"/>
                </a:lnTo>
                <a:lnTo>
                  <a:pt x="50" y="38"/>
                </a:lnTo>
                <a:lnTo>
                  <a:pt x="52" y="39"/>
                </a:lnTo>
                <a:lnTo>
                  <a:pt x="53" y="39"/>
                </a:lnTo>
                <a:lnTo>
                  <a:pt x="54" y="39"/>
                </a:lnTo>
                <a:lnTo>
                  <a:pt x="55" y="39"/>
                </a:lnTo>
                <a:lnTo>
                  <a:pt x="55" y="40"/>
                </a:lnTo>
                <a:lnTo>
                  <a:pt x="55" y="41"/>
                </a:lnTo>
                <a:lnTo>
                  <a:pt x="56" y="40"/>
                </a:lnTo>
                <a:lnTo>
                  <a:pt x="56" y="39"/>
                </a:lnTo>
                <a:lnTo>
                  <a:pt x="57" y="38"/>
                </a:lnTo>
                <a:lnTo>
                  <a:pt x="58" y="38"/>
                </a:lnTo>
                <a:lnTo>
                  <a:pt x="58" y="39"/>
                </a:lnTo>
                <a:lnTo>
                  <a:pt x="59" y="39"/>
                </a:lnTo>
                <a:lnTo>
                  <a:pt x="60" y="39"/>
                </a:lnTo>
                <a:lnTo>
                  <a:pt x="61" y="39"/>
                </a:lnTo>
                <a:lnTo>
                  <a:pt x="60" y="39"/>
                </a:lnTo>
                <a:lnTo>
                  <a:pt x="61" y="40"/>
                </a:lnTo>
                <a:lnTo>
                  <a:pt x="63" y="41"/>
                </a:lnTo>
                <a:lnTo>
                  <a:pt x="64" y="40"/>
                </a:lnTo>
                <a:lnTo>
                  <a:pt x="65" y="39"/>
                </a:lnTo>
                <a:lnTo>
                  <a:pt x="67" y="39"/>
                </a:lnTo>
                <a:lnTo>
                  <a:pt x="69" y="39"/>
                </a:lnTo>
                <a:lnTo>
                  <a:pt x="70" y="38"/>
                </a:lnTo>
                <a:lnTo>
                  <a:pt x="72" y="39"/>
                </a:lnTo>
                <a:lnTo>
                  <a:pt x="74" y="38"/>
                </a:lnTo>
                <a:lnTo>
                  <a:pt x="79" y="41"/>
                </a:lnTo>
                <a:lnTo>
                  <a:pt x="80" y="41"/>
                </a:lnTo>
                <a:lnTo>
                  <a:pt x="81" y="41"/>
                </a:lnTo>
                <a:lnTo>
                  <a:pt x="81" y="20"/>
                </a:lnTo>
                <a:lnTo>
                  <a:pt x="79" y="8"/>
                </a:lnTo>
                <a:lnTo>
                  <a:pt x="79" y="2"/>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2" name="Freeform 58"/>
          <p:cNvSpPr>
            <a:spLocks/>
          </p:cNvSpPr>
          <p:nvPr/>
        </p:nvSpPr>
        <p:spPr bwMode="auto">
          <a:xfrm>
            <a:off x="4887913" y="1677988"/>
            <a:ext cx="614362" cy="673100"/>
          </a:xfrm>
          <a:custGeom>
            <a:avLst/>
            <a:gdLst>
              <a:gd name="T0" fmla="*/ 250760 w 49"/>
              <a:gd name="T1" fmla="*/ 660400 h 53"/>
              <a:gd name="T2" fmla="*/ 213146 w 49"/>
              <a:gd name="T3" fmla="*/ 635000 h 53"/>
              <a:gd name="T4" fmla="*/ 188070 w 49"/>
              <a:gd name="T5" fmla="*/ 571500 h 53"/>
              <a:gd name="T6" fmla="*/ 200608 w 49"/>
              <a:gd name="T7" fmla="*/ 558800 h 53"/>
              <a:gd name="T8" fmla="*/ 188070 w 49"/>
              <a:gd name="T9" fmla="*/ 520700 h 53"/>
              <a:gd name="T10" fmla="*/ 175532 w 49"/>
              <a:gd name="T11" fmla="*/ 482600 h 53"/>
              <a:gd name="T12" fmla="*/ 137918 w 49"/>
              <a:gd name="T13" fmla="*/ 444500 h 53"/>
              <a:gd name="T14" fmla="*/ 100304 w 49"/>
              <a:gd name="T15" fmla="*/ 393700 h 53"/>
              <a:gd name="T16" fmla="*/ 62690 w 49"/>
              <a:gd name="T17" fmla="*/ 381000 h 53"/>
              <a:gd name="T18" fmla="*/ 62690 w 49"/>
              <a:gd name="T19" fmla="*/ 368300 h 53"/>
              <a:gd name="T20" fmla="*/ 25076 w 49"/>
              <a:gd name="T21" fmla="*/ 355600 h 53"/>
              <a:gd name="T22" fmla="*/ 12538 w 49"/>
              <a:gd name="T23" fmla="*/ 342900 h 53"/>
              <a:gd name="T24" fmla="*/ 12538 w 49"/>
              <a:gd name="T25" fmla="*/ 279400 h 53"/>
              <a:gd name="T26" fmla="*/ 25076 w 49"/>
              <a:gd name="T27" fmla="*/ 241300 h 53"/>
              <a:gd name="T28" fmla="*/ 0 w 49"/>
              <a:gd name="T29" fmla="*/ 215900 h 53"/>
              <a:gd name="T30" fmla="*/ 12538 w 49"/>
              <a:gd name="T31" fmla="*/ 190500 h 53"/>
              <a:gd name="T32" fmla="*/ 37614 w 49"/>
              <a:gd name="T33" fmla="*/ 152400 h 53"/>
              <a:gd name="T34" fmla="*/ 50152 w 49"/>
              <a:gd name="T35" fmla="*/ 139700 h 53"/>
              <a:gd name="T36" fmla="*/ 62690 w 49"/>
              <a:gd name="T37" fmla="*/ 50800 h 53"/>
              <a:gd name="T38" fmla="*/ 75228 w 49"/>
              <a:gd name="T39" fmla="*/ 50800 h 53"/>
              <a:gd name="T40" fmla="*/ 112842 w 49"/>
              <a:gd name="T41" fmla="*/ 50800 h 53"/>
              <a:gd name="T42" fmla="*/ 188070 w 49"/>
              <a:gd name="T43" fmla="*/ 0 h 53"/>
              <a:gd name="T44" fmla="*/ 200608 w 49"/>
              <a:gd name="T45" fmla="*/ 12700 h 53"/>
              <a:gd name="T46" fmla="*/ 200608 w 49"/>
              <a:gd name="T47" fmla="*/ 25400 h 53"/>
              <a:gd name="T48" fmla="*/ 188070 w 49"/>
              <a:gd name="T49" fmla="*/ 50800 h 53"/>
              <a:gd name="T50" fmla="*/ 225684 w 49"/>
              <a:gd name="T51" fmla="*/ 50800 h 53"/>
              <a:gd name="T52" fmla="*/ 250760 w 49"/>
              <a:gd name="T53" fmla="*/ 50800 h 53"/>
              <a:gd name="T54" fmla="*/ 263298 w 49"/>
              <a:gd name="T55" fmla="*/ 63500 h 53"/>
              <a:gd name="T56" fmla="*/ 275836 w 49"/>
              <a:gd name="T57" fmla="*/ 88900 h 53"/>
              <a:gd name="T58" fmla="*/ 376140 w 49"/>
              <a:gd name="T59" fmla="*/ 114300 h 53"/>
              <a:gd name="T60" fmla="*/ 413754 w 49"/>
              <a:gd name="T61" fmla="*/ 127000 h 53"/>
              <a:gd name="T62" fmla="*/ 438830 w 49"/>
              <a:gd name="T63" fmla="*/ 139700 h 53"/>
              <a:gd name="T64" fmla="*/ 451368 w 49"/>
              <a:gd name="T65" fmla="*/ 127000 h 53"/>
              <a:gd name="T66" fmla="*/ 488982 w 49"/>
              <a:gd name="T67" fmla="*/ 139700 h 53"/>
              <a:gd name="T68" fmla="*/ 488982 w 49"/>
              <a:gd name="T69" fmla="*/ 152400 h 53"/>
              <a:gd name="T70" fmla="*/ 501520 w 49"/>
              <a:gd name="T71" fmla="*/ 165100 h 53"/>
              <a:gd name="T72" fmla="*/ 526596 w 49"/>
              <a:gd name="T73" fmla="*/ 177800 h 53"/>
              <a:gd name="T74" fmla="*/ 526596 w 49"/>
              <a:gd name="T75" fmla="*/ 228600 h 53"/>
              <a:gd name="T76" fmla="*/ 539134 w 49"/>
              <a:gd name="T77" fmla="*/ 215900 h 53"/>
              <a:gd name="T78" fmla="*/ 539134 w 49"/>
              <a:gd name="T79" fmla="*/ 241300 h 53"/>
              <a:gd name="T80" fmla="*/ 551672 w 49"/>
              <a:gd name="T81" fmla="*/ 266700 h 53"/>
              <a:gd name="T82" fmla="*/ 526596 w 49"/>
              <a:gd name="T83" fmla="*/ 292100 h 53"/>
              <a:gd name="T84" fmla="*/ 514058 w 49"/>
              <a:gd name="T85" fmla="*/ 330200 h 53"/>
              <a:gd name="T86" fmla="*/ 514058 w 49"/>
              <a:gd name="T87" fmla="*/ 342900 h 53"/>
              <a:gd name="T88" fmla="*/ 551672 w 49"/>
              <a:gd name="T89" fmla="*/ 304800 h 53"/>
              <a:gd name="T90" fmla="*/ 576748 w 49"/>
              <a:gd name="T91" fmla="*/ 292100 h 53"/>
              <a:gd name="T92" fmla="*/ 589286 w 49"/>
              <a:gd name="T93" fmla="*/ 266700 h 53"/>
              <a:gd name="T94" fmla="*/ 589286 w 49"/>
              <a:gd name="T95" fmla="*/ 254000 h 53"/>
              <a:gd name="T96" fmla="*/ 601824 w 49"/>
              <a:gd name="T97" fmla="*/ 241300 h 53"/>
              <a:gd name="T98" fmla="*/ 601824 w 49"/>
              <a:gd name="T99" fmla="*/ 228600 h 53"/>
              <a:gd name="T100" fmla="*/ 614362 w 49"/>
              <a:gd name="T101" fmla="*/ 228600 h 53"/>
              <a:gd name="T102" fmla="*/ 601824 w 49"/>
              <a:gd name="T103" fmla="*/ 292100 h 53"/>
              <a:gd name="T104" fmla="*/ 589286 w 49"/>
              <a:gd name="T105" fmla="*/ 304800 h 53"/>
              <a:gd name="T106" fmla="*/ 576748 w 49"/>
              <a:gd name="T107" fmla="*/ 342900 h 53"/>
              <a:gd name="T108" fmla="*/ 576748 w 49"/>
              <a:gd name="T109" fmla="*/ 393700 h 53"/>
              <a:gd name="T110" fmla="*/ 551672 w 49"/>
              <a:gd name="T111" fmla="*/ 419100 h 53"/>
              <a:gd name="T112" fmla="*/ 564210 w 49"/>
              <a:gd name="T113" fmla="*/ 469900 h 53"/>
              <a:gd name="T114" fmla="*/ 539134 w 49"/>
              <a:gd name="T115" fmla="*/ 520700 h 53"/>
              <a:gd name="T116" fmla="*/ 564210 w 49"/>
              <a:gd name="T117" fmla="*/ 609600 h 53"/>
              <a:gd name="T118" fmla="*/ 564210 w 49"/>
              <a:gd name="T119" fmla="*/ 622300 h 53"/>
              <a:gd name="T120" fmla="*/ 564210 w 49"/>
              <a:gd name="T121" fmla="*/ 647700 h 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 h="53">
                <a:moveTo>
                  <a:pt x="20" y="53"/>
                </a:moveTo>
                <a:lnTo>
                  <a:pt x="20" y="52"/>
                </a:lnTo>
                <a:lnTo>
                  <a:pt x="19" y="51"/>
                </a:lnTo>
                <a:lnTo>
                  <a:pt x="17" y="50"/>
                </a:lnTo>
                <a:lnTo>
                  <a:pt x="16" y="47"/>
                </a:lnTo>
                <a:lnTo>
                  <a:pt x="15" y="45"/>
                </a:lnTo>
                <a:lnTo>
                  <a:pt x="16" y="44"/>
                </a:lnTo>
                <a:lnTo>
                  <a:pt x="15" y="43"/>
                </a:lnTo>
                <a:lnTo>
                  <a:pt x="15" y="41"/>
                </a:lnTo>
                <a:lnTo>
                  <a:pt x="14" y="39"/>
                </a:lnTo>
                <a:lnTo>
                  <a:pt x="14" y="38"/>
                </a:lnTo>
                <a:lnTo>
                  <a:pt x="14" y="37"/>
                </a:lnTo>
                <a:lnTo>
                  <a:pt x="11" y="35"/>
                </a:lnTo>
                <a:lnTo>
                  <a:pt x="9" y="33"/>
                </a:lnTo>
                <a:lnTo>
                  <a:pt x="8" y="31"/>
                </a:lnTo>
                <a:lnTo>
                  <a:pt x="6" y="30"/>
                </a:lnTo>
                <a:lnTo>
                  <a:pt x="5" y="30"/>
                </a:lnTo>
                <a:lnTo>
                  <a:pt x="5" y="29"/>
                </a:lnTo>
                <a:lnTo>
                  <a:pt x="3" y="29"/>
                </a:lnTo>
                <a:lnTo>
                  <a:pt x="2" y="28"/>
                </a:lnTo>
                <a:lnTo>
                  <a:pt x="1" y="28"/>
                </a:lnTo>
                <a:lnTo>
                  <a:pt x="1" y="27"/>
                </a:lnTo>
                <a:lnTo>
                  <a:pt x="1" y="24"/>
                </a:lnTo>
                <a:lnTo>
                  <a:pt x="1" y="22"/>
                </a:lnTo>
                <a:lnTo>
                  <a:pt x="1" y="21"/>
                </a:lnTo>
                <a:lnTo>
                  <a:pt x="2" y="19"/>
                </a:lnTo>
                <a:lnTo>
                  <a:pt x="1" y="18"/>
                </a:lnTo>
                <a:lnTo>
                  <a:pt x="0" y="17"/>
                </a:lnTo>
                <a:lnTo>
                  <a:pt x="0" y="15"/>
                </a:lnTo>
                <a:lnTo>
                  <a:pt x="1" y="15"/>
                </a:lnTo>
                <a:lnTo>
                  <a:pt x="1" y="14"/>
                </a:lnTo>
                <a:lnTo>
                  <a:pt x="3" y="12"/>
                </a:lnTo>
                <a:lnTo>
                  <a:pt x="4" y="12"/>
                </a:lnTo>
                <a:lnTo>
                  <a:pt x="4" y="11"/>
                </a:lnTo>
                <a:lnTo>
                  <a:pt x="4" y="5"/>
                </a:lnTo>
                <a:lnTo>
                  <a:pt x="5" y="4"/>
                </a:lnTo>
                <a:lnTo>
                  <a:pt x="5" y="3"/>
                </a:lnTo>
                <a:lnTo>
                  <a:pt x="6" y="4"/>
                </a:lnTo>
                <a:lnTo>
                  <a:pt x="7" y="4"/>
                </a:lnTo>
                <a:lnTo>
                  <a:pt x="9" y="4"/>
                </a:lnTo>
                <a:lnTo>
                  <a:pt x="11" y="3"/>
                </a:lnTo>
                <a:lnTo>
                  <a:pt x="15" y="0"/>
                </a:lnTo>
                <a:lnTo>
                  <a:pt x="16" y="0"/>
                </a:lnTo>
                <a:lnTo>
                  <a:pt x="16" y="1"/>
                </a:lnTo>
                <a:lnTo>
                  <a:pt x="16" y="2"/>
                </a:lnTo>
                <a:lnTo>
                  <a:pt x="16" y="3"/>
                </a:lnTo>
                <a:lnTo>
                  <a:pt x="15" y="4"/>
                </a:lnTo>
                <a:lnTo>
                  <a:pt x="17" y="4"/>
                </a:lnTo>
                <a:lnTo>
                  <a:pt x="18" y="4"/>
                </a:lnTo>
                <a:lnTo>
                  <a:pt x="19" y="5"/>
                </a:lnTo>
                <a:lnTo>
                  <a:pt x="20" y="4"/>
                </a:lnTo>
                <a:lnTo>
                  <a:pt x="20" y="5"/>
                </a:lnTo>
                <a:lnTo>
                  <a:pt x="21" y="5"/>
                </a:lnTo>
                <a:lnTo>
                  <a:pt x="22" y="6"/>
                </a:lnTo>
                <a:lnTo>
                  <a:pt x="22" y="7"/>
                </a:lnTo>
                <a:lnTo>
                  <a:pt x="23" y="7"/>
                </a:lnTo>
                <a:lnTo>
                  <a:pt x="30" y="9"/>
                </a:lnTo>
                <a:lnTo>
                  <a:pt x="31" y="9"/>
                </a:lnTo>
                <a:lnTo>
                  <a:pt x="33" y="10"/>
                </a:lnTo>
                <a:lnTo>
                  <a:pt x="34" y="10"/>
                </a:lnTo>
                <a:lnTo>
                  <a:pt x="35" y="11"/>
                </a:lnTo>
                <a:lnTo>
                  <a:pt x="35" y="10"/>
                </a:lnTo>
                <a:lnTo>
                  <a:pt x="36" y="10"/>
                </a:lnTo>
                <a:lnTo>
                  <a:pt x="37" y="11"/>
                </a:lnTo>
                <a:lnTo>
                  <a:pt x="39" y="11"/>
                </a:lnTo>
                <a:lnTo>
                  <a:pt x="39" y="12"/>
                </a:lnTo>
                <a:lnTo>
                  <a:pt x="40" y="13"/>
                </a:lnTo>
                <a:lnTo>
                  <a:pt x="42" y="13"/>
                </a:lnTo>
                <a:lnTo>
                  <a:pt x="42" y="14"/>
                </a:lnTo>
                <a:lnTo>
                  <a:pt x="41" y="17"/>
                </a:lnTo>
                <a:lnTo>
                  <a:pt x="42" y="18"/>
                </a:lnTo>
                <a:lnTo>
                  <a:pt x="43" y="17"/>
                </a:lnTo>
                <a:lnTo>
                  <a:pt x="43" y="18"/>
                </a:lnTo>
                <a:lnTo>
                  <a:pt x="43" y="19"/>
                </a:lnTo>
                <a:lnTo>
                  <a:pt x="43" y="20"/>
                </a:lnTo>
                <a:lnTo>
                  <a:pt x="44" y="21"/>
                </a:lnTo>
                <a:lnTo>
                  <a:pt x="42" y="23"/>
                </a:lnTo>
                <a:lnTo>
                  <a:pt x="41" y="25"/>
                </a:lnTo>
                <a:lnTo>
                  <a:pt x="41" y="26"/>
                </a:lnTo>
                <a:lnTo>
                  <a:pt x="41" y="27"/>
                </a:lnTo>
                <a:lnTo>
                  <a:pt x="42" y="27"/>
                </a:lnTo>
                <a:lnTo>
                  <a:pt x="44" y="24"/>
                </a:lnTo>
                <a:lnTo>
                  <a:pt x="45" y="23"/>
                </a:lnTo>
                <a:lnTo>
                  <a:pt x="46" y="23"/>
                </a:lnTo>
                <a:lnTo>
                  <a:pt x="46" y="22"/>
                </a:lnTo>
                <a:lnTo>
                  <a:pt x="47" y="21"/>
                </a:lnTo>
                <a:lnTo>
                  <a:pt x="47" y="20"/>
                </a:lnTo>
                <a:lnTo>
                  <a:pt x="47" y="19"/>
                </a:lnTo>
                <a:lnTo>
                  <a:pt x="48" y="19"/>
                </a:lnTo>
                <a:lnTo>
                  <a:pt x="48" y="18"/>
                </a:lnTo>
                <a:lnTo>
                  <a:pt x="49" y="18"/>
                </a:lnTo>
                <a:lnTo>
                  <a:pt x="49" y="20"/>
                </a:lnTo>
                <a:lnTo>
                  <a:pt x="48" y="23"/>
                </a:lnTo>
                <a:lnTo>
                  <a:pt x="47" y="23"/>
                </a:lnTo>
                <a:lnTo>
                  <a:pt x="47" y="24"/>
                </a:lnTo>
                <a:lnTo>
                  <a:pt x="47" y="25"/>
                </a:lnTo>
                <a:lnTo>
                  <a:pt x="46" y="27"/>
                </a:lnTo>
                <a:lnTo>
                  <a:pt x="46" y="30"/>
                </a:lnTo>
                <a:lnTo>
                  <a:pt x="46" y="31"/>
                </a:lnTo>
                <a:lnTo>
                  <a:pt x="44" y="32"/>
                </a:lnTo>
                <a:lnTo>
                  <a:pt x="44" y="33"/>
                </a:lnTo>
                <a:lnTo>
                  <a:pt x="45" y="35"/>
                </a:lnTo>
                <a:lnTo>
                  <a:pt x="45" y="37"/>
                </a:lnTo>
                <a:lnTo>
                  <a:pt x="44" y="38"/>
                </a:lnTo>
                <a:lnTo>
                  <a:pt x="43" y="41"/>
                </a:lnTo>
                <a:lnTo>
                  <a:pt x="44" y="45"/>
                </a:lnTo>
                <a:lnTo>
                  <a:pt x="45" y="48"/>
                </a:lnTo>
                <a:lnTo>
                  <a:pt x="45" y="49"/>
                </a:lnTo>
                <a:lnTo>
                  <a:pt x="45" y="50"/>
                </a:lnTo>
                <a:lnTo>
                  <a:pt x="45" y="51"/>
                </a:lnTo>
                <a:lnTo>
                  <a:pt x="20" y="53"/>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3" name="Freeform 59"/>
          <p:cNvSpPr>
            <a:spLocks/>
          </p:cNvSpPr>
          <p:nvPr/>
        </p:nvSpPr>
        <p:spPr bwMode="auto">
          <a:xfrm>
            <a:off x="5327650" y="2803525"/>
            <a:ext cx="863600" cy="447675"/>
          </a:xfrm>
          <a:custGeom>
            <a:avLst/>
            <a:gdLst>
              <a:gd name="T0" fmla="*/ 2147483647 w 69"/>
              <a:gd name="T1" fmla="*/ 2147483647 h 35"/>
              <a:gd name="T2" fmla="*/ 2147483647 w 69"/>
              <a:gd name="T3" fmla="*/ 2147483647 h 35"/>
              <a:gd name="T4" fmla="*/ 2147483647 w 69"/>
              <a:gd name="T5" fmla="*/ 2147483647 h 35"/>
              <a:gd name="T6" fmla="*/ 2147483647 w 69"/>
              <a:gd name="T7" fmla="*/ 2147483647 h 35"/>
              <a:gd name="T8" fmla="*/ 2147483647 w 69"/>
              <a:gd name="T9" fmla="*/ 2147483647 h 35"/>
              <a:gd name="T10" fmla="*/ 2147483647 w 69"/>
              <a:gd name="T11" fmla="*/ 2147483647 h 35"/>
              <a:gd name="T12" fmla="*/ 2147483647 w 69"/>
              <a:gd name="T13" fmla="*/ 2147483647 h 35"/>
              <a:gd name="T14" fmla="*/ 2147483647 w 69"/>
              <a:gd name="T15" fmla="*/ 2147483647 h 35"/>
              <a:gd name="T16" fmla="*/ 2147483647 w 69"/>
              <a:gd name="T17" fmla="*/ 2147483647 h 35"/>
              <a:gd name="T18" fmla="*/ 2147483647 w 69"/>
              <a:gd name="T19" fmla="*/ 2147483647 h 35"/>
              <a:gd name="T20" fmla="*/ 2147483647 w 69"/>
              <a:gd name="T21" fmla="*/ 2147483647 h 35"/>
              <a:gd name="T22" fmla="*/ 2147483647 w 69"/>
              <a:gd name="T23" fmla="*/ 2147483647 h 35"/>
              <a:gd name="T24" fmla="*/ 2147483647 w 69"/>
              <a:gd name="T25" fmla="*/ 2147483647 h 35"/>
              <a:gd name="T26" fmla="*/ 2147483647 w 69"/>
              <a:gd name="T27" fmla="*/ 2147483647 h 35"/>
              <a:gd name="T28" fmla="*/ 2147483647 w 69"/>
              <a:gd name="T29" fmla="*/ 2147483647 h 35"/>
              <a:gd name="T30" fmla="*/ 2147483647 w 69"/>
              <a:gd name="T31" fmla="*/ 2147483647 h 35"/>
              <a:gd name="T32" fmla="*/ 2147483647 w 69"/>
              <a:gd name="T33" fmla="*/ 2147483647 h 35"/>
              <a:gd name="T34" fmla="*/ 2147483647 w 69"/>
              <a:gd name="T35" fmla="*/ 2147483647 h 35"/>
              <a:gd name="T36" fmla="*/ 2147483647 w 69"/>
              <a:gd name="T37" fmla="*/ 2147483647 h 35"/>
              <a:gd name="T38" fmla="*/ 2147483647 w 69"/>
              <a:gd name="T39" fmla="*/ 2147483647 h 35"/>
              <a:gd name="T40" fmla="*/ 2147483647 w 69"/>
              <a:gd name="T41" fmla="*/ 2147483647 h 35"/>
              <a:gd name="T42" fmla="*/ 2147483647 w 69"/>
              <a:gd name="T43" fmla="*/ 2147483647 h 35"/>
              <a:gd name="T44" fmla="*/ 2147483647 w 69"/>
              <a:gd name="T45" fmla="*/ 2147483647 h 35"/>
              <a:gd name="T46" fmla="*/ 2147483647 w 69"/>
              <a:gd name="T47" fmla="*/ 2147483647 h 35"/>
              <a:gd name="T48" fmla="*/ 2147483647 w 69"/>
              <a:gd name="T49" fmla="*/ 0 h 35"/>
              <a:gd name="T50" fmla="*/ 2147483647 w 69"/>
              <a:gd name="T51" fmla="*/ 1308080769 h 35"/>
              <a:gd name="T52" fmla="*/ 2147483647 w 69"/>
              <a:gd name="T53" fmla="*/ 0 h 35"/>
              <a:gd name="T54" fmla="*/ 2147483647 w 69"/>
              <a:gd name="T55" fmla="*/ 2147483647 h 35"/>
              <a:gd name="T56" fmla="*/ 2147483647 w 69"/>
              <a:gd name="T57" fmla="*/ 2147483647 h 35"/>
              <a:gd name="T58" fmla="*/ 2147483647 w 69"/>
              <a:gd name="T59" fmla="*/ 2147483647 h 35"/>
              <a:gd name="T60" fmla="*/ 2147483647 w 69"/>
              <a:gd name="T61" fmla="*/ 2147483647 h 35"/>
              <a:gd name="T62" fmla="*/ 2147483647 w 69"/>
              <a:gd name="T63" fmla="*/ 2147483647 h 35"/>
              <a:gd name="T64" fmla="*/ 2147483647 w 69"/>
              <a:gd name="T65" fmla="*/ 2147483647 h 35"/>
              <a:gd name="T66" fmla="*/ 2147483647 w 69"/>
              <a:gd name="T67" fmla="*/ 2147483647 h 35"/>
              <a:gd name="T68" fmla="*/ 2147483647 w 69"/>
              <a:gd name="T69" fmla="*/ 2147483647 h 35"/>
              <a:gd name="T70" fmla="*/ 2147483647 w 69"/>
              <a:gd name="T71" fmla="*/ 2147483647 h 35"/>
              <a:gd name="T72" fmla="*/ 2147483647 w 69"/>
              <a:gd name="T73" fmla="*/ 2147483647 h 35"/>
              <a:gd name="T74" fmla="*/ 2147483647 w 69"/>
              <a:gd name="T75" fmla="*/ 2147483647 h 35"/>
              <a:gd name="T76" fmla="*/ 2147483647 w 69"/>
              <a:gd name="T77" fmla="*/ 2147483647 h 35"/>
              <a:gd name="T78" fmla="*/ 2147483647 w 69"/>
              <a:gd name="T79" fmla="*/ 2147483647 h 35"/>
              <a:gd name="T80" fmla="*/ 2147483647 w 69"/>
              <a:gd name="T81" fmla="*/ 2147483647 h 35"/>
              <a:gd name="T82" fmla="*/ 2147483647 w 69"/>
              <a:gd name="T83" fmla="*/ 2147483647 h 35"/>
              <a:gd name="T84" fmla="*/ 2147483647 w 69"/>
              <a:gd name="T85" fmla="*/ 2147483647 h 35"/>
              <a:gd name="T86" fmla="*/ 2147483647 w 69"/>
              <a:gd name="T87" fmla="*/ 2147483647 h 35"/>
              <a:gd name="T88" fmla="*/ 2147483647 w 69"/>
              <a:gd name="T89" fmla="*/ 2147483647 h 35"/>
              <a:gd name="T90" fmla="*/ 2147483647 w 69"/>
              <a:gd name="T91" fmla="*/ 2147483647 h 35"/>
              <a:gd name="T92" fmla="*/ 2147483647 w 69"/>
              <a:gd name="T93" fmla="*/ 2147483647 h 35"/>
              <a:gd name="T94" fmla="*/ 2147483647 w 69"/>
              <a:gd name="T95" fmla="*/ 2147483647 h 35"/>
              <a:gd name="T96" fmla="*/ 2147483647 w 69"/>
              <a:gd name="T97" fmla="*/ 2147483647 h 35"/>
              <a:gd name="T98" fmla="*/ 2147483647 w 69"/>
              <a:gd name="T99" fmla="*/ 2147483647 h 35"/>
              <a:gd name="T100" fmla="*/ 2147483647 w 69"/>
              <a:gd name="T101" fmla="*/ 2147483647 h 35"/>
              <a:gd name="T102" fmla="*/ 2147483647 w 69"/>
              <a:gd name="T103" fmla="*/ 2147483647 h 35"/>
              <a:gd name="T104" fmla="*/ 2147483647 w 69"/>
              <a:gd name="T105" fmla="*/ 2147483647 h 35"/>
              <a:gd name="T106" fmla="*/ 2147483647 w 69"/>
              <a:gd name="T107" fmla="*/ 2147483647 h 35"/>
              <a:gd name="T108" fmla="*/ 1253196243 w 69"/>
              <a:gd name="T109" fmla="*/ 2147483647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
              <a:gd name="T166" fmla="*/ 0 h 35"/>
              <a:gd name="T167" fmla="*/ 69 w 69"/>
              <a:gd name="T168" fmla="*/ 35 h 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 h="35">
                <a:moveTo>
                  <a:pt x="0" y="35"/>
                </a:moveTo>
                <a:lnTo>
                  <a:pt x="14" y="34"/>
                </a:lnTo>
                <a:lnTo>
                  <a:pt x="14" y="33"/>
                </a:lnTo>
                <a:lnTo>
                  <a:pt x="15" y="32"/>
                </a:lnTo>
                <a:lnTo>
                  <a:pt x="16" y="33"/>
                </a:lnTo>
                <a:lnTo>
                  <a:pt x="55" y="29"/>
                </a:lnTo>
                <a:lnTo>
                  <a:pt x="56" y="28"/>
                </a:lnTo>
                <a:lnTo>
                  <a:pt x="59" y="26"/>
                </a:lnTo>
                <a:lnTo>
                  <a:pt x="60" y="26"/>
                </a:lnTo>
                <a:lnTo>
                  <a:pt x="62" y="24"/>
                </a:lnTo>
                <a:lnTo>
                  <a:pt x="62" y="23"/>
                </a:lnTo>
                <a:lnTo>
                  <a:pt x="63" y="23"/>
                </a:lnTo>
                <a:lnTo>
                  <a:pt x="63" y="21"/>
                </a:lnTo>
                <a:lnTo>
                  <a:pt x="64" y="21"/>
                </a:lnTo>
                <a:lnTo>
                  <a:pt x="69" y="16"/>
                </a:lnTo>
                <a:lnTo>
                  <a:pt x="68" y="16"/>
                </a:lnTo>
                <a:lnTo>
                  <a:pt x="68" y="15"/>
                </a:lnTo>
                <a:lnTo>
                  <a:pt x="67" y="15"/>
                </a:lnTo>
                <a:lnTo>
                  <a:pt x="66" y="14"/>
                </a:lnTo>
                <a:lnTo>
                  <a:pt x="64" y="12"/>
                </a:lnTo>
                <a:lnTo>
                  <a:pt x="62" y="10"/>
                </a:lnTo>
                <a:lnTo>
                  <a:pt x="62" y="9"/>
                </a:lnTo>
                <a:lnTo>
                  <a:pt x="62" y="8"/>
                </a:lnTo>
                <a:lnTo>
                  <a:pt x="62" y="7"/>
                </a:lnTo>
                <a:lnTo>
                  <a:pt x="62" y="6"/>
                </a:lnTo>
                <a:lnTo>
                  <a:pt x="62" y="5"/>
                </a:lnTo>
                <a:lnTo>
                  <a:pt x="61" y="5"/>
                </a:lnTo>
                <a:lnTo>
                  <a:pt x="60" y="4"/>
                </a:lnTo>
                <a:lnTo>
                  <a:pt x="59" y="3"/>
                </a:lnTo>
                <a:lnTo>
                  <a:pt x="58" y="2"/>
                </a:lnTo>
                <a:lnTo>
                  <a:pt x="57" y="3"/>
                </a:lnTo>
                <a:lnTo>
                  <a:pt x="57" y="4"/>
                </a:lnTo>
                <a:lnTo>
                  <a:pt x="56" y="4"/>
                </a:lnTo>
                <a:lnTo>
                  <a:pt x="55" y="5"/>
                </a:lnTo>
                <a:lnTo>
                  <a:pt x="53" y="4"/>
                </a:lnTo>
                <a:lnTo>
                  <a:pt x="52" y="4"/>
                </a:lnTo>
                <a:lnTo>
                  <a:pt x="52" y="5"/>
                </a:lnTo>
                <a:lnTo>
                  <a:pt x="50" y="4"/>
                </a:lnTo>
                <a:lnTo>
                  <a:pt x="48" y="4"/>
                </a:lnTo>
                <a:lnTo>
                  <a:pt x="46" y="3"/>
                </a:lnTo>
                <a:lnTo>
                  <a:pt x="46" y="2"/>
                </a:lnTo>
                <a:lnTo>
                  <a:pt x="44" y="0"/>
                </a:lnTo>
                <a:lnTo>
                  <a:pt x="43" y="1"/>
                </a:lnTo>
                <a:lnTo>
                  <a:pt x="42" y="1"/>
                </a:lnTo>
                <a:lnTo>
                  <a:pt x="41" y="0"/>
                </a:lnTo>
                <a:lnTo>
                  <a:pt x="40" y="1"/>
                </a:lnTo>
                <a:lnTo>
                  <a:pt x="40" y="2"/>
                </a:lnTo>
                <a:lnTo>
                  <a:pt x="41" y="4"/>
                </a:lnTo>
                <a:lnTo>
                  <a:pt x="40" y="5"/>
                </a:lnTo>
                <a:lnTo>
                  <a:pt x="39" y="5"/>
                </a:lnTo>
                <a:lnTo>
                  <a:pt x="38" y="6"/>
                </a:lnTo>
                <a:lnTo>
                  <a:pt x="37" y="6"/>
                </a:lnTo>
                <a:lnTo>
                  <a:pt x="36" y="6"/>
                </a:lnTo>
                <a:lnTo>
                  <a:pt x="36" y="8"/>
                </a:lnTo>
                <a:lnTo>
                  <a:pt x="32" y="13"/>
                </a:lnTo>
                <a:lnTo>
                  <a:pt x="31" y="15"/>
                </a:lnTo>
                <a:lnTo>
                  <a:pt x="29" y="15"/>
                </a:lnTo>
                <a:lnTo>
                  <a:pt x="28" y="14"/>
                </a:lnTo>
                <a:lnTo>
                  <a:pt x="27" y="13"/>
                </a:lnTo>
                <a:lnTo>
                  <a:pt x="27" y="14"/>
                </a:lnTo>
                <a:lnTo>
                  <a:pt x="26" y="17"/>
                </a:lnTo>
                <a:lnTo>
                  <a:pt x="25" y="17"/>
                </a:lnTo>
                <a:lnTo>
                  <a:pt x="24" y="17"/>
                </a:lnTo>
                <a:lnTo>
                  <a:pt x="24" y="16"/>
                </a:lnTo>
                <a:lnTo>
                  <a:pt x="22" y="16"/>
                </a:lnTo>
                <a:lnTo>
                  <a:pt x="22" y="18"/>
                </a:lnTo>
                <a:lnTo>
                  <a:pt x="21" y="18"/>
                </a:lnTo>
                <a:lnTo>
                  <a:pt x="18" y="17"/>
                </a:lnTo>
                <a:lnTo>
                  <a:pt x="16" y="18"/>
                </a:lnTo>
                <a:lnTo>
                  <a:pt x="14" y="18"/>
                </a:lnTo>
                <a:lnTo>
                  <a:pt x="14" y="19"/>
                </a:lnTo>
                <a:lnTo>
                  <a:pt x="13" y="19"/>
                </a:lnTo>
                <a:lnTo>
                  <a:pt x="12" y="20"/>
                </a:lnTo>
                <a:lnTo>
                  <a:pt x="12" y="21"/>
                </a:lnTo>
                <a:lnTo>
                  <a:pt x="13" y="22"/>
                </a:lnTo>
                <a:lnTo>
                  <a:pt x="13" y="23"/>
                </a:lnTo>
                <a:lnTo>
                  <a:pt x="10" y="23"/>
                </a:lnTo>
                <a:lnTo>
                  <a:pt x="9" y="24"/>
                </a:lnTo>
                <a:lnTo>
                  <a:pt x="9" y="25"/>
                </a:lnTo>
                <a:lnTo>
                  <a:pt x="10" y="28"/>
                </a:lnTo>
                <a:lnTo>
                  <a:pt x="8" y="28"/>
                </a:lnTo>
                <a:lnTo>
                  <a:pt x="7" y="27"/>
                </a:lnTo>
                <a:lnTo>
                  <a:pt x="6" y="27"/>
                </a:lnTo>
                <a:lnTo>
                  <a:pt x="4" y="26"/>
                </a:lnTo>
                <a:lnTo>
                  <a:pt x="3" y="27"/>
                </a:lnTo>
                <a:lnTo>
                  <a:pt x="3" y="29"/>
                </a:lnTo>
                <a:lnTo>
                  <a:pt x="4" y="30"/>
                </a:lnTo>
                <a:lnTo>
                  <a:pt x="4" y="31"/>
                </a:lnTo>
                <a:lnTo>
                  <a:pt x="3" y="34"/>
                </a:lnTo>
                <a:lnTo>
                  <a:pt x="2" y="34"/>
                </a:lnTo>
                <a:lnTo>
                  <a:pt x="1" y="34"/>
                </a:lnTo>
                <a:lnTo>
                  <a:pt x="0" y="35"/>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4" name="Freeform 60"/>
          <p:cNvSpPr>
            <a:spLocks/>
          </p:cNvSpPr>
          <p:nvPr/>
        </p:nvSpPr>
        <p:spPr bwMode="auto">
          <a:xfrm>
            <a:off x="5502275" y="3443288"/>
            <a:ext cx="450850" cy="727075"/>
          </a:xfrm>
          <a:custGeom>
            <a:avLst/>
            <a:gdLst>
              <a:gd name="T0" fmla="*/ 0 w 36"/>
              <a:gd name="T1" fmla="*/ 25511 h 57"/>
              <a:gd name="T2" fmla="*/ 12524 w 36"/>
              <a:gd name="T3" fmla="*/ 38267 h 57"/>
              <a:gd name="T4" fmla="*/ 0 w 36"/>
              <a:gd name="T5" fmla="*/ 484717 h 57"/>
              <a:gd name="T6" fmla="*/ 0 w 36"/>
              <a:gd name="T7" fmla="*/ 510228 h 57"/>
              <a:gd name="T8" fmla="*/ 25047 w 36"/>
              <a:gd name="T9" fmla="*/ 727075 h 57"/>
              <a:gd name="T10" fmla="*/ 37571 w 36"/>
              <a:gd name="T11" fmla="*/ 727075 h 57"/>
              <a:gd name="T12" fmla="*/ 50094 w 36"/>
              <a:gd name="T13" fmla="*/ 714319 h 57"/>
              <a:gd name="T14" fmla="*/ 62618 w 36"/>
              <a:gd name="T15" fmla="*/ 727075 h 57"/>
              <a:gd name="T16" fmla="*/ 62618 w 36"/>
              <a:gd name="T17" fmla="*/ 714319 h 57"/>
              <a:gd name="T18" fmla="*/ 75142 w 36"/>
              <a:gd name="T19" fmla="*/ 688808 h 57"/>
              <a:gd name="T20" fmla="*/ 75142 w 36"/>
              <a:gd name="T21" fmla="*/ 663296 h 57"/>
              <a:gd name="T22" fmla="*/ 87665 w 36"/>
              <a:gd name="T23" fmla="*/ 688808 h 57"/>
              <a:gd name="T24" fmla="*/ 87665 w 36"/>
              <a:gd name="T25" fmla="*/ 688808 h 57"/>
              <a:gd name="T26" fmla="*/ 100189 w 36"/>
              <a:gd name="T27" fmla="*/ 714319 h 57"/>
              <a:gd name="T28" fmla="*/ 112713 w 36"/>
              <a:gd name="T29" fmla="*/ 727075 h 57"/>
              <a:gd name="T30" fmla="*/ 125236 w 36"/>
              <a:gd name="T31" fmla="*/ 727075 h 57"/>
              <a:gd name="T32" fmla="*/ 137760 w 36"/>
              <a:gd name="T33" fmla="*/ 727075 h 57"/>
              <a:gd name="T34" fmla="*/ 150283 w 36"/>
              <a:gd name="T35" fmla="*/ 714319 h 57"/>
              <a:gd name="T36" fmla="*/ 150283 w 36"/>
              <a:gd name="T37" fmla="*/ 714319 h 57"/>
              <a:gd name="T38" fmla="*/ 162807 w 36"/>
              <a:gd name="T39" fmla="*/ 714319 h 57"/>
              <a:gd name="T40" fmla="*/ 162807 w 36"/>
              <a:gd name="T41" fmla="*/ 701564 h 57"/>
              <a:gd name="T42" fmla="*/ 162807 w 36"/>
              <a:gd name="T43" fmla="*/ 701564 h 57"/>
              <a:gd name="T44" fmla="*/ 150283 w 36"/>
              <a:gd name="T45" fmla="*/ 701564 h 57"/>
              <a:gd name="T46" fmla="*/ 150283 w 36"/>
              <a:gd name="T47" fmla="*/ 688808 h 57"/>
              <a:gd name="T48" fmla="*/ 150283 w 36"/>
              <a:gd name="T49" fmla="*/ 676052 h 57"/>
              <a:gd name="T50" fmla="*/ 150283 w 36"/>
              <a:gd name="T51" fmla="*/ 676052 h 57"/>
              <a:gd name="T52" fmla="*/ 150283 w 36"/>
              <a:gd name="T53" fmla="*/ 663296 h 57"/>
              <a:gd name="T54" fmla="*/ 137760 w 36"/>
              <a:gd name="T55" fmla="*/ 663296 h 57"/>
              <a:gd name="T56" fmla="*/ 137760 w 36"/>
              <a:gd name="T57" fmla="*/ 663296 h 57"/>
              <a:gd name="T58" fmla="*/ 125236 w 36"/>
              <a:gd name="T59" fmla="*/ 650541 h 57"/>
              <a:gd name="T60" fmla="*/ 125236 w 36"/>
              <a:gd name="T61" fmla="*/ 637785 h 57"/>
              <a:gd name="T62" fmla="*/ 125236 w 36"/>
              <a:gd name="T63" fmla="*/ 637785 h 57"/>
              <a:gd name="T64" fmla="*/ 125236 w 36"/>
              <a:gd name="T65" fmla="*/ 625029 h 57"/>
              <a:gd name="T66" fmla="*/ 125236 w 36"/>
              <a:gd name="T67" fmla="*/ 625029 h 57"/>
              <a:gd name="T68" fmla="*/ 450850 w 36"/>
              <a:gd name="T69" fmla="*/ 586762 h 57"/>
              <a:gd name="T70" fmla="*/ 450850 w 36"/>
              <a:gd name="T71" fmla="*/ 586762 h 57"/>
              <a:gd name="T72" fmla="*/ 438326 w 36"/>
              <a:gd name="T73" fmla="*/ 561251 h 57"/>
              <a:gd name="T74" fmla="*/ 438326 w 36"/>
              <a:gd name="T75" fmla="*/ 522984 h 57"/>
              <a:gd name="T76" fmla="*/ 425803 w 36"/>
              <a:gd name="T77" fmla="*/ 484717 h 57"/>
              <a:gd name="T78" fmla="*/ 425803 w 36"/>
              <a:gd name="T79" fmla="*/ 459205 h 57"/>
              <a:gd name="T80" fmla="*/ 425803 w 36"/>
              <a:gd name="T81" fmla="*/ 446450 h 57"/>
              <a:gd name="T82" fmla="*/ 425803 w 36"/>
              <a:gd name="T83" fmla="*/ 420938 h 57"/>
              <a:gd name="T84" fmla="*/ 438326 w 36"/>
              <a:gd name="T85" fmla="*/ 408182 h 57"/>
              <a:gd name="T86" fmla="*/ 438326 w 36"/>
              <a:gd name="T87" fmla="*/ 395427 h 57"/>
              <a:gd name="T88" fmla="*/ 425803 w 36"/>
              <a:gd name="T89" fmla="*/ 382671 h 57"/>
              <a:gd name="T90" fmla="*/ 438326 w 36"/>
              <a:gd name="T91" fmla="*/ 369915 h 57"/>
              <a:gd name="T92" fmla="*/ 425803 w 36"/>
              <a:gd name="T93" fmla="*/ 369915 h 57"/>
              <a:gd name="T94" fmla="*/ 413279 w 36"/>
              <a:gd name="T95" fmla="*/ 357160 h 57"/>
              <a:gd name="T96" fmla="*/ 413279 w 36"/>
              <a:gd name="T97" fmla="*/ 344404 h 57"/>
              <a:gd name="T98" fmla="*/ 400756 w 36"/>
              <a:gd name="T99" fmla="*/ 331648 h 57"/>
              <a:gd name="T100" fmla="*/ 400756 w 36"/>
              <a:gd name="T101" fmla="*/ 318893 h 57"/>
              <a:gd name="T102" fmla="*/ 313090 w 36"/>
              <a:gd name="T103" fmla="*/ 0 h 57"/>
              <a:gd name="T104" fmla="*/ 0 w 36"/>
              <a:gd name="T105" fmla="*/ 25511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 h="57">
                <a:moveTo>
                  <a:pt x="0" y="2"/>
                </a:moveTo>
                <a:lnTo>
                  <a:pt x="1" y="3"/>
                </a:lnTo>
                <a:lnTo>
                  <a:pt x="0" y="38"/>
                </a:lnTo>
                <a:lnTo>
                  <a:pt x="0" y="40"/>
                </a:lnTo>
                <a:lnTo>
                  <a:pt x="2" y="57"/>
                </a:lnTo>
                <a:lnTo>
                  <a:pt x="3" y="57"/>
                </a:lnTo>
                <a:lnTo>
                  <a:pt x="4" y="56"/>
                </a:lnTo>
                <a:lnTo>
                  <a:pt x="5" y="57"/>
                </a:lnTo>
                <a:lnTo>
                  <a:pt x="5" y="56"/>
                </a:lnTo>
                <a:lnTo>
                  <a:pt x="6" y="54"/>
                </a:lnTo>
                <a:lnTo>
                  <a:pt x="6" y="52"/>
                </a:lnTo>
                <a:lnTo>
                  <a:pt x="7" y="54"/>
                </a:lnTo>
                <a:lnTo>
                  <a:pt x="8" y="56"/>
                </a:lnTo>
                <a:lnTo>
                  <a:pt x="9" y="57"/>
                </a:lnTo>
                <a:lnTo>
                  <a:pt x="10" y="57"/>
                </a:lnTo>
                <a:lnTo>
                  <a:pt x="11" y="57"/>
                </a:lnTo>
                <a:lnTo>
                  <a:pt x="12" y="56"/>
                </a:lnTo>
                <a:lnTo>
                  <a:pt x="13" y="56"/>
                </a:lnTo>
                <a:lnTo>
                  <a:pt x="13" y="55"/>
                </a:lnTo>
                <a:lnTo>
                  <a:pt x="12" y="55"/>
                </a:lnTo>
                <a:lnTo>
                  <a:pt x="12" y="54"/>
                </a:lnTo>
                <a:lnTo>
                  <a:pt x="12" y="53"/>
                </a:lnTo>
                <a:lnTo>
                  <a:pt x="12" y="52"/>
                </a:lnTo>
                <a:lnTo>
                  <a:pt x="11" y="52"/>
                </a:lnTo>
                <a:lnTo>
                  <a:pt x="10" y="51"/>
                </a:lnTo>
                <a:lnTo>
                  <a:pt x="10" y="50"/>
                </a:lnTo>
                <a:lnTo>
                  <a:pt x="10" y="49"/>
                </a:lnTo>
                <a:lnTo>
                  <a:pt x="36" y="46"/>
                </a:lnTo>
                <a:lnTo>
                  <a:pt x="35" y="44"/>
                </a:lnTo>
                <a:lnTo>
                  <a:pt x="35" y="41"/>
                </a:lnTo>
                <a:lnTo>
                  <a:pt x="34" y="38"/>
                </a:lnTo>
                <a:lnTo>
                  <a:pt x="34" y="36"/>
                </a:lnTo>
                <a:lnTo>
                  <a:pt x="34" y="35"/>
                </a:lnTo>
                <a:lnTo>
                  <a:pt x="34" y="33"/>
                </a:lnTo>
                <a:lnTo>
                  <a:pt x="35" y="32"/>
                </a:lnTo>
                <a:lnTo>
                  <a:pt x="35" y="31"/>
                </a:lnTo>
                <a:lnTo>
                  <a:pt x="34" y="30"/>
                </a:lnTo>
                <a:lnTo>
                  <a:pt x="35" y="29"/>
                </a:lnTo>
                <a:lnTo>
                  <a:pt x="34" y="29"/>
                </a:lnTo>
                <a:lnTo>
                  <a:pt x="33" y="28"/>
                </a:lnTo>
                <a:lnTo>
                  <a:pt x="33" y="27"/>
                </a:lnTo>
                <a:lnTo>
                  <a:pt x="32" y="26"/>
                </a:lnTo>
                <a:lnTo>
                  <a:pt x="32" y="25"/>
                </a:lnTo>
                <a:lnTo>
                  <a:pt x="25" y="0"/>
                </a:lnTo>
                <a:lnTo>
                  <a:pt x="0" y="2"/>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5" name="Freeform 61"/>
          <p:cNvSpPr>
            <a:spLocks/>
          </p:cNvSpPr>
          <p:nvPr/>
        </p:nvSpPr>
        <p:spPr bwMode="auto">
          <a:xfrm>
            <a:off x="5791200" y="2317750"/>
            <a:ext cx="487363" cy="561975"/>
          </a:xfrm>
          <a:custGeom>
            <a:avLst/>
            <a:gdLst>
              <a:gd name="T0" fmla="*/ 2147483647 w 39"/>
              <a:gd name="T1" fmla="*/ 2147483647 h 44"/>
              <a:gd name="T2" fmla="*/ 2147483647 w 39"/>
              <a:gd name="T3" fmla="*/ 2147483647 h 44"/>
              <a:gd name="T4" fmla="*/ 2147483647 w 39"/>
              <a:gd name="T5" fmla="*/ 2147483647 h 44"/>
              <a:gd name="T6" fmla="*/ 2147483647 w 39"/>
              <a:gd name="T7" fmla="*/ 2147483647 h 44"/>
              <a:gd name="T8" fmla="*/ 2147483647 w 39"/>
              <a:gd name="T9" fmla="*/ 2147483647 h 44"/>
              <a:gd name="T10" fmla="*/ 2147483647 w 39"/>
              <a:gd name="T11" fmla="*/ 2147483647 h 44"/>
              <a:gd name="T12" fmla="*/ 2147483647 w 39"/>
              <a:gd name="T13" fmla="*/ 2147483647 h 44"/>
              <a:gd name="T14" fmla="*/ 2147483647 w 39"/>
              <a:gd name="T15" fmla="*/ 2147483647 h 44"/>
              <a:gd name="T16" fmla="*/ 2147483647 w 39"/>
              <a:gd name="T17" fmla="*/ 2147483647 h 44"/>
              <a:gd name="T18" fmla="*/ 2147483647 w 39"/>
              <a:gd name="T19" fmla="*/ 2147483647 h 44"/>
              <a:gd name="T20" fmla="*/ 2147483647 w 39"/>
              <a:gd name="T21" fmla="*/ 2147483647 h 44"/>
              <a:gd name="T22" fmla="*/ 2147483647 w 39"/>
              <a:gd name="T23" fmla="*/ 2147483647 h 44"/>
              <a:gd name="T24" fmla="*/ 2147483647 w 39"/>
              <a:gd name="T25" fmla="*/ 2147483647 h 44"/>
              <a:gd name="T26" fmla="*/ 2147483647 w 39"/>
              <a:gd name="T27" fmla="*/ 2147483647 h 44"/>
              <a:gd name="T28" fmla="*/ 2147483647 w 39"/>
              <a:gd name="T29" fmla="*/ 2147483647 h 44"/>
              <a:gd name="T30" fmla="*/ 2147483647 w 39"/>
              <a:gd name="T31" fmla="*/ 2147483647 h 44"/>
              <a:gd name="T32" fmla="*/ 2147483647 w 39"/>
              <a:gd name="T33" fmla="*/ 2147483647 h 44"/>
              <a:gd name="T34" fmla="*/ 2147483647 w 39"/>
              <a:gd name="T35" fmla="*/ 2147483647 h 44"/>
              <a:gd name="T36" fmla="*/ 2147483647 w 39"/>
              <a:gd name="T37" fmla="*/ 2147483647 h 44"/>
              <a:gd name="T38" fmla="*/ 2147483647 w 39"/>
              <a:gd name="T39" fmla="*/ 2147483647 h 44"/>
              <a:gd name="T40" fmla="*/ 2147483647 w 39"/>
              <a:gd name="T41" fmla="*/ 2147483647 h 44"/>
              <a:gd name="T42" fmla="*/ 2147483647 w 39"/>
              <a:gd name="T43" fmla="*/ 2147483647 h 44"/>
              <a:gd name="T44" fmla="*/ 2147483647 w 39"/>
              <a:gd name="T45" fmla="*/ 2147483647 h 44"/>
              <a:gd name="T46" fmla="*/ 2147483647 w 39"/>
              <a:gd name="T47" fmla="*/ 2147483647 h 44"/>
              <a:gd name="T48" fmla="*/ 2147483647 w 39"/>
              <a:gd name="T49" fmla="*/ 2147483647 h 44"/>
              <a:gd name="T50" fmla="*/ 2147483647 w 39"/>
              <a:gd name="T51" fmla="*/ 2147483647 h 44"/>
              <a:gd name="T52" fmla="*/ 2147483647 w 39"/>
              <a:gd name="T53" fmla="*/ 2147483647 h 44"/>
              <a:gd name="T54" fmla="*/ 2147483647 w 39"/>
              <a:gd name="T55" fmla="*/ 2147483647 h 44"/>
              <a:gd name="T56" fmla="*/ 2147483647 w 39"/>
              <a:gd name="T57" fmla="*/ 2147483647 h 44"/>
              <a:gd name="T58" fmla="*/ 2147483647 w 39"/>
              <a:gd name="T59" fmla="*/ 2147483647 h 44"/>
              <a:gd name="T60" fmla="*/ 2147483647 w 39"/>
              <a:gd name="T61" fmla="*/ 2147483647 h 44"/>
              <a:gd name="T62" fmla="*/ 2147483647 w 39"/>
              <a:gd name="T63" fmla="*/ 2147483647 h 44"/>
              <a:gd name="T64" fmla="*/ 2147483647 w 39"/>
              <a:gd name="T65" fmla="*/ 2147483647 h 44"/>
              <a:gd name="T66" fmla="*/ 2147483647 w 39"/>
              <a:gd name="T67" fmla="*/ 2147483647 h 44"/>
              <a:gd name="T68" fmla="*/ 2147483647 w 39"/>
              <a:gd name="T69" fmla="*/ 2147483647 h 44"/>
              <a:gd name="T70" fmla="*/ 2147483647 w 39"/>
              <a:gd name="T71" fmla="*/ 2147483647 h 44"/>
              <a:gd name="T72" fmla="*/ 2147483647 w 39"/>
              <a:gd name="T73" fmla="*/ 2147483647 h 44"/>
              <a:gd name="T74" fmla="*/ 0 w 39"/>
              <a:gd name="T75" fmla="*/ 2147483647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44"/>
              <a:gd name="T116" fmla="*/ 39 w 39"/>
              <a:gd name="T117" fmla="*/ 44 h 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44">
                <a:moveTo>
                  <a:pt x="0" y="8"/>
                </a:moveTo>
                <a:lnTo>
                  <a:pt x="4" y="38"/>
                </a:lnTo>
                <a:lnTo>
                  <a:pt x="5" y="39"/>
                </a:lnTo>
                <a:lnTo>
                  <a:pt x="6" y="39"/>
                </a:lnTo>
                <a:lnTo>
                  <a:pt x="7" y="38"/>
                </a:lnTo>
                <a:lnTo>
                  <a:pt x="9" y="40"/>
                </a:lnTo>
                <a:lnTo>
                  <a:pt x="9" y="41"/>
                </a:lnTo>
                <a:lnTo>
                  <a:pt x="11" y="42"/>
                </a:lnTo>
                <a:lnTo>
                  <a:pt x="13" y="42"/>
                </a:lnTo>
                <a:lnTo>
                  <a:pt x="15" y="43"/>
                </a:lnTo>
                <a:lnTo>
                  <a:pt x="15" y="42"/>
                </a:lnTo>
                <a:lnTo>
                  <a:pt x="16" y="42"/>
                </a:lnTo>
                <a:lnTo>
                  <a:pt x="18" y="43"/>
                </a:lnTo>
                <a:lnTo>
                  <a:pt x="19" y="42"/>
                </a:lnTo>
                <a:lnTo>
                  <a:pt x="20" y="42"/>
                </a:lnTo>
                <a:lnTo>
                  <a:pt x="20" y="41"/>
                </a:lnTo>
                <a:lnTo>
                  <a:pt x="21" y="40"/>
                </a:lnTo>
                <a:lnTo>
                  <a:pt x="22" y="41"/>
                </a:lnTo>
                <a:lnTo>
                  <a:pt x="23" y="42"/>
                </a:lnTo>
                <a:lnTo>
                  <a:pt x="24" y="43"/>
                </a:lnTo>
                <a:lnTo>
                  <a:pt x="25" y="43"/>
                </a:lnTo>
                <a:lnTo>
                  <a:pt x="25" y="44"/>
                </a:lnTo>
                <a:lnTo>
                  <a:pt x="26" y="44"/>
                </a:lnTo>
                <a:lnTo>
                  <a:pt x="27" y="42"/>
                </a:lnTo>
                <a:lnTo>
                  <a:pt x="28" y="42"/>
                </a:lnTo>
                <a:lnTo>
                  <a:pt x="28" y="40"/>
                </a:lnTo>
                <a:lnTo>
                  <a:pt x="28" y="39"/>
                </a:lnTo>
                <a:lnTo>
                  <a:pt x="29" y="36"/>
                </a:lnTo>
                <a:lnTo>
                  <a:pt x="30" y="38"/>
                </a:lnTo>
                <a:lnTo>
                  <a:pt x="31" y="36"/>
                </a:lnTo>
                <a:lnTo>
                  <a:pt x="31" y="35"/>
                </a:lnTo>
                <a:lnTo>
                  <a:pt x="32" y="33"/>
                </a:lnTo>
                <a:lnTo>
                  <a:pt x="33" y="32"/>
                </a:lnTo>
                <a:lnTo>
                  <a:pt x="33" y="31"/>
                </a:lnTo>
                <a:lnTo>
                  <a:pt x="34" y="31"/>
                </a:lnTo>
                <a:lnTo>
                  <a:pt x="35" y="31"/>
                </a:lnTo>
                <a:lnTo>
                  <a:pt x="35" y="30"/>
                </a:lnTo>
                <a:lnTo>
                  <a:pt x="37" y="28"/>
                </a:lnTo>
                <a:lnTo>
                  <a:pt x="38" y="28"/>
                </a:lnTo>
                <a:lnTo>
                  <a:pt x="39" y="27"/>
                </a:lnTo>
                <a:lnTo>
                  <a:pt x="38" y="26"/>
                </a:lnTo>
                <a:lnTo>
                  <a:pt x="38" y="25"/>
                </a:lnTo>
                <a:lnTo>
                  <a:pt x="38" y="24"/>
                </a:lnTo>
                <a:lnTo>
                  <a:pt x="39" y="23"/>
                </a:lnTo>
                <a:lnTo>
                  <a:pt x="39" y="19"/>
                </a:lnTo>
                <a:lnTo>
                  <a:pt x="38" y="18"/>
                </a:lnTo>
                <a:lnTo>
                  <a:pt x="39" y="17"/>
                </a:lnTo>
                <a:lnTo>
                  <a:pt x="38" y="16"/>
                </a:lnTo>
                <a:lnTo>
                  <a:pt x="39" y="15"/>
                </a:lnTo>
                <a:lnTo>
                  <a:pt x="37" y="0"/>
                </a:lnTo>
                <a:lnTo>
                  <a:pt x="32" y="2"/>
                </a:lnTo>
                <a:lnTo>
                  <a:pt x="30" y="3"/>
                </a:lnTo>
                <a:lnTo>
                  <a:pt x="29" y="4"/>
                </a:lnTo>
                <a:lnTo>
                  <a:pt x="27" y="7"/>
                </a:lnTo>
                <a:lnTo>
                  <a:pt x="26" y="7"/>
                </a:lnTo>
                <a:lnTo>
                  <a:pt x="25" y="7"/>
                </a:lnTo>
                <a:lnTo>
                  <a:pt x="24" y="7"/>
                </a:lnTo>
                <a:lnTo>
                  <a:pt x="23" y="7"/>
                </a:lnTo>
                <a:lnTo>
                  <a:pt x="21" y="9"/>
                </a:lnTo>
                <a:lnTo>
                  <a:pt x="20" y="9"/>
                </a:lnTo>
                <a:lnTo>
                  <a:pt x="18" y="8"/>
                </a:lnTo>
                <a:lnTo>
                  <a:pt x="18" y="9"/>
                </a:lnTo>
                <a:lnTo>
                  <a:pt x="17" y="9"/>
                </a:lnTo>
                <a:lnTo>
                  <a:pt x="18" y="8"/>
                </a:lnTo>
                <a:lnTo>
                  <a:pt x="17" y="8"/>
                </a:lnTo>
                <a:lnTo>
                  <a:pt x="16" y="7"/>
                </a:lnTo>
                <a:lnTo>
                  <a:pt x="13" y="7"/>
                </a:lnTo>
                <a:lnTo>
                  <a:pt x="13" y="6"/>
                </a:lnTo>
                <a:lnTo>
                  <a:pt x="12" y="7"/>
                </a:lnTo>
                <a:lnTo>
                  <a:pt x="12" y="6"/>
                </a:lnTo>
                <a:lnTo>
                  <a:pt x="0" y="8"/>
                </a:lnTo>
              </a:path>
            </a:pathLst>
          </a:custGeom>
          <a:solidFill>
            <a:schemeClr val="bg1">
              <a:lumMod val="65000"/>
              <a:lumOff val="35000"/>
            </a:schemeClr>
          </a:solidFill>
          <a:ln w="0">
            <a:solidFill>
              <a:schemeClr val="bg1"/>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6" name="Freeform 62"/>
          <p:cNvSpPr>
            <a:spLocks/>
          </p:cNvSpPr>
          <p:nvPr/>
        </p:nvSpPr>
        <p:spPr bwMode="auto">
          <a:xfrm>
            <a:off x="6016625" y="2649538"/>
            <a:ext cx="901700" cy="523875"/>
          </a:xfrm>
          <a:custGeom>
            <a:avLst/>
            <a:gdLst>
              <a:gd name="T0" fmla="*/ 2147483647 w 72"/>
              <a:gd name="T1" fmla="*/ 2147483647 h 41"/>
              <a:gd name="T2" fmla="*/ 2147483647 w 72"/>
              <a:gd name="T3" fmla="*/ 2147483647 h 41"/>
              <a:gd name="T4" fmla="*/ 2147483647 w 72"/>
              <a:gd name="T5" fmla="*/ 2147483647 h 41"/>
              <a:gd name="T6" fmla="*/ 2147483647 w 72"/>
              <a:gd name="T7" fmla="*/ 2147483647 h 41"/>
              <a:gd name="T8" fmla="*/ 2147483647 w 72"/>
              <a:gd name="T9" fmla="*/ 2147483647 h 41"/>
              <a:gd name="T10" fmla="*/ 2147483647 w 72"/>
              <a:gd name="T11" fmla="*/ 2147483647 h 41"/>
              <a:gd name="T12" fmla="*/ 2147483647 w 72"/>
              <a:gd name="T13" fmla="*/ 2147483647 h 41"/>
              <a:gd name="T14" fmla="*/ 2147483647 w 72"/>
              <a:gd name="T15" fmla="*/ 2147483647 h 41"/>
              <a:gd name="T16" fmla="*/ 2147483647 w 72"/>
              <a:gd name="T17" fmla="*/ 2147483647 h 41"/>
              <a:gd name="T18" fmla="*/ 2147483647 w 72"/>
              <a:gd name="T19" fmla="*/ 2147483647 h 41"/>
              <a:gd name="T20" fmla="*/ 2147483647 w 72"/>
              <a:gd name="T21" fmla="*/ 2147483647 h 41"/>
              <a:gd name="T22" fmla="*/ 2147483647 w 72"/>
              <a:gd name="T23" fmla="*/ 2147483647 h 41"/>
              <a:gd name="T24" fmla="*/ 2147483647 w 72"/>
              <a:gd name="T25" fmla="*/ 2147483647 h 41"/>
              <a:gd name="T26" fmla="*/ 2147483647 w 72"/>
              <a:gd name="T27" fmla="*/ 2147483647 h 41"/>
              <a:gd name="T28" fmla="*/ 2147483647 w 72"/>
              <a:gd name="T29" fmla="*/ 2147483647 h 41"/>
              <a:gd name="T30" fmla="*/ 2147483647 w 72"/>
              <a:gd name="T31" fmla="*/ 2147483647 h 41"/>
              <a:gd name="T32" fmla="*/ 2147483647 w 72"/>
              <a:gd name="T33" fmla="*/ 2147483647 h 41"/>
              <a:gd name="T34" fmla="*/ 2147483647 w 72"/>
              <a:gd name="T35" fmla="*/ 2147483647 h 41"/>
              <a:gd name="T36" fmla="*/ 2147483647 w 72"/>
              <a:gd name="T37" fmla="*/ 2147483647 h 41"/>
              <a:gd name="T38" fmla="*/ 2147483647 w 72"/>
              <a:gd name="T39" fmla="*/ 0 h 41"/>
              <a:gd name="T40" fmla="*/ 2147483647 w 72"/>
              <a:gd name="T41" fmla="*/ 2147483647 h 41"/>
              <a:gd name="T42" fmla="*/ 2147483647 w 72"/>
              <a:gd name="T43" fmla="*/ 0 h 41"/>
              <a:gd name="T44" fmla="*/ 2147483647 w 72"/>
              <a:gd name="T45" fmla="*/ 1305458168 h 41"/>
              <a:gd name="T46" fmla="*/ 2147483647 w 72"/>
              <a:gd name="T47" fmla="*/ 2147483647 h 41"/>
              <a:gd name="T48" fmla="*/ 2147483647 w 72"/>
              <a:gd name="T49" fmla="*/ 2147483647 h 41"/>
              <a:gd name="T50" fmla="*/ 2147483647 w 72"/>
              <a:gd name="T51" fmla="*/ 2147483647 h 41"/>
              <a:gd name="T52" fmla="*/ 2147483647 w 72"/>
              <a:gd name="T53" fmla="*/ 2147483647 h 41"/>
              <a:gd name="T54" fmla="*/ 2147483647 w 72"/>
              <a:gd name="T55" fmla="*/ 2147483647 h 41"/>
              <a:gd name="T56" fmla="*/ 2147483647 w 72"/>
              <a:gd name="T57" fmla="*/ 2147483647 h 41"/>
              <a:gd name="T58" fmla="*/ 2147483647 w 72"/>
              <a:gd name="T59" fmla="*/ 2147483647 h 41"/>
              <a:gd name="T60" fmla="*/ 2147483647 w 72"/>
              <a:gd name="T61" fmla="*/ 2147483647 h 41"/>
              <a:gd name="T62" fmla="*/ 2147483647 w 72"/>
              <a:gd name="T63" fmla="*/ 2147483647 h 41"/>
              <a:gd name="T64" fmla="*/ 2147483647 w 72"/>
              <a:gd name="T65" fmla="*/ 2147483647 h 41"/>
              <a:gd name="T66" fmla="*/ 2147483647 w 72"/>
              <a:gd name="T67" fmla="*/ 2147483647 h 41"/>
              <a:gd name="T68" fmla="*/ 2147483647 w 72"/>
              <a:gd name="T69" fmla="*/ 2147483647 h 41"/>
              <a:gd name="T70" fmla="*/ 2147483647 w 72"/>
              <a:gd name="T71" fmla="*/ 2147483647 h 41"/>
              <a:gd name="T72" fmla="*/ 2147483647 w 72"/>
              <a:gd name="T73" fmla="*/ 2147483647 h 41"/>
              <a:gd name="T74" fmla="*/ 2147483647 w 72"/>
              <a:gd name="T75" fmla="*/ 2147483647 h 41"/>
              <a:gd name="T76" fmla="*/ 2147483647 w 72"/>
              <a:gd name="T77" fmla="*/ 2147483647 h 41"/>
              <a:gd name="T78" fmla="*/ 2147483647 w 72"/>
              <a:gd name="T79" fmla="*/ 2147483647 h 41"/>
              <a:gd name="T80" fmla="*/ 2147483647 w 72"/>
              <a:gd name="T81" fmla="*/ 2147483647 h 41"/>
              <a:gd name="T82" fmla="*/ 2147483647 w 72"/>
              <a:gd name="T83" fmla="*/ 2147483647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41"/>
              <a:gd name="T128" fmla="*/ 72 w 72"/>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41">
                <a:moveTo>
                  <a:pt x="71" y="30"/>
                </a:moveTo>
                <a:lnTo>
                  <a:pt x="47" y="34"/>
                </a:lnTo>
                <a:lnTo>
                  <a:pt x="23" y="38"/>
                </a:lnTo>
                <a:lnTo>
                  <a:pt x="22" y="38"/>
                </a:lnTo>
                <a:lnTo>
                  <a:pt x="21" y="38"/>
                </a:lnTo>
                <a:lnTo>
                  <a:pt x="18" y="38"/>
                </a:lnTo>
                <a:lnTo>
                  <a:pt x="19" y="38"/>
                </a:lnTo>
                <a:lnTo>
                  <a:pt x="16" y="38"/>
                </a:lnTo>
                <a:lnTo>
                  <a:pt x="16" y="39"/>
                </a:lnTo>
                <a:lnTo>
                  <a:pt x="0" y="41"/>
                </a:lnTo>
                <a:lnTo>
                  <a:pt x="1" y="40"/>
                </a:lnTo>
                <a:lnTo>
                  <a:pt x="4" y="38"/>
                </a:lnTo>
                <a:lnTo>
                  <a:pt x="5" y="38"/>
                </a:lnTo>
                <a:lnTo>
                  <a:pt x="7" y="36"/>
                </a:lnTo>
                <a:lnTo>
                  <a:pt x="7" y="35"/>
                </a:lnTo>
                <a:lnTo>
                  <a:pt x="8" y="35"/>
                </a:lnTo>
                <a:lnTo>
                  <a:pt x="8" y="33"/>
                </a:lnTo>
                <a:lnTo>
                  <a:pt x="9" y="33"/>
                </a:lnTo>
                <a:lnTo>
                  <a:pt x="14" y="28"/>
                </a:lnTo>
                <a:lnTo>
                  <a:pt x="14" y="29"/>
                </a:lnTo>
                <a:lnTo>
                  <a:pt x="15" y="30"/>
                </a:lnTo>
                <a:lnTo>
                  <a:pt x="18" y="31"/>
                </a:lnTo>
                <a:lnTo>
                  <a:pt x="20" y="30"/>
                </a:lnTo>
                <a:lnTo>
                  <a:pt x="20" y="29"/>
                </a:lnTo>
                <a:lnTo>
                  <a:pt x="21" y="30"/>
                </a:lnTo>
                <a:lnTo>
                  <a:pt x="22" y="30"/>
                </a:lnTo>
                <a:lnTo>
                  <a:pt x="25" y="29"/>
                </a:lnTo>
                <a:lnTo>
                  <a:pt x="25" y="27"/>
                </a:lnTo>
                <a:lnTo>
                  <a:pt x="26" y="28"/>
                </a:lnTo>
                <a:lnTo>
                  <a:pt x="28" y="26"/>
                </a:lnTo>
                <a:lnTo>
                  <a:pt x="30" y="24"/>
                </a:lnTo>
                <a:lnTo>
                  <a:pt x="29" y="24"/>
                </a:lnTo>
                <a:lnTo>
                  <a:pt x="30" y="22"/>
                </a:lnTo>
                <a:lnTo>
                  <a:pt x="31" y="19"/>
                </a:lnTo>
                <a:lnTo>
                  <a:pt x="33" y="12"/>
                </a:lnTo>
                <a:lnTo>
                  <a:pt x="34" y="12"/>
                </a:lnTo>
                <a:lnTo>
                  <a:pt x="35" y="12"/>
                </a:lnTo>
                <a:lnTo>
                  <a:pt x="35" y="13"/>
                </a:lnTo>
                <a:lnTo>
                  <a:pt x="37" y="13"/>
                </a:lnTo>
                <a:lnTo>
                  <a:pt x="37" y="12"/>
                </a:lnTo>
                <a:lnTo>
                  <a:pt x="38" y="9"/>
                </a:lnTo>
                <a:lnTo>
                  <a:pt x="39" y="8"/>
                </a:lnTo>
                <a:lnTo>
                  <a:pt x="40" y="8"/>
                </a:lnTo>
                <a:lnTo>
                  <a:pt x="41" y="7"/>
                </a:lnTo>
                <a:lnTo>
                  <a:pt x="41" y="6"/>
                </a:lnTo>
                <a:lnTo>
                  <a:pt x="42" y="5"/>
                </a:lnTo>
                <a:lnTo>
                  <a:pt x="43" y="4"/>
                </a:lnTo>
                <a:lnTo>
                  <a:pt x="43" y="3"/>
                </a:lnTo>
                <a:lnTo>
                  <a:pt x="43" y="0"/>
                </a:lnTo>
                <a:lnTo>
                  <a:pt x="44" y="0"/>
                </a:lnTo>
                <a:lnTo>
                  <a:pt x="48" y="2"/>
                </a:lnTo>
                <a:lnTo>
                  <a:pt x="48" y="3"/>
                </a:lnTo>
                <a:lnTo>
                  <a:pt x="49" y="2"/>
                </a:lnTo>
                <a:lnTo>
                  <a:pt x="49" y="0"/>
                </a:lnTo>
                <a:lnTo>
                  <a:pt x="50" y="0"/>
                </a:lnTo>
                <a:lnTo>
                  <a:pt x="51" y="0"/>
                </a:lnTo>
                <a:lnTo>
                  <a:pt x="51" y="1"/>
                </a:lnTo>
                <a:lnTo>
                  <a:pt x="51" y="2"/>
                </a:lnTo>
                <a:lnTo>
                  <a:pt x="52" y="3"/>
                </a:lnTo>
                <a:lnTo>
                  <a:pt x="54" y="3"/>
                </a:lnTo>
                <a:lnTo>
                  <a:pt x="54" y="4"/>
                </a:lnTo>
                <a:lnTo>
                  <a:pt x="56" y="4"/>
                </a:lnTo>
                <a:lnTo>
                  <a:pt x="56" y="5"/>
                </a:lnTo>
                <a:lnTo>
                  <a:pt x="56" y="6"/>
                </a:lnTo>
                <a:lnTo>
                  <a:pt x="55" y="8"/>
                </a:lnTo>
                <a:lnTo>
                  <a:pt x="54" y="9"/>
                </a:lnTo>
                <a:lnTo>
                  <a:pt x="55" y="11"/>
                </a:lnTo>
                <a:lnTo>
                  <a:pt x="56" y="11"/>
                </a:lnTo>
                <a:lnTo>
                  <a:pt x="57" y="10"/>
                </a:lnTo>
                <a:lnTo>
                  <a:pt x="58" y="11"/>
                </a:lnTo>
                <a:lnTo>
                  <a:pt x="59" y="11"/>
                </a:lnTo>
                <a:lnTo>
                  <a:pt x="59" y="12"/>
                </a:lnTo>
                <a:lnTo>
                  <a:pt x="60" y="12"/>
                </a:lnTo>
                <a:lnTo>
                  <a:pt x="61" y="12"/>
                </a:lnTo>
                <a:lnTo>
                  <a:pt x="63" y="13"/>
                </a:lnTo>
                <a:lnTo>
                  <a:pt x="65" y="14"/>
                </a:lnTo>
                <a:lnTo>
                  <a:pt x="66" y="15"/>
                </a:lnTo>
                <a:lnTo>
                  <a:pt x="65" y="15"/>
                </a:lnTo>
                <a:lnTo>
                  <a:pt x="65" y="17"/>
                </a:lnTo>
                <a:lnTo>
                  <a:pt x="65" y="18"/>
                </a:lnTo>
                <a:lnTo>
                  <a:pt x="66" y="18"/>
                </a:lnTo>
                <a:lnTo>
                  <a:pt x="67" y="20"/>
                </a:lnTo>
                <a:lnTo>
                  <a:pt x="66" y="20"/>
                </a:lnTo>
                <a:lnTo>
                  <a:pt x="65" y="20"/>
                </a:lnTo>
                <a:lnTo>
                  <a:pt x="65" y="21"/>
                </a:lnTo>
                <a:lnTo>
                  <a:pt x="66" y="21"/>
                </a:lnTo>
                <a:lnTo>
                  <a:pt x="66" y="22"/>
                </a:lnTo>
                <a:lnTo>
                  <a:pt x="65" y="22"/>
                </a:lnTo>
                <a:lnTo>
                  <a:pt x="64" y="22"/>
                </a:lnTo>
                <a:lnTo>
                  <a:pt x="65" y="22"/>
                </a:lnTo>
                <a:lnTo>
                  <a:pt x="66" y="23"/>
                </a:lnTo>
                <a:lnTo>
                  <a:pt x="67" y="23"/>
                </a:lnTo>
                <a:lnTo>
                  <a:pt x="67" y="24"/>
                </a:lnTo>
                <a:lnTo>
                  <a:pt x="66" y="25"/>
                </a:lnTo>
                <a:lnTo>
                  <a:pt x="64" y="24"/>
                </a:lnTo>
                <a:lnTo>
                  <a:pt x="64" y="25"/>
                </a:lnTo>
                <a:lnTo>
                  <a:pt x="65" y="25"/>
                </a:lnTo>
                <a:lnTo>
                  <a:pt x="66" y="26"/>
                </a:lnTo>
                <a:lnTo>
                  <a:pt x="67" y="26"/>
                </a:lnTo>
                <a:lnTo>
                  <a:pt x="68" y="25"/>
                </a:lnTo>
                <a:lnTo>
                  <a:pt x="69" y="25"/>
                </a:lnTo>
                <a:lnTo>
                  <a:pt x="70" y="25"/>
                </a:lnTo>
                <a:lnTo>
                  <a:pt x="71" y="25"/>
                </a:lnTo>
                <a:lnTo>
                  <a:pt x="72" y="28"/>
                </a:lnTo>
                <a:lnTo>
                  <a:pt x="71" y="29"/>
                </a:lnTo>
                <a:lnTo>
                  <a:pt x="71" y="30"/>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7" name="Freeform 63"/>
          <p:cNvSpPr>
            <a:spLocks/>
          </p:cNvSpPr>
          <p:nvPr/>
        </p:nvSpPr>
        <p:spPr bwMode="auto">
          <a:xfrm>
            <a:off x="5927725" y="3033713"/>
            <a:ext cx="1041400" cy="447675"/>
          </a:xfrm>
          <a:custGeom>
            <a:avLst/>
            <a:gdLst>
              <a:gd name="T0" fmla="*/ 1259416463 w 83"/>
              <a:gd name="T1" fmla="*/ 2147483647 h 35"/>
              <a:gd name="T2" fmla="*/ 2147483647 w 83"/>
              <a:gd name="T3" fmla="*/ 2147483647 h 35"/>
              <a:gd name="T4" fmla="*/ 2147483647 w 83"/>
              <a:gd name="T5" fmla="*/ 2147483647 h 35"/>
              <a:gd name="T6" fmla="*/ 2147483647 w 83"/>
              <a:gd name="T7" fmla="*/ 2147483647 h 35"/>
              <a:gd name="T8" fmla="*/ 2147483647 w 83"/>
              <a:gd name="T9" fmla="*/ 2147483647 h 35"/>
              <a:gd name="T10" fmla="*/ 2147483647 w 83"/>
              <a:gd name="T11" fmla="*/ 2147483647 h 35"/>
              <a:gd name="T12" fmla="*/ 2147483647 w 83"/>
              <a:gd name="T13" fmla="*/ 2147483647 h 35"/>
              <a:gd name="T14" fmla="*/ 2147483647 w 83"/>
              <a:gd name="T15" fmla="*/ 2147483647 h 35"/>
              <a:gd name="T16" fmla="*/ 2147483647 w 83"/>
              <a:gd name="T17" fmla="*/ 2147483647 h 35"/>
              <a:gd name="T18" fmla="*/ 2147483647 w 83"/>
              <a:gd name="T19" fmla="*/ 2147483647 h 35"/>
              <a:gd name="T20" fmla="*/ 2147483647 w 83"/>
              <a:gd name="T21" fmla="*/ 2147483647 h 35"/>
              <a:gd name="T22" fmla="*/ 2147483647 w 83"/>
              <a:gd name="T23" fmla="*/ 2147483647 h 35"/>
              <a:gd name="T24" fmla="*/ 2147483647 w 83"/>
              <a:gd name="T25" fmla="*/ 2147483647 h 35"/>
              <a:gd name="T26" fmla="*/ 2147483647 w 83"/>
              <a:gd name="T27" fmla="*/ 0 h 35"/>
              <a:gd name="T28" fmla="*/ 2147483647 w 83"/>
              <a:gd name="T29" fmla="*/ 1308080769 h 35"/>
              <a:gd name="T30" fmla="*/ 2147483647 w 83"/>
              <a:gd name="T31" fmla="*/ 2147483647 h 35"/>
              <a:gd name="T32" fmla="*/ 2147483647 w 83"/>
              <a:gd name="T33" fmla="*/ 2147483647 h 35"/>
              <a:gd name="T34" fmla="*/ 2147483647 w 83"/>
              <a:gd name="T35" fmla="*/ 2147483647 h 35"/>
              <a:gd name="T36" fmla="*/ 2147483647 w 83"/>
              <a:gd name="T37" fmla="*/ 2147483647 h 35"/>
              <a:gd name="T38" fmla="*/ 2147483647 w 83"/>
              <a:gd name="T39" fmla="*/ 2147483647 h 35"/>
              <a:gd name="T40" fmla="*/ 2147483647 w 83"/>
              <a:gd name="T41" fmla="*/ 2147483647 h 35"/>
              <a:gd name="T42" fmla="*/ 2147483647 w 83"/>
              <a:gd name="T43" fmla="*/ 2147483647 h 35"/>
              <a:gd name="T44" fmla="*/ 2147483647 w 83"/>
              <a:gd name="T45" fmla="*/ 2147483647 h 35"/>
              <a:gd name="T46" fmla="*/ 2147483647 w 83"/>
              <a:gd name="T47" fmla="*/ 2147483647 h 35"/>
              <a:gd name="T48" fmla="*/ 2147483647 w 83"/>
              <a:gd name="T49" fmla="*/ 2147483647 h 35"/>
              <a:gd name="T50" fmla="*/ 2147483647 w 83"/>
              <a:gd name="T51" fmla="*/ 2147483647 h 35"/>
              <a:gd name="T52" fmla="*/ 2147483647 w 83"/>
              <a:gd name="T53" fmla="*/ 2147483647 h 35"/>
              <a:gd name="T54" fmla="*/ 2147483647 w 83"/>
              <a:gd name="T55" fmla="*/ 2147483647 h 35"/>
              <a:gd name="T56" fmla="*/ 2147483647 w 83"/>
              <a:gd name="T57" fmla="*/ 2147483647 h 35"/>
              <a:gd name="T58" fmla="*/ 2147483647 w 83"/>
              <a:gd name="T59" fmla="*/ 2147483647 h 35"/>
              <a:gd name="T60" fmla="*/ 2147483647 w 83"/>
              <a:gd name="T61" fmla="*/ 2147483647 h 35"/>
              <a:gd name="T62" fmla="*/ 2147483647 w 83"/>
              <a:gd name="T63" fmla="*/ 2147483647 h 35"/>
              <a:gd name="T64" fmla="*/ 2147483647 w 83"/>
              <a:gd name="T65" fmla="*/ 2147483647 h 35"/>
              <a:gd name="T66" fmla="*/ 2147483647 w 83"/>
              <a:gd name="T67" fmla="*/ 2147483647 h 35"/>
              <a:gd name="T68" fmla="*/ 2147483647 w 83"/>
              <a:gd name="T69" fmla="*/ 2147483647 h 35"/>
              <a:gd name="T70" fmla="*/ 2147483647 w 83"/>
              <a:gd name="T71" fmla="*/ 2147483647 h 35"/>
              <a:gd name="T72" fmla="*/ 2147483647 w 83"/>
              <a:gd name="T73" fmla="*/ 2147483647 h 35"/>
              <a:gd name="T74" fmla="*/ 2147483647 w 83"/>
              <a:gd name="T75" fmla="*/ 2147483647 h 35"/>
              <a:gd name="T76" fmla="*/ 2147483647 w 83"/>
              <a:gd name="T77" fmla="*/ 2147483647 h 35"/>
              <a:gd name="T78" fmla="*/ 2147483647 w 83"/>
              <a:gd name="T79" fmla="*/ 2147483647 h 35"/>
              <a:gd name="T80" fmla="*/ 2147483647 w 83"/>
              <a:gd name="T81" fmla="*/ 2147483647 h 35"/>
              <a:gd name="T82" fmla="*/ 2147483647 w 83"/>
              <a:gd name="T83" fmla="*/ 2147483647 h 35"/>
              <a:gd name="T84" fmla="*/ 2147483647 w 83"/>
              <a:gd name="T85" fmla="*/ 2147483647 h 35"/>
              <a:gd name="T86" fmla="*/ 2147483647 w 83"/>
              <a:gd name="T87" fmla="*/ 2147483647 h 35"/>
              <a:gd name="T88" fmla="*/ 2147483647 w 83"/>
              <a:gd name="T89" fmla="*/ 2147483647 h 35"/>
              <a:gd name="T90" fmla="*/ 2147483647 w 83"/>
              <a:gd name="T91" fmla="*/ 2147483647 h 35"/>
              <a:gd name="T92" fmla="*/ 2147483647 w 83"/>
              <a:gd name="T93" fmla="*/ 2147483647 h 35"/>
              <a:gd name="T94" fmla="*/ 2147483647 w 83"/>
              <a:gd name="T95" fmla="*/ 2147483647 h 35"/>
              <a:gd name="T96" fmla="*/ 2147483647 w 83"/>
              <a:gd name="T97" fmla="*/ 2147483647 h 35"/>
              <a:gd name="T98" fmla="*/ 0 w 83"/>
              <a:gd name="T99" fmla="*/ 2147483647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3"/>
              <a:gd name="T151" fmla="*/ 0 h 35"/>
              <a:gd name="T152" fmla="*/ 83 w 83"/>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3" h="35">
                <a:moveTo>
                  <a:pt x="0" y="31"/>
                </a:moveTo>
                <a:lnTo>
                  <a:pt x="1" y="28"/>
                </a:lnTo>
                <a:lnTo>
                  <a:pt x="2" y="28"/>
                </a:lnTo>
                <a:lnTo>
                  <a:pt x="3" y="27"/>
                </a:lnTo>
                <a:lnTo>
                  <a:pt x="3" y="26"/>
                </a:lnTo>
                <a:lnTo>
                  <a:pt x="3" y="25"/>
                </a:lnTo>
                <a:lnTo>
                  <a:pt x="4" y="25"/>
                </a:lnTo>
                <a:lnTo>
                  <a:pt x="6" y="24"/>
                </a:lnTo>
                <a:lnTo>
                  <a:pt x="8" y="23"/>
                </a:lnTo>
                <a:lnTo>
                  <a:pt x="10" y="21"/>
                </a:lnTo>
                <a:lnTo>
                  <a:pt x="11" y="21"/>
                </a:lnTo>
                <a:lnTo>
                  <a:pt x="12" y="20"/>
                </a:lnTo>
                <a:lnTo>
                  <a:pt x="12" y="18"/>
                </a:lnTo>
                <a:lnTo>
                  <a:pt x="13" y="18"/>
                </a:lnTo>
                <a:lnTo>
                  <a:pt x="14" y="18"/>
                </a:lnTo>
                <a:lnTo>
                  <a:pt x="15" y="17"/>
                </a:lnTo>
                <a:lnTo>
                  <a:pt x="16" y="17"/>
                </a:lnTo>
                <a:lnTo>
                  <a:pt x="17" y="16"/>
                </a:lnTo>
                <a:lnTo>
                  <a:pt x="18" y="15"/>
                </a:lnTo>
                <a:lnTo>
                  <a:pt x="20" y="15"/>
                </a:lnTo>
                <a:lnTo>
                  <a:pt x="21" y="13"/>
                </a:lnTo>
                <a:lnTo>
                  <a:pt x="23" y="12"/>
                </a:lnTo>
                <a:lnTo>
                  <a:pt x="23" y="11"/>
                </a:lnTo>
                <a:lnTo>
                  <a:pt x="23" y="10"/>
                </a:lnTo>
                <a:lnTo>
                  <a:pt x="23" y="9"/>
                </a:lnTo>
                <a:lnTo>
                  <a:pt x="23" y="8"/>
                </a:lnTo>
                <a:lnTo>
                  <a:pt x="26" y="8"/>
                </a:lnTo>
                <a:lnTo>
                  <a:pt x="25" y="8"/>
                </a:lnTo>
                <a:lnTo>
                  <a:pt x="28" y="8"/>
                </a:lnTo>
                <a:lnTo>
                  <a:pt x="29" y="8"/>
                </a:lnTo>
                <a:lnTo>
                  <a:pt x="30" y="8"/>
                </a:lnTo>
                <a:lnTo>
                  <a:pt x="54" y="4"/>
                </a:lnTo>
                <a:lnTo>
                  <a:pt x="78" y="0"/>
                </a:lnTo>
                <a:lnTo>
                  <a:pt x="79" y="1"/>
                </a:lnTo>
                <a:lnTo>
                  <a:pt x="80" y="1"/>
                </a:lnTo>
                <a:lnTo>
                  <a:pt x="80" y="2"/>
                </a:lnTo>
                <a:lnTo>
                  <a:pt x="81" y="3"/>
                </a:lnTo>
                <a:lnTo>
                  <a:pt x="80" y="3"/>
                </a:lnTo>
                <a:lnTo>
                  <a:pt x="81" y="3"/>
                </a:lnTo>
                <a:lnTo>
                  <a:pt x="80" y="3"/>
                </a:lnTo>
                <a:lnTo>
                  <a:pt x="79" y="3"/>
                </a:lnTo>
                <a:lnTo>
                  <a:pt x="78" y="3"/>
                </a:lnTo>
                <a:lnTo>
                  <a:pt x="78" y="4"/>
                </a:lnTo>
                <a:lnTo>
                  <a:pt x="76" y="5"/>
                </a:lnTo>
                <a:lnTo>
                  <a:pt x="75" y="6"/>
                </a:lnTo>
                <a:lnTo>
                  <a:pt x="73" y="6"/>
                </a:lnTo>
                <a:lnTo>
                  <a:pt x="73" y="7"/>
                </a:lnTo>
                <a:lnTo>
                  <a:pt x="73" y="8"/>
                </a:lnTo>
                <a:lnTo>
                  <a:pt x="74" y="7"/>
                </a:lnTo>
                <a:lnTo>
                  <a:pt x="75" y="7"/>
                </a:lnTo>
                <a:lnTo>
                  <a:pt x="77" y="6"/>
                </a:lnTo>
                <a:lnTo>
                  <a:pt x="78" y="6"/>
                </a:lnTo>
                <a:lnTo>
                  <a:pt x="79" y="6"/>
                </a:lnTo>
                <a:lnTo>
                  <a:pt x="79" y="7"/>
                </a:lnTo>
                <a:lnTo>
                  <a:pt x="80" y="8"/>
                </a:lnTo>
                <a:lnTo>
                  <a:pt x="80" y="7"/>
                </a:lnTo>
                <a:lnTo>
                  <a:pt x="81" y="6"/>
                </a:lnTo>
                <a:lnTo>
                  <a:pt x="82" y="6"/>
                </a:lnTo>
                <a:lnTo>
                  <a:pt x="82" y="7"/>
                </a:lnTo>
                <a:lnTo>
                  <a:pt x="82" y="9"/>
                </a:lnTo>
                <a:lnTo>
                  <a:pt x="83" y="9"/>
                </a:lnTo>
                <a:lnTo>
                  <a:pt x="83" y="10"/>
                </a:lnTo>
                <a:lnTo>
                  <a:pt x="81" y="11"/>
                </a:lnTo>
                <a:lnTo>
                  <a:pt x="81" y="12"/>
                </a:lnTo>
                <a:lnTo>
                  <a:pt x="80" y="13"/>
                </a:lnTo>
                <a:lnTo>
                  <a:pt x="79" y="13"/>
                </a:lnTo>
                <a:lnTo>
                  <a:pt x="77" y="13"/>
                </a:lnTo>
                <a:lnTo>
                  <a:pt x="76" y="13"/>
                </a:lnTo>
                <a:lnTo>
                  <a:pt x="76" y="12"/>
                </a:lnTo>
                <a:lnTo>
                  <a:pt x="75" y="12"/>
                </a:lnTo>
                <a:lnTo>
                  <a:pt x="75" y="14"/>
                </a:lnTo>
                <a:lnTo>
                  <a:pt x="75" y="15"/>
                </a:lnTo>
                <a:lnTo>
                  <a:pt x="76" y="15"/>
                </a:lnTo>
                <a:lnTo>
                  <a:pt x="77" y="15"/>
                </a:lnTo>
                <a:lnTo>
                  <a:pt x="76" y="16"/>
                </a:lnTo>
                <a:lnTo>
                  <a:pt x="75" y="19"/>
                </a:lnTo>
                <a:lnTo>
                  <a:pt x="74" y="19"/>
                </a:lnTo>
                <a:lnTo>
                  <a:pt x="73" y="19"/>
                </a:lnTo>
                <a:lnTo>
                  <a:pt x="72" y="19"/>
                </a:lnTo>
                <a:lnTo>
                  <a:pt x="73" y="19"/>
                </a:lnTo>
                <a:lnTo>
                  <a:pt x="75" y="19"/>
                </a:lnTo>
                <a:lnTo>
                  <a:pt x="76" y="19"/>
                </a:lnTo>
                <a:lnTo>
                  <a:pt x="78" y="18"/>
                </a:lnTo>
                <a:lnTo>
                  <a:pt x="78" y="17"/>
                </a:lnTo>
                <a:lnTo>
                  <a:pt x="78" y="18"/>
                </a:lnTo>
                <a:lnTo>
                  <a:pt x="79" y="18"/>
                </a:lnTo>
                <a:lnTo>
                  <a:pt x="78" y="20"/>
                </a:lnTo>
                <a:lnTo>
                  <a:pt x="77" y="21"/>
                </a:lnTo>
                <a:lnTo>
                  <a:pt x="75" y="21"/>
                </a:lnTo>
                <a:lnTo>
                  <a:pt x="75" y="22"/>
                </a:lnTo>
                <a:lnTo>
                  <a:pt x="73" y="22"/>
                </a:lnTo>
                <a:lnTo>
                  <a:pt x="71" y="25"/>
                </a:lnTo>
                <a:lnTo>
                  <a:pt x="70" y="25"/>
                </a:lnTo>
                <a:lnTo>
                  <a:pt x="71" y="25"/>
                </a:lnTo>
                <a:lnTo>
                  <a:pt x="69" y="26"/>
                </a:lnTo>
                <a:lnTo>
                  <a:pt x="68" y="28"/>
                </a:lnTo>
                <a:lnTo>
                  <a:pt x="67" y="30"/>
                </a:lnTo>
                <a:lnTo>
                  <a:pt x="66" y="33"/>
                </a:lnTo>
                <a:lnTo>
                  <a:pt x="66" y="34"/>
                </a:lnTo>
                <a:lnTo>
                  <a:pt x="65" y="34"/>
                </a:lnTo>
                <a:lnTo>
                  <a:pt x="61" y="35"/>
                </a:lnTo>
                <a:lnTo>
                  <a:pt x="60" y="35"/>
                </a:lnTo>
                <a:lnTo>
                  <a:pt x="48" y="26"/>
                </a:lnTo>
                <a:lnTo>
                  <a:pt x="37" y="28"/>
                </a:lnTo>
                <a:lnTo>
                  <a:pt x="37" y="26"/>
                </a:lnTo>
                <a:lnTo>
                  <a:pt x="35" y="25"/>
                </a:lnTo>
                <a:lnTo>
                  <a:pt x="34" y="25"/>
                </a:lnTo>
                <a:lnTo>
                  <a:pt x="34" y="24"/>
                </a:lnTo>
                <a:lnTo>
                  <a:pt x="21" y="26"/>
                </a:lnTo>
                <a:lnTo>
                  <a:pt x="21" y="25"/>
                </a:lnTo>
                <a:lnTo>
                  <a:pt x="21" y="26"/>
                </a:lnTo>
                <a:lnTo>
                  <a:pt x="18" y="27"/>
                </a:lnTo>
                <a:lnTo>
                  <a:pt x="18" y="28"/>
                </a:lnTo>
                <a:lnTo>
                  <a:pt x="17" y="28"/>
                </a:lnTo>
                <a:lnTo>
                  <a:pt x="15" y="29"/>
                </a:lnTo>
                <a:lnTo>
                  <a:pt x="0" y="31"/>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8" name="Freeform 64"/>
          <p:cNvSpPr>
            <a:spLocks/>
          </p:cNvSpPr>
          <p:nvPr/>
        </p:nvSpPr>
        <p:spPr bwMode="auto">
          <a:xfrm>
            <a:off x="6091238" y="3340100"/>
            <a:ext cx="588962" cy="460375"/>
          </a:xfrm>
          <a:custGeom>
            <a:avLst/>
            <a:gdLst>
              <a:gd name="T0" fmla="*/ 2147483647 w 47"/>
              <a:gd name="T1" fmla="*/ 2147483647 h 36"/>
              <a:gd name="T2" fmla="*/ 2147483647 w 47"/>
              <a:gd name="T3" fmla="*/ 2147483647 h 36"/>
              <a:gd name="T4" fmla="*/ 2147483647 w 47"/>
              <a:gd name="T5" fmla="*/ 2147483647 h 36"/>
              <a:gd name="T6" fmla="*/ 2147483647 w 47"/>
              <a:gd name="T7" fmla="*/ 2147483647 h 36"/>
              <a:gd name="T8" fmla="*/ 2147483647 w 47"/>
              <a:gd name="T9" fmla="*/ 2147483647 h 36"/>
              <a:gd name="T10" fmla="*/ 2147483647 w 47"/>
              <a:gd name="T11" fmla="*/ 2147483647 h 36"/>
              <a:gd name="T12" fmla="*/ 2147483647 w 47"/>
              <a:gd name="T13" fmla="*/ 2147483647 h 36"/>
              <a:gd name="T14" fmla="*/ 2147483647 w 47"/>
              <a:gd name="T15" fmla="*/ 2147483647 h 36"/>
              <a:gd name="T16" fmla="*/ 2147483647 w 47"/>
              <a:gd name="T17" fmla="*/ 2147483647 h 36"/>
              <a:gd name="T18" fmla="*/ 2147483647 w 47"/>
              <a:gd name="T19" fmla="*/ 2147483647 h 36"/>
              <a:gd name="T20" fmla="*/ 2147483647 w 47"/>
              <a:gd name="T21" fmla="*/ 2147483647 h 36"/>
              <a:gd name="T22" fmla="*/ 2147483647 w 47"/>
              <a:gd name="T23" fmla="*/ 2147483647 h 36"/>
              <a:gd name="T24" fmla="*/ 2147483647 w 47"/>
              <a:gd name="T25" fmla="*/ 2147483647 h 36"/>
              <a:gd name="T26" fmla="*/ 0 w 47"/>
              <a:gd name="T27" fmla="*/ 2147483647 h 36"/>
              <a:gd name="T28" fmla="*/ 0 w 47"/>
              <a:gd name="T29" fmla="*/ 2147483647 h 36"/>
              <a:gd name="T30" fmla="*/ 2147483647 w 47"/>
              <a:gd name="T31" fmla="*/ 2147483647 h 36"/>
              <a:gd name="T32" fmla="*/ 2147483647 w 47"/>
              <a:gd name="T33" fmla="*/ 2147483647 h 36"/>
              <a:gd name="T34" fmla="*/ 2147483647 w 47"/>
              <a:gd name="T35" fmla="*/ 2147483647 h 36"/>
              <a:gd name="T36" fmla="*/ 2147483647 w 47"/>
              <a:gd name="T37" fmla="*/ 2147483647 h 36"/>
              <a:gd name="T38" fmla="*/ 2147483647 w 47"/>
              <a:gd name="T39" fmla="*/ 2147483647 h 36"/>
              <a:gd name="T40" fmla="*/ 2147483647 w 47"/>
              <a:gd name="T41" fmla="*/ 0 h 36"/>
              <a:gd name="T42" fmla="*/ 2147483647 w 47"/>
              <a:gd name="T43" fmla="*/ 1308360174 h 36"/>
              <a:gd name="T44" fmla="*/ 2147483647 w 47"/>
              <a:gd name="T45" fmla="*/ 2147483647 h 36"/>
              <a:gd name="T46" fmla="*/ 2147483647 w 47"/>
              <a:gd name="T47" fmla="*/ 2147483647 h 36"/>
              <a:gd name="T48" fmla="*/ 2147483647 w 47"/>
              <a:gd name="T49" fmla="*/ 2147483647 h 36"/>
              <a:gd name="T50" fmla="*/ 2147483647 w 47"/>
              <a:gd name="T51" fmla="*/ 2147483647 h 36"/>
              <a:gd name="T52" fmla="*/ 2147483647 w 47"/>
              <a:gd name="T53" fmla="*/ 2147483647 h 36"/>
              <a:gd name="T54" fmla="*/ 2147483647 w 47"/>
              <a:gd name="T55" fmla="*/ 2147483647 h 36"/>
              <a:gd name="T56" fmla="*/ 2147483647 w 47"/>
              <a:gd name="T57" fmla="*/ 2147483647 h 36"/>
              <a:gd name="T58" fmla="*/ 2147483647 w 47"/>
              <a:gd name="T59" fmla="*/ 2147483647 h 36"/>
              <a:gd name="T60" fmla="*/ 2147483647 w 47"/>
              <a:gd name="T61" fmla="*/ 2147483647 h 36"/>
              <a:gd name="T62" fmla="*/ 2147483647 w 47"/>
              <a:gd name="T63" fmla="*/ 2147483647 h 36"/>
              <a:gd name="T64" fmla="*/ 2147483647 w 47"/>
              <a:gd name="T65" fmla="*/ 2147483647 h 36"/>
              <a:gd name="T66" fmla="*/ 2147483647 w 47"/>
              <a:gd name="T67" fmla="*/ 2147483647 h 36"/>
              <a:gd name="T68" fmla="*/ 2147483647 w 47"/>
              <a:gd name="T69" fmla="*/ 2147483647 h 36"/>
              <a:gd name="T70" fmla="*/ 2147483647 w 47"/>
              <a:gd name="T71" fmla="*/ 2147483647 h 36"/>
              <a:gd name="T72" fmla="*/ 2147483647 w 47"/>
              <a:gd name="T73" fmla="*/ 2147483647 h 36"/>
              <a:gd name="T74" fmla="*/ 2147483647 w 47"/>
              <a:gd name="T75" fmla="*/ 2147483647 h 36"/>
              <a:gd name="T76" fmla="*/ 2147483647 w 47"/>
              <a:gd name="T77" fmla="*/ 2147483647 h 36"/>
              <a:gd name="T78" fmla="*/ 2147483647 w 47"/>
              <a:gd name="T79" fmla="*/ 2147483647 h 36"/>
              <a:gd name="T80" fmla="*/ 2147483647 w 47"/>
              <a:gd name="T81" fmla="*/ 2147483647 h 36"/>
              <a:gd name="T82" fmla="*/ 2147483647 w 47"/>
              <a:gd name="T83" fmla="*/ 2147483647 h 36"/>
              <a:gd name="T84" fmla="*/ 2147483647 w 47"/>
              <a:gd name="T85" fmla="*/ 2147483647 h 36"/>
              <a:gd name="T86" fmla="*/ 2147483647 w 47"/>
              <a:gd name="T87" fmla="*/ 2147483647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
              <a:gd name="T133" fmla="*/ 0 h 36"/>
              <a:gd name="T134" fmla="*/ 47 w 47"/>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 h="36">
                <a:moveTo>
                  <a:pt x="28" y="36"/>
                </a:moveTo>
                <a:lnTo>
                  <a:pt x="28" y="36"/>
                </a:lnTo>
                <a:lnTo>
                  <a:pt x="27" y="36"/>
                </a:lnTo>
                <a:lnTo>
                  <a:pt x="26" y="36"/>
                </a:lnTo>
                <a:lnTo>
                  <a:pt x="26" y="35"/>
                </a:lnTo>
                <a:lnTo>
                  <a:pt x="25" y="33"/>
                </a:lnTo>
                <a:lnTo>
                  <a:pt x="24" y="31"/>
                </a:lnTo>
                <a:lnTo>
                  <a:pt x="23" y="31"/>
                </a:lnTo>
                <a:lnTo>
                  <a:pt x="22" y="28"/>
                </a:lnTo>
                <a:lnTo>
                  <a:pt x="21" y="27"/>
                </a:lnTo>
                <a:lnTo>
                  <a:pt x="20" y="26"/>
                </a:lnTo>
                <a:lnTo>
                  <a:pt x="20" y="25"/>
                </a:lnTo>
                <a:lnTo>
                  <a:pt x="18" y="25"/>
                </a:lnTo>
                <a:lnTo>
                  <a:pt x="17" y="23"/>
                </a:lnTo>
                <a:lnTo>
                  <a:pt x="16" y="23"/>
                </a:lnTo>
                <a:lnTo>
                  <a:pt x="16" y="22"/>
                </a:lnTo>
                <a:lnTo>
                  <a:pt x="15" y="21"/>
                </a:lnTo>
                <a:lnTo>
                  <a:pt x="15" y="20"/>
                </a:lnTo>
                <a:lnTo>
                  <a:pt x="13" y="20"/>
                </a:lnTo>
                <a:lnTo>
                  <a:pt x="10" y="17"/>
                </a:lnTo>
                <a:lnTo>
                  <a:pt x="9" y="17"/>
                </a:lnTo>
                <a:lnTo>
                  <a:pt x="8" y="16"/>
                </a:lnTo>
                <a:lnTo>
                  <a:pt x="7" y="15"/>
                </a:lnTo>
                <a:lnTo>
                  <a:pt x="6" y="13"/>
                </a:lnTo>
                <a:lnTo>
                  <a:pt x="5" y="12"/>
                </a:lnTo>
                <a:lnTo>
                  <a:pt x="5" y="11"/>
                </a:lnTo>
                <a:lnTo>
                  <a:pt x="3" y="11"/>
                </a:lnTo>
                <a:lnTo>
                  <a:pt x="0" y="9"/>
                </a:lnTo>
                <a:lnTo>
                  <a:pt x="0" y="7"/>
                </a:lnTo>
                <a:lnTo>
                  <a:pt x="1" y="6"/>
                </a:lnTo>
                <a:lnTo>
                  <a:pt x="2" y="6"/>
                </a:lnTo>
                <a:lnTo>
                  <a:pt x="2" y="5"/>
                </a:lnTo>
                <a:lnTo>
                  <a:pt x="4" y="4"/>
                </a:lnTo>
                <a:lnTo>
                  <a:pt x="5" y="4"/>
                </a:lnTo>
                <a:lnTo>
                  <a:pt x="5" y="3"/>
                </a:lnTo>
                <a:lnTo>
                  <a:pt x="8" y="2"/>
                </a:lnTo>
                <a:lnTo>
                  <a:pt x="8" y="1"/>
                </a:lnTo>
                <a:lnTo>
                  <a:pt x="8" y="2"/>
                </a:lnTo>
                <a:lnTo>
                  <a:pt x="21" y="0"/>
                </a:lnTo>
                <a:lnTo>
                  <a:pt x="21" y="1"/>
                </a:lnTo>
                <a:lnTo>
                  <a:pt x="22" y="1"/>
                </a:lnTo>
                <a:lnTo>
                  <a:pt x="24" y="2"/>
                </a:lnTo>
                <a:lnTo>
                  <a:pt x="24" y="4"/>
                </a:lnTo>
                <a:lnTo>
                  <a:pt x="35" y="2"/>
                </a:lnTo>
                <a:lnTo>
                  <a:pt x="47" y="11"/>
                </a:lnTo>
                <a:lnTo>
                  <a:pt x="46" y="12"/>
                </a:lnTo>
                <a:lnTo>
                  <a:pt x="45" y="13"/>
                </a:lnTo>
                <a:lnTo>
                  <a:pt x="44" y="16"/>
                </a:lnTo>
                <a:lnTo>
                  <a:pt x="43" y="17"/>
                </a:lnTo>
                <a:lnTo>
                  <a:pt x="43" y="18"/>
                </a:lnTo>
                <a:lnTo>
                  <a:pt x="43" y="19"/>
                </a:lnTo>
                <a:lnTo>
                  <a:pt x="43" y="20"/>
                </a:lnTo>
                <a:lnTo>
                  <a:pt x="42" y="21"/>
                </a:lnTo>
                <a:lnTo>
                  <a:pt x="41" y="21"/>
                </a:lnTo>
                <a:lnTo>
                  <a:pt x="41" y="22"/>
                </a:lnTo>
                <a:lnTo>
                  <a:pt x="40" y="22"/>
                </a:lnTo>
                <a:lnTo>
                  <a:pt x="39" y="24"/>
                </a:lnTo>
                <a:lnTo>
                  <a:pt x="37" y="26"/>
                </a:lnTo>
                <a:lnTo>
                  <a:pt x="37" y="27"/>
                </a:lnTo>
                <a:lnTo>
                  <a:pt x="36" y="28"/>
                </a:lnTo>
                <a:lnTo>
                  <a:pt x="35" y="28"/>
                </a:lnTo>
                <a:lnTo>
                  <a:pt x="34" y="29"/>
                </a:lnTo>
                <a:lnTo>
                  <a:pt x="33" y="30"/>
                </a:lnTo>
                <a:lnTo>
                  <a:pt x="32" y="30"/>
                </a:lnTo>
                <a:lnTo>
                  <a:pt x="32" y="31"/>
                </a:lnTo>
                <a:lnTo>
                  <a:pt x="31" y="31"/>
                </a:lnTo>
                <a:lnTo>
                  <a:pt x="31" y="32"/>
                </a:lnTo>
                <a:lnTo>
                  <a:pt x="30" y="33"/>
                </a:lnTo>
                <a:lnTo>
                  <a:pt x="29" y="33"/>
                </a:lnTo>
                <a:lnTo>
                  <a:pt x="29" y="34"/>
                </a:lnTo>
                <a:lnTo>
                  <a:pt x="30" y="34"/>
                </a:lnTo>
                <a:lnTo>
                  <a:pt x="29" y="35"/>
                </a:lnTo>
                <a:lnTo>
                  <a:pt x="28" y="36"/>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49" name="Freeform 65"/>
          <p:cNvSpPr>
            <a:spLocks/>
          </p:cNvSpPr>
          <p:nvPr/>
        </p:nvSpPr>
        <p:spPr bwMode="auto">
          <a:xfrm>
            <a:off x="5815013" y="3405188"/>
            <a:ext cx="639762" cy="677862"/>
          </a:xfrm>
          <a:custGeom>
            <a:avLst/>
            <a:gdLst>
              <a:gd name="T0" fmla="*/ 2147483647 w 51"/>
              <a:gd name="T1" fmla="*/ 2147483647 h 53"/>
              <a:gd name="T2" fmla="*/ 2147483647 w 51"/>
              <a:gd name="T3" fmla="*/ 2147483647 h 53"/>
              <a:gd name="T4" fmla="*/ 2147483647 w 51"/>
              <a:gd name="T5" fmla="*/ 2147483647 h 53"/>
              <a:gd name="T6" fmla="*/ 2147483647 w 51"/>
              <a:gd name="T7" fmla="*/ 2147483647 h 53"/>
              <a:gd name="T8" fmla="*/ 2147483647 w 51"/>
              <a:gd name="T9" fmla="*/ 2147483647 h 53"/>
              <a:gd name="T10" fmla="*/ 2147483647 w 51"/>
              <a:gd name="T11" fmla="*/ 2147483647 h 53"/>
              <a:gd name="T12" fmla="*/ 2147483647 w 51"/>
              <a:gd name="T13" fmla="*/ 2147483647 h 53"/>
              <a:gd name="T14" fmla="*/ 2147483647 w 51"/>
              <a:gd name="T15" fmla="*/ 2147483647 h 53"/>
              <a:gd name="T16" fmla="*/ 2147483647 w 51"/>
              <a:gd name="T17" fmla="*/ 2147483647 h 53"/>
              <a:gd name="T18" fmla="*/ 2147483647 w 51"/>
              <a:gd name="T19" fmla="*/ 2147483647 h 53"/>
              <a:gd name="T20" fmla="*/ 2147483647 w 51"/>
              <a:gd name="T21" fmla="*/ 2147483647 h 53"/>
              <a:gd name="T22" fmla="*/ 2147483647 w 51"/>
              <a:gd name="T23" fmla="*/ 2147483647 h 53"/>
              <a:gd name="T24" fmla="*/ 2147483647 w 51"/>
              <a:gd name="T25" fmla="*/ 2147483647 h 53"/>
              <a:gd name="T26" fmla="*/ 2147483647 w 51"/>
              <a:gd name="T27" fmla="*/ 2147483647 h 53"/>
              <a:gd name="T28" fmla="*/ 2147483647 w 51"/>
              <a:gd name="T29" fmla="*/ 2147483647 h 53"/>
              <a:gd name="T30" fmla="*/ 2147483647 w 51"/>
              <a:gd name="T31" fmla="*/ 2147483647 h 53"/>
              <a:gd name="T32" fmla="*/ 2147483647 w 51"/>
              <a:gd name="T33" fmla="*/ 2147483647 h 53"/>
              <a:gd name="T34" fmla="*/ 2147483647 w 51"/>
              <a:gd name="T35" fmla="*/ 2147483647 h 53"/>
              <a:gd name="T36" fmla="*/ 2147483647 w 51"/>
              <a:gd name="T37" fmla="*/ 2147483647 h 53"/>
              <a:gd name="T38" fmla="*/ 2147483647 w 51"/>
              <a:gd name="T39" fmla="*/ 2147483647 h 53"/>
              <a:gd name="T40" fmla="*/ 2147483647 w 51"/>
              <a:gd name="T41" fmla="*/ 2147483647 h 53"/>
              <a:gd name="T42" fmla="*/ 2147483647 w 51"/>
              <a:gd name="T43" fmla="*/ 2147483647 h 53"/>
              <a:gd name="T44" fmla="*/ 2147483647 w 51"/>
              <a:gd name="T45" fmla="*/ 2147483647 h 53"/>
              <a:gd name="T46" fmla="*/ 2147483647 w 51"/>
              <a:gd name="T47" fmla="*/ 2147483647 h 53"/>
              <a:gd name="T48" fmla="*/ 2147483647 w 51"/>
              <a:gd name="T49" fmla="*/ 2147483647 h 53"/>
              <a:gd name="T50" fmla="*/ 2147483647 w 51"/>
              <a:gd name="T51" fmla="*/ 2147483647 h 53"/>
              <a:gd name="T52" fmla="*/ 2147483647 w 51"/>
              <a:gd name="T53" fmla="*/ 2147483647 h 53"/>
              <a:gd name="T54" fmla="*/ 2147483647 w 51"/>
              <a:gd name="T55" fmla="*/ 2147483647 h 53"/>
              <a:gd name="T56" fmla="*/ 2147483647 w 51"/>
              <a:gd name="T57" fmla="*/ 2147483647 h 53"/>
              <a:gd name="T58" fmla="*/ 2147483647 w 51"/>
              <a:gd name="T59" fmla="*/ 2147483647 h 53"/>
              <a:gd name="T60" fmla="*/ 2147483647 w 51"/>
              <a:gd name="T61" fmla="*/ 2147483647 h 53"/>
              <a:gd name="T62" fmla="*/ 2147483647 w 51"/>
              <a:gd name="T63" fmla="*/ 2147483647 h 53"/>
              <a:gd name="T64" fmla="*/ 2147483647 w 51"/>
              <a:gd name="T65" fmla="*/ 2147483647 h 53"/>
              <a:gd name="T66" fmla="*/ 2147483647 w 51"/>
              <a:gd name="T67" fmla="*/ 2147483647 h 53"/>
              <a:gd name="T68" fmla="*/ 2147483647 w 51"/>
              <a:gd name="T69" fmla="*/ 2147483647 h 53"/>
              <a:gd name="T70" fmla="*/ 2147483647 w 51"/>
              <a:gd name="T71" fmla="*/ 2147483647 h 53"/>
              <a:gd name="T72" fmla="*/ 2147483647 w 51"/>
              <a:gd name="T73" fmla="*/ 2147483647 h 53"/>
              <a:gd name="T74" fmla="*/ 2147483647 w 51"/>
              <a:gd name="T75" fmla="*/ 2147483647 h 53"/>
              <a:gd name="T76" fmla="*/ 2147483647 w 51"/>
              <a:gd name="T77" fmla="*/ 1308171341 h 53"/>
              <a:gd name="T78" fmla="*/ 2147483647 w 51"/>
              <a:gd name="T79" fmla="*/ 0 h 53"/>
              <a:gd name="T80" fmla="*/ 0 w 51"/>
              <a:gd name="T81" fmla="*/ 2147483647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
              <a:gd name="T124" fmla="*/ 0 h 53"/>
              <a:gd name="T125" fmla="*/ 51 w 51"/>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 h="53">
                <a:moveTo>
                  <a:pt x="0" y="3"/>
                </a:moveTo>
                <a:lnTo>
                  <a:pt x="7" y="28"/>
                </a:lnTo>
                <a:lnTo>
                  <a:pt x="7" y="29"/>
                </a:lnTo>
                <a:lnTo>
                  <a:pt x="8" y="30"/>
                </a:lnTo>
                <a:lnTo>
                  <a:pt x="8" y="31"/>
                </a:lnTo>
                <a:lnTo>
                  <a:pt x="9" y="32"/>
                </a:lnTo>
                <a:lnTo>
                  <a:pt x="10" y="32"/>
                </a:lnTo>
                <a:lnTo>
                  <a:pt x="9" y="33"/>
                </a:lnTo>
                <a:lnTo>
                  <a:pt x="10" y="34"/>
                </a:lnTo>
                <a:lnTo>
                  <a:pt x="10" y="35"/>
                </a:lnTo>
                <a:lnTo>
                  <a:pt x="9" y="36"/>
                </a:lnTo>
                <a:lnTo>
                  <a:pt x="9" y="38"/>
                </a:lnTo>
                <a:lnTo>
                  <a:pt x="9" y="39"/>
                </a:lnTo>
                <a:lnTo>
                  <a:pt x="9" y="41"/>
                </a:lnTo>
                <a:lnTo>
                  <a:pt x="10" y="44"/>
                </a:lnTo>
                <a:lnTo>
                  <a:pt x="10" y="47"/>
                </a:lnTo>
                <a:lnTo>
                  <a:pt x="11" y="49"/>
                </a:lnTo>
                <a:lnTo>
                  <a:pt x="11" y="50"/>
                </a:lnTo>
                <a:lnTo>
                  <a:pt x="12" y="51"/>
                </a:lnTo>
                <a:lnTo>
                  <a:pt x="12" y="52"/>
                </a:lnTo>
                <a:lnTo>
                  <a:pt x="13" y="52"/>
                </a:lnTo>
                <a:lnTo>
                  <a:pt x="40" y="51"/>
                </a:lnTo>
                <a:lnTo>
                  <a:pt x="40" y="52"/>
                </a:lnTo>
                <a:lnTo>
                  <a:pt x="40" y="53"/>
                </a:lnTo>
                <a:lnTo>
                  <a:pt x="42" y="53"/>
                </a:lnTo>
                <a:lnTo>
                  <a:pt x="42" y="51"/>
                </a:lnTo>
                <a:lnTo>
                  <a:pt x="41" y="49"/>
                </a:lnTo>
                <a:lnTo>
                  <a:pt x="41" y="48"/>
                </a:lnTo>
                <a:lnTo>
                  <a:pt x="42" y="48"/>
                </a:lnTo>
                <a:lnTo>
                  <a:pt x="42" y="47"/>
                </a:lnTo>
                <a:lnTo>
                  <a:pt x="44" y="48"/>
                </a:lnTo>
                <a:lnTo>
                  <a:pt x="46" y="48"/>
                </a:lnTo>
                <a:lnTo>
                  <a:pt x="47" y="48"/>
                </a:lnTo>
                <a:lnTo>
                  <a:pt x="47" y="46"/>
                </a:lnTo>
                <a:lnTo>
                  <a:pt x="46" y="45"/>
                </a:lnTo>
                <a:lnTo>
                  <a:pt x="46" y="43"/>
                </a:lnTo>
                <a:lnTo>
                  <a:pt x="46" y="42"/>
                </a:lnTo>
                <a:lnTo>
                  <a:pt x="48" y="38"/>
                </a:lnTo>
                <a:lnTo>
                  <a:pt x="48" y="37"/>
                </a:lnTo>
                <a:lnTo>
                  <a:pt x="49" y="35"/>
                </a:lnTo>
                <a:lnTo>
                  <a:pt x="50" y="33"/>
                </a:lnTo>
                <a:lnTo>
                  <a:pt x="50" y="32"/>
                </a:lnTo>
                <a:lnTo>
                  <a:pt x="51" y="32"/>
                </a:lnTo>
                <a:lnTo>
                  <a:pt x="50" y="31"/>
                </a:lnTo>
                <a:lnTo>
                  <a:pt x="49" y="31"/>
                </a:lnTo>
                <a:lnTo>
                  <a:pt x="48" y="31"/>
                </a:lnTo>
                <a:lnTo>
                  <a:pt x="48" y="30"/>
                </a:lnTo>
                <a:lnTo>
                  <a:pt x="47" y="28"/>
                </a:lnTo>
                <a:lnTo>
                  <a:pt x="46" y="26"/>
                </a:lnTo>
                <a:lnTo>
                  <a:pt x="45" y="26"/>
                </a:lnTo>
                <a:lnTo>
                  <a:pt x="44" y="23"/>
                </a:lnTo>
                <a:lnTo>
                  <a:pt x="43" y="22"/>
                </a:lnTo>
                <a:lnTo>
                  <a:pt x="42" y="21"/>
                </a:lnTo>
                <a:lnTo>
                  <a:pt x="42" y="20"/>
                </a:lnTo>
                <a:lnTo>
                  <a:pt x="40" y="20"/>
                </a:lnTo>
                <a:lnTo>
                  <a:pt x="39" y="18"/>
                </a:lnTo>
                <a:lnTo>
                  <a:pt x="38" y="18"/>
                </a:lnTo>
                <a:lnTo>
                  <a:pt x="38" y="17"/>
                </a:lnTo>
                <a:lnTo>
                  <a:pt x="37" y="16"/>
                </a:lnTo>
                <a:lnTo>
                  <a:pt x="37" y="15"/>
                </a:lnTo>
                <a:lnTo>
                  <a:pt x="35" y="15"/>
                </a:lnTo>
                <a:lnTo>
                  <a:pt x="32" y="12"/>
                </a:lnTo>
                <a:lnTo>
                  <a:pt x="31" y="12"/>
                </a:lnTo>
                <a:lnTo>
                  <a:pt x="30" y="11"/>
                </a:lnTo>
                <a:lnTo>
                  <a:pt x="29" y="10"/>
                </a:lnTo>
                <a:lnTo>
                  <a:pt x="28" y="8"/>
                </a:lnTo>
                <a:lnTo>
                  <a:pt x="27" y="7"/>
                </a:lnTo>
                <a:lnTo>
                  <a:pt x="27" y="6"/>
                </a:lnTo>
                <a:lnTo>
                  <a:pt x="25" y="6"/>
                </a:lnTo>
                <a:lnTo>
                  <a:pt x="22" y="4"/>
                </a:lnTo>
                <a:lnTo>
                  <a:pt x="22" y="2"/>
                </a:lnTo>
                <a:lnTo>
                  <a:pt x="23" y="1"/>
                </a:lnTo>
                <a:lnTo>
                  <a:pt x="24" y="1"/>
                </a:lnTo>
                <a:lnTo>
                  <a:pt x="24" y="0"/>
                </a:lnTo>
                <a:lnTo>
                  <a:pt x="9" y="2"/>
                </a:lnTo>
                <a:lnTo>
                  <a:pt x="0" y="3"/>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0" name="Freeform 66"/>
          <p:cNvSpPr>
            <a:spLocks/>
          </p:cNvSpPr>
          <p:nvPr/>
        </p:nvSpPr>
        <p:spPr bwMode="auto">
          <a:xfrm>
            <a:off x="6856413" y="2278063"/>
            <a:ext cx="161925" cy="371475"/>
          </a:xfrm>
          <a:custGeom>
            <a:avLst/>
            <a:gdLst>
              <a:gd name="T0" fmla="*/ 0 w 13"/>
              <a:gd name="T1" fmla="*/ 2147483647 h 29"/>
              <a:gd name="T2" fmla="*/ 1241167581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2147483647 h 29"/>
              <a:gd name="T16" fmla="*/ 2147483647 w 13"/>
              <a:gd name="T17" fmla="*/ 2147483647 h 29"/>
              <a:gd name="T18" fmla="*/ 2147483647 w 13"/>
              <a:gd name="T19" fmla="*/ 2147483647 h 29"/>
              <a:gd name="T20" fmla="*/ 2147483647 w 13"/>
              <a:gd name="T21" fmla="*/ 2147483647 h 29"/>
              <a:gd name="T22" fmla="*/ 2147483647 w 13"/>
              <a:gd name="T23" fmla="*/ 2147483647 h 29"/>
              <a:gd name="T24" fmla="*/ 2147483647 w 13"/>
              <a:gd name="T25" fmla="*/ 2147483647 h 29"/>
              <a:gd name="T26" fmla="*/ 2147483647 w 13"/>
              <a:gd name="T27" fmla="*/ 2147483647 h 29"/>
              <a:gd name="T28" fmla="*/ 2147483647 w 13"/>
              <a:gd name="T29" fmla="*/ 2147483647 h 29"/>
              <a:gd name="T30" fmla="*/ 2147483647 w 13"/>
              <a:gd name="T31" fmla="*/ 2147483647 h 29"/>
              <a:gd name="T32" fmla="*/ 2147483647 w 13"/>
              <a:gd name="T33" fmla="*/ 2147483647 h 29"/>
              <a:gd name="T34" fmla="*/ 2147483647 w 13"/>
              <a:gd name="T35" fmla="*/ 2147483647 h 29"/>
              <a:gd name="T36" fmla="*/ 2147483647 w 13"/>
              <a:gd name="T37" fmla="*/ 2147483647 h 29"/>
              <a:gd name="T38" fmla="*/ 2147483647 w 13"/>
              <a:gd name="T39" fmla="*/ 2147483647 h 29"/>
              <a:gd name="T40" fmla="*/ 2147483647 w 13"/>
              <a:gd name="T41" fmla="*/ 0 h 29"/>
              <a:gd name="T42" fmla="*/ 2147483647 w 13"/>
              <a:gd name="T43" fmla="*/ 1311806320 h 29"/>
              <a:gd name="T44" fmla="*/ 2147483647 w 13"/>
              <a:gd name="T45" fmla="*/ 2147483647 h 29"/>
              <a:gd name="T46" fmla="*/ 0 w 13"/>
              <a:gd name="T47" fmla="*/ 2147483647 h 29"/>
              <a:gd name="T48" fmla="*/ 1241167581 w 13"/>
              <a:gd name="T49" fmla="*/ 2147483647 h 29"/>
              <a:gd name="T50" fmla="*/ 1241167581 w 13"/>
              <a:gd name="T51" fmla="*/ 2147483647 h 29"/>
              <a:gd name="T52" fmla="*/ 1241167581 w 13"/>
              <a:gd name="T53" fmla="*/ 2147483647 h 29"/>
              <a:gd name="T54" fmla="*/ 2147483647 w 13"/>
              <a:gd name="T55" fmla="*/ 2147483647 h 29"/>
              <a:gd name="T56" fmla="*/ 2147483647 w 13"/>
              <a:gd name="T57" fmla="*/ 2147483647 h 29"/>
              <a:gd name="T58" fmla="*/ 2147483647 w 13"/>
              <a:gd name="T59" fmla="*/ 2147483647 h 29"/>
              <a:gd name="T60" fmla="*/ 2147483647 w 13"/>
              <a:gd name="T61" fmla="*/ 2147483647 h 29"/>
              <a:gd name="T62" fmla="*/ 2147483647 w 13"/>
              <a:gd name="T63" fmla="*/ 2147483647 h 29"/>
              <a:gd name="T64" fmla="*/ 1241167581 w 13"/>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29"/>
              <a:gd name="T101" fmla="*/ 13 w 1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29">
                <a:moveTo>
                  <a:pt x="1" y="19"/>
                </a:moveTo>
                <a:lnTo>
                  <a:pt x="0" y="21"/>
                </a:lnTo>
                <a:lnTo>
                  <a:pt x="0" y="22"/>
                </a:lnTo>
                <a:lnTo>
                  <a:pt x="1" y="22"/>
                </a:lnTo>
                <a:lnTo>
                  <a:pt x="1" y="23"/>
                </a:lnTo>
                <a:lnTo>
                  <a:pt x="2" y="23"/>
                </a:lnTo>
                <a:lnTo>
                  <a:pt x="3" y="24"/>
                </a:lnTo>
                <a:lnTo>
                  <a:pt x="5" y="25"/>
                </a:lnTo>
                <a:lnTo>
                  <a:pt x="7" y="26"/>
                </a:lnTo>
                <a:lnTo>
                  <a:pt x="7" y="27"/>
                </a:lnTo>
                <a:lnTo>
                  <a:pt x="7" y="28"/>
                </a:lnTo>
                <a:lnTo>
                  <a:pt x="8" y="29"/>
                </a:lnTo>
                <a:lnTo>
                  <a:pt x="8" y="28"/>
                </a:lnTo>
                <a:lnTo>
                  <a:pt x="9" y="27"/>
                </a:lnTo>
                <a:lnTo>
                  <a:pt x="9" y="25"/>
                </a:lnTo>
                <a:lnTo>
                  <a:pt x="10" y="24"/>
                </a:lnTo>
                <a:lnTo>
                  <a:pt x="11" y="22"/>
                </a:lnTo>
                <a:lnTo>
                  <a:pt x="12" y="20"/>
                </a:lnTo>
                <a:lnTo>
                  <a:pt x="13" y="19"/>
                </a:lnTo>
                <a:lnTo>
                  <a:pt x="13" y="18"/>
                </a:lnTo>
                <a:lnTo>
                  <a:pt x="13" y="17"/>
                </a:lnTo>
                <a:lnTo>
                  <a:pt x="13" y="13"/>
                </a:lnTo>
                <a:lnTo>
                  <a:pt x="12" y="10"/>
                </a:lnTo>
                <a:lnTo>
                  <a:pt x="12" y="9"/>
                </a:lnTo>
                <a:lnTo>
                  <a:pt x="11" y="9"/>
                </a:lnTo>
                <a:lnTo>
                  <a:pt x="10" y="9"/>
                </a:lnTo>
                <a:lnTo>
                  <a:pt x="9" y="9"/>
                </a:lnTo>
                <a:lnTo>
                  <a:pt x="9" y="7"/>
                </a:lnTo>
                <a:lnTo>
                  <a:pt x="10" y="7"/>
                </a:lnTo>
                <a:lnTo>
                  <a:pt x="10" y="6"/>
                </a:lnTo>
                <a:lnTo>
                  <a:pt x="10" y="5"/>
                </a:lnTo>
                <a:lnTo>
                  <a:pt x="11" y="4"/>
                </a:lnTo>
                <a:lnTo>
                  <a:pt x="11" y="3"/>
                </a:lnTo>
                <a:lnTo>
                  <a:pt x="3" y="0"/>
                </a:lnTo>
                <a:lnTo>
                  <a:pt x="2" y="1"/>
                </a:lnTo>
                <a:lnTo>
                  <a:pt x="2" y="2"/>
                </a:lnTo>
                <a:lnTo>
                  <a:pt x="2" y="3"/>
                </a:lnTo>
                <a:lnTo>
                  <a:pt x="1" y="4"/>
                </a:lnTo>
                <a:lnTo>
                  <a:pt x="0" y="5"/>
                </a:lnTo>
                <a:lnTo>
                  <a:pt x="1" y="6"/>
                </a:lnTo>
                <a:lnTo>
                  <a:pt x="1" y="7"/>
                </a:lnTo>
                <a:lnTo>
                  <a:pt x="1" y="10"/>
                </a:lnTo>
                <a:lnTo>
                  <a:pt x="2" y="10"/>
                </a:lnTo>
                <a:lnTo>
                  <a:pt x="3" y="11"/>
                </a:lnTo>
                <a:lnTo>
                  <a:pt x="4" y="12"/>
                </a:lnTo>
                <a:lnTo>
                  <a:pt x="5" y="12"/>
                </a:lnTo>
                <a:lnTo>
                  <a:pt x="5" y="13"/>
                </a:lnTo>
                <a:lnTo>
                  <a:pt x="6" y="14"/>
                </a:lnTo>
                <a:lnTo>
                  <a:pt x="5" y="15"/>
                </a:lnTo>
                <a:lnTo>
                  <a:pt x="3" y="16"/>
                </a:lnTo>
                <a:lnTo>
                  <a:pt x="3" y="18"/>
                </a:lnTo>
                <a:lnTo>
                  <a:pt x="1" y="19"/>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1" name="Freeform 67"/>
          <p:cNvSpPr>
            <a:spLocks/>
          </p:cNvSpPr>
          <p:nvPr/>
        </p:nvSpPr>
        <p:spPr bwMode="auto">
          <a:xfrm>
            <a:off x="6905625" y="1651000"/>
            <a:ext cx="212725" cy="384175"/>
          </a:xfrm>
          <a:custGeom>
            <a:avLst/>
            <a:gdLst>
              <a:gd name="T0" fmla="*/ 0 w 17"/>
              <a:gd name="T1" fmla="*/ 2147483647 h 30"/>
              <a:gd name="T2" fmla="*/ 1252649932 w 17"/>
              <a:gd name="T3" fmla="*/ 2147483647 h 30"/>
              <a:gd name="T4" fmla="*/ 1252649932 w 17"/>
              <a:gd name="T5" fmla="*/ 2147483647 h 30"/>
              <a:gd name="T6" fmla="*/ 1252649932 w 17"/>
              <a:gd name="T7" fmla="*/ 2147483647 h 30"/>
              <a:gd name="T8" fmla="*/ 1252649932 w 17"/>
              <a:gd name="T9" fmla="*/ 2147483647 h 30"/>
              <a:gd name="T10" fmla="*/ 2147483647 w 17"/>
              <a:gd name="T11" fmla="*/ 2147483647 h 30"/>
              <a:gd name="T12" fmla="*/ 2147483647 w 17"/>
              <a:gd name="T13" fmla="*/ 2147483647 h 30"/>
              <a:gd name="T14" fmla="*/ 2147483647 w 17"/>
              <a:gd name="T15" fmla="*/ 2147483647 h 30"/>
              <a:gd name="T16" fmla="*/ 2147483647 w 17"/>
              <a:gd name="T17" fmla="*/ 2147483647 h 30"/>
              <a:gd name="T18" fmla="*/ 2147483647 w 17"/>
              <a:gd name="T19" fmla="*/ 2147483647 h 30"/>
              <a:gd name="T20" fmla="*/ 2147483647 w 17"/>
              <a:gd name="T21" fmla="*/ 2147483647 h 30"/>
              <a:gd name="T22" fmla="*/ 2147483647 w 17"/>
              <a:gd name="T23" fmla="*/ 2147483647 h 30"/>
              <a:gd name="T24" fmla="*/ 2147483647 w 17"/>
              <a:gd name="T25" fmla="*/ 2147483647 h 30"/>
              <a:gd name="T26" fmla="*/ 2147483647 w 17"/>
              <a:gd name="T27" fmla="*/ 2147483647 h 30"/>
              <a:gd name="T28" fmla="*/ 2147483647 w 17"/>
              <a:gd name="T29" fmla="*/ 2147483647 h 30"/>
              <a:gd name="T30" fmla="*/ 2147483647 w 17"/>
              <a:gd name="T31" fmla="*/ 2147483647 h 30"/>
              <a:gd name="T32" fmla="*/ 2147483647 w 17"/>
              <a:gd name="T33" fmla="*/ 2147483647 h 30"/>
              <a:gd name="T34" fmla="*/ 2147483647 w 17"/>
              <a:gd name="T35" fmla="*/ 2147483647 h 30"/>
              <a:gd name="T36" fmla="*/ 2147483647 w 17"/>
              <a:gd name="T37" fmla="*/ 2147483647 h 30"/>
              <a:gd name="T38" fmla="*/ 2147483647 w 17"/>
              <a:gd name="T39" fmla="*/ 2147483647 h 30"/>
              <a:gd name="T40" fmla="*/ 2147483647 w 17"/>
              <a:gd name="T41" fmla="*/ 2147483647 h 30"/>
              <a:gd name="T42" fmla="*/ 2147483647 w 17"/>
              <a:gd name="T43" fmla="*/ 2147483647 h 30"/>
              <a:gd name="T44" fmla="*/ 2147483647 w 17"/>
              <a:gd name="T45" fmla="*/ 2147483647 h 30"/>
              <a:gd name="T46" fmla="*/ 2147483647 w 17"/>
              <a:gd name="T47" fmla="*/ 2147483647 h 30"/>
              <a:gd name="T48" fmla="*/ 2147483647 w 17"/>
              <a:gd name="T49" fmla="*/ 2147483647 h 30"/>
              <a:gd name="T50" fmla="*/ 2147483647 w 17"/>
              <a:gd name="T51" fmla="*/ 2147483647 h 30"/>
              <a:gd name="T52" fmla="*/ 2147483647 w 17"/>
              <a:gd name="T53" fmla="*/ 2147483647 h 30"/>
              <a:gd name="T54" fmla="*/ 2147483647 w 17"/>
              <a:gd name="T55" fmla="*/ 2147483647 h 30"/>
              <a:gd name="T56" fmla="*/ 2147483647 w 17"/>
              <a:gd name="T57" fmla="*/ 2147483647 h 30"/>
              <a:gd name="T58" fmla="*/ 2147483647 w 17"/>
              <a:gd name="T59" fmla="*/ 2147483647 h 30"/>
              <a:gd name="T60" fmla="*/ 2147483647 w 17"/>
              <a:gd name="T61" fmla="*/ 2147483647 h 30"/>
              <a:gd name="T62" fmla="*/ 2147483647 w 17"/>
              <a:gd name="T63" fmla="*/ 2147483647 h 30"/>
              <a:gd name="T64" fmla="*/ 2147483647 w 17"/>
              <a:gd name="T65" fmla="*/ 2147483647 h 30"/>
              <a:gd name="T66" fmla="*/ 2147483647 w 17"/>
              <a:gd name="T67" fmla="*/ 2147483647 h 30"/>
              <a:gd name="T68" fmla="*/ 2147483647 w 17"/>
              <a:gd name="T69" fmla="*/ 2147483647 h 30"/>
              <a:gd name="T70" fmla="*/ 2147483647 w 17"/>
              <a:gd name="T71" fmla="*/ 2147483647 h 30"/>
              <a:gd name="T72" fmla="*/ 2147483647 w 17"/>
              <a:gd name="T73" fmla="*/ 2147483647 h 30"/>
              <a:gd name="T74" fmla="*/ 2147483647 w 17"/>
              <a:gd name="T75" fmla="*/ 2147483647 h 30"/>
              <a:gd name="T76" fmla="*/ 2147483647 w 17"/>
              <a:gd name="T77" fmla="*/ 2147483647 h 30"/>
              <a:gd name="T78" fmla="*/ 2147483647 w 17"/>
              <a:gd name="T79" fmla="*/ 2147483647 h 30"/>
              <a:gd name="T80" fmla="*/ 2147483647 w 17"/>
              <a:gd name="T81" fmla="*/ 0 h 30"/>
              <a:gd name="T82" fmla="*/ 0 w 17"/>
              <a:gd name="T83" fmla="*/ 2147483647 h 30"/>
              <a:gd name="T84" fmla="*/ 0 w 17"/>
              <a:gd name="T85" fmla="*/ 2147483647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30"/>
              <a:gd name="T131" fmla="*/ 17 w 17"/>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30">
                <a:moveTo>
                  <a:pt x="0" y="4"/>
                </a:moveTo>
                <a:lnTo>
                  <a:pt x="1" y="5"/>
                </a:lnTo>
                <a:lnTo>
                  <a:pt x="1" y="6"/>
                </a:lnTo>
                <a:lnTo>
                  <a:pt x="1" y="7"/>
                </a:lnTo>
                <a:lnTo>
                  <a:pt x="2" y="10"/>
                </a:lnTo>
                <a:lnTo>
                  <a:pt x="3" y="13"/>
                </a:lnTo>
                <a:lnTo>
                  <a:pt x="2" y="14"/>
                </a:lnTo>
                <a:lnTo>
                  <a:pt x="2" y="15"/>
                </a:lnTo>
                <a:lnTo>
                  <a:pt x="4" y="19"/>
                </a:lnTo>
                <a:lnTo>
                  <a:pt x="4" y="20"/>
                </a:lnTo>
                <a:lnTo>
                  <a:pt x="4" y="21"/>
                </a:lnTo>
                <a:lnTo>
                  <a:pt x="4" y="20"/>
                </a:lnTo>
                <a:lnTo>
                  <a:pt x="5" y="20"/>
                </a:lnTo>
                <a:lnTo>
                  <a:pt x="6" y="22"/>
                </a:lnTo>
                <a:lnTo>
                  <a:pt x="6" y="25"/>
                </a:lnTo>
                <a:lnTo>
                  <a:pt x="6" y="26"/>
                </a:lnTo>
                <a:lnTo>
                  <a:pt x="7" y="28"/>
                </a:lnTo>
                <a:lnTo>
                  <a:pt x="8" y="30"/>
                </a:lnTo>
                <a:lnTo>
                  <a:pt x="14" y="29"/>
                </a:lnTo>
                <a:lnTo>
                  <a:pt x="14" y="28"/>
                </a:lnTo>
                <a:lnTo>
                  <a:pt x="13" y="27"/>
                </a:lnTo>
                <a:lnTo>
                  <a:pt x="13" y="26"/>
                </a:lnTo>
                <a:lnTo>
                  <a:pt x="14" y="26"/>
                </a:lnTo>
                <a:lnTo>
                  <a:pt x="13" y="25"/>
                </a:lnTo>
                <a:lnTo>
                  <a:pt x="13" y="20"/>
                </a:lnTo>
                <a:lnTo>
                  <a:pt x="13" y="18"/>
                </a:lnTo>
                <a:lnTo>
                  <a:pt x="13" y="15"/>
                </a:lnTo>
                <a:lnTo>
                  <a:pt x="14" y="14"/>
                </a:lnTo>
                <a:lnTo>
                  <a:pt x="14" y="12"/>
                </a:lnTo>
                <a:lnTo>
                  <a:pt x="13" y="11"/>
                </a:lnTo>
                <a:lnTo>
                  <a:pt x="13" y="10"/>
                </a:lnTo>
                <a:lnTo>
                  <a:pt x="14" y="10"/>
                </a:lnTo>
                <a:lnTo>
                  <a:pt x="16" y="8"/>
                </a:lnTo>
                <a:lnTo>
                  <a:pt x="17" y="5"/>
                </a:lnTo>
                <a:lnTo>
                  <a:pt x="16" y="4"/>
                </a:lnTo>
                <a:lnTo>
                  <a:pt x="15" y="3"/>
                </a:lnTo>
                <a:lnTo>
                  <a:pt x="16" y="3"/>
                </a:lnTo>
                <a:lnTo>
                  <a:pt x="16" y="2"/>
                </a:lnTo>
                <a:lnTo>
                  <a:pt x="15" y="0"/>
                </a:lnTo>
                <a:lnTo>
                  <a:pt x="0" y="4"/>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grpSp>
        <p:nvGrpSpPr>
          <p:cNvPr id="3" name="Group 2"/>
          <p:cNvGrpSpPr/>
          <p:nvPr/>
        </p:nvGrpSpPr>
        <p:grpSpPr>
          <a:xfrm>
            <a:off x="3259138" y="4645025"/>
            <a:ext cx="639762" cy="423863"/>
            <a:chOff x="3259138" y="4645025"/>
            <a:chExt cx="639762" cy="423863"/>
          </a:xfrm>
          <a:solidFill>
            <a:schemeClr val="tx1"/>
          </a:solidFill>
        </p:grpSpPr>
        <p:sp>
          <p:nvSpPr>
            <p:cNvPr id="4152" name="Freeform 68"/>
            <p:cNvSpPr>
              <a:spLocks/>
            </p:cNvSpPr>
            <p:nvPr/>
          </p:nvSpPr>
          <p:spPr bwMode="auto">
            <a:xfrm>
              <a:off x="3760788" y="4902200"/>
              <a:ext cx="138112" cy="166688"/>
            </a:xfrm>
            <a:custGeom>
              <a:avLst/>
              <a:gdLst>
                <a:gd name="T0" fmla="*/ 0 w 11"/>
                <a:gd name="T1" fmla="*/ 51289 h 13"/>
                <a:gd name="T2" fmla="*/ 12556 w 11"/>
                <a:gd name="T3" fmla="*/ 115399 h 13"/>
                <a:gd name="T4" fmla="*/ 12556 w 11"/>
                <a:gd name="T5" fmla="*/ 141044 h 13"/>
                <a:gd name="T6" fmla="*/ 62778 w 11"/>
                <a:gd name="T7" fmla="*/ 166688 h 13"/>
                <a:gd name="T8" fmla="*/ 75334 w 11"/>
                <a:gd name="T9" fmla="*/ 141044 h 13"/>
                <a:gd name="T10" fmla="*/ 138112 w 11"/>
                <a:gd name="T11" fmla="*/ 102577 h 13"/>
                <a:gd name="T12" fmla="*/ 113001 w 11"/>
                <a:gd name="T13" fmla="*/ 38466 h 13"/>
                <a:gd name="T14" fmla="*/ 37667 w 11"/>
                <a:gd name="T15" fmla="*/ 0 h 13"/>
                <a:gd name="T16" fmla="*/ 37667 w 11"/>
                <a:gd name="T17" fmla="*/ 38466 h 13"/>
                <a:gd name="T18" fmla="*/ 0 w 11"/>
                <a:gd name="T19" fmla="*/ 5128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3">
                  <a:moveTo>
                    <a:pt x="0" y="4"/>
                  </a:moveTo>
                  <a:lnTo>
                    <a:pt x="1" y="9"/>
                  </a:lnTo>
                  <a:lnTo>
                    <a:pt x="1" y="11"/>
                  </a:lnTo>
                  <a:lnTo>
                    <a:pt x="5" y="13"/>
                  </a:lnTo>
                  <a:lnTo>
                    <a:pt x="6" y="11"/>
                  </a:lnTo>
                  <a:lnTo>
                    <a:pt x="11" y="8"/>
                  </a:lnTo>
                  <a:lnTo>
                    <a:pt x="9" y="3"/>
                  </a:lnTo>
                  <a:lnTo>
                    <a:pt x="3" y="0"/>
                  </a:lnTo>
                  <a:lnTo>
                    <a:pt x="3" y="3"/>
                  </a:lnTo>
                  <a:lnTo>
                    <a:pt x="0" y="4"/>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3" name="Freeform 69"/>
            <p:cNvSpPr>
              <a:spLocks/>
            </p:cNvSpPr>
            <p:nvPr/>
          </p:nvSpPr>
          <p:spPr bwMode="auto">
            <a:xfrm>
              <a:off x="3698875" y="4799013"/>
              <a:ext cx="74613" cy="63500"/>
            </a:xfrm>
            <a:custGeom>
              <a:avLst/>
              <a:gdLst>
                <a:gd name="T0" fmla="*/ 2147483647 w 6"/>
                <a:gd name="T1" fmla="*/ 2147483647 h 5"/>
                <a:gd name="T2" fmla="*/ 2147483647 w 6"/>
                <a:gd name="T3" fmla="*/ 2147483647 h 5"/>
                <a:gd name="T4" fmla="*/ 2147483647 w 6"/>
                <a:gd name="T5" fmla="*/ 2147483647 h 5"/>
                <a:gd name="T6" fmla="*/ 2147483647 w 6"/>
                <a:gd name="T7" fmla="*/ 1284693900 h 5"/>
                <a:gd name="T8" fmla="*/ 2147483647 w 6"/>
                <a:gd name="T9" fmla="*/ 1284693900 h 5"/>
                <a:gd name="T10" fmla="*/ 1237133282 w 6"/>
                <a:gd name="T11" fmla="*/ 0 h 5"/>
                <a:gd name="T12" fmla="*/ 0 w 6"/>
                <a:gd name="T13" fmla="*/ 1284693900 h 5"/>
                <a:gd name="T14" fmla="*/ 1237133282 w 6"/>
                <a:gd name="T15" fmla="*/ 2147483647 h 5"/>
                <a:gd name="T16" fmla="*/ 2147483647 w 6"/>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5" y="5"/>
                  </a:lnTo>
                  <a:lnTo>
                    <a:pt x="6" y="3"/>
                  </a:lnTo>
                  <a:lnTo>
                    <a:pt x="3" y="1"/>
                  </a:lnTo>
                  <a:lnTo>
                    <a:pt x="2" y="1"/>
                  </a:lnTo>
                  <a:lnTo>
                    <a:pt x="1" y="0"/>
                  </a:lnTo>
                  <a:lnTo>
                    <a:pt x="0" y="1"/>
                  </a:lnTo>
                  <a:lnTo>
                    <a:pt x="1" y="4"/>
                  </a:lnTo>
                  <a:lnTo>
                    <a:pt x="2" y="5"/>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4" name="Freeform 70"/>
            <p:cNvSpPr>
              <a:spLocks/>
            </p:cNvSpPr>
            <p:nvPr/>
          </p:nvSpPr>
          <p:spPr bwMode="auto">
            <a:xfrm>
              <a:off x="3686175" y="4862513"/>
              <a:ext cx="25400" cy="12700"/>
            </a:xfrm>
            <a:custGeom>
              <a:avLst/>
              <a:gdLst>
                <a:gd name="T0" fmla="*/ 0 w 2"/>
                <a:gd name="T1" fmla="*/ 1317650400 h 1"/>
                <a:gd name="T2" fmla="*/ 2147483647 w 2"/>
                <a:gd name="T3" fmla="*/ 0 h 1"/>
                <a:gd name="T4" fmla="*/ 2147483647 w 2"/>
                <a:gd name="T5" fmla="*/ 1317650400 h 1"/>
                <a:gd name="T6" fmla="*/ 0 w 2"/>
                <a:gd name="T7" fmla="*/ 131765040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0"/>
                  </a:lnTo>
                  <a:lnTo>
                    <a:pt x="2" y="1"/>
                  </a:lnTo>
                  <a:lnTo>
                    <a:pt x="0" y="1"/>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5" name="Oval 71"/>
            <p:cNvSpPr>
              <a:spLocks noChangeArrowheads="1"/>
            </p:cNvSpPr>
            <p:nvPr/>
          </p:nvSpPr>
          <p:spPr bwMode="auto">
            <a:xfrm>
              <a:off x="3660775" y="4826000"/>
              <a:ext cx="25400" cy="25400"/>
            </a:xfrm>
            <a:prstGeom prst="ellipse">
              <a:avLst/>
            </a:prstGeom>
            <a:grpFill/>
            <a:ln w="0">
              <a:solidFill>
                <a:srgbClr val="25221E"/>
              </a:solidFill>
              <a:round/>
              <a:headEnd/>
              <a:tailEnd/>
            </a:ln>
          </p:spPr>
          <p:txBody>
            <a:bodyPr/>
            <a:lstStyle/>
            <a:p>
              <a:pPr algn="ctr" fontAlgn="base">
                <a:spcBef>
                  <a:spcPct val="0"/>
                </a:spcBef>
                <a:spcAft>
                  <a:spcPct val="0"/>
                </a:spcAft>
              </a:pPr>
              <a:endParaRPr lang="en-US" sz="2800">
                <a:solidFill>
                  <a:srgbClr val="FFFF99"/>
                </a:solidFill>
              </a:endParaRPr>
            </a:p>
          </p:txBody>
        </p:sp>
        <p:sp>
          <p:nvSpPr>
            <p:cNvPr id="4156" name="Freeform 72"/>
            <p:cNvSpPr>
              <a:spLocks/>
            </p:cNvSpPr>
            <p:nvPr/>
          </p:nvSpPr>
          <p:spPr bwMode="auto">
            <a:xfrm>
              <a:off x="3609975" y="4773613"/>
              <a:ext cx="76200" cy="25400"/>
            </a:xfrm>
            <a:custGeom>
              <a:avLst/>
              <a:gdLst>
                <a:gd name="T0" fmla="*/ 0 w 6"/>
                <a:gd name="T1" fmla="*/ 2147483647 h 2"/>
                <a:gd name="T2" fmla="*/ 2147483647 w 6"/>
                <a:gd name="T3" fmla="*/ 2147483647 h 2"/>
                <a:gd name="T4" fmla="*/ 2147483647 w 6"/>
                <a:gd name="T5" fmla="*/ 0 h 2"/>
                <a:gd name="T6" fmla="*/ 1290320000 w 6"/>
                <a:gd name="T7" fmla="*/ 0 h 2"/>
                <a:gd name="T8" fmla="*/ 0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2"/>
                  </a:moveTo>
                  <a:lnTo>
                    <a:pt x="5" y="2"/>
                  </a:lnTo>
                  <a:lnTo>
                    <a:pt x="6" y="0"/>
                  </a:lnTo>
                  <a:lnTo>
                    <a:pt x="1" y="0"/>
                  </a:lnTo>
                  <a:lnTo>
                    <a:pt x="0" y="2"/>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7" name="Freeform 73"/>
            <p:cNvSpPr>
              <a:spLocks/>
            </p:cNvSpPr>
            <p:nvPr/>
          </p:nvSpPr>
          <p:spPr bwMode="auto">
            <a:xfrm>
              <a:off x="3322638" y="4645025"/>
              <a:ext cx="61912" cy="39688"/>
            </a:xfrm>
            <a:custGeom>
              <a:avLst/>
              <a:gdLst>
                <a:gd name="T0" fmla="*/ 0 w 5"/>
                <a:gd name="T1" fmla="*/ 2147483647 h 3"/>
                <a:gd name="T2" fmla="*/ 2147483647 w 5"/>
                <a:gd name="T3" fmla="*/ 2147483647 h 3"/>
                <a:gd name="T4" fmla="*/ 2147483647 w 5"/>
                <a:gd name="T5" fmla="*/ 2147483647 h 3"/>
                <a:gd name="T6" fmla="*/ 2147483647 w 5"/>
                <a:gd name="T7" fmla="*/ 1372530104 h 3"/>
                <a:gd name="T8" fmla="*/ 2147483647 w 5"/>
                <a:gd name="T9" fmla="*/ 0 h 3"/>
                <a:gd name="T10" fmla="*/ 1226612926 w 5"/>
                <a:gd name="T11" fmla="*/ 1372530104 h 3"/>
                <a:gd name="T12" fmla="*/ 0 w 5"/>
                <a:gd name="T13" fmla="*/ 2147483647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0" y="2"/>
                  </a:moveTo>
                  <a:lnTo>
                    <a:pt x="2" y="3"/>
                  </a:lnTo>
                  <a:lnTo>
                    <a:pt x="4" y="3"/>
                  </a:lnTo>
                  <a:lnTo>
                    <a:pt x="5" y="1"/>
                  </a:lnTo>
                  <a:lnTo>
                    <a:pt x="3" y="0"/>
                  </a:lnTo>
                  <a:lnTo>
                    <a:pt x="1" y="1"/>
                  </a:lnTo>
                  <a:lnTo>
                    <a:pt x="0" y="2"/>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8" name="Freeform 74"/>
            <p:cNvSpPr>
              <a:spLocks/>
            </p:cNvSpPr>
            <p:nvPr/>
          </p:nvSpPr>
          <p:spPr bwMode="auto">
            <a:xfrm>
              <a:off x="3259138" y="4645025"/>
              <a:ext cx="38100" cy="39688"/>
            </a:xfrm>
            <a:custGeom>
              <a:avLst/>
              <a:gdLst>
                <a:gd name="T0" fmla="*/ 0 w 3"/>
                <a:gd name="T1" fmla="*/ 2147483647 h 3"/>
                <a:gd name="T2" fmla="*/ 2147483647 w 3"/>
                <a:gd name="T3" fmla="*/ 1372530104 h 3"/>
                <a:gd name="T4" fmla="*/ 2147483647 w 3"/>
                <a:gd name="T5" fmla="*/ 0 h 3"/>
                <a:gd name="T6" fmla="*/ 0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3"/>
                  </a:moveTo>
                  <a:lnTo>
                    <a:pt x="3" y="1"/>
                  </a:lnTo>
                  <a:lnTo>
                    <a:pt x="3" y="0"/>
                  </a:lnTo>
                  <a:lnTo>
                    <a:pt x="0" y="2"/>
                  </a:lnTo>
                  <a:lnTo>
                    <a:pt x="0" y="3"/>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59" name="Freeform 75"/>
            <p:cNvSpPr>
              <a:spLocks/>
            </p:cNvSpPr>
            <p:nvPr/>
          </p:nvSpPr>
          <p:spPr bwMode="auto">
            <a:xfrm>
              <a:off x="3497263" y="4722813"/>
              <a:ext cx="76200" cy="50800"/>
            </a:xfrm>
            <a:custGeom>
              <a:avLst/>
              <a:gdLst>
                <a:gd name="T0" fmla="*/ 38100 w 6"/>
                <a:gd name="T1" fmla="*/ 50800 h 4"/>
                <a:gd name="T2" fmla="*/ 76200 w 6"/>
                <a:gd name="T3" fmla="*/ 50800 h 4"/>
                <a:gd name="T4" fmla="*/ 76200 w 6"/>
                <a:gd name="T5" fmla="*/ 25400 h 4"/>
                <a:gd name="T6" fmla="*/ 50800 w 6"/>
                <a:gd name="T7" fmla="*/ 0 h 4"/>
                <a:gd name="T8" fmla="*/ 0 w 6"/>
                <a:gd name="T9" fmla="*/ 12700 h 4"/>
                <a:gd name="T10" fmla="*/ 38100 w 6"/>
                <a:gd name="T11" fmla="*/ 5080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3" y="4"/>
                  </a:moveTo>
                  <a:lnTo>
                    <a:pt x="6" y="4"/>
                  </a:lnTo>
                  <a:lnTo>
                    <a:pt x="6" y="2"/>
                  </a:lnTo>
                  <a:lnTo>
                    <a:pt x="4" y="0"/>
                  </a:lnTo>
                  <a:lnTo>
                    <a:pt x="0" y="1"/>
                  </a:lnTo>
                  <a:lnTo>
                    <a:pt x="3" y="4"/>
                  </a:lnTo>
                </a:path>
              </a:pathLst>
            </a:custGeom>
            <a:grp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grpSp>
      <p:sp>
        <p:nvSpPr>
          <p:cNvPr id="4160" name="Freeform 76"/>
          <p:cNvSpPr>
            <a:spLocks/>
          </p:cNvSpPr>
          <p:nvPr/>
        </p:nvSpPr>
        <p:spPr bwMode="auto">
          <a:xfrm>
            <a:off x="2457450" y="2265363"/>
            <a:ext cx="665163" cy="831850"/>
          </a:xfrm>
          <a:custGeom>
            <a:avLst/>
            <a:gdLst>
              <a:gd name="T0" fmla="*/ 2147483647 w 53"/>
              <a:gd name="T1" fmla="*/ 2147483647 h 65"/>
              <a:gd name="T2" fmla="*/ 2147483647 w 53"/>
              <a:gd name="T3" fmla="*/ 2147483647 h 65"/>
              <a:gd name="T4" fmla="*/ 2147483647 w 53"/>
              <a:gd name="T5" fmla="*/ 2147483647 h 65"/>
              <a:gd name="T6" fmla="*/ 2147483647 w 53"/>
              <a:gd name="T7" fmla="*/ 2147483647 h 65"/>
              <a:gd name="T8" fmla="*/ 2147483647 w 53"/>
              <a:gd name="T9" fmla="*/ 0 h 65"/>
              <a:gd name="T10" fmla="*/ 0 w 53"/>
              <a:gd name="T11" fmla="*/ 2147483647 h 65"/>
              <a:gd name="T12" fmla="*/ 0 w 53"/>
              <a:gd name="T13" fmla="*/ 2147483647 h 65"/>
              <a:gd name="T14" fmla="*/ 2147483647 w 53"/>
              <a:gd name="T15" fmla="*/ 2147483647 h 65"/>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65"/>
              <a:gd name="T26" fmla="*/ 53 w 5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65">
                <a:moveTo>
                  <a:pt x="46" y="65"/>
                </a:moveTo>
                <a:lnTo>
                  <a:pt x="53" y="18"/>
                </a:lnTo>
                <a:lnTo>
                  <a:pt x="36" y="16"/>
                </a:lnTo>
                <a:lnTo>
                  <a:pt x="37" y="4"/>
                </a:lnTo>
                <a:lnTo>
                  <a:pt x="11" y="0"/>
                </a:lnTo>
                <a:lnTo>
                  <a:pt x="0" y="58"/>
                </a:lnTo>
                <a:lnTo>
                  <a:pt x="46" y="65"/>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1" name="Freeform 78"/>
          <p:cNvSpPr>
            <a:spLocks/>
          </p:cNvSpPr>
          <p:nvPr/>
        </p:nvSpPr>
        <p:spPr bwMode="auto">
          <a:xfrm>
            <a:off x="1719263" y="1023938"/>
            <a:ext cx="788987" cy="576262"/>
          </a:xfrm>
          <a:custGeom>
            <a:avLst/>
            <a:gdLst>
              <a:gd name="T0" fmla="*/ 1254727278 w 63"/>
              <a:gd name="T1" fmla="*/ 2147483647 h 45"/>
              <a:gd name="T2" fmla="*/ 0 w 63"/>
              <a:gd name="T3" fmla="*/ 2147483647 h 45"/>
              <a:gd name="T4" fmla="*/ 1254727278 w 63"/>
              <a:gd name="T5" fmla="*/ 2147483647 h 45"/>
              <a:gd name="T6" fmla="*/ 1254727278 w 63"/>
              <a:gd name="T7" fmla="*/ 2147483647 h 45"/>
              <a:gd name="T8" fmla="*/ 1254727278 w 63"/>
              <a:gd name="T9" fmla="*/ 2147483647 h 45"/>
              <a:gd name="T10" fmla="*/ 2147483647 w 63"/>
              <a:gd name="T11" fmla="*/ 2147483647 h 45"/>
              <a:gd name="T12" fmla="*/ 1254727278 w 63"/>
              <a:gd name="T13" fmla="*/ 2147483647 h 45"/>
              <a:gd name="T14" fmla="*/ 2147483647 w 63"/>
              <a:gd name="T15" fmla="*/ 2147483647 h 45"/>
              <a:gd name="T16" fmla="*/ 2147483647 w 63"/>
              <a:gd name="T17" fmla="*/ 2147483647 h 45"/>
              <a:gd name="T18" fmla="*/ 2147483647 w 63"/>
              <a:gd name="T19" fmla="*/ 2147483647 h 45"/>
              <a:gd name="T20" fmla="*/ 2147483647 w 63"/>
              <a:gd name="T21" fmla="*/ 2147483647 h 45"/>
              <a:gd name="T22" fmla="*/ 2147483647 w 63"/>
              <a:gd name="T23" fmla="*/ 2147483647 h 45"/>
              <a:gd name="T24" fmla="*/ 2147483647 w 63"/>
              <a:gd name="T25" fmla="*/ 2147483647 h 45"/>
              <a:gd name="T26" fmla="*/ 2147483647 w 63"/>
              <a:gd name="T27" fmla="*/ 2147483647 h 45"/>
              <a:gd name="T28" fmla="*/ 2147483647 w 63"/>
              <a:gd name="T29" fmla="*/ 2147483647 h 45"/>
              <a:gd name="T30" fmla="*/ 2147483647 w 63"/>
              <a:gd name="T31" fmla="*/ 2147483647 h 45"/>
              <a:gd name="T32" fmla="*/ 2147483647 w 63"/>
              <a:gd name="T33" fmla="*/ 2147483647 h 45"/>
              <a:gd name="T34" fmla="*/ 2147483647 w 63"/>
              <a:gd name="T35" fmla="*/ 2147483647 h 45"/>
              <a:gd name="T36" fmla="*/ 2147483647 w 63"/>
              <a:gd name="T37" fmla="*/ 2147483647 h 45"/>
              <a:gd name="T38" fmla="*/ 2147483647 w 63"/>
              <a:gd name="T39" fmla="*/ 2147483647 h 45"/>
              <a:gd name="T40" fmla="*/ 2147483647 w 63"/>
              <a:gd name="T41" fmla="*/ 2147483647 h 45"/>
              <a:gd name="T42" fmla="*/ 2147483647 w 63"/>
              <a:gd name="T43" fmla="*/ 2147483647 h 45"/>
              <a:gd name="T44" fmla="*/ 2147483647 w 63"/>
              <a:gd name="T45" fmla="*/ 2147483647 h 45"/>
              <a:gd name="T46" fmla="*/ 2147483647 w 63"/>
              <a:gd name="T47" fmla="*/ 2147483647 h 45"/>
              <a:gd name="T48" fmla="*/ 2147483647 w 63"/>
              <a:gd name="T49" fmla="*/ 2147483647 h 45"/>
              <a:gd name="T50" fmla="*/ 2147483647 w 63"/>
              <a:gd name="T51" fmla="*/ 2147483647 h 45"/>
              <a:gd name="T52" fmla="*/ 2147483647 w 63"/>
              <a:gd name="T53" fmla="*/ 2147483647 h 45"/>
              <a:gd name="T54" fmla="*/ 2147483647 w 63"/>
              <a:gd name="T55" fmla="*/ 2147483647 h 45"/>
              <a:gd name="T56" fmla="*/ 2147483647 w 63"/>
              <a:gd name="T57" fmla="*/ 2147483647 h 45"/>
              <a:gd name="T58" fmla="*/ 2147483647 w 63"/>
              <a:gd name="T59" fmla="*/ 2147483647 h 45"/>
              <a:gd name="T60" fmla="*/ 2147483647 w 63"/>
              <a:gd name="T61" fmla="*/ 2147483647 h 45"/>
              <a:gd name="T62" fmla="*/ 2147483647 w 63"/>
              <a:gd name="T63" fmla="*/ 2147483647 h 45"/>
              <a:gd name="T64" fmla="*/ 2147483647 w 63"/>
              <a:gd name="T65" fmla="*/ 2147483647 h 45"/>
              <a:gd name="T66" fmla="*/ 2147483647 w 63"/>
              <a:gd name="T67" fmla="*/ 2147483647 h 45"/>
              <a:gd name="T68" fmla="*/ 2147483647 w 63"/>
              <a:gd name="T69" fmla="*/ 2147483647 h 45"/>
              <a:gd name="T70" fmla="*/ 2147483647 w 63"/>
              <a:gd name="T71" fmla="*/ 2147483647 h 45"/>
              <a:gd name="T72" fmla="*/ 2147483647 w 63"/>
              <a:gd name="T73" fmla="*/ 0 h 45"/>
              <a:gd name="T74" fmla="*/ 2147483647 w 63"/>
              <a:gd name="T75" fmla="*/ 2147483647 h 45"/>
              <a:gd name="T76" fmla="*/ 2147483647 w 63"/>
              <a:gd name="T77" fmla="*/ 2147483647 h 45"/>
              <a:gd name="T78" fmla="*/ 2147483647 w 63"/>
              <a:gd name="T79" fmla="*/ 2147483647 h 45"/>
              <a:gd name="T80" fmla="*/ 2147483647 w 63"/>
              <a:gd name="T81" fmla="*/ 2147483647 h 45"/>
              <a:gd name="T82" fmla="*/ 2147483647 w 63"/>
              <a:gd name="T83" fmla="*/ 2147483647 h 45"/>
              <a:gd name="T84" fmla="*/ 2147483647 w 63"/>
              <a:gd name="T85" fmla="*/ 2147483647 h 45"/>
              <a:gd name="T86" fmla="*/ 2147483647 w 63"/>
              <a:gd name="T87" fmla="*/ 2147483647 h 45"/>
              <a:gd name="T88" fmla="*/ 2147483647 w 63"/>
              <a:gd name="T89" fmla="*/ 2147483647 h 45"/>
              <a:gd name="T90" fmla="*/ 2147483647 w 63"/>
              <a:gd name="T91" fmla="*/ 2147483647 h 45"/>
              <a:gd name="T92" fmla="*/ 2147483647 w 63"/>
              <a:gd name="T93" fmla="*/ 2147483647 h 45"/>
              <a:gd name="T94" fmla="*/ 2147483647 w 63"/>
              <a:gd name="T95" fmla="*/ 2147483647 h 45"/>
              <a:gd name="T96" fmla="*/ 2147483647 w 63"/>
              <a:gd name="T97" fmla="*/ 2147483647 h 45"/>
              <a:gd name="T98" fmla="*/ 2147483647 w 63"/>
              <a:gd name="T99" fmla="*/ 2147483647 h 45"/>
              <a:gd name="T100" fmla="*/ 2147483647 w 63"/>
              <a:gd name="T101" fmla="*/ 2147483647 h 45"/>
              <a:gd name="T102" fmla="*/ 2147483647 w 63"/>
              <a:gd name="T103" fmla="*/ 2147483647 h 45"/>
              <a:gd name="T104" fmla="*/ 2147483647 w 63"/>
              <a:gd name="T105" fmla="*/ 2147483647 h 45"/>
              <a:gd name="T106" fmla="*/ 2147483647 w 63"/>
              <a:gd name="T107" fmla="*/ 2147483647 h 45"/>
              <a:gd name="T108" fmla="*/ 2147483647 w 63"/>
              <a:gd name="T109" fmla="*/ 2147483647 h 45"/>
              <a:gd name="T110" fmla="*/ 2147483647 w 63"/>
              <a:gd name="T111" fmla="*/ 2147483647 h 45"/>
              <a:gd name="T112" fmla="*/ 2147483647 w 63"/>
              <a:gd name="T113" fmla="*/ 2147483647 h 45"/>
              <a:gd name="T114" fmla="*/ 2147483647 w 63"/>
              <a:gd name="T115" fmla="*/ 2147483647 h 45"/>
              <a:gd name="T116" fmla="*/ 2147483647 w 63"/>
              <a:gd name="T117" fmla="*/ 2147483647 h 45"/>
              <a:gd name="T118" fmla="*/ 2147483647 w 63"/>
              <a:gd name="T119" fmla="*/ 2147483647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45"/>
              <a:gd name="T182" fmla="*/ 63 w 63"/>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45">
                <a:moveTo>
                  <a:pt x="3" y="29"/>
                </a:moveTo>
                <a:lnTo>
                  <a:pt x="1" y="28"/>
                </a:lnTo>
                <a:lnTo>
                  <a:pt x="1" y="27"/>
                </a:lnTo>
                <a:lnTo>
                  <a:pt x="0" y="27"/>
                </a:lnTo>
                <a:lnTo>
                  <a:pt x="1" y="25"/>
                </a:lnTo>
                <a:lnTo>
                  <a:pt x="1" y="24"/>
                </a:lnTo>
                <a:lnTo>
                  <a:pt x="2" y="24"/>
                </a:lnTo>
                <a:lnTo>
                  <a:pt x="2" y="25"/>
                </a:lnTo>
                <a:lnTo>
                  <a:pt x="1" y="25"/>
                </a:lnTo>
                <a:lnTo>
                  <a:pt x="2" y="26"/>
                </a:lnTo>
                <a:lnTo>
                  <a:pt x="3" y="25"/>
                </a:lnTo>
                <a:lnTo>
                  <a:pt x="2" y="24"/>
                </a:lnTo>
                <a:lnTo>
                  <a:pt x="3" y="23"/>
                </a:lnTo>
                <a:lnTo>
                  <a:pt x="2" y="22"/>
                </a:lnTo>
                <a:lnTo>
                  <a:pt x="2" y="21"/>
                </a:lnTo>
                <a:lnTo>
                  <a:pt x="2" y="20"/>
                </a:lnTo>
                <a:lnTo>
                  <a:pt x="3" y="21"/>
                </a:lnTo>
                <a:lnTo>
                  <a:pt x="3" y="20"/>
                </a:lnTo>
                <a:lnTo>
                  <a:pt x="4" y="20"/>
                </a:lnTo>
                <a:lnTo>
                  <a:pt x="3" y="19"/>
                </a:lnTo>
                <a:lnTo>
                  <a:pt x="2" y="19"/>
                </a:lnTo>
                <a:lnTo>
                  <a:pt x="2" y="18"/>
                </a:lnTo>
                <a:lnTo>
                  <a:pt x="2" y="17"/>
                </a:lnTo>
                <a:lnTo>
                  <a:pt x="2" y="16"/>
                </a:lnTo>
                <a:lnTo>
                  <a:pt x="2" y="15"/>
                </a:lnTo>
                <a:lnTo>
                  <a:pt x="2" y="14"/>
                </a:lnTo>
                <a:lnTo>
                  <a:pt x="2" y="11"/>
                </a:lnTo>
                <a:lnTo>
                  <a:pt x="3" y="10"/>
                </a:lnTo>
                <a:lnTo>
                  <a:pt x="2" y="7"/>
                </a:lnTo>
                <a:lnTo>
                  <a:pt x="2" y="5"/>
                </a:lnTo>
                <a:lnTo>
                  <a:pt x="2" y="4"/>
                </a:lnTo>
                <a:lnTo>
                  <a:pt x="2" y="2"/>
                </a:lnTo>
                <a:lnTo>
                  <a:pt x="8" y="6"/>
                </a:lnTo>
                <a:lnTo>
                  <a:pt x="11" y="8"/>
                </a:lnTo>
                <a:lnTo>
                  <a:pt x="14" y="9"/>
                </a:lnTo>
                <a:lnTo>
                  <a:pt x="15" y="9"/>
                </a:lnTo>
                <a:lnTo>
                  <a:pt x="16" y="9"/>
                </a:lnTo>
                <a:lnTo>
                  <a:pt x="17" y="10"/>
                </a:lnTo>
                <a:lnTo>
                  <a:pt x="17" y="13"/>
                </a:lnTo>
                <a:lnTo>
                  <a:pt x="17" y="14"/>
                </a:lnTo>
                <a:lnTo>
                  <a:pt x="16" y="15"/>
                </a:lnTo>
                <a:lnTo>
                  <a:pt x="16" y="16"/>
                </a:lnTo>
                <a:lnTo>
                  <a:pt x="16" y="17"/>
                </a:lnTo>
                <a:lnTo>
                  <a:pt x="16" y="18"/>
                </a:lnTo>
                <a:lnTo>
                  <a:pt x="16" y="19"/>
                </a:lnTo>
                <a:lnTo>
                  <a:pt x="17" y="19"/>
                </a:lnTo>
                <a:lnTo>
                  <a:pt x="18" y="16"/>
                </a:lnTo>
                <a:lnTo>
                  <a:pt x="19" y="16"/>
                </a:lnTo>
                <a:lnTo>
                  <a:pt x="19" y="14"/>
                </a:lnTo>
                <a:lnTo>
                  <a:pt x="20" y="13"/>
                </a:lnTo>
                <a:lnTo>
                  <a:pt x="21" y="12"/>
                </a:lnTo>
                <a:lnTo>
                  <a:pt x="20" y="10"/>
                </a:lnTo>
                <a:lnTo>
                  <a:pt x="19" y="7"/>
                </a:lnTo>
                <a:lnTo>
                  <a:pt x="19" y="6"/>
                </a:lnTo>
                <a:lnTo>
                  <a:pt x="20" y="6"/>
                </a:lnTo>
                <a:lnTo>
                  <a:pt x="20" y="5"/>
                </a:lnTo>
                <a:lnTo>
                  <a:pt x="20" y="3"/>
                </a:lnTo>
                <a:lnTo>
                  <a:pt x="19" y="3"/>
                </a:lnTo>
                <a:lnTo>
                  <a:pt x="19" y="2"/>
                </a:lnTo>
                <a:lnTo>
                  <a:pt x="19" y="0"/>
                </a:lnTo>
                <a:lnTo>
                  <a:pt x="31" y="3"/>
                </a:lnTo>
                <a:lnTo>
                  <a:pt x="43" y="6"/>
                </a:lnTo>
                <a:lnTo>
                  <a:pt x="63" y="11"/>
                </a:lnTo>
                <a:lnTo>
                  <a:pt x="56" y="40"/>
                </a:lnTo>
                <a:lnTo>
                  <a:pt x="56" y="41"/>
                </a:lnTo>
                <a:lnTo>
                  <a:pt x="56" y="42"/>
                </a:lnTo>
                <a:lnTo>
                  <a:pt x="56" y="43"/>
                </a:lnTo>
                <a:lnTo>
                  <a:pt x="56" y="44"/>
                </a:lnTo>
                <a:lnTo>
                  <a:pt x="56" y="45"/>
                </a:lnTo>
                <a:lnTo>
                  <a:pt x="39" y="42"/>
                </a:lnTo>
                <a:lnTo>
                  <a:pt x="38" y="42"/>
                </a:lnTo>
                <a:lnTo>
                  <a:pt x="37" y="42"/>
                </a:lnTo>
                <a:lnTo>
                  <a:pt x="36" y="42"/>
                </a:lnTo>
                <a:lnTo>
                  <a:pt x="35" y="42"/>
                </a:lnTo>
                <a:lnTo>
                  <a:pt x="35" y="41"/>
                </a:lnTo>
                <a:lnTo>
                  <a:pt x="34" y="41"/>
                </a:lnTo>
                <a:lnTo>
                  <a:pt x="33" y="42"/>
                </a:lnTo>
                <a:lnTo>
                  <a:pt x="32" y="41"/>
                </a:lnTo>
                <a:lnTo>
                  <a:pt x="31" y="41"/>
                </a:lnTo>
                <a:lnTo>
                  <a:pt x="30" y="42"/>
                </a:lnTo>
                <a:lnTo>
                  <a:pt x="29" y="42"/>
                </a:lnTo>
                <a:lnTo>
                  <a:pt x="27" y="42"/>
                </a:lnTo>
                <a:lnTo>
                  <a:pt x="26" y="42"/>
                </a:lnTo>
                <a:lnTo>
                  <a:pt x="25" y="41"/>
                </a:lnTo>
                <a:lnTo>
                  <a:pt x="21" y="42"/>
                </a:lnTo>
                <a:lnTo>
                  <a:pt x="20" y="41"/>
                </a:lnTo>
                <a:lnTo>
                  <a:pt x="17" y="40"/>
                </a:lnTo>
                <a:lnTo>
                  <a:pt x="16" y="39"/>
                </a:lnTo>
                <a:lnTo>
                  <a:pt x="14" y="40"/>
                </a:lnTo>
                <a:lnTo>
                  <a:pt x="11" y="39"/>
                </a:lnTo>
                <a:lnTo>
                  <a:pt x="9" y="38"/>
                </a:lnTo>
                <a:lnTo>
                  <a:pt x="8" y="37"/>
                </a:lnTo>
                <a:lnTo>
                  <a:pt x="8" y="34"/>
                </a:lnTo>
                <a:lnTo>
                  <a:pt x="9" y="34"/>
                </a:lnTo>
                <a:lnTo>
                  <a:pt x="8" y="32"/>
                </a:lnTo>
                <a:lnTo>
                  <a:pt x="6" y="31"/>
                </a:lnTo>
                <a:lnTo>
                  <a:pt x="5" y="30"/>
                </a:lnTo>
                <a:lnTo>
                  <a:pt x="4" y="29"/>
                </a:lnTo>
                <a:lnTo>
                  <a:pt x="3" y="29"/>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2" name="Freeform 79"/>
          <p:cNvSpPr>
            <a:spLocks/>
          </p:cNvSpPr>
          <p:nvPr/>
        </p:nvSpPr>
        <p:spPr bwMode="auto">
          <a:xfrm>
            <a:off x="1504950" y="1395413"/>
            <a:ext cx="952500" cy="793750"/>
          </a:xfrm>
          <a:custGeom>
            <a:avLst/>
            <a:gdLst>
              <a:gd name="T0" fmla="*/ 1256585625 w 76"/>
              <a:gd name="T1" fmla="*/ 2147483647 h 62"/>
              <a:gd name="T2" fmla="*/ 1256585625 w 76"/>
              <a:gd name="T3" fmla="*/ 2147483647 h 62"/>
              <a:gd name="T4" fmla="*/ 2147483647 w 76"/>
              <a:gd name="T5" fmla="*/ 2147483647 h 62"/>
              <a:gd name="T6" fmla="*/ 2147483647 w 76"/>
              <a:gd name="T7" fmla="*/ 2147483647 h 62"/>
              <a:gd name="T8" fmla="*/ 2147483647 w 76"/>
              <a:gd name="T9" fmla="*/ 2147483647 h 62"/>
              <a:gd name="T10" fmla="*/ 2147483647 w 76"/>
              <a:gd name="T11" fmla="*/ 2147483647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2147483647 w 76"/>
              <a:gd name="T21" fmla="*/ 2147483647 h 62"/>
              <a:gd name="T22" fmla="*/ 2147483647 w 76"/>
              <a:gd name="T23" fmla="*/ 0 h 62"/>
              <a:gd name="T24" fmla="*/ 2147483647 w 76"/>
              <a:gd name="T25" fmla="*/ 0 h 62"/>
              <a:gd name="T26" fmla="*/ 2147483647 w 76"/>
              <a:gd name="T27" fmla="*/ 0 h 62"/>
              <a:gd name="T28" fmla="*/ 2147483647 w 76"/>
              <a:gd name="T29" fmla="*/ 1312183972 h 62"/>
              <a:gd name="T30" fmla="*/ 2147483647 w 76"/>
              <a:gd name="T31" fmla="*/ 2147483647 h 62"/>
              <a:gd name="T32" fmla="*/ 2147483647 w 76"/>
              <a:gd name="T33" fmla="*/ 2147483647 h 62"/>
              <a:gd name="T34" fmla="*/ 2147483647 w 76"/>
              <a:gd name="T35" fmla="*/ 2147483647 h 62"/>
              <a:gd name="T36" fmla="*/ 2147483647 w 76"/>
              <a:gd name="T37" fmla="*/ 2147483647 h 62"/>
              <a:gd name="T38" fmla="*/ 2147483647 w 76"/>
              <a:gd name="T39" fmla="*/ 2147483647 h 62"/>
              <a:gd name="T40" fmla="*/ 2147483647 w 76"/>
              <a:gd name="T41" fmla="*/ 2147483647 h 62"/>
              <a:gd name="T42" fmla="*/ 2147483647 w 76"/>
              <a:gd name="T43" fmla="*/ 2147483647 h 62"/>
              <a:gd name="T44" fmla="*/ 2147483647 w 76"/>
              <a:gd name="T45" fmla="*/ 2147483647 h 62"/>
              <a:gd name="T46" fmla="*/ 2147483647 w 76"/>
              <a:gd name="T47" fmla="*/ 2147483647 h 62"/>
              <a:gd name="T48" fmla="*/ 2147483647 w 76"/>
              <a:gd name="T49" fmla="*/ 2147483647 h 62"/>
              <a:gd name="T50" fmla="*/ 2147483647 w 76"/>
              <a:gd name="T51" fmla="*/ 2147483647 h 62"/>
              <a:gd name="T52" fmla="*/ 2147483647 w 76"/>
              <a:gd name="T53" fmla="*/ 2147483647 h 62"/>
              <a:gd name="T54" fmla="*/ 2147483647 w 76"/>
              <a:gd name="T55" fmla="*/ 2147483647 h 62"/>
              <a:gd name="T56" fmla="*/ 2147483647 w 76"/>
              <a:gd name="T57" fmla="*/ 2147483647 h 62"/>
              <a:gd name="T58" fmla="*/ 2147483647 w 76"/>
              <a:gd name="T59" fmla="*/ 2147483647 h 62"/>
              <a:gd name="T60" fmla="*/ 2147483647 w 76"/>
              <a:gd name="T61" fmla="*/ 2147483647 h 62"/>
              <a:gd name="T62" fmla="*/ 2147483647 w 76"/>
              <a:gd name="T63" fmla="*/ 2147483647 h 62"/>
              <a:gd name="T64" fmla="*/ 2147483647 w 76"/>
              <a:gd name="T65" fmla="*/ 2147483647 h 62"/>
              <a:gd name="T66" fmla="*/ 2147483647 w 76"/>
              <a:gd name="T67" fmla="*/ 2147483647 h 62"/>
              <a:gd name="T68" fmla="*/ 2147483647 w 76"/>
              <a:gd name="T69" fmla="*/ 2147483647 h 62"/>
              <a:gd name="T70" fmla="*/ 2147483647 w 76"/>
              <a:gd name="T71" fmla="*/ 2147483647 h 62"/>
              <a:gd name="T72" fmla="*/ 2147483647 w 76"/>
              <a:gd name="T73" fmla="*/ 2147483647 h 62"/>
              <a:gd name="T74" fmla="*/ 2147483647 w 76"/>
              <a:gd name="T75" fmla="*/ 2147483647 h 62"/>
              <a:gd name="T76" fmla="*/ 2147483647 w 76"/>
              <a:gd name="T77" fmla="*/ 2147483647 h 62"/>
              <a:gd name="T78" fmla="*/ 2147483647 w 76"/>
              <a:gd name="T79" fmla="*/ 2147483647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62"/>
              <a:gd name="T122" fmla="*/ 76 w 76"/>
              <a:gd name="T123" fmla="*/ 62 h 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62">
                <a:moveTo>
                  <a:pt x="2" y="47"/>
                </a:moveTo>
                <a:lnTo>
                  <a:pt x="1" y="46"/>
                </a:lnTo>
                <a:lnTo>
                  <a:pt x="0" y="44"/>
                </a:lnTo>
                <a:lnTo>
                  <a:pt x="1" y="43"/>
                </a:lnTo>
                <a:lnTo>
                  <a:pt x="1" y="42"/>
                </a:lnTo>
                <a:lnTo>
                  <a:pt x="2" y="40"/>
                </a:lnTo>
                <a:lnTo>
                  <a:pt x="1" y="36"/>
                </a:lnTo>
                <a:lnTo>
                  <a:pt x="2" y="35"/>
                </a:lnTo>
                <a:lnTo>
                  <a:pt x="3" y="35"/>
                </a:lnTo>
                <a:lnTo>
                  <a:pt x="3" y="34"/>
                </a:lnTo>
                <a:lnTo>
                  <a:pt x="4" y="33"/>
                </a:lnTo>
                <a:lnTo>
                  <a:pt x="4" y="31"/>
                </a:lnTo>
                <a:lnTo>
                  <a:pt x="5" y="31"/>
                </a:lnTo>
                <a:lnTo>
                  <a:pt x="7" y="28"/>
                </a:lnTo>
                <a:lnTo>
                  <a:pt x="8" y="26"/>
                </a:lnTo>
                <a:lnTo>
                  <a:pt x="10" y="22"/>
                </a:lnTo>
                <a:lnTo>
                  <a:pt x="12" y="16"/>
                </a:lnTo>
                <a:lnTo>
                  <a:pt x="13" y="13"/>
                </a:lnTo>
                <a:lnTo>
                  <a:pt x="15" y="9"/>
                </a:lnTo>
                <a:lnTo>
                  <a:pt x="16" y="4"/>
                </a:lnTo>
                <a:lnTo>
                  <a:pt x="17" y="2"/>
                </a:lnTo>
                <a:lnTo>
                  <a:pt x="18" y="0"/>
                </a:lnTo>
                <a:lnTo>
                  <a:pt x="17" y="0"/>
                </a:lnTo>
                <a:lnTo>
                  <a:pt x="18" y="0"/>
                </a:lnTo>
                <a:lnTo>
                  <a:pt x="19" y="0"/>
                </a:lnTo>
                <a:lnTo>
                  <a:pt x="20" y="0"/>
                </a:lnTo>
                <a:lnTo>
                  <a:pt x="21" y="0"/>
                </a:lnTo>
                <a:lnTo>
                  <a:pt x="22" y="1"/>
                </a:lnTo>
                <a:lnTo>
                  <a:pt x="23" y="2"/>
                </a:lnTo>
                <a:lnTo>
                  <a:pt x="25" y="3"/>
                </a:lnTo>
                <a:lnTo>
                  <a:pt x="26" y="5"/>
                </a:lnTo>
                <a:lnTo>
                  <a:pt x="25" y="5"/>
                </a:lnTo>
                <a:lnTo>
                  <a:pt x="25" y="8"/>
                </a:lnTo>
                <a:lnTo>
                  <a:pt x="26" y="9"/>
                </a:lnTo>
                <a:lnTo>
                  <a:pt x="28" y="10"/>
                </a:lnTo>
                <a:lnTo>
                  <a:pt x="31" y="11"/>
                </a:lnTo>
                <a:lnTo>
                  <a:pt x="33" y="10"/>
                </a:lnTo>
                <a:lnTo>
                  <a:pt x="34" y="11"/>
                </a:lnTo>
                <a:lnTo>
                  <a:pt x="37" y="12"/>
                </a:lnTo>
                <a:lnTo>
                  <a:pt x="38" y="13"/>
                </a:lnTo>
                <a:lnTo>
                  <a:pt x="42" y="12"/>
                </a:lnTo>
                <a:lnTo>
                  <a:pt x="43" y="13"/>
                </a:lnTo>
                <a:lnTo>
                  <a:pt x="44" y="13"/>
                </a:lnTo>
                <a:lnTo>
                  <a:pt x="46" y="13"/>
                </a:lnTo>
                <a:lnTo>
                  <a:pt x="47" y="13"/>
                </a:lnTo>
                <a:lnTo>
                  <a:pt x="48" y="12"/>
                </a:lnTo>
                <a:lnTo>
                  <a:pt x="49" y="12"/>
                </a:lnTo>
                <a:lnTo>
                  <a:pt x="50" y="13"/>
                </a:lnTo>
                <a:lnTo>
                  <a:pt x="51" y="12"/>
                </a:lnTo>
                <a:lnTo>
                  <a:pt x="52" y="12"/>
                </a:lnTo>
                <a:lnTo>
                  <a:pt x="52" y="13"/>
                </a:lnTo>
                <a:lnTo>
                  <a:pt x="53" y="13"/>
                </a:lnTo>
                <a:lnTo>
                  <a:pt x="54" y="13"/>
                </a:lnTo>
                <a:lnTo>
                  <a:pt x="55" y="13"/>
                </a:lnTo>
                <a:lnTo>
                  <a:pt x="56" y="13"/>
                </a:lnTo>
                <a:lnTo>
                  <a:pt x="73" y="16"/>
                </a:lnTo>
                <a:lnTo>
                  <a:pt x="73" y="17"/>
                </a:lnTo>
                <a:lnTo>
                  <a:pt x="74" y="19"/>
                </a:lnTo>
                <a:lnTo>
                  <a:pt x="75" y="19"/>
                </a:lnTo>
                <a:lnTo>
                  <a:pt x="75" y="20"/>
                </a:lnTo>
                <a:lnTo>
                  <a:pt x="76" y="21"/>
                </a:lnTo>
                <a:lnTo>
                  <a:pt x="72" y="27"/>
                </a:lnTo>
                <a:lnTo>
                  <a:pt x="71" y="28"/>
                </a:lnTo>
                <a:lnTo>
                  <a:pt x="71" y="29"/>
                </a:lnTo>
                <a:lnTo>
                  <a:pt x="70" y="30"/>
                </a:lnTo>
                <a:lnTo>
                  <a:pt x="69" y="30"/>
                </a:lnTo>
                <a:lnTo>
                  <a:pt x="67" y="34"/>
                </a:lnTo>
                <a:lnTo>
                  <a:pt x="66" y="35"/>
                </a:lnTo>
                <a:lnTo>
                  <a:pt x="67" y="36"/>
                </a:lnTo>
                <a:lnTo>
                  <a:pt x="68" y="36"/>
                </a:lnTo>
                <a:lnTo>
                  <a:pt x="68" y="37"/>
                </a:lnTo>
                <a:lnTo>
                  <a:pt x="68" y="38"/>
                </a:lnTo>
                <a:lnTo>
                  <a:pt x="68" y="39"/>
                </a:lnTo>
                <a:lnTo>
                  <a:pt x="68" y="40"/>
                </a:lnTo>
                <a:lnTo>
                  <a:pt x="66" y="41"/>
                </a:lnTo>
                <a:lnTo>
                  <a:pt x="62" y="62"/>
                </a:lnTo>
                <a:lnTo>
                  <a:pt x="37" y="56"/>
                </a:lnTo>
                <a:lnTo>
                  <a:pt x="2" y="47"/>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3" name="Freeform 80"/>
          <p:cNvSpPr>
            <a:spLocks/>
          </p:cNvSpPr>
          <p:nvPr/>
        </p:nvSpPr>
        <p:spPr bwMode="auto">
          <a:xfrm>
            <a:off x="1855788" y="2111375"/>
            <a:ext cx="739775" cy="1179513"/>
          </a:xfrm>
          <a:custGeom>
            <a:avLst/>
            <a:gdLst>
              <a:gd name="T0" fmla="*/ 2147483647 w 59"/>
              <a:gd name="T1" fmla="*/ 0 h 92"/>
              <a:gd name="T2" fmla="*/ 0 w 59"/>
              <a:gd name="T3" fmla="*/ 2147483647 h 92"/>
              <a:gd name="T4" fmla="*/ 2147483647 w 59"/>
              <a:gd name="T5" fmla="*/ 2147483647 h 92"/>
              <a:gd name="T6" fmla="*/ 2147483647 w 59"/>
              <a:gd name="T7" fmla="*/ 2147483647 h 92"/>
              <a:gd name="T8" fmla="*/ 2147483647 w 59"/>
              <a:gd name="T9" fmla="*/ 2147483647 h 92"/>
              <a:gd name="T10" fmla="*/ 2147483647 w 59"/>
              <a:gd name="T11" fmla="*/ 2147483647 h 92"/>
              <a:gd name="T12" fmla="*/ 2147483647 w 59"/>
              <a:gd name="T13" fmla="*/ 2147483647 h 92"/>
              <a:gd name="T14" fmla="*/ 2147483647 w 59"/>
              <a:gd name="T15" fmla="*/ 2147483647 h 92"/>
              <a:gd name="T16" fmla="*/ 2147483647 w 59"/>
              <a:gd name="T17" fmla="*/ 2147483647 h 92"/>
              <a:gd name="T18" fmla="*/ 2147483647 w 59"/>
              <a:gd name="T19" fmla="*/ 2147483647 h 92"/>
              <a:gd name="T20" fmla="*/ 2147483647 w 59"/>
              <a:gd name="T21" fmla="*/ 2147483647 h 92"/>
              <a:gd name="T22" fmla="*/ 2147483647 w 59"/>
              <a:gd name="T23" fmla="*/ 2147483647 h 92"/>
              <a:gd name="T24" fmla="*/ 2147483647 w 59"/>
              <a:gd name="T25" fmla="*/ 2147483647 h 92"/>
              <a:gd name="T26" fmla="*/ 2147483647 w 59"/>
              <a:gd name="T27" fmla="*/ 2147483647 h 92"/>
              <a:gd name="T28" fmla="*/ 2147483647 w 59"/>
              <a:gd name="T29" fmla="*/ 2147483647 h 92"/>
              <a:gd name="T30" fmla="*/ 2147483647 w 59"/>
              <a:gd name="T31" fmla="*/ 2147483647 h 92"/>
              <a:gd name="T32" fmla="*/ 2147483647 w 59"/>
              <a:gd name="T33" fmla="*/ 2147483647 h 92"/>
              <a:gd name="T34" fmla="*/ 2147483647 w 59"/>
              <a:gd name="T35" fmla="*/ 2147483647 h 92"/>
              <a:gd name="T36" fmla="*/ 2147483647 w 59"/>
              <a:gd name="T37" fmla="*/ 2147483647 h 92"/>
              <a:gd name="T38" fmla="*/ 2147483647 w 59"/>
              <a:gd name="T39" fmla="*/ 2147483647 h 92"/>
              <a:gd name="T40" fmla="*/ 2147483647 w 59"/>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92"/>
              <a:gd name="T65" fmla="*/ 59 w 59"/>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92">
                <a:moveTo>
                  <a:pt x="9" y="0"/>
                </a:moveTo>
                <a:lnTo>
                  <a:pt x="0" y="35"/>
                </a:lnTo>
                <a:lnTo>
                  <a:pt x="38" y="92"/>
                </a:lnTo>
                <a:lnTo>
                  <a:pt x="39" y="91"/>
                </a:lnTo>
                <a:lnTo>
                  <a:pt x="39" y="88"/>
                </a:lnTo>
                <a:lnTo>
                  <a:pt x="39" y="87"/>
                </a:lnTo>
                <a:lnTo>
                  <a:pt x="40" y="82"/>
                </a:lnTo>
                <a:lnTo>
                  <a:pt x="39" y="80"/>
                </a:lnTo>
                <a:lnTo>
                  <a:pt x="40" y="79"/>
                </a:lnTo>
                <a:lnTo>
                  <a:pt x="41" y="79"/>
                </a:lnTo>
                <a:lnTo>
                  <a:pt x="43" y="79"/>
                </a:lnTo>
                <a:lnTo>
                  <a:pt x="44" y="80"/>
                </a:lnTo>
                <a:lnTo>
                  <a:pt x="43" y="80"/>
                </a:lnTo>
                <a:lnTo>
                  <a:pt x="44" y="81"/>
                </a:lnTo>
                <a:lnTo>
                  <a:pt x="45" y="81"/>
                </a:lnTo>
                <a:lnTo>
                  <a:pt x="47" y="76"/>
                </a:lnTo>
                <a:lnTo>
                  <a:pt x="48" y="70"/>
                </a:lnTo>
                <a:lnTo>
                  <a:pt x="59" y="12"/>
                </a:lnTo>
                <a:lnTo>
                  <a:pt x="34" y="6"/>
                </a:lnTo>
                <a:lnTo>
                  <a:pt x="9" y="0"/>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4" name="Freeform 81"/>
          <p:cNvSpPr>
            <a:spLocks/>
          </p:cNvSpPr>
          <p:nvPr/>
        </p:nvSpPr>
        <p:spPr bwMode="auto">
          <a:xfrm>
            <a:off x="2244725" y="3008313"/>
            <a:ext cx="788988" cy="946150"/>
          </a:xfrm>
          <a:custGeom>
            <a:avLst/>
            <a:gdLst>
              <a:gd name="T0" fmla="*/ 2147483647 w 63"/>
              <a:gd name="T1" fmla="*/ 2147483647 h 74"/>
              <a:gd name="T2" fmla="*/ 2147483647 w 63"/>
              <a:gd name="T3" fmla="*/ 2147483647 h 74"/>
              <a:gd name="T4" fmla="*/ 2147483647 w 63"/>
              <a:gd name="T5" fmla="*/ 0 h 74"/>
              <a:gd name="T6" fmla="*/ 2147483647 w 63"/>
              <a:gd name="T7" fmla="*/ 0 h 74"/>
              <a:gd name="T8" fmla="*/ 2147483647 w 63"/>
              <a:gd name="T9" fmla="*/ 2147483647 h 74"/>
              <a:gd name="T10" fmla="*/ 2147483647 w 63"/>
              <a:gd name="T11" fmla="*/ 2147483647 h 74"/>
              <a:gd name="T12" fmla="*/ 2147483647 w 63"/>
              <a:gd name="T13" fmla="*/ 2147483647 h 74"/>
              <a:gd name="T14" fmla="*/ 2147483647 w 63"/>
              <a:gd name="T15" fmla="*/ 2147483647 h 74"/>
              <a:gd name="T16" fmla="*/ 2147483647 w 63"/>
              <a:gd name="T17" fmla="*/ 2147483647 h 74"/>
              <a:gd name="T18" fmla="*/ 2147483647 w 63"/>
              <a:gd name="T19" fmla="*/ 2147483647 h 74"/>
              <a:gd name="T20" fmla="*/ 2147483647 w 63"/>
              <a:gd name="T21" fmla="*/ 2147483647 h 74"/>
              <a:gd name="T22" fmla="*/ 2147483647 w 63"/>
              <a:gd name="T23" fmla="*/ 2147483647 h 74"/>
              <a:gd name="T24" fmla="*/ 2147483647 w 63"/>
              <a:gd name="T25" fmla="*/ 2147483647 h 74"/>
              <a:gd name="T26" fmla="*/ 2147483647 w 63"/>
              <a:gd name="T27" fmla="*/ 2147483647 h 74"/>
              <a:gd name="T28" fmla="*/ 2147483647 w 63"/>
              <a:gd name="T29" fmla="*/ 2147483647 h 74"/>
              <a:gd name="T30" fmla="*/ 2147483647 w 63"/>
              <a:gd name="T31" fmla="*/ 2147483647 h 74"/>
              <a:gd name="T32" fmla="*/ 2147483647 w 63"/>
              <a:gd name="T33" fmla="*/ 2147483647 h 74"/>
              <a:gd name="T34" fmla="*/ 2147483647 w 63"/>
              <a:gd name="T35" fmla="*/ 2147483647 h 74"/>
              <a:gd name="T36" fmla="*/ 2147483647 w 63"/>
              <a:gd name="T37" fmla="*/ 2147483647 h 74"/>
              <a:gd name="T38" fmla="*/ 2147483647 w 63"/>
              <a:gd name="T39" fmla="*/ 2147483647 h 74"/>
              <a:gd name="T40" fmla="*/ 2147483647 w 63"/>
              <a:gd name="T41" fmla="*/ 2147483647 h 74"/>
              <a:gd name="T42" fmla="*/ 2147483647 w 63"/>
              <a:gd name="T43" fmla="*/ 2147483647 h 74"/>
              <a:gd name="T44" fmla="*/ 2147483647 w 63"/>
              <a:gd name="T45" fmla="*/ 2147483647 h 74"/>
              <a:gd name="T46" fmla="*/ 2147483647 w 63"/>
              <a:gd name="T47" fmla="*/ 2147483647 h 74"/>
              <a:gd name="T48" fmla="*/ 2147483647 w 63"/>
              <a:gd name="T49" fmla="*/ 2147483647 h 74"/>
              <a:gd name="T50" fmla="*/ 2147483647 w 63"/>
              <a:gd name="T51" fmla="*/ 2147483647 h 74"/>
              <a:gd name="T52" fmla="*/ 2147483647 w 63"/>
              <a:gd name="T53" fmla="*/ 2147483647 h 74"/>
              <a:gd name="T54" fmla="*/ 2147483647 w 63"/>
              <a:gd name="T55" fmla="*/ 2147483647 h 74"/>
              <a:gd name="T56" fmla="*/ 2147483647 w 63"/>
              <a:gd name="T57" fmla="*/ 2147483647 h 74"/>
              <a:gd name="T58" fmla="*/ 2147483647 w 63"/>
              <a:gd name="T59" fmla="*/ 2147483647 h 74"/>
              <a:gd name="T60" fmla="*/ 2147483647 w 63"/>
              <a:gd name="T61" fmla="*/ 2147483647 h 74"/>
              <a:gd name="T62" fmla="*/ 2147483647 w 63"/>
              <a:gd name="T63" fmla="*/ 2147483647 h 74"/>
              <a:gd name="T64" fmla="*/ 2147483647 w 63"/>
              <a:gd name="T65" fmla="*/ 2147483647 h 74"/>
              <a:gd name="T66" fmla="*/ 2147483647 w 63"/>
              <a:gd name="T67" fmla="*/ 2147483647 h 74"/>
              <a:gd name="T68" fmla="*/ 2147483647 w 63"/>
              <a:gd name="T69" fmla="*/ 2147483647 h 74"/>
              <a:gd name="T70" fmla="*/ 2147483647 w 63"/>
              <a:gd name="T71" fmla="*/ 2147483647 h 74"/>
              <a:gd name="T72" fmla="*/ 2147483647 w 63"/>
              <a:gd name="T73" fmla="*/ 2147483647 h 74"/>
              <a:gd name="T74" fmla="*/ 2147483647 w 63"/>
              <a:gd name="T75" fmla="*/ 2147483647 h 74"/>
              <a:gd name="T76" fmla="*/ 2147483647 w 63"/>
              <a:gd name="T77" fmla="*/ 2147483647 h 74"/>
              <a:gd name="T78" fmla="*/ 2147483647 w 63"/>
              <a:gd name="T79" fmla="*/ 2147483647 h 74"/>
              <a:gd name="T80" fmla="*/ 2147483647 w 63"/>
              <a:gd name="T81" fmla="*/ 2147483647 h 74"/>
              <a:gd name="T82" fmla="*/ 2147483647 w 63"/>
              <a:gd name="T83" fmla="*/ 2147483647 h 74"/>
              <a:gd name="T84" fmla="*/ 2147483647 w 63"/>
              <a:gd name="T85" fmla="*/ 2147483647 h 74"/>
              <a:gd name="T86" fmla="*/ 2147483647 w 63"/>
              <a:gd name="T87" fmla="*/ 2147483647 h 74"/>
              <a:gd name="T88" fmla="*/ 2147483647 w 63"/>
              <a:gd name="T89" fmla="*/ 2147483647 h 74"/>
              <a:gd name="T90" fmla="*/ 2147483647 w 63"/>
              <a:gd name="T91" fmla="*/ 2147483647 h 74"/>
              <a:gd name="T92" fmla="*/ 2147483647 w 63"/>
              <a:gd name="T93" fmla="*/ 2147483647 h 74"/>
              <a:gd name="T94" fmla="*/ 2147483647 w 63"/>
              <a:gd name="T95" fmla="*/ 2147483647 h 74"/>
              <a:gd name="T96" fmla="*/ 0 w 63"/>
              <a:gd name="T97" fmla="*/ 2147483647 h 74"/>
              <a:gd name="T98" fmla="*/ 0 w 63"/>
              <a:gd name="T99" fmla="*/ 2147483647 h 74"/>
              <a:gd name="T100" fmla="*/ 2147483647 w 63"/>
              <a:gd name="T101" fmla="*/ 2147483647 h 74"/>
              <a:gd name="T102" fmla="*/ 2147483647 w 63"/>
              <a:gd name="T103" fmla="*/ 2147483647 h 74"/>
              <a:gd name="T104" fmla="*/ 2147483647 w 63"/>
              <a:gd name="T105" fmla="*/ 2147483647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
              <a:gd name="T160" fmla="*/ 0 h 74"/>
              <a:gd name="T161" fmla="*/ 63 w 63"/>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 h="74">
                <a:moveTo>
                  <a:pt x="54" y="74"/>
                </a:moveTo>
                <a:lnTo>
                  <a:pt x="63" y="7"/>
                </a:lnTo>
                <a:lnTo>
                  <a:pt x="17" y="0"/>
                </a:lnTo>
                <a:lnTo>
                  <a:pt x="16" y="6"/>
                </a:lnTo>
                <a:lnTo>
                  <a:pt x="14" y="11"/>
                </a:lnTo>
                <a:lnTo>
                  <a:pt x="13" y="11"/>
                </a:lnTo>
                <a:lnTo>
                  <a:pt x="12" y="10"/>
                </a:lnTo>
                <a:lnTo>
                  <a:pt x="13" y="10"/>
                </a:lnTo>
                <a:lnTo>
                  <a:pt x="12" y="9"/>
                </a:lnTo>
                <a:lnTo>
                  <a:pt x="10" y="9"/>
                </a:lnTo>
                <a:lnTo>
                  <a:pt x="9" y="9"/>
                </a:lnTo>
                <a:lnTo>
                  <a:pt x="8" y="10"/>
                </a:lnTo>
                <a:lnTo>
                  <a:pt x="9" y="12"/>
                </a:lnTo>
                <a:lnTo>
                  <a:pt x="8" y="17"/>
                </a:lnTo>
                <a:lnTo>
                  <a:pt x="8" y="18"/>
                </a:lnTo>
                <a:lnTo>
                  <a:pt x="8" y="21"/>
                </a:lnTo>
                <a:lnTo>
                  <a:pt x="7" y="22"/>
                </a:lnTo>
                <a:lnTo>
                  <a:pt x="7" y="24"/>
                </a:lnTo>
                <a:lnTo>
                  <a:pt x="7" y="25"/>
                </a:lnTo>
                <a:lnTo>
                  <a:pt x="8" y="26"/>
                </a:lnTo>
                <a:lnTo>
                  <a:pt x="8" y="28"/>
                </a:lnTo>
                <a:lnTo>
                  <a:pt x="9" y="30"/>
                </a:lnTo>
                <a:lnTo>
                  <a:pt x="10" y="31"/>
                </a:lnTo>
                <a:lnTo>
                  <a:pt x="10" y="32"/>
                </a:lnTo>
                <a:lnTo>
                  <a:pt x="9" y="32"/>
                </a:lnTo>
                <a:lnTo>
                  <a:pt x="8" y="33"/>
                </a:lnTo>
                <a:lnTo>
                  <a:pt x="7" y="34"/>
                </a:lnTo>
                <a:lnTo>
                  <a:pt x="6" y="35"/>
                </a:lnTo>
                <a:lnTo>
                  <a:pt x="5" y="38"/>
                </a:lnTo>
                <a:lnTo>
                  <a:pt x="3" y="40"/>
                </a:lnTo>
                <a:lnTo>
                  <a:pt x="2" y="40"/>
                </a:lnTo>
                <a:lnTo>
                  <a:pt x="2" y="41"/>
                </a:lnTo>
                <a:lnTo>
                  <a:pt x="2" y="42"/>
                </a:lnTo>
                <a:lnTo>
                  <a:pt x="2" y="43"/>
                </a:lnTo>
                <a:lnTo>
                  <a:pt x="2" y="44"/>
                </a:lnTo>
                <a:lnTo>
                  <a:pt x="2" y="45"/>
                </a:lnTo>
                <a:lnTo>
                  <a:pt x="4" y="46"/>
                </a:lnTo>
                <a:lnTo>
                  <a:pt x="3" y="47"/>
                </a:lnTo>
                <a:lnTo>
                  <a:pt x="3" y="48"/>
                </a:lnTo>
                <a:lnTo>
                  <a:pt x="2" y="49"/>
                </a:lnTo>
                <a:lnTo>
                  <a:pt x="2" y="48"/>
                </a:lnTo>
                <a:lnTo>
                  <a:pt x="0" y="48"/>
                </a:lnTo>
                <a:lnTo>
                  <a:pt x="0" y="51"/>
                </a:lnTo>
                <a:lnTo>
                  <a:pt x="34" y="71"/>
                </a:lnTo>
                <a:lnTo>
                  <a:pt x="54" y="74"/>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5" name="Freeform 82"/>
          <p:cNvSpPr>
            <a:spLocks/>
          </p:cNvSpPr>
          <p:nvPr/>
        </p:nvSpPr>
        <p:spPr bwMode="auto">
          <a:xfrm>
            <a:off x="4587875" y="2649538"/>
            <a:ext cx="788988" cy="690562"/>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2147483647 h 54"/>
              <a:gd name="T30" fmla="*/ 2147483647 w 63"/>
              <a:gd name="T31" fmla="*/ 2147483647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2147483647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0 w 63"/>
              <a:gd name="T57" fmla="*/ 1308346438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2147483647 w 63"/>
              <a:gd name="T69" fmla="*/ 2147483647 h 54"/>
              <a:gd name="T70" fmla="*/ 2147483647 w 63"/>
              <a:gd name="T71" fmla="*/ 2147483647 h 54"/>
              <a:gd name="T72" fmla="*/ 2147483647 w 63"/>
              <a:gd name="T73" fmla="*/ 2147483647 h 54"/>
              <a:gd name="T74" fmla="*/ 2147483647 w 63"/>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54"/>
              <a:gd name="T116" fmla="*/ 63 w 63"/>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54">
                <a:moveTo>
                  <a:pt x="11" y="50"/>
                </a:moveTo>
                <a:lnTo>
                  <a:pt x="53" y="48"/>
                </a:lnTo>
                <a:lnTo>
                  <a:pt x="54" y="49"/>
                </a:lnTo>
                <a:lnTo>
                  <a:pt x="54" y="50"/>
                </a:lnTo>
                <a:lnTo>
                  <a:pt x="54" y="51"/>
                </a:lnTo>
                <a:lnTo>
                  <a:pt x="53" y="52"/>
                </a:lnTo>
                <a:lnTo>
                  <a:pt x="52" y="53"/>
                </a:lnTo>
                <a:lnTo>
                  <a:pt x="51" y="54"/>
                </a:lnTo>
                <a:lnTo>
                  <a:pt x="58" y="53"/>
                </a:lnTo>
                <a:lnTo>
                  <a:pt x="58" y="52"/>
                </a:lnTo>
                <a:lnTo>
                  <a:pt x="58" y="51"/>
                </a:lnTo>
                <a:lnTo>
                  <a:pt x="59" y="49"/>
                </a:lnTo>
                <a:lnTo>
                  <a:pt x="59" y="47"/>
                </a:lnTo>
                <a:lnTo>
                  <a:pt x="60" y="46"/>
                </a:lnTo>
                <a:lnTo>
                  <a:pt x="61" y="46"/>
                </a:lnTo>
                <a:lnTo>
                  <a:pt x="62" y="46"/>
                </a:lnTo>
                <a:lnTo>
                  <a:pt x="63" y="43"/>
                </a:lnTo>
                <a:lnTo>
                  <a:pt x="63" y="42"/>
                </a:lnTo>
                <a:lnTo>
                  <a:pt x="62" y="41"/>
                </a:lnTo>
                <a:lnTo>
                  <a:pt x="61" y="41"/>
                </a:lnTo>
                <a:lnTo>
                  <a:pt x="59" y="38"/>
                </a:lnTo>
                <a:lnTo>
                  <a:pt x="59" y="37"/>
                </a:lnTo>
                <a:lnTo>
                  <a:pt x="59" y="36"/>
                </a:lnTo>
                <a:lnTo>
                  <a:pt x="58" y="34"/>
                </a:lnTo>
                <a:lnTo>
                  <a:pt x="55" y="31"/>
                </a:lnTo>
                <a:lnTo>
                  <a:pt x="54" y="31"/>
                </a:lnTo>
                <a:lnTo>
                  <a:pt x="51" y="29"/>
                </a:lnTo>
                <a:lnTo>
                  <a:pt x="50" y="28"/>
                </a:lnTo>
                <a:lnTo>
                  <a:pt x="49" y="26"/>
                </a:lnTo>
                <a:lnTo>
                  <a:pt x="50" y="26"/>
                </a:lnTo>
                <a:lnTo>
                  <a:pt x="51" y="24"/>
                </a:lnTo>
                <a:lnTo>
                  <a:pt x="51" y="22"/>
                </a:lnTo>
                <a:lnTo>
                  <a:pt x="52" y="20"/>
                </a:lnTo>
                <a:lnTo>
                  <a:pt x="51" y="20"/>
                </a:lnTo>
                <a:lnTo>
                  <a:pt x="49" y="19"/>
                </a:lnTo>
                <a:lnTo>
                  <a:pt x="48" y="19"/>
                </a:lnTo>
                <a:lnTo>
                  <a:pt x="47" y="20"/>
                </a:lnTo>
                <a:lnTo>
                  <a:pt x="47" y="19"/>
                </a:lnTo>
                <a:lnTo>
                  <a:pt x="45" y="15"/>
                </a:lnTo>
                <a:lnTo>
                  <a:pt x="45" y="14"/>
                </a:lnTo>
                <a:lnTo>
                  <a:pt x="42" y="12"/>
                </a:lnTo>
                <a:lnTo>
                  <a:pt x="39" y="9"/>
                </a:lnTo>
                <a:lnTo>
                  <a:pt x="39" y="8"/>
                </a:lnTo>
                <a:lnTo>
                  <a:pt x="38" y="6"/>
                </a:lnTo>
                <a:lnTo>
                  <a:pt x="38" y="4"/>
                </a:lnTo>
                <a:lnTo>
                  <a:pt x="39" y="3"/>
                </a:lnTo>
                <a:lnTo>
                  <a:pt x="39" y="2"/>
                </a:lnTo>
                <a:lnTo>
                  <a:pt x="36" y="0"/>
                </a:lnTo>
                <a:lnTo>
                  <a:pt x="0" y="1"/>
                </a:lnTo>
                <a:lnTo>
                  <a:pt x="1" y="2"/>
                </a:lnTo>
                <a:lnTo>
                  <a:pt x="2" y="3"/>
                </a:lnTo>
                <a:lnTo>
                  <a:pt x="2" y="4"/>
                </a:lnTo>
                <a:lnTo>
                  <a:pt x="3" y="6"/>
                </a:lnTo>
                <a:lnTo>
                  <a:pt x="4" y="6"/>
                </a:lnTo>
                <a:lnTo>
                  <a:pt x="4" y="8"/>
                </a:lnTo>
                <a:lnTo>
                  <a:pt x="8" y="11"/>
                </a:lnTo>
                <a:lnTo>
                  <a:pt x="7" y="12"/>
                </a:lnTo>
                <a:lnTo>
                  <a:pt x="6" y="14"/>
                </a:lnTo>
                <a:lnTo>
                  <a:pt x="7" y="15"/>
                </a:lnTo>
                <a:lnTo>
                  <a:pt x="8" y="15"/>
                </a:lnTo>
                <a:lnTo>
                  <a:pt x="9" y="17"/>
                </a:lnTo>
                <a:lnTo>
                  <a:pt x="10" y="18"/>
                </a:lnTo>
                <a:lnTo>
                  <a:pt x="11" y="18"/>
                </a:lnTo>
                <a:lnTo>
                  <a:pt x="11" y="44"/>
                </a:lnTo>
                <a:lnTo>
                  <a:pt x="11" y="50"/>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6" name="Freeform 83"/>
          <p:cNvSpPr>
            <a:spLocks/>
          </p:cNvSpPr>
          <p:nvPr/>
        </p:nvSpPr>
        <p:spPr bwMode="auto">
          <a:xfrm>
            <a:off x="5251450" y="3149600"/>
            <a:ext cx="965200" cy="344488"/>
          </a:xfrm>
          <a:custGeom>
            <a:avLst/>
            <a:gdLst>
              <a:gd name="T0" fmla="*/ 2147483647 w 77"/>
              <a:gd name="T1" fmla="*/ 0 h 27"/>
              <a:gd name="T2" fmla="*/ 2147483647 w 77"/>
              <a:gd name="T3" fmla="*/ 2147483647 h 27"/>
              <a:gd name="T4" fmla="*/ 2147483647 w 77"/>
              <a:gd name="T5" fmla="*/ 2147483647 h 27"/>
              <a:gd name="T6" fmla="*/ 2147483647 w 77"/>
              <a:gd name="T7" fmla="*/ 2147483647 h 27"/>
              <a:gd name="T8" fmla="*/ 2147483647 w 77"/>
              <a:gd name="T9" fmla="*/ 2147483647 h 27"/>
              <a:gd name="T10" fmla="*/ 2147483647 w 77"/>
              <a:gd name="T11" fmla="*/ 2147483647 h 27"/>
              <a:gd name="T12" fmla="*/ 2147483647 w 77"/>
              <a:gd name="T13" fmla="*/ 2147483647 h 27"/>
              <a:gd name="T14" fmla="*/ 2147483647 w 77"/>
              <a:gd name="T15" fmla="*/ 2147483647 h 27"/>
              <a:gd name="T16" fmla="*/ 2147483647 w 77"/>
              <a:gd name="T17" fmla="*/ 2147483647 h 27"/>
              <a:gd name="T18" fmla="*/ 2147483647 w 77"/>
              <a:gd name="T19" fmla="*/ 2147483647 h 27"/>
              <a:gd name="T20" fmla="*/ 2147483647 w 77"/>
              <a:gd name="T21" fmla="*/ 2147483647 h 27"/>
              <a:gd name="T22" fmla="*/ 2147483647 w 77"/>
              <a:gd name="T23" fmla="*/ 2147483647 h 27"/>
              <a:gd name="T24" fmla="*/ 2147483647 w 77"/>
              <a:gd name="T25" fmla="*/ 2147483647 h 27"/>
              <a:gd name="T26" fmla="*/ 2147483647 w 77"/>
              <a:gd name="T27" fmla="*/ 2147483647 h 27"/>
              <a:gd name="T28" fmla="*/ 2147483647 w 77"/>
              <a:gd name="T29" fmla="*/ 2147483647 h 27"/>
              <a:gd name="T30" fmla="*/ 2147483647 w 77"/>
              <a:gd name="T31" fmla="*/ 2147483647 h 27"/>
              <a:gd name="T32" fmla="*/ 2147483647 w 77"/>
              <a:gd name="T33" fmla="*/ 2147483647 h 27"/>
              <a:gd name="T34" fmla="*/ 2147483647 w 77"/>
              <a:gd name="T35" fmla="*/ 2147483647 h 27"/>
              <a:gd name="T36" fmla="*/ 1257028847 w 77"/>
              <a:gd name="T37" fmla="*/ 2147483647 h 27"/>
              <a:gd name="T38" fmla="*/ 2147483647 w 77"/>
              <a:gd name="T39" fmla="*/ 2147483647 h 27"/>
              <a:gd name="T40" fmla="*/ 2147483647 w 77"/>
              <a:gd name="T41" fmla="*/ 2147483647 h 27"/>
              <a:gd name="T42" fmla="*/ 1257028847 w 77"/>
              <a:gd name="T43" fmla="*/ 2147483647 h 27"/>
              <a:gd name="T44" fmla="*/ 0 w 77"/>
              <a:gd name="T45" fmla="*/ 2147483647 h 27"/>
              <a:gd name="T46" fmla="*/ 2147483647 w 77"/>
              <a:gd name="T47" fmla="*/ 2147483647 h 27"/>
              <a:gd name="T48" fmla="*/ 2147483647 w 77"/>
              <a:gd name="T49" fmla="*/ 2147483647 h 27"/>
              <a:gd name="T50" fmla="*/ 2147483647 w 77"/>
              <a:gd name="T51" fmla="*/ 2147483647 h 27"/>
              <a:gd name="T52" fmla="*/ 2147483647 w 77"/>
              <a:gd name="T53" fmla="*/ 2147483647 h 27"/>
              <a:gd name="T54" fmla="*/ 2147483647 w 77"/>
              <a:gd name="T55" fmla="*/ 2147483647 h 27"/>
              <a:gd name="T56" fmla="*/ 2147483647 w 77"/>
              <a:gd name="T57" fmla="*/ 2147483647 h 27"/>
              <a:gd name="T58" fmla="*/ 2147483647 w 77"/>
              <a:gd name="T59" fmla="*/ 2147483647 h 27"/>
              <a:gd name="T60" fmla="*/ 2147483647 w 77"/>
              <a:gd name="T61" fmla="*/ 2147483647 h 27"/>
              <a:gd name="T62" fmla="*/ 2147483647 w 77"/>
              <a:gd name="T63" fmla="*/ 2147483647 h 27"/>
              <a:gd name="T64" fmla="*/ 2147483647 w 77"/>
              <a:gd name="T65" fmla="*/ 2147483647 h 27"/>
              <a:gd name="T66" fmla="*/ 2147483647 w 77"/>
              <a:gd name="T67" fmla="*/ 2147483647 h 27"/>
              <a:gd name="T68" fmla="*/ 2147483647 w 77"/>
              <a:gd name="T69" fmla="*/ 2147483647 h 27"/>
              <a:gd name="T70" fmla="*/ 2147483647 w 77"/>
              <a:gd name="T71" fmla="*/ 2147483647 h 27"/>
              <a:gd name="T72" fmla="*/ 2147483647 w 77"/>
              <a:gd name="T73" fmla="*/ 2147483647 h 27"/>
              <a:gd name="T74" fmla="*/ 2147483647 w 77"/>
              <a:gd name="T75" fmla="*/ 2147483647 h 27"/>
              <a:gd name="T76" fmla="*/ 2147483647 w 77"/>
              <a:gd name="T77" fmla="*/ 2147483647 h 27"/>
              <a:gd name="T78" fmla="*/ 2147483647 w 77"/>
              <a:gd name="T79" fmla="*/ 2147483647 h 27"/>
              <a:gd name="T80" fmla="*/ 2147483647 w 77"/>
              <a:gd name="T81" fmla="*/ 2147483647 h 27"/>
              <a:gd name="T82" fmla="*/ 2147483647 w 77"/>
              <a:gd name="T83" fmla="*/ 2147483647 h 27"/>
              <a:gd name="T84" fmla="*/ 2147483647 w 77"/>
              <a:gd name="T85" fmla="*/ 2147483647 h 27"/>
              <a:gd name="T86" fmla="*/ 2147483647 w 77"/>
              <a:gd name="T87" fmla="*/ 2147483647 h 27"/>
              <a:gd name="T88" fmla="*/ 2147483647 w 77"/>
              <a:gd name="T89" fmla="*/ 2147483647 h 27"/>
              <a:gd name="T90" fmla="*/ 2147483647 w 77"/>
              <a:gd name="T91" fmla="*/ 2147483647 h 27"/>
              <a:gd name="T92" fmla="*/ 2147483647 w 77"/>
              <a:gd name="T93" fmla="*/ 2147483647 h 27"/>
              <a:gd name="T94" fmla="*/ 2147483647 w 77"/>
              <a:gd name="T95" fmla="*/ 2147483647 h 27"/>
              <a:gd name="T96" fmla="*/ 2147483647 w 77"/>
              <a:gd name="T97" fmla="*/ 2147483647 h 27"/>
              <a:gd name="T98" fmla="*/ 2147483647 w 77"/>
              <a:gd name="T99" fmla="*/ 2147483647 h 27"/>
              <a:gd name="T100" fmla="*/ 2147483647 w 77"/>
              <a:gd name="T101" fmla="*/ 2147483647 h 27"/>
              <a:gd name="T102" fmla="*/ 2147483647 w 77"/>
              <a:gd name="T103" fmla="*/ 2147483647 h 27"/>
              <a:gd name="T104" fmla="*/ 2147483647 w 77"/>
              <a:gd name="T105" fmla="*/ 2147483647 h 27"/>
              <a:gd name="T106" fmla="*/ 2147483647 w 77"/>
              <a:gd name="T107" fmla="*/ 2147483647 h 27"/>
              <a:gd name="T108" fmla="*/ 2147483647 w 77"/>
              <a:gd name="T109" fmla="*/ 2147483647 h 27"/>
              <a:gd name="T110" fmla="*/ 2147483647 w 77"/>
              <a:gd name="T111" fmla="*/ 1305341585 h 27"/>
              <a:gd name="T112" fmla="*/ 2147483647 w 77"/>
              <a:gd name="T113" fmla="*/ 0 h 27"/>
              <a:gd name="T114" fmla="*/ 2147483647 w 77"/>
              <a:gd name="T115" fmla="*/ 0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
              <a:gd name="T175" fmla="*/ 0 h 27"/>
              <a:gd name="T176" fmla="*/ 77 w 77"/>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 h="27">
                <a:moveTo>
                  <a:pt x="77" y="0"/>
                </a:moveTo>
                <a:lnTo>
                  <a:pt x="61" y="2"/>
                </a:lnTo>
                <a:lnTo>
                  <a:pt x="22" y="6"/>
                </a:lnTo>
                <a:lnTo>
                  <a:pt x="21" y="5"/>
                </a:lnTo>
                <a:lnTo>
                  <a:pt x="20" y="6"/>
                </a:lnTo>
                <a:lnTo>
                  <a:pt x="20" y="7"/>
                </a:lnTo>
                <a:lnTo>
                  <a:pt x="6" y="8"/>
                </a:lnTo>
                <a:lnTo>
                  <a:pt x="6" y="10"/>
                </a:lnTo>
                <a:lnTo>
                  <a:pt x="5" y="12"/>
                </a:lnTo>
                <a:lnTo>
                  <a:pt x="5" y="13"/>
                </a:lnTo>
                <a:lnTo>
                  <a:pt x="5" y="14"/>
                </a:lnTo>
                <a:lnTo>
                  <a:pt x="5" y="15"/>
                </a:lnTo>
                <a:lnTo>
                  <a:pt x="5" y="16"/>
                </a:lnTo>
                <a:lnTo>
                  <a:pt x="4" y="17"/>
                </a:lnTo>
                <a:lnTo>
                  <a:pt x="3" y="18"/>
                </a:lnTo>
                <a:lnTo>
                  <a:pt x="3" y="20"/>
                </a:lnTo>
                <a:lnTo>
                  <a:pt x="1" y="22"/>
                </a:lnTo>
                <a:lnTo>
                  <a:pt x="2" y="23"/>
                </a:lnTo>
                <a:lnTo>
                  <a:pt x="2" y="26"/>
                </a:lnTo>
                <a:lnTo>
                  <a:pt x="1" y="26"/>
                </a:lnTo>
                <a:lnTo>
                  <a:pt x="0" y="27"/>
                </a:lnTo>
                <a:lnTo>
                  <a:pt x="20" y="25"/>
                </a:lnTo>
                <a:lnTo>
                  <a:pt x="45" y="23"/>
                </a:lnTo>
                <a:lnTo>
                  <a:pt x="54" y="22"/>
                </a:lnTo>
                <a:lnTo>
                  <a:pt x="55" y="19"/>
                </a:lnTo>
                <a:lnTo>
                  <a:pt x="56" y="19"/>
                </a:lnTo>
                <a:lnTo>
                  <a:pt x="57" y="18"/>
                </a:lnTo>
                <a:lnTo>
                  <a:pt x="57" y="17"/>
                </a:lnTo>
                <a:lnTo>
                  <a:pt x="57" y="16"/>
                </a:lnTo>
                <a:lnTo>
                  <a:pt x="58" y="16"/>
                </a:lnTo>
                <a:lnTo>
                  <a:pt x="60" y="15"/>
                </a:lnTo>
                <a:lnTo>
                  <a:pt x="62" y="14"/>
                </a:lnTo>
                <a:lnTo>
                  <a:pt x="64" y="12"/>
                </a:lnTo>
                <a:lnTo>
                  <a:pt x="65" y="12"/>
                </a:lnTo>
                <a:lnTo>
                  <a:pt x="66" y="11"/>
                </a:lnTo>
                <a:lnTo>
                  <a:pt x="66" y="9"/>
                </a:lnTo>
                <a:lnTo>
                  <a:pt x="67" y="9"/>
                </a:lnTo>
                <a:lnTo>
                  <a:pt x="68" y="9"/>
                </a:lnTo>
                <a:lnTo>
                  <a:pt x="69" y="8"/>
                </a:lnTo>
                <a:lnTo>
                  <a:pt x="70" y="8"/>
                </a:lnTo>
                <a:lnTo>
                  <a:pt x="71" y="7"/>
                </a:lnTo>
                <a:lnTo>
                  <a:pt x="72" y="6"/>
                </a:lnTo>
                <a:lnTo>
                  <a:pt x="74" y="6"/>
                </a:lnTo>
                <a:lnTo>
                  <a:pt x="75" y="4"/>
                </a:lnTo>
                <a:lnTo>
                  <a:pt x="77" y="3"/>
                </a:lnTo>
                <a:lnTo>
                  <a:pt x="77" y="2"/>
                </a:lnTo>
                <a:lnTo>
                  <a:pt x="77" y="1"/>
                </a:lnTo>
                <a:lnTo>
                  <a:pt x="77" y="0"/>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7" name="Freeform 84"/>
          <p:cNvSpPr>
            <a:spLocks/>
          </p:cNvSpPr>
          <p:nvPr/>
        </p:nvSpPr>
        <p:spPr bwMode="auto">
          <a:xfrm>
            <a:off x="6254750" y="2189163"/>
            <a:ext cx="676275" cy="460375"/>
          </a:xfrm>
          <a:custGeom>
            <a:avLst/>
            <a:gdLst>
              <a:gd name="T0" fmla="*/ 2147483647 w 54"/>
              <a:gd name="T1" fmla="*/ 2147483647 h 36"/>
              <a:gd name="T2" fmla="*/ 2147483647 w 54"/>
              <a:gd name="T3" fmla="*/ 2147483647 h 36"/>
              <a:gd name="T4" fmla="*/ 2147483647 w 54"/>
              <a:gd name="T5" fmla="*/ 2147483647 h 36"/>
              <a:gd name="T6" fmla="*/ 2147483647 w 54"/>
              <a:gd name="T7" fmla="*/ 2147483647 h 36"/>
              <a:gd name="T8" fmla="*/ 2147483647 w 54"/>
              <a:gd name="T9" fmla="*/ 2147483647 h 36"/>
              <a:gd name="T10" fmla="*/ 2147483647 w 54"/>
              <a:gd name="T11" fmla="*/ 2147483647 h 36"/>
              <a:gd name="T12" fmla="*/ 2147483647 w 54"/>
              <a:gd name="T13" fmla="*/ 2147483647 h 36"/>
              <a:gd name="T14" fmla="*/ 2147483647 w 54"/>
              <a:gd name="T15" fmla="*/ 2147483647 h 36"/>
              <a:gd name="T16" fmla="*/ 2147483647 w 54"/>
              <a:gd name="T17" fmla="*/ 2147483647 h 36"/>
              <a:gd name="T18" fmla="*/ 2147483647 w 54"/>
              <a:gd name="T19" fmla="*/ 2147483647 h 36"/>
              <a:gd name="T20" fmla="*/ 2147483647 w 54"/>
              <a:gd name="T21" fmla="*/ 2147483647 h 36"/>
              <a:gd name="T22" fmla="*/ 2147483647 w 54"/>
              <a:gd name="T23" fmla="*/ 2147483647 h 36"/>
              <a:gd name="T24" fmla="*/ 2147483647 w 54"/>
              <a:gd name="T25" fmla="*/ 2147483647 h 36"/>
              <a:gd name="T26" fmla="*/ 2147483647 w 54"/>
              <a:gd name="T27" fmla="*/ 2147483647 h 36"/>
              <a:gd name="T28" fmla="*/ 2147483647 w 54"/>
              <a:gd name="T29" fmla="*/ 2147483647 h 36"/>
              <a:gd name="T30" fmla="*/ 2147483647 w 54"/>
              <a:gd name="T31" fmla="*/ 2147483647 h 36"/>
              <a:gd name="T32" fmla="*/ 2147483647 w 54"/>
              <a:gd name="T33" fmla="*/ 2147483647 h 36"/>
              <a:gd name="T34" fmla="*/ 2147483647 w 54"/>
              <a:gd name="T35" fmla="*/ 2147483647 h 36"/>
              <a:gd name="T36" fmla="*/ 2147483647 w 54"/>
              <a:gd name="T37" fmla="*/ 2147483647 h 36"/>
              <a:gd name="T38" fmla="*/ 2147483647 w 54"/>
              <a:gd name="T39" fmla="*/ 2147483647 h 36"/>
              <a:gd name="T40" fmla="*/ 2147483647 w 54"/>
              <a:gd name="T41" fmla="*/ 2147483647 h 36"/>
              <a:gd name="T42" fmla="*/ 2147483647 w 54"/>
              <a:gd name="T43" fmla="*/ 2147483647 h 36"/>
              <a:gd name="T44" fmla="*/ 2147483647 w 54"/>
              <a:gd name="T45" fmla="*/ 2147483647 h 36"/>
              <a:gd name="T46" fmla="*/ 2147483647 w 54"/>
              <a:gd name="T47" fmla="*/ 2147483647 h 36"/>
              <a:gd name="T48" fmla="*/ 2147483647 w 54"/>
              <a:gd name="T49" fmla="*/ 2147483647 h 36"/>
              <a:gd name="T50" fmla="*/ 2147483647 w 54"/>
              <a:gd name="T51" fmla="*/ 2147483647 h 36"/>
              <a:gd name="T52" fmla="*/ 2147483647 w 54"/>
              <a:gd name="T53" fmla="*/ 2147483647 h 36"/>
              <a:gd name="T54" fmla="*/ 2147483647 w 54"/>
              <a:gd name="T55" fmla="*/ 2147483647 h 36"/>
              <a:gd name="T56" fmla="*/ 2147483647 w 54"/>
              <a:gd name="T57" fmla="*/ 2147483647 h 36"/>
              <a:gd name="T58" fmla="*/ 2147483647 w 54"/>
              <a:gd name="T59" fmla="*/ 2147483647 h 36"/>
              <a:gd name="T60" fmla="*/ 2147483647 w 54"/>
              <a:gd name="T61" fmla="*/ 2147483647 h 36"/>
              <a:gd name="T62" fmla="*/ 2147483647 w 54"/>
              <a:gd name="T63" fmla="*/ 2147483647 h 36"/>
              <a:gd name="T64" fmla="*/ 2147483647 w 54"/>
              <a:gd name="T65" fmla="*/ 2147483647 h 36"/>
              <a:gd name="T66" fmla="*/ 2147483647 w 54"/>
              <a:gd name="T67" fmla="*/ 2147483647 h 36"/>
              <a:gd name="T68" fmla="*/ 2147483647 w 54"/>
              <a:gd name="T69" fmla="*/ 2147483647 h 36"/>
              <a:gd name="T70" fmla="*/ 2147483647 w 54"/>
              <a:gd name="T71" fmla="*/ 2147483647 h 36"/>
              <a:gd name="T72" fmla="*/ 2147483647 w 54"/>
              <a:gd name="T73" fmla="*/ 2147483647 h 36"/>
              <a:gd name="T74" fmla="*/ 2147483647 w 54"/>
              <a:gd name="T75" fmla="*/ 2147483647 h 36"/>
              <a:gd name="T76" fmla="*/ 2147483647 w 54"/>
              <a:gd name="T77" fmla="*/ 2147483647 h 36"/>
              <a:gd name="T78" fmla="*/ 2147483647 w 54"/>
              <a:gd name="T79" fmla="*/ 2147483647 h 36"/>
              <a:gd name="T80" fmla="*/ 2147483647 w 54"/>
              <a:gd name="T81" fmla="*/ 2147483647 h 36"/>
              <a:gd name="T82" fmla="*/ 2147483647 w 54"/>
              <a:gd name="T83" fmla="*/ 2147483647 h 36"/>
              <a:gd name="T84" fmla="*/ 2147483647 w 54"/>
              <a:gd name="T85" fmla="*/ 2147483647 h 36"/>
              <a:gd name="T86" fmla="*/ 2147483647 w 54"/>
              <a:gd name="T87" fmla="*/ 1308360174 h 36"/>
              <a:gd name="T88" fmla="*/ 2147483647 w 54"/>
              <a:gd name="T89" fmla="*/ 0 h 36"/>
              <a:gd name="T90" fmla="*/ 2147483647 w 54"/>
              <a:gd name="T91" fmla="*/ 2147483647 h 36"/>
              <a:gd name="T92" fmla="*/ 2147483647 w 54"/>
              <a:gd name="T93" fmla="*/ 2147483647 h 36"/>
              <a:gd name="T94" fmla="*/ 2147483647 w 54"/>
              <a:gd name="T95" fmla="*/ 2147483647 h 36"/>
              <a:gd name="T96" fmla="*/ 2147483647 w 54"/>
              <a:gd name="T97" fmla="*/ 2147483647 h 36"/>
              <a:gd name="T98" fmla="*/ 2147483647 w 54"/>
              <a:gd name="T99" fmla="*/ 2147483647 h 36"/>
              <a:gd name="T100" fmla="*/ 2147483647 w 54"/>
              <a:gd name="T101" fmla="*/ 2147483647 h 36"/>
              <a:gd name="T102" fmla="*/ 2147483647 w 54"/>
              <a:gd name="T103" fmla="*/ 2147483647 h 36"/>
              <a:gd name="T104" fmla="*/ 0 w 54"/>
              <a:gd name="T105" fmla="*/ 2147483647 h 36"/>
              <a:gd name="T106" fmla="*/ 0 w 54"/>
              <a:gd name="T107" fmla="*/ 2147483647 h 36"/>
              <a:gd name="T108" fmla="*/ 2147483647 w 54"/>
              <a:gd name="T109" fmla="*/ 2147483647 h 36"/>
              <a:gd name="T110" fmla="*/ 2147483647 w 54"/>
              <a:gd name="T111" fmla="*/ 2147483647 h 36"/>
              <a:gd name="T112" fmla="*/ 2147483647 w 54"/>
              <a:gd name="T113" fmla="*/ 21474836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36"/>
              <a:gd name="T173" fmla="*/ 54 w 54"/>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36">
                <a:moveTo>
                  <a:pt x="13" y="34"/>
                </a:moveTo>
                <a:lnTo>
                  <a:pt x="38" y="29"/>
                </a:lnTo>
                <a:lnTo>
                  <a:pt x="46" y="28"/>
                </a:lnTo>
                <a:lnTo>
                  <a:pt x="46" y="27"/>
                </a:lnTo>
                <a:lnTo>
                  <a:pt x="47" y="26"/>
                </a:lnTo>
                <a:lnTo>
                  <a:pt x="48" y="26"/>
                </a:lnTo>
                <a:lnTo>
                  <a:pt x="49" y="26"/>
                </a:lnTo>
                <a:lnTo>
                  <a:pt x="51" y="25"/>
                </a:lnTo>
                <a:lnTo>
                  <a:pt x="51" y="23"/>
                </a:lnTo>
                <a:lnTo>
                  <a:pt x="53" y="22"/>
                </a:lnTo>
                <a:lnTo>
                  <a:pt x="54" y="21"/>
                </a:lnTo>
                <a:lnTo>
                  <a:pt x="53" y="20"/>
                </a:lnTo>
                <a:lnTo>
                  <a:pt x="53" y="19"/>
                </a:lnTo>
                <a:lnTo>
                  <a:pt x="52" y="19"/>
                </a:lnTo>
                <a:lnTo>
                  <a:pt x="51" y="18"/>
                </a:lnTo>
                <a:lnTo>
                  <a:pt x="50" y="17"/>
                </a:lnTo>
                <a:lnTo>
                  <a:pt x="49" y="17"/>
                </a:lnTo>
                <a:lnTo>
                  <a:pt x="49" y="14"/>
                </a:lnTo>
                <a:lnTo>
                  <a:pt x="49" y="13"/>
                </a:lnTo>
                <a:lnTo>
                  <a:pt x="48" y="12"/>
                </a:lnTo>
                <a:lnTo>
                  <a:pt x="49" y="11"/>
                </a:lnTo>
                <a:lnTo>
                  <a:pt x="50" y="10"/>
                </a:lnTo>
                <a:lnTo>
                  <a:pt x="50" y="9"/>
                </a:lnTo>
                <a:lnTo>
                  <a:pt x="50" y="8"/>
                </a:lnTo>
                <a:lnTo>
                  <a:pt x="51" y="7"/>
                </a:lnTo>
                <a:lnTo>
                  <a:pt x="50" y="6"/>
                </a:lnTo>
                <a:lnTo>
                  <a:pt x="48" y="6"/>
                </a:lnTo>
                <a:lnTo>
                  <a:pt x="48" y="5"/>
                </a:lnTo>
                <a:lnTo>
                  <a:pt x="46" y="2"/>
                </a:lnTo>
                <a:lnTo>
                  <a:pt x="45" y="2"/>
                </a:lnTo>
                <a:lnTo>
                  <a:pt x="45" y="1"/>
                </a:lnTo>
                <a:lnTo>
                  <a:pt x="44" y="0"/>
                </a:lnTo>
                <a:lnTo>
                  <a:pt x="6" y="8"/>
                </a:lnTo>
                <a:lnTo>
                  <a:pt x="5" y="5"/>
                </a:lnTo>
                <a:lnTo>
                  <a:pt x="3" y="7"/>
                </a:lnTo>
                <a:lnTo>
                  <a:pt x="2" y="7"/>
                </a:lnTo>
                <a:lnTo>
                  <a:pt x="2" y="8"/>
                </a:lnTo>
                <a:lnTo>
                  <a:pt x="0" y="9"/>
                </a:lnTo>
                <a:lnTo>
                  <a:pt x="0" y="10"/>
                </a:lnTo>
                <a:lnTo>
                  <a:pt x="2" y="25"/>
                </a:lnTo>
                <a:lnTo>
                  <a:pt x="4" y="36"/>
                </a:lnTo>
                <a:lnTo>
                  <a:pt x="13" y="34"/>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8" name="Freeform 85"/>
          <p:cNvSpPr>
            <a:spLocks/>
          </p:cNvSpPr>
          <p:nvPr/>
        </p:nvSpPr>
        <p:spPr bwMode="auto">
          <a:xfrm>
            <a:off x="5627688" y="4006850"/>
            <a:ext cx="1065212" cy="819150"/>
          </a:xfrm>
          <a:custGeom>
            <a:avLst/>
            <a:gdLst>
              <a:gd name="T0" fmla="*/ 0 w 85"/>
              <a:gd name="T1" fmla="*/ 2147483647 h 64"/>
              <a:gd name="T2" fmla="*/ 0 w 85"/>
              <a:gd name="T3" fmla="*/ 2147483647 h 64"/>
              <a:gd name="T4" fmla="*/ 2147483647 w 85"/>
              <a:gd name="T5" fmla="*/ 2147483647 h 64"/>
              <a:gd name="T6" fmla="*/ 2147483647 w 85"/>
              <a:gd name="T7" fmla="*/ 2147483647 h 64"/>
              <a:gd name="T8" fmla="*/ 2147483647 w 85"/>
              <a:gd name="T9" fmla="*/ 2147483647 h 64"/>
              <a:gd name="T10" fmla="*/ 2147483647 w 85"/>
              <a:gd name="T11" fmla="*/ 2147483647 h 64"/>
              <a:gd name="T12" fmla="*/ 2147483647 w 85"/>
              <a:gd name="T13" fmla="*/ 2147483647 h 64"/>
              <a:gd name="T14" fmla="*/ 2147483647 w 85"/>
              <a:gd name="T15" fmla="*/ 2147483647 h 64"/>
              <a:gd name="T16" fmla="*/ 2147483647 w 85"/>
              <a:gd name="T17" fmla="*/ 2147483647 h 64"/>
              <a:gd name="T18" fmla="*/ 2147483647 w 85"/>
              <a:gd name="T19" fmla="*/ 2147483647 h 64"/>
              <a:gd name="T20" fmla="*/ 2147483647 w 85"/>
              <a:gd name="T21" fmla="*/ 2147483647 h 64"/>
              <a:gd name="T22" fmla="*/ 2147483647 w 85"/>
              <a:gd name="T23" fmla="*/ 2147483647 h 64"/>
              <a:gd name="T24" fmla="*/ 2147483647 w 85"/>
              <a:gd name="T25" fmla="*/ 2147483647 h 64"/>
              <a:gd name="T26" fmla="*/ 2147483647 w 85"/>
              <a:gd name="T27" fmla="*/ 2147483647 h 64"/>
              <a:gd name="T28" fmla="*/ 2147483647 w 85"/>
              <a:gd name="T29" fmla="*/ 2147483647 h 64"/>
              <a:gd name="T30" fmla="*/ 2147483647 w 85"/>
              <a:gd name="T31" fmla="*/ 2147483647 h 64"/>
              <a:gd name="T32" fmla="*/ 2147483647 w 85"/>
              <a:gd name="T33" fmla="*/ 2147483647 h 64"/>
              <a:gd name="T34" fmla="*/ 2147483647 w 85"/>
              <a:gd name="T35" fmla="*/ 2147483647 h 64"/>
              <a:gd name="T36" fmla="*/ 2147483647 w 85"/>
              <a:gd name="T37" fmla="*/ 2147483647 h 64"/>
              <a:gd name="T38" fmla="*/ 2147483647 w 85"/>
              <a:gd name="T39" fmla="*/ 2147483647 h 64"/>
              <a:gd name="T40" fmla="*/ 2147483647 w 85"/>
              <a:gd name="T41" fmla="*/ 2147483647 h 64"/>
              <a:gd name="T42" fmla="*/ 2147483647 w 85"/>
              <a:gd name="T43" fmla="*/ 2147483647 h 64"/>
              <a:gd name="T44" fmla="*/ 2147483647 w 85"/>
              <a:gd name="T45" fmla="*/ 2147483647 h 64"/>
              <a:gd name="T46" fmla="*/ 2147483647 w 85"/>
              <a:gd name="T47" fmla="*/ 2147483647 h 64"/>
              <a:gd name="T48" fmla="*/ 2147483647 w 85"/>
              <a:gd name="T49" fmla="*/ 2147483647 h 64"/>
              <a:gd name="T50" fmla="*/ 2147483647 w 85"/>
              <a:gd name="T51" fmla="*/ 2147483647 h 64"/>
              <a:gd name="T52" fmla="*/ 2147483647 w 85"/>
              <a:gd name="T53" fmla="*/ 2147483647 h 64"/>
              <a:gd name="T54" fmla="*/ 2147483647 w 85"/>
              <a:gd name="T55" fmla="*/ 2147483647 h 64"/>
              <a:gd name="T56" fmla="*/ 2147483647 w 85"/>
              <a:gd name="T57" fmla="*/ 2147483647 h 64"/>
              <a:gd name="T58" fmla="*/ 2147483647 w 85"/>
              <a:gd name="T59" fmla="*/ 2147483647 h 64"/>
              <a:gd name="T60" fmla="*/ 2147483647 w 85"/>
              <a:gd name="T61" fmla="*/ 2147483647 h 64"/>
              <a:gd name="T62" fmla="*/ 2147483647 w 85"/>
              <a:gd name="T63" fmla="*/ 2147483647 h 64"/>
              <a:gd name="T64" fmla="*/ 2147483647 w 85"/>
              <a:gd name="T65" fmla="*/ 2147483647 h 64"/>
              <a:gd name="T66" fmla="*/ 2147483647 w 85"/>
              <a:gd name="T67" fmla="*/ 2147483647 h 64"/>
              <a:gd name="T68" fmla="*/ 2147483647 w 85"/>
              <a:gd name="T69" fmla="*/ 2147483647 h 64"/>
              <a:gd name="T70" fmla="*/ 2147483647 w 85"/>
              <a:gd name="T71" fmla="*/ 2147483647 h 64"/>
              <a:gd name="T72" fmla="*/ 2147483647 w 85"/>
              <a:gd name="T73" fmla="*/ 2147483647 h 64"/>
              <a:gd name="T74" fmla="*/ 2147483647 w 85"/>
              <a:gd name="T75" fmla="*/ 2147483647 h 64"/>
              <a:gd name="T76" fmla="*/ 2147483647 w 85"/>
              <a:gd name="T77" fmla="*/ 2147483647 h 64"/>
              <a:gd name="T78" fmla="*/ 2147483647 w 85"/>
              <a:gd name="T79" fmla="*/ 2147483647 h 64"/>
              <a:gd name="T80" fmla="*/ 2147483647 w 85"/>
              <a:gd name="T81" fmla="*/ 2147483647 h 64"/>
              <a:gd name="T82" fmla="*/ 2147483647 w 85"/>
              <a:gd name="T83" fmla="*/ 2147483647 h 64"/>
              <a:gd name="T84" fmla="*/ 2147483647 w 85"/>
              <a:gd name="T85" fmla="*/ 2147483647 h 64"/>
              <a:gd name="T86" fmla="*/ 2147483647 w 85"/>
              <a:gd name="T87" fmla="*/ 2147483647 h 64"/>
              <a:gd name="T88" fmla="*/ 2147483647 w 85"/>
              <a:gd name="T89" fmla="*/ 2147483647 h 64"/>
              <a:gd name="T90" fmla="*/ 2147483647 w 85"/>
              <a:gd name="T91" fmla="*/ 2147483647 h 64"/>
              <a:gd name="T92" fmla="*/ 2147483647 w 85"/>
              <a:gd name="T93" fmla="*/ 2147483647 h 64"/>
              <a:gd name="T94" fmla="*/ 2147483647 w 85"/>
              <a:gd name="T95" fmla="*/ 2147483647 h 64"/>
              <a:gd name="T96" fmla="*/ 2147483647 w 85"/>
              <a:gd name="T97" fmla="*/ 2147483647 h 64"/>
              <a:gd name="T98" fmla="*/ 2147483647 w 85"/>
              <a:gd name="T99" fmla="*/ 2147483647 h 64"/>
              <a:gd name="T100" fmla="*/ 2147483647 w 85"/>
              <a:gd name="T101" fmla="*/ 2147483647 h 64"/>
              <a:gd name="T102" fmla="*/ 2147483647 w 85"/>
              <a:gd name="T103" fmla="*/ 2147483647 h 64"/>
              <a:gd name="T104" fmla="*/ 2147483647 w 85"/>
              <a:gd name="T105" fmla="*/ 2147483647 h 64"/>
              <a:gd name="T106" fmla="*/ 2147483647 w 85"/>
              <a:gd name="T107" fmla="*/ 2147483647 h 64"/>
              <a:gd name="T108" fmla="*/ 2147483647 w 85"/>
              <a:gd name="T109" fmla="*/ 1309769653 h 64"/>
              <a:gd name="T110" fmla="*/ 2147483647 w 85"/>
              <a:gd name="T111" fmla="*/ 1309769653 h 64"/>
              <a:gd name="T112" fmla="*/ 2147483647 w 85"/>
              <a:gd name="T113" fmla="*/ 2147483647 h 64"/>
              <a:gd name="T114" fmla="*/ 2147483647 w 85"/>
              <a:gd name="T115" fmla="*/ 2147483647 h 64"/>
              <a:gd name="T116" fmla="*/ 2147483647 w 85"/>
              <a:gd name="T117" fmla="*/ 2147483647 h 64"/>
              <a:gd name="T118" fmla="*/ 2147483647 w 85"/>
              <a:gd name="T119" fmla="*/ 2147483647 h 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
              <a:gd name="T181" fmla="*/ 0 h 64"/>
              <a:gd name="T182" fmla="*/ 85 w 85"/>
              <a:gd name="T183" fmla="*/ 64 h 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 h="64">
                <a:moveTo>
                  <a:pt x="26" y="2"/>
                </a:moveTo>
                <a:lnTo>
                  <a:pt x="0" y="5"/>
                </a:lnTo>
                <a:lnTo>
                  <a:pt x="0" y="6"/>
                </a:lnTo>
                <a:lnTo>
                  <a:pt x="0" y="7"/>
                </a:lnTo>
                <a:lnTo>
                  <a:pt x="1" y="8"/>
                </a:lnTo>
                <a:lnTo>
                  <a:pt x="2" y="8"/>
                </a:lnTo>
                <a:lnTo>
                  <a:pt x="2" y="9"/>
                </a:lnTo>
                <a:lnTo>
                  <a:pt x="2" y="10"/>
                </a:lnTo>
                <a:lnTo>
                  <a:pt x="2" y="11"/>
                </a:lnTo>
                <a:lnTo>
                  <a:pt x="3" y="11"/>
                </a:lnTo>
                <a:lnTo>
                  <a:pt x="3" y="12"/>
                </a:lnTo>
                <a:lnTo>
                  <a:pt x="2" y="12"/>
                </a:lnTo>
                <a:lnTo>
                  <a:pt x="2" y="13"/>
                </a:lnTo>
                <a:lnTo>
                  <a:pt x="4" y="12"/>
                </a:lnTo>
                <a:lnTo>
                  <a:pt x="5" y="11"/>
                </a:lnTo>
                <a:lnTo>
                  <a:pt x="5" y="10"/>
                </a:lnTo>
                <a:lnTo>
                  <a:pt x="6" y="10"/>
                </a:lnTo>
                <a:lnTo>
                  <a:pt x="7" y="10"/>
                </a:lnTo>
                <a:lnTo>
                  <a:pt x="7" y="11"/>
                </a:lnTo>
                <a:lnTo>
                  <a:pt x="6" y="12"/>
                </a:lnTo>
                <a:lnTo>
                  <a:pt x="7" y="11"/>
                </a:lnTo>
                <a:lnTo>
                  <a:pt x="8" y="11"/>
                </a:lnTo>
                <a:lnTo>
                  <a:pt x="13" y="10"/>
                </a:lnTo>
                <a:lnTo>
                  <a:pt x="14" y="10"/>
                </a:lnTo>
                <a:lnTo>
                  <a:pt x="13" y="11"/>
                </a:lnTo>
                <a:lnTo>
                  <a:pt x="15" y="11"/>
                </a:lnTo>
                <a:lnTo>
                  <a:pt x="17" y="12"/>
                </a:lnTo>
                <a:lnTo>
                  <a:pt x="19" y="13"/>
                </a:lnTo>
                <a:lnTo>
                  <a:pt x="20" y="13"/>
                </a:lnTo>
                <a:lnTo>
                  <a:pt x="20" y="12"/>
                </a:lnTo>
                <a:lnTo>
                  <a:pt x="21" y="13"/>
                </a:lnTo>
                <a:lnTo>
                  <a:pt x="22" y="13"/>
                </a:lnTo>
                <a:lnTo>
                  <a:pt x="22" y="14"/>
                </a:lnTo>
                <a:lnTo>
                  <a:pt x="24" y="16"/>
                </a:lnTo>
                <a:lnTo>
                  <a:pt x="25" y="17"/>
                </a:lnTo>
                <a:lnTo>
                  <a:pt x="24" y="18"/>
                </a:lnTo>
                <a:lnTo>
                  <a:pt x="24" y="17"/>
                </a:lnTo>
                <a:lnTo>
                  <a:pt x="24" y="18"/>
                </a:lnTo>
                <a:lnTo>
                  <a:pt x="28" y="17"/>
                </a:lnTo>
                <a:lnTo>
                  <a:pt x="29" y="17"/>
                </a:lnTo>
                <a:lnTo>
                  <a:pt x="32" y="14"/>
                </a:lnTo>
                <a:lnTo>
                  <a:pt x="34" y="14"/>
                </a:lnTo>
                <a:lnTo>
                  <a:pt x="34" y="13"/>
                </a:lnTo>
                <a:lnTo>
                  <a:pt x="34" y="12"/>
                </a:lnTo>
                <a:lnTo>
                  <a:pt x="38" y="12"/>
                </a:lnTo>
                <a:lnTo>
                  <a:pt x="42" y="14"/>
                </a:lnTo>
                <a:lnTo>
                  <a:pt x="42" y="15"/>
                </a:lnTo>
                <a:lnTo>
                  <a:pt x="44" y="16"/>
                </a:lnTo>
                <a:lnTo>
                  <a:pt x="45" y="17"/>
                </a:lnTo>
                <a:lnTo>
                  <a:pt x="48" y="19"/>
                </a:lnTo>
                <a:lnTo>
                  <a:pt x="48" y="20"/>
                </a:lnTo>
                <a:lnTo>
                  <a:pt x="49" y="21"/>
                </a:lnTo>
                <a:lnTo>
                  <a:pt x="51" y="21"/>
                </a:lnTo>
                <a:lnTo>
                  <a:pt x="53" y="23"/>
                </a:lnTo>
                <a:lnTo>
                  <a:pt x="53" y="24"/>
                </a:lnTo>
                <a:lnTo>
                  <a:pt x="54" y="27"/>
                </a:lnTo>
                <a:lnTo>
                  <a:pt x="53" y="30"/>
                </a:lnTo>
                <a:lnTo>
                  <a:pt x="53" y="33"/>
                </a:lnTo>
                <a:lnTo>
                  <a:pt x="53" y="36"/>
                </a:lnTo>
                <a:lnTo>
                  <a:pt x="55" y="38"/>
                </a:lnTo>
                <a:lnTo>
                  <a:pt x="56" y="37"/>
                </a:lnTo>
                <a:lnTo>
                  <a:pt x="55" y="36"/>
                </a:lnTo>
                <a:lnTo>
                  <a:pt x="54" y="34"/>
                </a:lnTo>
                <a:lnTo>
                  <a:pt x="55" y="34"/>
                </a:lnTo>
                <a:lnTo>
                  <a:pt x="56" y="34"/>
                </a:lnTo>
                <a:lnTo>
                  <a:pt x="56" y="36"/>
                </a:lnTo>
                <a:lnTo>
                  <a:pt x="57" y="35"/>
                </a:lnTo>
                <a:lnTo>
                  <a:pt x="58" y="35"/>
                </a:lnTo>
                <a:lnTo>
                  <a:pt x="58" y="36"/>
                </a:lnTo>
                <a:lnTo>
                  <a:pt x="57" y="36"/>
                </a:lnTo>
                <a:lnTo>
                  <a:pt x="57" y="37"/>
                </a:lnTo>
                <a:lnTo>
                  <a:pt x="56" y="39"/>
                </a:lnTo>
                <a:lnTo>
                  <a:pt x="55" y="40"/>
                </a:lnTo>
                <a:lnTo>
                  <a:pt x="56" y="41"/>
                </a:lnTo>
                <a:lnTo>
                  <a:pt x="57" y="42"/>
                </a:lnTo>
                <a:lnTo>
                  <a:pt x="59" y="46"/>
                </a:lnTo>
                <a:lnTo>
                  <a:pt x="61" y="47"/>
                </a:lnTo>
                <a:lnTo>
                  <a:pt x="62" y="46"/>
                </a:lnTo>
                <a:lnTo>
                  <a:pt x="63" y="48"/>
                </a:lnTo>
                <a:lnTo>
                  <a:pt x="64" y="50"/>
                </a:lnTo>
                <a:lnTo>
                  <a:pt x="65" y="51"/>
                </a:lnTo>
                <a:lnTo>
                  <a:pt x="66" y="51"/>
                </a:lnTo>
                <a:lnTo>
                  <a:pt x="68" y="56"/>
                </a:lnTo>
                <a:lnTo>
                  <a:pt x="68" y="57"/>
                </a:lnTo>
                <a:lnTo>
                  <a:pt x="71" y="57"/>
                </a:lnTo>
                <a:lnTo>
                  <a:pt x="72" y="58"/>
                </a:lnTo>
                <a:lnTo>
                  <a:pt x="75" y="61"/>
                </a:lnTo>
                <a:lnTo>
                  <a:pt x="76" y="62"/>
                </a:lnTo>
                <a:lnTo>
                  <a:pt x="77" y="62"/>
                </a:lnTo>
                <a:lnTo>
                  <a:pt x="77" y="63"/>
                </a:lnTo>
                <a:lnTo>
                  <a:pt x="76" y="63"/>
                </a:lnTo>
                <a:lnTo>
                  <a:pt x="75" y="63"/>
                </a:lnTo>
                <a:lnTo>
                  <a:pt x="75" y="64"/>
                </a:lnTo>
                <a:lnTo>
                  <a:pt x="76" y="64"/>
                </a:lnTo>
                <a:lnTo>
                  <a:pt x="77" y="64"/>
                </a:lnTo>
                <a:lnTo>
                  <a:pt x="78" y="64"/>
                </a:lnTo>
                <a:lnTo>
                  <a:pt x="79" y="64"/>
                </a:lnTo>
                <a:lnTo>
                  <a:pt x="83" y="62"/>
                </a:lnTo>
                <a:lnTo>
                  <a:pt x="84" y="61"/>
                </a:lnTo>
                <a:lnTo>
                  <a:pt x="84" y="60"/>
                </a:lnTo>
                <a:lnTo>
                  <a:pt x="84" y="58"/>
                </a:lnTo>
                <a:lnTo>
                  <a:pt x="84" y="57"/>
                </a:lnTo>
                <a:lnTo>
                  <a:pt x="84" y="55"/>
                </a:lnTo>
                <a:lnTo>
                  <a:pt x="85" y="55"/>
                </a:lnTo>
                <a:lnTo>
                  <a:pt x="84" y="51"/>
                </a:lnTo>
                <a:lnTo>
                  <a:pt x="85" y="49"/>
                </a:lnTo>
                <a:lnTo>
                  <a:pt x="84" y="45"/>
                </a:lnTo>
                <a:lnTo>
                  <a:pt x="84" y="42"/>
                </a:lnTo>
                <a:lnTo>
                  <a:pt x="83" y="41"/>
                </a:lnTo>
                <a:lnTo>
                  <a:pt x="80" y="37"/>
                </a:lnTo>
                <a:lnTo>
                  <a:pt x="78" y="33"/>
                </a:lnTo>
                <a:lnTo>
                  <a:pt x="76" y="30"/>
                </a:lnTo>
                <a:lnTo>
                  <a:pt x="76" y="29"/>
                </a:lnTo>
                <a:lnTo>
                  <a:pt x="75" y="28"/>
                </a:lnTo>
                <a:lnTo>
                  <a:pt x="75" y="27"/>
                </a:lnTo>
                <a:lnTo>
                  <a:pt x="76" y="26"/>
                </a:lnTo>
                <a:lnTo>
                  <a:pt x="73" y="22"/>
                </a:lnTo>
                <a:lnTo>
                  <a:pt x="71" y="20"/>
                </a:lnTo>
                <a:lnTo>
                  <a:pt x="70" y="19"/>
                </a:lnTo>
                <a:lnTo>
                  <a:pt x="68" y="16"/>
                </a:lnTo>
                <a:lnTo>
                  <a:pt x="66" y="12"/>
                </a:lnTo>
                <a:lnTo>
                  <a:pt x="65" y="9"/>
                </a:lnTo>
                <a:lnTo>
                  <a:pt x="64" y="6"/>
                </a:lnTo>
                <a:lnTo>
                  <a:pt x="64" y="5"/>
                </a:lnTo>
                <a:lnTo>
                  <a:pt x="63" y="4"/>
                </a:lnTo>
                <a:lnTo>
                  <a:pt x="62" y="2"/>
                </a:lnTo>
                <a:lnTo>
                  <a:pt x="62" y="1"/>
                </a:lnTo>
                <a:lnTo>
                  <a:pt x="61" y="1"/>
                </a:lnTo>
                <a:lnTo>
                  <a:pt x="59" y="1"/>
                </a:lnTo>
                <a:lnTo>
                  <a:pt x="57" y="0"/>
                </a:lnTo>
                <a:lnTo>
                  <a:pt x="57" y="1"/>
                </a:lnTo>
                <a:lnTo>
                  <a:pt x="56" y="1"/>
                </a:lnTo>
                <a:lnTo>
                  <a:pt x="56" y="2"/>
                </a:lnTo>
                <a:lnTo>
                  <a:pt x="57" y="4"/>
                </a:lnTo>
                <a:lnTo>
                  <a:pt x="57" y="6"/>
                </a:lnTo>
                <a:lnTo>
                  <a:pt x="55" y="6"/>
                </a:lnTo>
                <a:lnTo>
                  <a:pt x="55" y="5"/>
                </a:lnTo>
                <a:lnTo>
                  <a:pt x="55" y="4"/>
                </a:lnTo>
                <a:lnTo>
                  <a:pt x="28" y="5"/>
                </a:lnTo>
                <a:lnTo>
                  <a:pt x="27" y="5"/>
                </a:lnTo>
                <a:lnTo>
                  <a:pt x="27" y="4"/>
                </a:lnTo>
                <a:lnTo>
                  <a:pt x="26" y="3"/>
                </a:lnTo>
                <a:lnTo>
                  <a:pt x="26" y="2"/>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69" name="Freeform 86"/>
          <p:cNvSpPr>
            <a:spLocks/>
          </p:cNvSpPr>
          <p:nvPr/>
        </p:nvSpPr>
        <p:spPr bwMode="auto">
          <a:xfrm>
            <a:off x="6416675" y="2547938"/>
            <a:ext cx="539750" cy="255587"/>
          </a:xfrm>
          <a:custGeom>
            <a:avLst/>
            <a:gdLst>
              <a:gd name="T0" fmla="*/ 2147483647 w 43"/>
              <a:gd name="T1" fmla="*/ 1309295525 h 20"/>
              <a:gd name="T2" fmla="*/ 2147483647 w 43"/>
              <a:gd name="T3" fmla="*/ 2147483647 h 20"/>
              <a:gd name="T4" fmla="*/ 2147483647 w 43"/>
              <a:gd name="T5" fmla="*/ 2147483647 h 20"/>
              <a:gd name="T6" fmla="*/ 2147483647 w 43"/>
              <a:gd name="T7" fmla="*/ 2147483647 h 20"/>
              <a:gd name="T8" fmla="*/ 2147483647 w 43"/>
              <a:gd name="T9" fmla="*/ 2147483647 h 20"/>
              <a:gd name="T10" fmla="*/ 2147483647 w 43"/>
              <a:gd name="T11" fmla="*/ 2147483647 h 20"/>
              <a:gd name="T12" fmla="*/ 2147483647 w 43"/>
              <a:gd name="T13" fmla="*/ 2147483647 h 20"/>
              <a:gd name="T14" fmla="*/ 2147483647 w 43"/>
              <a:gd name="T15" fmla="*/ 2147483647 h 20"/>
              <a:gd name="T16" fmla="*/ 2147483647 w 43"/>
              <a:gd name="T17" fmla="*/ 2147483647 h 20"/>
              <a:gd name="T18" fmla="*/ 2147483647 w 43"/>
              <a:gd name="T19" fmla="*/ 2147483647 h 20"/>
              <a:gd name="T20" fmla="*/ 2147483647 w 43"/>
              <a:gd name="T21" fmla="*/ 2147483647 h 20"/>
              <a:gd name="T22" fmla="*/ 2147483647 w 43"/>
              <a:gd name="T23" fmla="*/ 2147483647 h 20"/>
              <a:gd name="T24" fmla="*/ 2147483647 w 43"/>
              <a:gd name="T25" fmla="*/ 2147483647 h 20"/>
              <a:gd name="T26" fmla="*/ 2147483647 w 43"/>
              <a:gd name="T27" fmla="*/ 2147483647 h 20"/>
              <a:gd name="T28" fmla="*/ 2147483647 w 43"/>
              <a:gd name="T29" fmla="*/ 2147483647 h 20"/>
              <a:gd name="T30" fmla="*/ 2147483647 w 43"/>
              <a:gd name="T31" fmla="*/ 2147483647 h 20"/>
              <a:gd name="T32" fmla="*/ 2147483647 w 43"/>
              <a:gd name="T33" fmla="*/ 2147483647 h 20"/>
              <a:gd name="T34" fmla="*/ 2147483647 w 43"/>
              <a:gd name="T35" fmla="*/ 2147483647 h 20"/>
              <a:gd name="T36" fmla="*/ 2147483647 w 43"/>
              <a:gd name="T37" fmla="*/ 2147483647 h 20"/>
              <a:gd name="T38" fmla="*/ 2147483647 w 43"/>
              <a:gd name="T39" fmla="*/ 2147483647 h 20"/>
              <a:gd name="T40" fmla="*/ 2147483647 w 43"/>
              <a:gd name="T41" fmla="*/ 2147483647 h 20"/>
              <a:gd name="T42" fmla="*/ 2147483647 w 43"/>
              <a:gd name="T43" fmla="*/ 2147483647 h 20"/>
              <a:gd name="T44" fmla="*/ 2147483647 w 43"/>
              <a:gd name="T45" fmla="*/ 2147483647 h 20"/>
              <a:gd name="T46" fmla="*/ 2147483647 w 43"/>
              <a:gd name="T47" fmla="*/ 2147483647 h 20"/>
              <a:gd name="T48" fmla="*/ 2147483647 w 43"/>
              <a:gd name="T49" fmla="*/ 2147483647 h 20"/>
              <a:gd name="T50" fmla="*/ 2147483647 w 43"/>
              <a:gd name="T51" fmla="*/ 2147483647 h 20"/>
              <a:gd name="T52" fmla="*/ 2147483647 w 43"/>
              <a:gd name="T53" fmla="*/ 2147483647 h 20"/>
              <a:gd name="T54" fmla="*/ 2147483647 w 43"/>
              <a:gd name="T55" fmla="*/ 2147483647 h 20"/>
              <a:gd name="T56" fmla="*/ 2147483647 w 43"/>
              <a:gd name="T57" fmla="*/ 2147483647 h 20"/>
              <a:gd name="T58" fmla="*/ 2147483647 w 43"/>
              <a:gd name="T59" fmla="*/ 2147483647 h 20"/>
              <a:gd name="T60" fmla="*/ 2147483647 w 43"/>
              <a:gd name="T61" fmla="*/ 2147483647 h 20"/>
              <a:gd name="T62" fmla="*/ 2147483647 w 43"/>
              <a:gd name="T63" fmla="*/ 2147483647 h 20"/>
              <a:gd name="T64" fmla="*/ 2147483647 w 43"/>
              <a:gd name="T65" fmla="*/ 2147483647 h 20"/>
              <a:gd name="T66" fmla="*/ 2147483647 w 43"/>
              <a:gd name="T67" fmla="*/ 2147483647 h 20"/>
              <a:gd name="T68" fmla="*/ 2147483647 w 43"/>
              <a:gd name="T69" fmla="*/ 2147483647 h 20"/>
              <a:gd name="T70" fmla="*/ 2147483647 w 43"/>
              <a:gd name="T71" fmla="*/ 2147483647 h 20"/>
              <a:gd name="T72" fmla="*/ 2147483647 w 43"/>
              <a:gd name="T73" fmla="*/ 2147483647 h 20"/>
              <a:gd name="T74" fmla="*/ 2147483647 w 43"/>
              <a:gd name="T75" fmla="*/ 2147483647 h 20"/>
              <a:gd name="T76" fmla="*/ 2147483647 w 43"/>
              <a:gd name="T77" fmla="*/ 2147483647 h 20"/>
              <a:gd name="T78" fmla="*/ 2147483647 w 43"/>
              <a:gd name="T79" fmla="*/ 2147483647 h 20"/>
              <a:gd name="T80" fmla="*/ 2147483647 w 43"/>
              <a:gd name="T81" fmla="*/ 2147483647 h 20"/>
              <a:gd name="T82" fmla="*/ 2147483647 w 43"/>
              <a:gd name="T83" fmla="*/ 2147483647 h 20"/>
              <a:gd name="T84" fmla="*/ 2147483647 w 43"/>
              <a:gd name="T85" fmla="*/ 2147483647 h 20"/>
              <a:gd name="T86" fmla="*/ 2147483647 w 43"/>
              <a:gd name="T87" fmla="*/ 2147483647 h 20"/>
              <a:gd name="T88" fmla="*/ 2147483647 w 43"/>
              <a:gd name="T89" fmla="*/ 2147483647 h 20"/>
              <a:gd name="T90" fmla="*/ 2147483647 w 43"/>
              <a:gd name="T91" fmla="*/ 2147483647 h 20"/>
              <a:gd name="T92" fmla="*/ 2147483647 w 43"/>
              <a:gd name="T93" fmla="*/ 2147483647 h 20"/>
              <a:gd name="T94" fmla="*/ 2147483647 w 43"/>
              <a:gd name="T95" fmla="*/ 2147483647 h 20"/>
              <a:gd name="T96" fmla="*/ 2147483647 w 43"/>
              <a:gd name="T97" fmla="*/ 2147483647 h 20"/>
              <a:gd name="T98" fmla="*/ 2147483647 w 43"/>
              <a:gd name="T99" fmla="*/ 2147483647 h 20"/>
              <a:gd name="T100" fmla="*/ 2147483647 w 43"/>
              <a:gd name="T101" fmla="*/ 2147483647 h 20"/>
              <a:gd name="T102" fmla="*/ 2147483647 w 43"/>
              <a:gd name="T103" fmla="*/ 2147483647 h 20"/>
              <a:gd name="T104" fmla="*/ 2147483647 w 43"/>
              <a:gd name="T105" fmla="*/ 0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20"/>
              <a:gd name="T161" fmla="*/ 43 w 43"/>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20">
                <a:moveTo>
                  <a:pt x="33" y="0"/>
                </a:moveTo>
                <a:lnTo>
                  <a:pt x="25" y="1"/>
                </a:lnTo>
                <a:lnTo>
                  <a:pt x="0" y="6"/>
                </a:lnTo>
                <a:lnTo>
                  <a:pt x="2" y="12"/>
                </a:lnTo>
                <a:lnTo>
                  <a:pt x="2" y="11"/>
                </a:lnTo>
                <a:lnTo>
                  <a:pt x="3" y="11"/>
                </a:lnTo>
                <a:lnTo>
                  <a:pt x="4" y="9"/>
                </a:lnTo>
                <a:lnTo>
                  <a:pt x="5" y="9"/>
                </a:lnTo>
                <a:lnTo>
                  <a:pt x="6" y="8"/>
                </a:lnTo>
                <a:lnTo>
                  <a:pt x="7" y="7"/>
                </a:lnTo>
                <a:lnTo>
                  <a:pt x="7" y="6"/>
                </a:lnTo>
                <a:lnTo>
                  <a:pt x="8" y="7"/>
                </a:lnTo>
                <a:lnTo>
                  <a:pt x="9" y="7"/>
                </a:lnTo>
                <a:lnTo>
                  <a:pt x="10" y="7"/>
                </a:lnTo>
                <a:lnTo>
                  <a:pt x="10" y="6"/>
                </a:lnTo>
                <a:lnTo>
                  <a:pt x="13" y="5"/>
                </a:lnTo>
                <a:lnTo>
                  <a:pt x="14" y="5"/>
                </a:lnTo>
                <a:lnTo>
                  <a:pt x="15" y="5"/>
                </a:lnTo>
                <a:lnTo>
                  <a:pt x="16" y="6"/>
                </a:lnTo>
                <a:lnTo>
                  <a:pt x="17" y="8"/>
                </a:lnTo>
                <a:lnTo>
                  <a:pt x="18" y="8"/>
                </a:lnTo>
                <a:lnTo>
                  <a:pt x="19" y="8"/>
                </a:lnTo>
                <a:lnTo>
                  <a:pt x="19" y="9"/>
                </a:lnTo>
                <a:lnTo>
                  <a:pt x="19" y="10"/>
                </a:lnTo>
                <a:lnTo>
                  <a:pt x="20" y="11"/>
                </a:lnTo>
                <a:lnTo>
                  <a:pt x="22" y="11"/>
                </a:lnTo>
                <a:lnTo>
                  <a:pt x="22" y="12"/>
                </a:lnTo>
                <a:lnTo>
                  <a:pt x="24" y="12"/>
                </a:lnTo>
                <a:lnTo>
                  <a:pt x="24" y="13"/>
                </a:lnTo>
                <a:lnTo>
                  <a:pt x="24" y="14"/>
                </a:lnTo>
                <a:lnTo>
                  <a:pt x="23" y="16"/>
                </a:lnTo>
                <a:lnTo>
                  <a:pt x="22" y="17"/>
                </a:lnTo>
                <a:lnTo>
                  <a:pt x="23" y="19"/>
                </a:lnTo>
                <a:lnTo>
                  <a:pt x="24" y="19"/>
                </a:lnTo>
                <a:lnTo>
                  <a:pt x="25" y="18"/>
                </a:lnTo>
                <a:lnTo>
                  <a:pt x="26" y="19"/>
                </a:lnTo>
                <a:lnTo>
                  <a:pt x="27" y="19"/>
                </a:lnTo>
                <a:lnTo>
                  <a:pt x="28" y="19"/>
                </a:lnTo>
                <a:lnTo>
                  <a:pt x="29" y="19"/>
                </a:lnTo>
                <a:lnTo>
                  <a:pt x="31" y="20"/>
                </a:lnTo>
                <a:lnTo>
                  <a:pt x="32" y="20"/>
                </a:lnTo>
                <a:lnTo>
                  <a:pt x="33" y="20"/>
                </a:lnTo>
                <a:lnTo>
                  <a:pt x="32" y="19"/>
                </a:lnTo>
                <a:lnTo>
                  <a:pt x="31" y="18"/>
                </a:lnTo>
                <a:lnTo>
                  <a:pt x="30" y="18"/>
                </a:lnTo>
                <a:lnTo>
                  <a:pt x="30" y="17"/>
                </a:lnTo>
                <a:lnTo>
                  <a:pt x="31" y="17"/>
                </a:lnTo>
                <a:lnTo>
                  <a:pt x="30" y="16"/>
                </a:lnTo>
                <a:lnTo>
                  <a:pt x="29" y="15"/>
                </a:lnTo>
                <a:lnTo>
                  <a:pt x="29" y="13"/>
                </a:lnTo>
                <a:lnTo>
                  <a:pt x="28" y="12"/>
                </a:lnTo>
                <a:lnTo>
                  <a:pt x="28" y="11"/>
                </a:lnTo>
                <a:lnTo>
                  <a:pt x="29" y="9"/>
                </a:lnTo>
                <a:lnTo>
                  <a:pt x="29" y="8"/>
                </a:lnTo>
                <a:lnTo>
                  <a:pt x="28" y="8"/>
                </a:lnTo>
                <a:lnTo>
                  <a:pt x="28" y="7"/>
                </a:lnTo>
                <a:lnTo>
                  <a:pt x="29" y="6"/>
                </a:lnTo>
                <a:lnTo>
                  <a:pt x="31" y="4"/>
                </a:lnTo>
                <a:lnTo>
                  <a:pt x="31" y="2"/>
                </a:lnTo>
                <a:lnTo>
                  <a:pt x="32" y="3"/>
                </a:lnTo>
                <a:lnTo>
                  <a:pt x="33" y="3"/>
                </a:lnTo>
                <a:lnTo>
                  <a:pt x="32" y="4"/>
                </a:lnTo>
                <a:lnTo>
                  <a:pt x="31" y="5"/>
                </a:lnTo>
                <a:lnTo>
                  <a:pt x="31" y="6"/>
                </a:lnTo>
                <a:lnTo>
                  <a:pt x="30" y="7"/>
                </a:lnTo>
                <a:lnTo>
                  <a:pt x="31" y="8"/>
                </a:lnTo>
                <a:lnTo>
                  <a:pt x="32" y="11"/>
                </a:lnTo>
                <a:lnTo>
                  <a:pt x="31" y="12"/>
                </a:lnTo>
                <a:lnTo>
                  <a:pt x="32" y="13"/>
                </a:lnTo>
                <a:lnTo>
                  <a:pt x="32" y="14"/>
                </a:lnTo>
                <a:lnTo>
                  <a:pt x="32" y="15"/>
                </a:lnTo>
                <a:lnTo>
                  <a:pt x="33" y="16"/>
                </a:lnTo>
                <a:lnTo>
                  <a:pt x="34" y="17"/>
                </a:lnTo>
                <a:lnTo>
                  <a:pt x="35" y="17"/>
                </a:lnTo>
                <a:lnTo>
                  <a:pt x="36" y="17"/>
                </a:lnTo>
                <a:lnTo>
                  <a:pt x="36" y="18"/>
                </a:lnTo>
                <a:lnTo>
                  <a:pt x="37" y="19"/>
                </a:lnTo>
                <a:lnTo>
                  <a:pt x="37" y="20"/>
                </a:lnTo>
                <a:lnTo>
                  <a:pt x="38" y="20"/>
                </a:lnTo>
                <a:lnTo>
                  <a:pt x="39" y="20"/>
                </a:lnTo>
                <a:lnTo>
                  <a:pt x="42" y="19"/>
                </a:lnTo>
                <a:lnTo>
                  <a:pt x="42" y="18"/>
                </a:lnTo>
                <a:lnTo>
                  <a:pt x="42" y="17"/>
                </a:lnTo>
                <a:lnTo>
                  <a:pt x="43" y="13"/>
                </a:lnTo>
                <a:lnTo>
                  <a:pt x="37" y="14"/>
                </a:lnTo>
                <a:lnTo>
                  <a:pt x="33" y="0"/>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0" name="Freeform 87"/>
          <p:cNvSpPr>
            <a:spLocks/>
          </p:cNvSpPr>
          <p:nvPr/>
        </p:nvSpPr>
        <p:spPr bwMode="auto">
          <a:xfrm>
            <a:off x="6831013" y="2522538"/>
            <a:ext cx="125412" cy="203200"/>
          </a:xfrm>
          <a:custGeom>
            <a:avLst/>
            <a:gdLst>
              <a:gd name="T0" fmla="*/ 2147483647 w 10"/>
              <a:gd name="T1" fmla="*/ 2147483647 h 16"/>
              <a:gd name="T2" fmla="*/ 2147483647 w 10"/>
              <a:gd name="T3" fmla="*/ 2147483647 h 16"/>
              <a:gd name="T4" fmla="*/ 2147483647 w 10"/>
              <a:gd name="T5" fmla="*/ 2147483647 h 16"/>
              <a:gd name="T6" fmla="*/ 2147483647 w 10"/>
              <a:gd name="T7" fmla="*/ 2147483647 h 16"/>
              <a:gd name="T8" fmla="*/ 2147483647 w 10"/>
              <a:gd name="T9" fmla="*/ 2147483647 h 16"/>
              <a:gd name="T10" fmla="*/ 2147483647 w 10"/>
              <a:gd name="T11" fmla="*/ 2147483647 h 16"/>
              <a:gd name="T12" fmla="*/ 2147483647 w 10"/>
              <a:gd name="T13" fmla="*/ 2147483647 h 16"/>
              <a:gd name="T14" fmla="*/ 2147483647 w 10"/>
              <a:gd name="T15" fmla="*/ 2147483647 h 16"/>
              <a:gd name="T16" fmla="*/ 2147483647 w 10"/>
              <a:gd name="T17" fmla="*/ 2147483647 h 16"/>
              <a:gd name="T18" fmla="*/ 2147483647 w 10"/>
              <a:gd name="T19" fmla="*/ 2147483647 h 16"/>
              <a:gd name="T20" fmla="*/ 2147483647 w 10"/>
              <a:gd name="T21" fmla="*/ 2147483647 h 16"/>
              <a:gd name="T22" fmla="*/ 2147483647 w 10"/>
              <a:gd name="T23" fmla="*/ 2147483647 h 16"/>
              <a:gd name="T24" fmla="*/ 2147483647 w 10"/>
              <a:gd name="T25" fmla="*/ 2147483647 h 16"/>
              <a:gd name="T26" fmla="*/ 2147483647 w 10"/>
              <a:gd name="T27" fmla="*/ 2147483647 h 16"/>
              <a:gd name="T28" fmla="*/ 2147483647 w 10"/>
              <a:gd name="T29" fmla="*/ 0 h 16"/>
              <a:gd name="T30" fmla="*/ 2147483647 w 10"/>
              <a:gd name="T31" fmla="*/ 0 h 16"/>
              <a:gd name="T32" fmla="*/ 1258258596 w 10"/>
              <a:gd name="T33" fmla="*/ 0 h 16"/>
              <a:gd name="T34" fmla="*/ 0 w 10"/>
              <a:gd name="T35" fmla="*/ 1297051000 h 16"/>
              <a:gd name="T36" fmla="*/ 0 w 10"/>
              <a:gd name="T37" fmla="*/ 2147483647 h 16"/>
              <a:gd name="T38" fmla="*/ 0 w 10"/>
              <a:gd name="T39" fmla="*/ 2147483647 h 16"/>
              <a:gd name="T40" fmla="*/ 0 w 10"/>
              <a:gd name="T41" fmla="*/ 2147483647 h 16"/>
              <a:gd name="T42" fmla="*/ 2147483647 w 10"/>
              <a:gd name="T43" fmla="*/ 2147483647 h 16"/>
              <a:gd name="T44" fmla="*/ 2147483647 w 10"/>
              <a:gd name="T45" fmla="*/ 2147483647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6"/>
              <a:gd name="T71" fmla="*/ 10 w 10"/>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6">
                <a:moveTo>
                  <a:pt x="10" y="15"/>
                </a:moveTo>
                <a:lnTo>
                  <a:pt x="10" y="14"/>
                </a:lnTo>
                <a:lnTo>
                  <a:pt x="9" y="12"/>
                </a:lnTo>
                <a:lnTo>
                  <a:pt x="8" y="11"/>
                </a:lnTo>
                <a:lnTo>
                  <a:pt x="6" y="10"/>
                </a:lnTo>
                <a:lnTo>
                  <a:pt x="6" y="9"/>
                </a:lnTo>
                <a:lnTo>
                  <a:pt x="5" y="9"/>
                </a:lnTo>
                <a:lnTo>
                  <a:pt x="4" y="6"/>
                </a:lnTo>
                <a:lnTo>
                  <a:pt x="4" y="5"/>
                </a:lnTo>
                <a:lnTo>
                  <a:pt x="3" y="4"/>
                </a:lnTo>
                <a:lnTo>
                  <a:pt x="2" y="4"/>
                </a:lnTo>
                <a:lnTo>
                  <a:pt x="2" y="3"/>
                </a:lnTo>
                <a:lnTo>
                  <a:pt x="2" y="2"/>
                </a:lnTo>
                <a:lnTo>
                  <a:pt x="3" y="0"/>
                </a:lnTo>
                <a:lnTo>
                  <a:pt x="2" y="0"/>
                </a:lnTo>
                <a:lnTo>
                  <a:pt x="1" y="0"/>
                </a:lnTo>
                <a:lnTo>
                  <a:pt x="0" y="1"/>
                </a:lnTo>
                <a:lnTo>
                  <a:pt x="0" y="2"/>
                </a:lnTo>
                <a:lnTo>
                  <a:pt x="4" y="16"/>
                </a:lnTo>
                <a:lnTo>
                  <a:pt x="10" y="15"/>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1" name="Freeform 88"/>
          <p:cNvSpPr>
            <a:spLocks/>
          </p:cNvSpPr>
          <p:nvPr/>
        </p:nvSpPr>
        <p:spPr bwMode="auto">
          <a:xfrm>
            <a:off x="7005638" y="2098675"/>
            <a:ext cx="201612" cy="206375"/>
          </a:xfrm>
          <a:custGeom>
            <a:avLst/>
            <a:gdLst>
              <a:gd name="T0" fmla="*/ 0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0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2147483647 w 16"/>
              <a:gd name="T29" fmla="*/ 2147483647 h 16"/>
              <a:gd name="T30" fmla="*/ 2147483647 w 16"/>
              <a:gd name="T31" fmla="*/ 2147483647 h 16"/>
              <a:gd name="T32" fmla="*/ 2147483647 w 16"/>
              <a:gd name="T33" fmla="*/ 2147483647 h 16"/>
              <a:gd name="T34" fmla="*/ 2147483647 w 16"/>
              <a:gd name="T35" fmla="*/ 2147483647 h 16"/>
              <a:gd name="T36" fmla="*/ 2147483647 w 16"/>
              <a:gd name="T37" fmla="*/ 2147483647 h 16"/>
              <a:gd name="T38" fmla="*/ 2147483647 w 16"/>
              <a:gd name="T39" fmla="*/ 2147483647 h 16"/>
              <a:gd name="T40" fmla="*/ 2147483647 w 16"/>
              <a:gd name="T41" fmla="*/ 2147483647 h 16"/>
              <a:gd name="T42" fmla="*/ 2147483647 w 16"/>
              <a:gd name="T43" fmla="*/ 2147483647 h 16"/>
              <a:gd name="T44" fmla="*/ 1270243805 w 16"/>
              <a:gd name="T45" fmla="*/ 2147483647 h 16"/>
              <a:gd name="T46" fmla="*/ 0 w 16"/>
              <a:gd name="T47" fmla="*/ 2147483647 h 16"/>
              <a:gd name="T48" fmla="*/ 2147483647 w 16"/>
              <a:gd name="T49" fmla="*/ 2147483647 h 16"/>
              <a:gd name="T50" fmla="*/ 2147483647 w 16"/>
              <a:gd name="T51" fmla="*/ 2147483647 h 16"/>
              <a:gd name="T52" fmla="*/ 1270243805 w 16"/>
              <a:gd name="T53" fmla="*/ 2147483647 h 16"/>
              <a:gd name="T54" fmla="*/ 0 w 16"/>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6"/>
              <a:gd name="T86" fmla="*/ 16 w 16"/>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6">
                <a:moveTo>
                  <a:pt x="0" y="3"/>
                </a:moveTo>
                <a:lnTo>
                  <a:pt x="5" y="2"/>
                </a:lnTo>
                <a:lnTo>
                  <a:pt x="6" y="3"/>
                </a:lnTo>
                <a:lnTo>
                  <a:pt x="6" y="2"/>
                </a:lnTo>
                <a:lnTo>
                  <a:pt x="14" y="0"/>
                </a:lnTo>
                <a:lnTo>
                  <a:pt x="16" y="7"/>
                </a:lnTo>
                <a:lnTo>
                  <a:pt x="16" y="8"/>
                </a:lnTo>
                <a:lnTo>
                  <a:pt x="15" y="8"/>
                </a:lnTo>
                <a:lnTo>
                  <a:pt x="12" y="9"/>
                </a:lnTo>
                <a:lnTo>
                  <a:pt x="11" y="9"/>
                </a:lnTo>
                <a:lnTo>
                  <a:pt x="11" y="10"/>
                </a:lnTo>
                <a:lnTo>
                  <a:pt x="9" y="11"/>
                </a:lnTo>
                <a:lnTo>
                  <a:pt x="7" y="12"/>
                </a:lnTo>
                <a:lnTo>
                  <a:pt x="7" y="11"/>
                </a:lnTo>
                <a:lnTo>
                  <a:pt x="5" y="13"/>
                </a:lnTo>
                <a:lnTo>
                  <a:pt x="2" y="15"/>
                </a:lnTo>
                <a:lnTo>
                  <a:pt x="1" y="16"/>
                </a:lnTo>
                <a:lnTo>
                  <a:pt x="0" y="15"/>
                </a:lnTo>
                <a:lnTo>
                  <a:pt x="2" y="13"/>
                </a:lnTo>
                <a:lnTo>
                  <a:pt x="1" y="12"/>
                </a:lnTo>
                <a:lnTo>
                  <a:pt x="0" y="3"/>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2" name="Freeform 89"/>
          <p:cNvSpPr>
            <a:spLocks/>
          </p:cNvSpPr>
          <p:nvPr/>
        </p:nvSpPr>
        <p:spPr bwMode="auto">
          <a:xfrm>
            <a:off x="7005638" y="1946275"/>
            <a:ext cx="388937" cy="204788"/>
          </a:xfrm>
          <a:custGeom>
            <a:avLst/>
            <a:gdLst>
              <a:gd name="T0" fmla="*/ 2147483647 w 31"/>
              <a:gd name="T1" fmla="*/ 2147483647 h 16"/>
              <a:gd name="T2" fmla="*/ 2147483647 w 31"/>
              <a:gd name="T3" fmla="*/ 2147483647 h 16"/>
              <a:gd name="T4" fmla="*/ 2147483647 w 31"/>
              <a:gd name="T5" fmla="*/ 2147483647 h 16"/>
              <a:gd name="T6" fmla="*/ 2147483647 w 31"/>
              <a:gd name="T7" fmla="*/ 2147483647 h 16"/>
              <a:gd name="T8" fmla="*/ 2147483647 w 31"/>
              <a:gd name="T9" fmla="*/ 0 h 16"/>
              <a:gd name="T10" fmla="*/ 2147483647 w 31"/>
              <a:gd name="T11" fmla="*/ 1307187403 h 16"/>
              <a:gd name="T12" fmla="*/ 2147483647 w 31"/>
              <a:gd name="T13" fmla="*/ 2147483647 h 16"/>
              <a:gd name="T14" fmla="*/ 2147483647 w 31"/>
              <a:gd name="T15" fmla="*/ 2147483647 h 16"/>
              <a:gd name="T16" fmla="*/ 2147483647 w 31"/>
              <a:gd name="T17" fmla="*/ 2147483647 h 16"/>
              <a:gd name="T18" fmla="*/ 2147483647 w 31"/>
              <a:gd name="T19" fmla="*/ 2147483647 h 16"/>
              <a:gd name="T20" fmla="*/ 2147483647 w 31"/>
              <a:gd name="T21" fmla="*/ 2147483647 h 16"/>
              <a:gd name="T22" fmla="*/ 2147483647 w 31"/>
              <a:gd name="T23" fmla="*/ 2147483647 h 16"/>
              <a:gd name="T24" fmla="*/ 2147483647 w 31"/>
              <a:gd name="T25" fmla="*/ 2147483647 h 16"/>
              <a:gd name="T26" fmla="*/ 2147483647 w 31"/>
              <a:gd name="T27" fmla="*/ 2147483647 h 16"/>
              <a:gd name="T28" fmla="*/ 2147483647 w 31"/>
              <a:gd name="T29" fmla="*/ 2147483647 h 16"/>
              <a:gd name="T30" fmla="*/ 2147483647 w 31"/>
              <a:gd name="T31" fmla="*/ 2147483647 h 16"/>
              <a:gd name="T32" fmla="*/ 2147483647 w 31"/>
              <a:gd name="T33" fmla="*/ 2147483647 h 16"/>
              <a:gd name="T34" fmla="*/ 2147483647 w 31"/>
              <a:gd name="T35" fmla="*/ 2147483647 h 16"/>
              <a:gd name="T36" fmla="*/ 2147483647 w 31"/>
              <a:gd name="T37" fmla="*/ 2147483647 h 16"/>
              <a:gd name="T38" fmla="*/ 2147483647 w 31"/>
              <a:gd name="T39" fmla="*/ 2147483647 h 16"/>
              <a:gd name="T40" fmla="*/ 2147483647 w 31"/>
              <a:gd name="T41" fmla="*/ 2147483647 h 16"/>
              <a:gd name="T42" fmla="*/ 2147483647 w 31"/>
              <a:gd name="T43" fmla="*/ 2147483647 h 16"/>
              <a:gd name="T44" fmla="*/ 2147483647 w 31"/>
              <a:gd name="T45" fmla="*/ 2147483647 h 16"/>
              <a:gd name="T46" fmla="*/ 2147483647 w 31"/>
              <a:gd name="T47" fmla="*/ 2147483647 h 16"/>
              <a:gd name="T48" fmla="*/ 2147483647 w 31"/>
              <a:gd name="T49" fmla="*/ 2147483647 h 16"/>
              <a:gd name="T50" fmla="*/ 2147483647 w 31"/>
              <a:gd name="T51" fmla="*/ 2147483647 h 16"/>
              <a:gd name="T52" fmla="*/ 2147483647 w 31"/>
              <a:gd name="T53" fmla="*/ 2147483647 h 16"/>
              <a:gd name="T54" fmla="*/ 2147483647 w 31"/>
              <a:gd name="T55" fmla="*/ 2147483647 h 16"/>
              <a:gd name="T56" fmla="*/ 2147483647 w 31"/>
              <a:gd name="T57" fmla="*/ 2147483647 h 16"/>
              <a:gd name="T58" fmla="*/ 2147483647 w 31"/>
              <a:gd name="T59" fmla="*/ 2147483647 h 16"/>
              <a:gd name="T60" fmla="*/ 2147483647 w 31"/>
              <a:gd name="T61" fmla="*/ 2147483647 h 16"/>
              <a:gd name="T62" fmla="*/ 2147483647 w 31"/>
              <a:gd name="T63" fmla="*/ 2147483647 h 16"/>
              <a:gd name="T64" fmla="*/ 0 w 31"/>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6"/>
              <a:gd name="T101" fmla="*/ 31 w 31"/>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6">
                <a:moveTo>
                  <a:pt x="0" y="7"/>
                </a:moveTo>
                <a:lnTo>
                  <a:pt x="6" y="6"/>
                </a:lnTo>
                <a:lnTo>
                  <a:pt x="16" y="3"/>
                </a:lnTo>
                <a:lnTo>
                  <a:pt x="17" y="3"/>
                </a:lnTo>
                <a:lnTo>
                  <a:pt x="17" y="2"/>
                </a:lnTo>
                <a:lnTo>
                  <a:pt x="18" y="2"/>
                </a:lnTo>
                <a:lnTo>
                  <a:pt x="18" y="0"/>
                </a:lnTo>
                <a:lnTo>
                  <a:pt x="19" y="0"/>
                </a:lnTo>
                <a:lnTo>
                  <a:pt x="20" y="1"/>
                </a:lnTo>
                <a:lnTo>
                  <a:pt x="20" y="2"/>
                </a:lnTo>
                <a:lnTo>
                  <a:pt x="21" y="3"/>
                </a:lnTo>
                <a:lnTo>
                  <a:pt x="21" y="4"/>
                </a:lnTo>
                <a:lnTo>
                  <a:pt x="20" y="5"/>
                </a:lnTo>
                <a:lnTo>
                  <a:pt x="20" y="7"/>
                </a:lnTo>
                <a:lnTo>
                  <a:pt x="21" y="7"/>
                </a:lnTo>
                <a:lnTo>
                  <a:pt x="22" y="8"/>
                </a:lnTo>
                <a:lnTo>
                  <a:pt x="24" y="10"/>
                </a:lnTo>
                <a:lnTo>
                  <a:pt x="25" y="11"/>
                </a:lnTo>
                <a:lnTo>
                  <a:pt x="25" y="12"/>
                </a:lnTo>
                <a:lnTo>
                  <a:pt x="28" y="12"/>
                </a:lnTo>
                <a:lnTo>
                  <a:pt x="29" y="11"/>
                </a:lnTo>
                <a:lnTo>
                  <a:pt x="29" y="10"/>
                </a:lnTo>
                <a:lnTo>
                  <a:pt x="28" y="9"/>
                </a:lnTo>
                <a:lnTo>
                  <a:pt x="27" y="8"/>
                </a:lnTo>
                <a:lnTo>
                  <a:pt x="28" y="8"/>
                </a:lnTo>
                <a:lnTo>
                  <a:pt x="30" y="10"/>
                </a:lnTo>
                <a:lnTo>
                  <a:pt x="31" y="12"/>
                </a:lnTo>
                <a:lnTo>
                  <a:pt x="31" y="13"/>
                </a:lnTo>
                <a:lnTo>
                  <a:pt x="30" y="12"/>
                </a:lnTo>
                <a:lnTo>
                  <a:pt x="29" y="13"/>
                </a:lnTo>
                <a:lnTo>
                  <a:pt x="27" y="14"/>
                </a:lnTo>
                <a:lnTo>
                  <a:pt x="26" y="15"/>
                </a:lnTo>
                <a:lnTo>
                  <a:pt x="25" y="15"/>
                </a:lnTo>
                <a:lnTo>
                  <a:pt x="25" y="14"/>
                </a:lnTo>
                <a:lnTo>
                  <a:pt x="25" y="13"/>
                </a:lnTo>
                <a:lnTo>
                  <a:pt x="24" y="15"/>
                </a:lnTo>
                <a:lnTo>
                  <a:pt x="23" y="16"/>
                </a:lnTo>
                <a:lnTo>
                  <a:pt x="22" y="16"/>
                </a:lnTo>
                <a:lnTo>
                  <a:pt x="22" y="15"/>
                </a:lnTo>
                <a:lnTo>
                  <a:pt x="21" y="15"/>
                </a:lnTo>
                <a:lnTo>
                  <a:pt x="20" y="15"/>
                </a:lnTo>
                <a:lnTo>
                  <a:pt x="20" y="14"/>
                </a:lnTo>
                <a:lnTo>
                  <a:pt x="19" y="14"/>
                </a:lnTo>
                <a:lnTo>
                  <a:pt x="18" y="13"/>
                </a:lnTo>
                <a:lnTo>
                  <a:pt x="18" y="12"/>
                </a:lnTo>
                <a:lnTo>
                  <a:pt x="17" y="11"/>
                </a:lnTo>
                <a:lnTo>
                  <a:pt x="14" y="12"/>
                </a:lnTo>
                <a:lnTo>
                  <a:pt x="6" y="14"/>
                </a:lnTo>
                <a:lnTo>
                  <a:pt x="6" y="15"/>
                </a:lnTo>
                <a:lnTo>
                  <a:pt x="5" y="14"/>
                </a:lnTo>
                <a:lnTo>
                  <a:pt x="0" y="15"/>
                </a:lnTo>
                <a:lnTo>
                  <a:pt x="0" y="7"/>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3" name="Freeform 90"/>
          <p:cNvSpPr>
            <a:spLocks/>
          </p:cNvSpPr>
          <p:nvPr/>
        </p:nvSpPr>
        <p:spPr bwMode="auto">
          <a:xfrm>
            <a:off x="7181850" y="2085975"/>
            <a:ext cx="100013" cy="114300"/>
          </a:xfrm>
          <a:custGeom>
            <a:avLst/>
            <a:gdLst>
              <a:gd name="T0" fmla="*/ 0 w 8"/>
              <a:gd name="T1" fmla="*/ 12700 h 9"/>
              <a:gd name="T2" fmla="*/ 25003 w 8"/>
              <a:gd name="T3" fmla="*/ 101600 h 9"/>
              <a:gd name="T4" fmla="*/ 25003 w 8"/>
              <a:gd name="T5" fmla="*/ 101600 h 9"/>
              <a:gd name="T6" fmla="*/ 25003 w 8"/>
              <a:gd name="T7" fmla="*/ 114300 h 9"/>
              <a:gd name="T8" fmla="*/ 25003 w 8"/>
              <a:gd name="T9" fmla="*/ 114300 h 9"/>
              <a:gd name="T10" fmla="*/ 25003 w 8"/>
              <a:gd name="T11" fmla="*/ 114300 h 9"/>
              <a:gd name="T12" fmla="*/ 25003 w 8"/>
              <a:gd name="T13" fmla="*/ 114300 h 9"/>
              <a:gd name="T14" fmla="*/ 50007 w 8"/>
              <a:gd name="T15" fmla="*/ 101600 h 9"/>
              <a:gd name="T16" fmla="*/ 62508 w 8"/>
              <a:gd name="T17" fmla="*/ 88900 h 9"/>
              <a:gd name="T18" fmla="*/ 62508 w 8"/>
              <a:gd name="T19" fmla="*/ 88900 h 9"/>
              <a:gd name="T20" fmla="*/ 62508 w 8"/>
              <a:gd name="T21" fmla="*/ 76200 h 9"/>
              <a:gd name="T22" fmla="*/ 62508 w 8"/>
              <a:gd name="T23" fmla="*/ 63500 h 9"/>
              <a:gd name="T24" fmla="*/ 62508 w 8"/>
              <a:gd name="T25" fmla="*/ 50800 h 9"/>
              <a:gd name="T26" fmla="*/ 75010 w 8"/>
              <a:gd name="T27" fmla="*/ 50800 h 9"/>
              <a:gd name="T28" fmla="*/ 75010 w 8"/>
              <a:gd name="T29" fmla="*/ 63500 h 9"/>
              <a:gd name="T30" fmla="*/ 75010 w 8"/>
              <a:gd name="T31" fmla="*/ 88900 h 9"/>
              <a:gd name="T32" fmla="*/ 75010 w 8"/>
              <a:gd name="T33" fmla="*/ 88900 h 9"/>
              <a:gd name="T34" fmla="*/ 75010 w 8"/>
              <a:gd name="T35" fmla="*/ 88900 h 9"/>
              <a:gd name="T36" fmla="*/ 75010 w 8"/>
              <a:gd name="T37" fmla="*/ 76200 h 9"/>
              <a:gd name="T38" fmla="*/ 87511 w 8"/>
              <a:gd name="T39" fmla="*/ 76200 h 9"/>
              <a:gd name="T40" fmla="*/ 87511 w 8"/>
              <a:gd name="T41" fmla="*/ 76200 h 9"/>
              <a:gd name="T42" fmla="*/ 100013 w 8"/>
              <a:gd name="T43" fmla="*/ 63500 h 9"/>
              <a:gd name="T44" fmla="*/ 100013 w 8"/>
              <a:gd name="T45" fmla="*/ 63500 h 9"/>
              <a:gd name="T46" fmla="*/ 100013 w 8"/>
              <a:gd name="T47" fmla="*/ 63500 h 9"/>
              <a:gd name="T48" fmla="*/ 100013 w 8"/>
              <a:gd name="T49" fmla="*/ 50800 h 9"/>
              <a:gd name="T50" fmla="*/ 87511 w 8"/>
              <a:gd name="T51" fmla="*/ 50800 h 9"/>
              <a:gd name="T52" fmla="*/ 87511 w 8"/>
              <a:gd name="T53" fmla="*/ 50800 h 9"/>
              <a:gd name="T54" fmla="*/ 75010 w 8"/>
              <a:gd name="T55" fmla="*/ 50800 h 9"/>
              <a:gd name="T56" fmla="*/ 75010 w 8"/>
              <a:gd name="T57" fmla="*/ 38100 h 9"/>
              <a:gd name="T58" fmla="*/ 62508 w 8"/>
              <a:gd name="T59" fmla="*/ 38100 h 9"/>
              <a:gd name="T60" fmla="*/ 50007 w 8"/>
              <a:gd name="T61" fmla="*/ 25400 h 9"/>
              <a:gd name="T62" fmla="*/ 50007 w 8"/>
              <a:gd name="T63" fmla="*/ 12700 h 9"/>
              <a:gd name="T64" fmla="*/ 37505 w 8"/>
              <a:gd name="T65" fmla="*/ 0 h 9"/>
              <a:gd name="T66" fmla="*/ 0 w 8"/>
              <a:gd name="T67" fmla="*/ 1270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9">
                <a:moveTo>
                  <a:pt x="0" y="1"/>
                </a:moveTo>
                <a:lnTo>
                  <a:pt x="2" y="8"/>
                </a:lnTo>
                <a:lnTo>
                  <a:pt x="2" y="9"/>
                </a:lnTo>
                <a:lnTo>
                  <a:pt x="4" y="8"/>
                </a:lnTo>
                <a:lnTo>
                  <a:pt x="5" y="7"/>
                </a:lnTo>
                <a:lnTo>
                  <a:pt x="5" y="6"/>
                </a:lnTo>
                <a:lnTo>
                  <a:pt x="5" y="5"/>
                </a:lnTo>
                <a:lnTo>
                  <a:pt x="5" y="4"/>
                </a:lnTo>
                <a:lnTo>
                  <a:pt x="6" y="4"/>
                </a:lnTo>
                <a:lnTo>
                  <a:pt x="6" y="5"/>
                </a:lnTo>
                <a:lnTo>
                  <a:pt x="6" y="7"/>
                </a:lnTo>
                <a:lnTo>
                  <a:pt x="6" y="6"/>
                </a:lnTo>
                <a:lnTo>
                  <a:pt x="7" y="6"/>
                </a:lnTo>
                <a:lnTo>
                  <a:pt x="8" y="5"/>
                </a:lnTo>
                <a:lnTo>
                  <a:pt x="8" y="4"/>
                </a:lnTo>
                <a:lnTo>
                  <a:pt x="7" y="4"/>
                </a:lnTo>
                <a:lnTo>
                  <a:pt x="6" y="4"/>
                </a:lnTo>
                <a:lnTo>
                  <a:pt x="6" y="3"/>
                </a:lnTo>
                <a:lnTo>
                  <a:pt x="5" y="3"/>
                </a:lnTo>
                <a:lnTo>
                  <a:pt x="4" y="2"/>
                </a:lnTo>
                <a:lnTo>
                  <a:pt x="4" y="1"/>
                </a:lnTo>
                <a:lnTo>
                  <a:pt x="3" y="0"/>
                </a:lnTo>
                <a:lnTo>
                  <a:pt x="0" y="1"/>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4" name="Freeform 91"/>
          <p:cNvSpPr>
            <a:spLocks/>
          </p:cNvSpPr>
          <p:nvPr/>
        </p:nvSpPr>
        <p:spPr bwMode="auto">
          <a:xfrm>
            <a:off x="7069138" y="1600200"/>
            <a:ext cx="187325" cy="420688"/>
          </a:xfrm>
          <a:custGeom>
            <a:avLst/>
            <a:gdLst>
              <a:gd name="T0" fmla="*/ 187325 w 15"/>
              <a:gd name="T1" fmla="*/ 356947 h 33"/>
              <a:gd name="T2" fmla="*/ 174837 w 15"/>
              <a:gd name="T3" fmla="*/ 344199 h 33"/>
              <a:gd name="T4" fmla="*/ 162348 w 15"/>
              <a:gd name="T5" fmla="*/ 344199 h 33"/>
              <a:gd name="T6" fmla="*/ 162348 w 15"/>
              <a:gd name="T7" fmla="*/ 369696 h 33"/>
              <a:gd name="T8" fmla="*/ 149860 w 15"/>
              <a:gd name="T9" fmla="*/ 369696 h 33"/>
              <a:gd name="T10" fmla="*/ 149860 w 15"/>
              <a:gd name="T11" fmla="*/ 382444 h 33"/>
              <a:gd name="T12" fmla="*/ 149860 w 15"/>
              <a:gd name="T13" fmla="*/ 382444 h 33"/>
              <a:gd name="T14" fmla="*/ 149860 w 15"/>
              <a:gd name="T15" fmla="*/ 382444 h 33"/>
              <a:gd name="T16" fmla="*/ 137372 w 15"/>
              <a:gd name="T17" fmla="*/ 382444 h 33"/>
              <a:gd name="T18" fmla="*/ 137372 w 15"/>
              <a:gd name="T19" fmla="*/ 382444 h 33"/>
              <a:gd name="T20" fmla="*/ 12488 w 15"/>
              <a:gd name="T21" fmla="*/ 420688 h 33"/>
              <a:gd name="T22" fmla="*/ 12488 w 15"/>
              <a:gd name="T23" fmla="*/ 407940 h 33"/>
              <a:gd name="T24" fmla="*/ 0 w 15"/>
              <a:gd name="T25" fmla="*/ 395192 h 33"/>
              <a:gd name="T26" fmla="*/ 0 w 15"/>
              <a:gd name="T27" fmla="*/ 382444 h 33"/>
              <a:gd name="T28" fmla="*/ 12488 w 15"/>
              <a:gd name="T29" fmla="*/ 382444 h 33"/>
              <a:gd name="T30" fmla="*/ 0 w 15"/>
              <a:gd name="T31" fmla="*/ 369696 h 33"/>
              <a:gd name="T32" fmla="*/ 0 w 15"/>
              <a:gd name="T33" fmla="*/ 305955 h 33"/>
              <a:gd name="T34" fmla="*/ 0 w 15"/>
              <a:gd name="T35" fmla="*/ 280459 h 33"/>
              <a:gd name="T36" fmla="*/ 0 w 15"/>
              <a:gd name="T37" fmla="*/ 242214 h 33"/>
              <a:gd name="T38" fmla="*/ 12488 w 15"/>
              <a:gd name="T39" fmla="*/ 229466 h 33"/>
              <a:gd name="T40" fmla="*/ 12488 w 15"/>
              <a:gd name="T41" fmla="*/ 203970 h 33"/>
              <a:gd name="T42" fmla="*/ 0 w 15"/>
              <a:gd name="T43" fmla="*/ 191222 h 33"/>
              <a:gd name="T44" fmla="*/ 0 w 15"/>
              <a:gd name="T45" fmla="*/ 178474 h 33"/>
              <a:gd name="T46" fmla="*/ 12488 w 15"/>
              <a:gd name="T47" fmla="*/ 178474 h 33"/>
              <a:gd name="T48" fmla="*/ 37465 w 15"/>
              <a:gd name="T49" fmla="*/ 152977 h 33"/>
              <a:gd name="T50" fmla="*/ 49953 w 15"/>
              <a:gd name="T51" fmla="*/ 114733 h 33"/>
              <a:gd name="T52" fmla="*/ 37465 w 15"/>
              <a:gd name="T53" fmla="*/ 101985 h 33"/>
              <a:gd name="T54" fmla="*/ 24977 w 15"/>
              <a:gd name="T55" fmla="*/ 89237 h 33"/>
              <a:gd name="T56" fmla="*/ 37465 w 15"/>
              <a:gd name="T57" fmla="*/ 89237 h 33"/>
              <a:gd name="T58" fmla="*/ 37465 w 15"/>
              <a:gd name="T59" fmla="*/ 76489 h 33"/>
              <a:gd name="T60" fmla="*/ 24977 w 15"/>
              <a:gd name="T61" fmla="*/ 50992 h 33"/>
              <a:gd name="T62" fmla="*/ 37465 w 15"/>
              <a:gd name="T63" fmla="*/ 25496 h 33"/>
              <a:gd name="T64" fmla="*/ 24977 w 15"/>
              <a:gd name="T65" fmla="*/ 25496 h 33"/>
              <a:gd name="T66" fmla="*/ 24977 w 15"/>
              <a:gd name="T67" fmla="*/ 12748 h 33"/>
              <a:gd name="T68" fmla="*/ 37465 w 15"/>
              <a:gd name="T69" fmla="*/ 12748 h 33"/>
              <a:gd name="T70" fmla="*/ 37465 w 15"/>
              <a:gd name="T71" fmla="*/ 0 h 33"/>
              <a:gd name="T72" fmla="*/ 49953 w 15"/>
              <a:gd name="T73" fmla="*/ 12748 h 33"/>
              <a:gd name="T74" fmla="*/ 49953 w 15"/>
              <a:gd name="T75" fmla="*/ 12748 h 33"/>
              <a:gd name="T76" fmla="*/ 62442 w 15"/>
              <a:gd name="T77" fmla="*/ 0 h 33"/>
              <a:gd name="T78" fmla="*/ 137372 w 15"/>
              <a:gd name="T79" fmla="*/ 254962 h 33"/>
              <a:gd name="T80" fmla="*/ 149860 w 15"/>
              <a:gd name="T81" fmla="*/ 254962 h 33"/>
              <a:gd name="T82" fmla="*/ 149860 w 15"/>
              <a:gd name="T83" fmla="*/ 267711 h 33"/>
              <a:gd name="T84" fmla="*/ 149860 w 15"/>
              <a:gd name="T85" fmla="*/ 280459 h 33"/>
              <a:gd name="T86" fmla="*/ 162348 w 15"/>
              <a:gd name="T87" fmla="*/ 293207 h 33"/>
              <a:gd name="T88" fmla="*/ 174837 w 15"/>
              <a:gd name="T89" fmla="*/ 293207 h 33"/>
              <a:gd name="T90" fmla="*/ 174837 w 15"/>
              <a:gd name="T91" fmla="*/ 305955 h 33"/>
              <a:gd name="T92" fmla="*/ 174837 w 15"/>
              <a:gd name="T93" fmla="*/ 305955 h 33"/>
              <a:gd name="T94" fmla="*/ 187325 w 15"/>
              <a:gd name="T95" fmla="*/ 331451 h 33"/>
              <a:gd name="T96" fmla="*/ 187325 w 15"/>
              <a:gd name="T97" fmla="*/ 331451 h 33"/>
              <a:gd name="T98" fmla="*/ 174837 w 15"/>
              <a:gd name="T99" fmla="*/ 344199 h 33"/>
              <a:gd name="T100" fmla="*/ 187325 w 15"/>
              <a:gd name="T101" fmla="*/ 356947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 h="33">
                <a:moveTo>
                  <a:pt x="15" y="28"/>
                </a:moveTo>
                <a:lnTo>
                  <a:pt x="14" y="27"/>
                </a:lnTo>
                <a:lnTo>
                  <a:pt x="13" y="27"/>
                </a:lnTo>
                <a:lnTo>
                  <a:pt x="13" y="29"/>
                </a:lnTo>
                <a:lnTo>
                  <a:pt x="12" y="29"/>
                </a:lnTo>
                <a:lnTo>
                  <a:pt x="12" y="30"/>
                </a:lnTo>
                <a:lnTo>
                  <a:pt x="11" y="30"/>
                </a:lnTo>
                <a:lnTo>
                  <a:pt x="1" y="33"/>
                </a:lnTo>
                <a:lnTo>
                  <a:pt x="1" y="32"/>
                </a:lnTo>
                <a:lnTo>
                  <a:pt x="0" y="31"/>
                </a:lnTo>
                <a:lnTo>
                  <a:pt x="0" y="30"/>
                </a:lnTo>
                <a:lnTo>
                  <a:pt x="1" y="30"/>
                </a:lnTo>
                <a:lnTo>
                  <a:pt x="0" y="29"/>
                </a:lnTo>
                <a:lnTo>
                  <a:pt x="0" y="24"/>
                </a:lnTo>
                <a:lnTo>
                  <a:pt x="0" y="22"/>
                </a:lnTo>
                <a:lnTo>
                  <a:pt x="0" y="19"/>
                </a:lnTo>
                <a:lnTo>
                  <a:pt x="1" y="18"/>
                </a:lnTo>
                <a:lnTo>
                  <a:pt x="1" y="16"/>
                </a:lnTo>
                <a:lnTo>
                  <a:pt x="0" y="15"/>
                </a:lnTo>
                <a:lnTo>
                  <a:pt x="0" y="14"/>
                </a:lnTo>
                <a:lnTo>
                  <a:pt x="1" y="14"/>
                </a:lnTo>
                <a:lnTo>
                  <a:pt x="3" y="12"/>
                </a:lnTo>
                <a:lnTo>
                  <a:pt x="4" y="9"/>
                </a:lnTo>
                <a:lnTo>
                  <a:pt x="3" y="8"/>
                </a:lnTo>
                <a:lnTo>
                  <a:pt x="2" y="7"/>
                </a:lnTo>
                <a:lnTo>
                  <a:pt x="3" y="7"/>
                </a:lnTo>
                <a:lnTo>
                  <a:pt x="3" y="6"/>
                </a:lnTo>
                <a:lnTo>
                  <a:pt x="2" y="4"/>
                </a:lnTo>
                <a:lnTo>
                  <a:pt x="3" y="2"/>
                </a:lnTo>
                <a:lnTo>
                  <a:pt x="2" y="2"/>
                </a:lnTo>
                <a:lnTo>
                  <a:pt x="2" y="1"/>
                </a:lnTo>
                <a:lnTo>
                  <a:pt x="3" y="1"/>
                </a:lnTo>
                <a:lnTo>
                  <a:pt x="3" y="0"/>
                </a:lnTo>
                <a:lnTo>
                  <a:pt x="4" y="1"/>
                </a:lnTo>
                <a:lnTo>
                  <a:pt x="5" y="0"/>
                </a:lnTo>
                <a:lnTo>
                  <a:pt x="11" y="20"/>
                </a:lnTo>
                <a:lnTo>
                  <a:pt x="12" y="20"/>
                </a:lnTo>
                <a:lnTo>
                  <a:pt x="12" y="21"/>
                </a:lnTo>
                <a:lnTo>
                  <a:pt x="12" y="22"/>
                </a:lnTo>
                <a:lnTo>
                  <a:pt x="13" y="23"/>
                </a:lnTo>
                <a:lnTo>
                  <a:pt x="14" y="23"/>
                </a:lnTo>
                <a:lnTo>
                  <a:pt x="14" y="24"/>
                </a:lnTo>
                <a:lnTo>
                  <a:pt x="15" y="26"/>
                </a:lnTo>
                <a:lnTo>
                  <a:pt x="14" y="27"/>
                </a:lnTo>
                <a:lnTo>
                  <a:pt x="15" y="28"/>
                </a:lnTo>
              </a:path>
            </a:pathLst>
          </a:custGeom>
          <a:solidFill>
            <a:srgbClr val="C0C0C0"/>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5" name="Freeform 92"/>
          <p:cNvSpPr>
            <a:spLocks/>
          </p:cNvSpPr>
          <p:nvPr/>
        </p:nvSpPr>
        <p:spPr bwMode="auto">
          <a:xfrm>
            <a:off x="7131050" y="1230313"/>
            <a:ext cx="427038" cy="703262"/>
          </a:xfrm>
          <a:custGeom>
            <a:avLst/>
            <a:gdLst>
              <a:gd name="T0" fmla="*/ 2147483647 w 34"/>
              <a:gd name="T1" fmla="*/ 2147483647 h 55"/>
              <a:gd name="T2" fmla="*/ 2147483647 w 34"/>
              <a:gd name="T3" fmla="*/ 2147483647 h 55"/>
              <a:gd name="T4" fmla="*/ 2147483647 w 34"/>
              <a:gd name="T5" fmla="*/ 2147483647 h 55"/>
              <a:gd name="T6" fmla="*/ 2147483647 w 34"/>
              <a:gd name="T7" fmla="*/ 2147483647 h 55"/>
              <a:gd name="T8" fmla="*/ 2147483647 w 34"/>
              <a:gd name="T9" fmla="*/ 2147483647 h 55"/>
              <a:gd name="T10" fmla="*/ 2147483647 w 34"/>
              <a:gd name="T11" fmla="*/ 2147483647 h 55"/>
              <a:gd name="T12" fmla="*/ 2147483647 w 34"/>
              <a:gd name="T13" fmla="*/ 2147483647 h 55"/>
              <a:gd name="T14" fmla="*/ 2147483647 w 34"/>
              <a:gd name="T15" fmla="*/ 2147483647 h 55"/>
              <a:gd name="T16" fmla="*/ 2147483647 w 34"/>
              <a:gd name="T17" fmla="*/ 2147483647 h 55"/>
              <a:gd name="T18" fmla="*/ 2147483647 w 34"/>
              <a:gd name="T19" fmla="*/ 2147483647 h 55"/>
              <a:gd name="T20" fmla="*/ 2147483647 w 34"/>
              <a:gd name="T21" fmla="*/ 2147483647 h 55"/>
              <a:gd name="T22" fmla="*/ 2147483647 w 34"/>
              <a:gd name="T23" fmla="*/ 2147483647 h 55"/>
              <a:gd name="T24" fmla="*/ 2147483647 w 34"/>
              <a:gd name="T25" fmla="*/ 2147483647 h 55"/>
              <a:gd name="T26" fmla="*/ 2147483647 w 34"/>
              <a:gd name="T27" fmla="*/ 2147483647 h 55"/>
              <a:gd name="T28" fmla="*/ 2147483647 w 34"/>
              <a:gd name="T29" fmla="*/ 2147483647 h 55"/>
              <a:gd name="T30" fmla="*/ 2147483647 w 34"/>
              <a:gd name="T31" fmla="*/ 2147483647 h 55"/>
              <a:gd name="T32" fmla="*/ 2147483647 w 34"/>
              <a:gd name="T33" fmla="*/ 2147483647 h 55"/>
              <a:gd name="T34" fmla="*/ 2147483647 w 34"/>
              <a:gd name="T35" fmla="*/ 2147483647 h 55"/>
              <a:gd name="T36" fmla="*/ 2147483647 w 34"/>
              <a:gd name="T37" fmla="*/ 2147483647 h 55"/>
              <a:gd name="T38" fmla="*/ 2147483647 w 34"/>
              <a:gd name="T39" fmla="*/ 2147483647 h 55"/>
              <a:gd name="T40" fmla="*/ 2147483647 w 34"/>
              <a:gd name="T41" fmla="*/ 2147483647 h 55"/>
              <a:gd name="T42" fmla="*/ 2147483647 w 34"/>
              <a:gd name="T43" fmla="*/ 2147483647 h 55"/>
              <a:gd name="T44" fmla="*/ 2147483647 w 34"/>
              <a:gd name="T45" fmla="*/ 2147483647 h 55"/>
              <a:gd name="T46" fmla="*/ 2147483647 w 34"/>
              <a:gd name="T47" fmla="*/ 2147483647 h 55"/>
              <a:gd name="T48" fmla="*/ 2147483647 w 34"/>
              <a:gd name="T49" fmla="*/ 2147483647 h 55"/>
              <a:gd name="T50" fmla="*/ 2147483647 w 34"/>
              <a:gd name="T51" fmla="*/ 2147483647 h 55"/>
              <a:gd name="T52" fmla="*/ 2147483647 w 34"/>
              <a:gd name="T53" fmla="*/ 2147483647 h 55"/>
              <a:gd name="T54" fmla="*/ 2147483647 w 34"/>
              <a:gd name="T55" fmla="*/ 2147483647 h 55"/>
              <a:gd name="T56" fmla="*/ 2147483647 w 34"/>
              <a:gd name="T57" fmla="*/ 2147483647 h 55"/>
              <a:gd name="T58" fmla="*/ 2147483647 w 34"/>
              <a:gd name="T59" fmla="*/ 2147483647 h 55"/>
              <a:gd name="T60" fmla="*/ 2147483647 w 34"/>
              <a:gd name="T61" fmla="*/ 2147483647 h 55"/>
              <a:gd name="T62" fmla="*/ 2147483647 w 34"/>
              <a:gd name="T63" fmla="*/ 2147483647 h 55"/>
              <a:gd name="T64" fmla="*/ 2147483647 w 34"/>
              <a:gd name="T65" fmla="*/ 2147483647 h 55"/>
              <a:gd name="T66" fmla="*/ 2147483647 w 34"/>
              <a:gd name="T67" fmla="*/ 2147483647 h 55"/>
              <a:gd name="T68" fmla="*/ 2147483647 w 34"/>
              <a:gd name="T69" fmla="*/ 2147483647 h 55"/>
              <a:gd name="T70" fmla="*/ 2147483647 w 34"/>
              <a:gd name="T71" fmla="*/ 2147483647 h 55"/>
              <a:gd name="T72" fmla="*/ 2147483647 w 34"/>
              <a:gd name="T73" fmla="*/ 2147483647 h 55"/>
              <a:gd name="T74" fmla="*/ 2147483647 w 34"/>
              <a:gd name="T75" fmla="*/ 2147483647 h 55"/>
              <a:gd name="T76" fmla="*/ 2147483647 w 34"/>
              <a:gd name="T77" fmla="*/ 2147483647 h 55"/>
              <a:gd name="T78" fmla="*/ 2147483647 w 34"/>
              <a:gd name="T79" fmla="*/ 0 h 55"/>
              <a:gd name="T80" fmla="*/ 2147483647 w 34"/>
              <a:gd name="T81" fmla="*/ 0 h 55"/>
              <a:gd name="T82" fmla="*/ 2147483647 w 34"/>
              <a:gd name="T83" fmla="*/ 1308527637 h 55"/>
              <a:gd name="T84" fmla="*/ 2147483647 w 34"/>
              <a:gd name="T85" fmla="*/ 1308527637 h 55"/>
              <a:gd name="T86" fmla="*/ 2147483647 w 34"/>
              <a:gd name="T87" fmla="*/ 2147483647 h 55"/>
              <a:gd name="T88" fmla="*/ 2147483647 w 34"/>
              <a:gd name="T89" fmla="*/ 1308527637 h 55"/>
              <a:gd name="T90" fmla="*/ 2147483647 w 34"/>
              <a:gd name="T91" fmla="*/ 0 h 55"/>
              <a:gd name="T92" fmla="*/ 2147483647 w 34"/>
              <a:gd name="T93" fmla="*/ 2147483647 h 55"/>
              <a:gd name="T94" fmla="*/ 2147483647 w 34"/>
              <a:gd name="T95" fmla="*/ 2147483647 h 55"/>
              <a:gd name="T96" fmla="*/ 2147483647 w 34"/>
              <a:gd name="T97" fmla="*/ 2147483647 h 55"/>
              <a:gd name="T98" fmla="*/ 2147483647 w 34"/>
              <a:gd name="T99" fmla="*/ 2147483647 h 55"/>
              <a:gd name="T100" fmla="*/ 2147483647 w 34"/>
              <a:gd name="T101" fmla="*/ 2147483647 h 55"/>
              <a:gd name="T102" fmla="*/ 2147483647 w 34"/>
              <a:gd name="T103" fmla="*/ 2147483647 h 55"/>
              <a:gd name="T104" fmla="*/ 2147483647 w 34"/>
              <a:gd name="T105" fmla="*/ 2147483647 h 55"/>
              <a:gd name="T106" fmla="*/ 2147483647 w 34"/>
              <a:gd name="T107" fmla="*/ 2147483647 h 55"/>
              <a:gd name="T108" fmla="*/ 2147483647 w 34"/>
              <a:gd name="T109" fmla="*/ 2147483647 h 55"/>
              <a:gd name="T110" fmla="*/ 1262022889 w 34"/>
              <a:gd name="T111" fmla="*/ 2147483647 h 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
              <a:gd name="T169" fmla="*/ 0 h 55"/>
              <a:gd name="T170" fmla="*/ 34 w 34"/>
              <a:gd name="T171" fmla="*/ 55 h 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 h="55">
                <a:moveTo>
                  <a:pt x="0" y="29"/>
                </a:moveTo>
                <a:lnTo>
                  <a:pt x="6" y="49"/>
                </a:lnTo>
                <a:lnTo>
                  <a:pt x="7" y="49"/>
                </a:lnTo>
                <a:lnTo>
                  <a:pt x="7" y="50"/>
                </a:lnTo>
                <a:lnTo>
                  <a:pt x="7" y="51"/>
                </a:lnTo>
                <a:lnTo>
                  <a:pt x="8" y="52"/>
                </a:lnTo>
                <a:lnTo>
                  <a:pt x="9" y="52"/>
                </a:lnTo>
                <a:lnTo>
                  <a:pt x="9" y="53"/>
                </a:lnTo>
                <a:lnTo>
                  <a:pt x="10" y="55"/>
                </a:lnTo>
                <a:lnTo>
                  <a:pt x="10" y="54"/>
                </a:lnTo>
                <a:lnTo>
                  <a:pt x="10" y="53"/>
                </a:lnTo>
                <a:lnTo>
                  <a:pt x="10" y="52"/>
                </a:lnTo>
                <a:lnTo>
                  <a:pt x="11" y="50"/>
                </a:lnTo>
                <a:lnTo>
                  <a:pt x="12" y="48"/>
                </a:lnTo>
                <a:lnTo>
                  <a:pt x="12" y="47"/>
                </a:lnTo>
                <a:lnTo>
                  <a:pt x="12" y="46"/>
                </a:lnTo>
                <a:lnTo>
                  <a:pt x="12" y="45"/>
                </a:lnTo>
                <a:lnTo>
                  <a:pt x="14" y="43"/>
                </a:lnTo>
                <a:lnTo>
                  <a:pt x="15" y="44"/>
                </a:lnTo>
                <a:lnTo>
                  <a:pt x="15" y="45"/>
                </a:lnTo>
                <a:lnTo>
                  <a:pt x="15" y="44"/>
                </a:lnTo>
                <a:lnTo>
                  <a:pt x="15" y="43"/>
                </a:lnTo>
                <a:lnTo>
                  <a:pt x="17" y="42"/>
                </a:lnTo>
                <a:lnTo>
                  <a:pt x="18" y="42"/>
                </a:lnTo>
                <a:lnTo>
                  <a:pt x="18" y="41"/>
                </a:lnTo>
                <a:lnTo>
                  <a:pt x="19" y="41"/>
                </a:lnTo>
                <a:lnTo>
                  <a:pt x="19" y="40"/>
                </a:lnTo>
                <a:lnTo>
                  <a:pt x="20" y="40"/>
                </a:lnTo>
                <a:lnTo>
                  <a:pt x="20" y="38"/>
                </a:lnTo>
                <a:lnTo>
                  <a:pt x="20" y="37"/>
                </a:lnTo>
                <a:lnTo>
                  <a:pt x="21" y="36"/>
                </a:lnTo>
                <a:lnTo>
                  <a:pt x="21" y="35"/>
                </a:lnTo>
                <a:lnTo>
                  <a:pt x="23" y="36"/>
                </a:lnTo>
                <a:lnTo>
                  <a:pt x="23" y="35"/>
                </a:lnTo>
                <a:lnTo>
                  <a:pt x="24" y="35"/>
                </a:lnTo>
                <a:lnTo>
                  <a:pt x="24" y="33"/>
                </a:lnTo>
                <a:lnTo>
                  <a:pt x="25" y="33"/>
                </a:lnTo>
                <a:lnTo>
                  <a:pt x="25" y="32"/>
                </a:lnTo>
                <a:lnTo>
                  <a:pt x="27" y="32"/>
                </a:lnTo>
                <a:lnTo>
                  <a:pt x="27" y="33"/>
                </a:lnTo>
                <a:lnTo>
                  <a:pt x="29" y="31"/>
                </a:lnTo>
                <a:lnTo>
                  <a:pt x="30" y="30"/>
                </a:lnTo>
                <a:lnTo>
                  <a:pt x="32" y="29"/>
                </a:lnTo>
                <a:lnTo>
                  <a:pt x="32" y="28"/>
                </a:lnTo>
                <a:lnTo>
                  <a:pt x="33" y="28"/>
                </a:lnTo>
                <a:lnTo>
                  <a:pt x="34" y="27"/>
                </a:lnTo>
                <a:lnTo>
                  <a:pt x="34" y="26"/>
                </a:lnTo>
                <a:lnTo>
                  <a:pt x="34" y="25"/>
                </a:lnTo>
                <a:lnTo>
                  <a:pt x="33" y="25"/>
                </a:lnTo>
                <a:lnTo>
                  <a:pt x="33" y="24"/>
                </a:lnTo>
                <a:lnTo>
                  <a:pt x="33" y="23"/>
                </a:lnTo>
                <a:lnTo>
                  <a:pt x="32" y="22"/>
                </a:lnTo>
                <a:lnTo>
                  <a:pt x="32" y="21"/>
                </a:lnTo>
                <a:lnTo>
                  <a:pt x="31" y="22"/>
                </a:lnTo>
                <a:lnTo>
                  <a:pt x="30" y="22"/>
                </a:lnTo>
                <a:lnTo>
                  <a:pt x="29" y="22"/>
                </a:lnTo>
                <a:lnTo>
                  <a:pt x="28" y="19"/>
                </a:lnTo>
                <a:lnTo>
                  <a:pt x="29" y="18"/>
                </a:lnTo>
                <a:lnTo>
                  <a:pt x="28" y="18"/>
                </a:lnTo>
                <a:lnTo>
                  <a:pt x="27" y="18"/>
                </a:lnTo>
                <a:lnTo>
                  <a:pt x="26" y="17"/>
                </a:lnTo>
                <a:lnTo>
                  <a:pt x="25" y="17"/>
                </a:lnTo>
                <a:lnTo>
                  <a:pt x="24" y="15"/>
                </a:lnTo>
                <a:lnTo>
                  <a:pt x="20" y="2"/>
                </a:lnTo>
                <a:lnTo>
                  <a:pt x="17" y="0"/>
                </a:lnTo>
                <a:lnTo>
                  <a:pt x="16" y="0"/>
                </a:lnTo>
                <a:lnTo>
                  <a:pt x="15" y="0"/>
                </a:lnTo>
                <a:lnTo>
                  <a:pt x="14" y="0"/>
                </a:lnTo>
                <a:lnTo>
                  <a:pt x="14" y="1"/>
                </a:lnTo>
                <a:lnTo>
                  <a:pt x="13" y="1"/>
                </a:lnTo>
                <a:lnTo>
                  <a:pt x="11" y="3"/>
                </a:lnTo>
                <a:lnTo>
                  <a:pt x="10" y="3"/>
                </a:lnTo>
                <a:lnTo>
                  <a:pt x="9" y="2"/>
                </a:lnTo>
                <a:lnTo>
                  <a:pt x="9" y="1"/>
                </a:lnTo>
                <a:lnTo>
                  <a:pt x="9" y="0"/>
                </a:lnTo>
                <a:lnTo>
                  <a:pt x="7" y="1"/>
                </a:lnTo>
                <a:lnTo>
                  <a:pt x="4" y="11"/>
                </a:lnTo>
                <a:lnTo>
                  <a:pt x="4" y="12"/>
                </a:lnTo>
                <a:lnTo>
                  <a:pt x="5" y="13"/>
                </a:lnTo>
                <a:lnTo>
                  <a:pt x="5" y="14"/>
                </a:lnTo>
                <a:lnTo>
                  <a:pt x="4" y="15"/>
                </a:lnTo>
                <a:lnTo>
                  <a:pt x="3" y="16"/>
                </a:lnTo>
                <a:lnTo>
                  <a:pt x="5" y="20"/>
                </a:lnTo>
                <a:lnTo>
                  <a:pt x="4" y="22"/>
                </a:lnTo>
                <a:lnTo>
                  <a:pt x="4" y="23"/>
                </a:lnTo>
                <a:lnTo>
                  <a:pt x="3" y="25"/>
                </a:lnTo>
                <a:lnTo>
                  <a:pt x="2" y="26"/>
                </a:lnTo>
                <a:lnTo>
                  <a:pt x="3" y="27"/>
                </a:lnTo>
                <a:lnTo>
                  <a:pt x="2" y="27"/>
                </a:lnTo>
                <a:lnTo>
                  <a:pt x="2" y="28"/>
                </a:lnTo>
                <a:lnTo>
                  <a:pt x="2" y="29"/>
                </a:lnTo>
                <a:lnTo>
                  <a:pt x="1" y="29"/>
                </a:lnTo>
                <a:lnTo>
                  <a:pt x="1" y="28"/>
                </a:lnTo>
                <a:lnTo>
                  <a:pt x="0" y="29"/>
                </a:lnTo>
              </a:path>
            </a:pathLst>
          </a:custGeom>
          <a:solidFill>
            <a:schemeClr val="tx1"/>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6" name="Freeform 93"/>
          <p:cNvSpPr>
            <a:spLocks/>
          </p:cNvSpPr>
          <p:nvPr/>
        </p:nvSpPr>
        <p:spPr bwMode="auto">
          <a:xfrm>
            <a:off x="6103938" y="2508250"/>
            <a:ext cx="525462" cy="538163"/>
          </a:xfrm>
          <a:custGeom>
            <a:avLst/>
            <a:gdLst>
              <a:gd name="T0" fmla="*/ 2147483647 w 42"/>
              <a:gd name="T1" fmla="*/ 0 h 42"/>
              <a:gd name="T2" fmla="*/ 2147483647 w 42"/>
              <a:gd name="T3" fmla="*/ 2147483647 h 42"/>
              <a:gd name="T4" fmla="*/ 2147483647 w 42"/>
              <a:gd name="T5" fmla="*/ 2147483647 h 42"/>
              <a:gd name="T6" fmla="*/ 2147483647 w 42"/>
              <a:gd name="T7" fmla="*/ 2147483647 h 42"/>
              <a:gd name="T8" fmla="*/ 2147483647 w 42"/>
              <a:gd name="T9" fmla="*/ 2147483647 h 42"/>
              <a:gd name="T10" fmla="*/ 2147483647 w 42"/>
              <a:gd name="T11" fmla="*/ 2147483647 h 42"/>
              <a:gd name="T12" fmla="*/ 2147483647 w 42"/>
              <a:gd name="T13" fmla="*/ 2147483647 h 42"/>
              <a:gd name="T14" fmla="*/ 2147483647 w 42"/>
              <a:gd name="T15" fmla="*/ 2147483647 h 42"/>
              <a:gd name="T16" fmla="*/ 2147483647 w 42"/>
              <a:gd name="T17" fmla="*/ 2147483647 h 42"/>
              <a:gd name="T18" fmla="*/ 2147483647 w 42"/>
              <a:gd name="T19" fmla="*/ 2147483647 h 42"/>
              <a:gd name="T20" fmla="*/ 2147483647 w 42"/>
              <a:gd name="T21" fmla="*/ 2147483647 h 42"/>
              <a:gd name="T22" fmla="*/ 2147483647 w 42"/>
              <a:gd name="T23" fmla="*/ 2147483647 h 42"/>
              <a:gd name="T24" fmla="*/ 2147483647 w 42"/>
              <a:gd name="T25" fmla="*/ 2147483647 h 42"/>
              <a:gd name="T26" fmla="*/ 2147483647 w 42"/>
              <a:gd name="T27" fmla="*/ 2147483647 h 42"/>
              <a:gd name="T28" fmla="*/ 1252200968 w 42"/>
              <a:gd name="T29" fmla="*/ 2147483647 h 42"/>
              <a:gd name="T30" fmla="*/ 0 w 42"/>
              <a:gd name="T31" fmla="*/ 2147483647 h 42"/>
              <a:gd name="T32" fmla="*/ 0 w 42"/>
              <a:gd name="T33" fmla="*/ 2147483647 h 42"/>
              <a:gd name="T34" fmla="*/ 2147483647 w 42"/>
              <a:gd name="T35" fmla="*/ 2147483647 h 42"/>
              <a:gd name="T36" fmla="*/ 2147483647 w 42"/>
              <a:gd name="T37" fmla="*/ 2147483647 h 42"/>
              <a:gd name="T38" fmla="*/ 2147483647 w 42"/>
              <a:gd name="T39" fmla="*/ 2147483647 h 42"/>
              <a:gd name="T40" fmla="*/ 2147483647 w 42"/>
              <a:gd name="T41" fmla="*/ 2147483647 h 42"/>
              <a:gd name="T42" fmla="*/ 2147483647 w 42"/>
              <a:gd name="T43" fmla="*/ 2147483647 h 42"/>
              <a:gd name="T44" fmla="*/ 2147483647 w 42"/>
              <a:gd name="T45" fmla="*/ 2147483647 h 42"/>
              <a:gd name="T46" fmla="*/ 2147483647 w 42"/>
              <a:gd name="T47" fmla="*/ 2147483647 h 42"/>
              <a:gd name="T48" fmla="*/ 2147483647 w 42"/>
              <a:gd name="T49" fmla="*/ 2147483647 h 42"/>
              <a:gd name="T50" fmla="*/ 2147483647 w 42"/>
              <a:gd name="T51" fmla="*/ 2147483647 h 42"/>
              <a:gd name="T52" fmla="*/ 2147483647 w 42"/>
              <a:gd name="T53" fmla="*/ 2147483647 h 42"/>
              <a:gd name="T54" fmla="*/ 2147483647 w 42"/>
              <a:gd name="T55" fmla="*/ 2147483647 h 42"/>
              <a:gd name="T56" fmla="*/ 2147483647 w 42"/>
              <a:gd name="T57" fmla="*/ 2147483647 h 42"/>
              <a:gd name="T58" fmla="*/ 2147483647 w 42"/>
              <a:gd name="T59" fmla="*/ 2147483647 h 42"/>
              <a:gd name="T60" fmla="*/ 2147483647 w 42"/>
              <a:gd name="T61" fmla="*/ 2147483647 h 42"/>
              <a:gd name="T62" fmla="*/ 2147483647 w 42"/>
              <a:gd name="T63" fmla="*/ 2147483647 h 42"/>
              <a:gd name="T64" fmla="*/ 2147483647 w 42"/>
              <a:gd name="T65" fmla="*/ 2147483647 h 42"/>
              <a:gd name="T66" fmla="*/ 2147483647 w 42"/>
              <a:gd name="T67" fmla="*/ 2147483647 h 42"/>
              <a:gd name="T68" fmla="*/ 2147483647 w 42"/>
              <a:gd name="T69" fmla="*/ 2147483647 h 42"/>
              <a:gd name="T70" fmla="*/ 2147483647 w 42"/>
              <a:gd name="T71" fmla="*/ 2147483647 h 42"/>
              <a:gd name="T72" fmla="*/ 2147483647 w 42"/>
              <a:gd name="T73" fmla="*/ 2147483647 h 42"/>
              <a:gd name="T74" fmla="*/ 2147483647 w 42"/>
              <a:gd name="T75" fmla="*/ 2147483647 h 42"/>
              <a:gd name="T76" fmla="*/ 2147483647 w 42"/>
              <a:gd name="T77" fmla="*/ 2147483647 h 42"/>
              <a:gd name="T78" fmla="*/ 2147483647 w 42"/>
              <a:gd name="T79" fmla="*/ 2147483647 h 42"/>
              <a:gd name="T80" fmla="*/ 2147483647 w 42"/>
              <a:gd name="T81" fmla="*/ 2147483647 h 42"/>
              <a:gd name="T82" fmla="*/ 2147483647 w 42"/>
              <a:gd name="T83" fmla="*/ 2147483647 h 42"/>
              <a:gd name="T84" fmla="*/ 2147483647 w 42"/>
              <a:gd name="T85" fmla="*/ 2147483647 h 42"/>
              <a:gd name="T86" fmla="*/ 2147483647 w 42"/>
              <a:gd name="T87" fmla="*/ 2147483647 h 42"/>
              <a:gd name="T88" fmla="*/ 2147483647 w 42"/>
              <a:gd name="T89" fmla="*/ 2147483647 h 42"/>
              <a:gd name="T90" fmla="*/ 2147483647 w 42"/>
              <a:gd name="T91" fmla="*/ 2147483647 h 42"/>
              <a:gd name="T92" fmla="*/ 2147483647 w 42"/>
              <a:gd name="T93" fmla="*/ 2147483647 h 42"/>
              <a:gd name="T94" fmla="*/ 2147483647 w 42"/>
              <a:gd name="T95" fmla="*/ 2147483647 h 42"/>
              <a:gd name="T96" fmla="*/ 2147483647 w 42"/>
              <a:gd name="T97" fmla="*/ 2147483647 h 42"/>
              <a:gd name="T98" fmla="*/ 2147483647 w 42"/>
              <a:gd name="T99" fmla="*/ 2147483647 h 42"/>
              <a:gd name="T100" fmla="*/ 2147483647 w 42"/>
              <a:gd name="T101" fmla="*/ 2147483647 h 42"/>
              <a:gd name="T102" fmla="*/ 2147483647 w 42"/>
              <a:gd name="T103" fmla="*/ 2147483647 h 42"/>
              <a:gd name="T104" fmla="*/ 2147483647 w 42"/>
              <a:gd name="T105" fmla="*/ 2147483647 h 42"/>
              <a:gd name="T106" fmla="*/ 2147483647 w 42"/>
              <a:gd name="T107" fmla="*/ 2147483647 h 42"/>
              <a:gd name="T108" fmla="*/ 2147483647 w 42"/>
              <a:gd name="T109" fmla="*/ 2147483647 h 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42"/>
              <a:gd name="T167" fmla="*/ 42 w 42"/>
              <a:gd name="T168" fmla="*/ 42 h 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42">
                <a:moveTo>
                  <a:pt x="14" y="0"/>
                </a:moveTo>
                <a:lnTo>
                  <a:pt x="14" y="0"/>
                </a:lnTo>
                <a:lnTo>
                  <a:pt x="13" y="1"/>
                </a:lnTo>
                <a:lnTo>
                  <a:pt x="14" y="2"/>
                </a:lnTo>
                <a:lnTo>
                  <a:pt x="13" y="3"/>
                </a:lnTo>
                <a:lnTo>
                  <a:pt x="14" y="4"/>
                </a:lnTo>
                <a:lnTo>
                  <a:pt x="14" y="8"/>
                </a:lnTo>
                <a:lnTo>
                  <a:pt x="13" y="9"/>
                </a:lnTo>
                <a:lnTo>
                  <a:pt x="13" y="10"/>
                </a:lnTo>
                <a:lnTo>
                  <a:pt x="13" y="11"/>
                </a:lnTo>
                <a:lnTo>
                  <a:pt x="14" y="12"/>
                </a:lnTo>
                <a:lnTo>
                  <a:pt x="13" y="13"/>
                </a:lnTo>
                <a:lnTo>
                  <a:pt x="12" y="13"/>
                </a:lnTo>
                <a:lnTo>
                  <a:pt x="10" y="15"/>
                </a:lnTo>
                <a:lnTo>
                  <a:pt x="10" y="16"/>
                </a:lnTo>
                <a:lnTo>
                  <a:pt x="9" y="16"/>
                </a:lnTo>
                <a:lnTo>
                  <a:pt x="8" y="16"/>
                </a:lnTo>
                <a:lnTo>
                  <a:pt x="8" y="17"/>
                </a:lnTo>
                <a:lnTo>
                  <a:pt x="7" y="18"/>
                </a:lnTo>
                <a:lnTo>
                  <a:pt x="6" y="20"/>
                </a:lnTo>
                <a:lnTo>
                  <a:pt x="6" y="21"/>
                </a:lnTo>
                <a:lnTo>
                  <a:pt x="5" y="23"/>
                </a:lnTo>
                <a:lnTo>
                  <a:pt x="4" y="21"/>
                </a:lnTo>
                <a:lnTo>
                  <a:pt x="3" y="24"/>
                </a:lnTo>
                <a:lnTo>
                  <a:pt x="3" y="25"/>
                </a:lnTo>
                <a:lnTo>
                  <a:pt x="3" y="27"/>
                </a:lnTo>
                <a:lnTo>
                  <a:pt x="2" y="27"/>
                </a:lnTo>
                <a:lnTo>
                  <a:pt x="1" y="29"/>
                </a:lnTo>
                <a:lnTo>
                  <a:pt x="0" y="29"/>
                </a:lnTo>
                <a:lnTo>
                  <a:pt x="0" y="30"/>
                </a:lnTo>
                <a:lnTo>
                  <a:pt x="0" y="31"/>
                </a:lnTo>
                <a:lnTo>
                  <a:pt x="0" y="32"/>
                </a:lnTo>
                <a:lnTo>
                  <a:pt x="0" y="33"/>
                </a:lnTo>
                <a:lnTo>
                  <a:pt x="2" y="35"/>
                </a:lnTo>
                <a:lnTo>
                  <a:pt x="4" y="37"/>
                </a:lnTo>
                <a:lnTo>
                  <a:pt x="5" y="38"/>
                </a:lnTo>
                <a:lnTo>
                  <a:pt x="6" y="38"/>
                </a:lnTo>
                <a:lnTo>
                  <a:pt x="6" y="39"/>
                </a:lnTo>
                <a:lnTo>
                  <a:pt x="7" y="39"/>
                </a:lnTo>
                <a:lnTo>
                  <a:pt x="7" y="40"/>
                </a:lnTo>
                <a:lnTo>
                  <a:pt x="8" y="41"/>
                </a:lnTo>
                <a:lnTo>
                  <a:pt x="11" y="42"/>
                </a:lnTo>
                <a:lnTo>
                  <a:pt x="13" y="41"/>
                </a:lnTo>
                <a:lnTo>
                  <a:pt x="13" y="40"/>
                </a:lnTo>
                <a:lnTo>
                  <a:pt x="14" y="41"/>
                </a:lnTo>
                <a:lnTo>
                  <a:pt x="15" y="41"/>
                </a:lnTo>
                <a:lnTo>
                  <a:pt x="18" y="40"/>
                </a:lnTo>
                <a:lnTo>
                  <a:pt x="18" y="38"/>
                </a:lnTo>
                <a:lnTo>
                  <a:pt x="19" y="39"/>
                </a:lnTo>
                <a:lnTo>
                  <a:pt x="21" y="37"/>
                </a:lnTo>
                <a:lnTo>
                  <a:pt x="23" y="35"/>
                </a:lnTo>
                <a:lnTo>
                  <a:pt x="22" y="35"/>
                </a:lnTo>
                <a:lnTo>
                  <a:pt x="23" y="33"/>
                </a:lnTo>
                <a:lnTo>
                  <a:pt x="24" y="30"/>
                </a:lnTo>
                <a:lnTo>
                  <a:pt x="26" y="23"/>
                </a:lnTo>
                <a:lnTo>
                  <a:pt x="27" y="23"/>
                </a:lnTo>
                <a:lnTo>
                  <a:pt x="28" y="23"/>
                </a:lnTo>
                <a:lnTo>
                  <a:pt x="28" y="24"/>
                </a:lnTo>
                <a:lnTo>
                  <a:pt x="30" y="24"/>
                </a:lnTo>
                <a:lnTo>
                  <a:pt x="30" y="23"/>
                </a:lnTo>
                <a:lnTo>
                  <a:pt x="31" y="20"/>
                </a:lnTo>
                <a:lnTo>
                  <a:pt x="32" y="19"/>
                </a:lnTo>
                <a:lnTo>
                  <a:pt x="33" y="19"/>
                </a:lnTo>
                <a:lnTo>
                  <a:pt x="34" y="18"/>
                </a:lnTo>
                <a:lnTo>
                  <a:pt x="34" y="17"/>
                </a:lnTo>
                <a:lnTo>
                  <a:pt x="35" y="16"/>
                </a:lnTo>
                <a:lnTo>
                  <a:pt x="36" y="15"/>
                </a:lnTo>
                <a:lnTo>
                  <a:pt x="36" y="14"/>
                </a:lnTo>
                <a:lnTo>
                  <a:pt x="36" y="11"/>
                </a:lnTo>
                <a:lnTo>
                  <a:pt x="37" y="11"/>
                </a:lnTo>
                <a:lnTo>
                  <a:pt x="41" y="13"/>
                </a:lnTo>
                <a:lnTo>
                  <a:pt x="41" y="14"/>
                </a:lnTo>
                <a:lnTo>
                  <a:pt x="42" y="13"/>
                </a:lnTo>
                <a:lnTo>
                  <a:pt x="42" y="11"/>
                </a:lnTo>
                <a:lnTo>
                  <a:pt x="41" y="9"/>
                </a:lnTo>
                <a:lnTo>
                  <a:pt x="40" y="8"/>
                </a:lnTo>
                <a:lnTo>
                  <a:pt x="39" y="8"/>
                </a:lnTo>
                <a:lnTo>
                  <a:pt x="38" y="8"/>
                </a:lnTo>
                <a:lnTo>
                  <a:pt x="35" y="9"/>
                </a:lnTo>
                <a:lnTo>
                  <a:pt x="35" y="10"/>
                </a:lnTo>
                <a:lnTo>
                  <a:pt x="34" y="10"/>
                </a:lnTo>
                <a:lnTo>
                  <a:pt x="33" y="10"/>
                </a:lnTo>
                <a:lnTo>
                  <a:pt x="32" y="9"/>
                </a:lnTo>
                <a:lnTo>
                  <a:pt x="32" y="10"/>
                </a:lnTo>
                <a:lnTo>
                  <a:pt x="31" y="11"/>
                </a:lnTo>
                <a:lnTo>
                  <a:pt x="30" y="12"/>
                </a:lnTo>
                <a:lnTo>
                  <a:pt x="29" y="12"/>
                </a:lnTo>
                <a:lnTo>
                  <a:pt x="28" y="14"/>
                </a:lnTo>
                <a:lnTo>
                  <a:pt x="27" y="14"/>
                </a:lnTo>
                <a:lnTo>
                  <a:pt x="27" y="15"/>
                </a:lnTo>
                <a:lnTo>
                  <a:pt x="25" y="9"/>
                </a:lnTo>
                <a:lnTo>
                  <a:pt x="16" y="11"/>
                </a:lnTo>
                <a:lnTo>
                  <a:pt x="14" y="0"/>
                </a:lnTo>
              </a:path>
            </a:pathLst>
          </a:custGeom>
          <a:solidFill>
            <a:schemeClr val="bg1">
              <a:lumMod val="65000"/>
              <a:lumOff val="3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7" name="Freeform 94"/>
          <p:cNvSpPr>
            <a:spLocks/>
          </p:cNvSpPr>
          <p:nvPr/>
        </p:nvSpPr>
        <p:spPr bwMode="auto">
          <a:xfrm>
            <a:off x="1781175" y="4287838"/>
            <a:ext cx="1641475" cy="1408112"/>
          </a:xfrm>
          <a:custGeom>
            <a:avLst/>
            <a:gdLst>
              <a:gd name="T0" fmla="*/ 2147483647 w 131"/>
              <a:gd name="T1" fmla="*/ 2147483647 h 110"/>
              <a:gd name="T2" fmla="*/ 2147483647 w 131"/>
              <a:gd name="T3" fmla="*/ 2147483647 h 110"/>
              <a:gd name="T4" fmla="*/ 2147483647 w 131"/>
              <a:gd name="T5" fmla="*/ 2147483647 h 110"/>
              <a:gd name="T6" fmla="*/ 2147483647 w 131"/>
              <a:gd name="T7" fmla="*/ 2147483647 h 110"/>
              <a:gd name="T8" fmla="*/ 2147483647 w 131"/>
              <a:gd name="T9" fmla="*/ 2147483647 h 110"/>
              <a:gd name="T10" fmla="*/ 2147483647 w 131"/>
              <a:gd name="T11" fmla="*/ 2147483647 h 110"/>
              <a:gd name="T12" fmla="*/ 2147483647 w 131"/>
              <a:gd name="T13" fmla="*/ 2147483647 h 110"/>
              <a:gd name="T14" fmla="*/ 2147483647 w 131"/>
              <a:gd name="T15" fmla="*/ 2147483647 h 110"/>
              <a:gd name="T16" fmla="*/ 2147483647 w 131"/>
              <a:gd name="T17" fmla="*/ 2147483647 h 110"/>
              <a:gd name="T18" fmla="*/ 2147483647 w 131"/>
              <a:gd name="T19" fmla="*/ 2147483647 h 110"/>
              <a:gd name="T20" fmla="*/ 2147483647 w 131"/>
              <a:gd name="T21" fmla="*/ 2147483647 h 110"/>
              <a:gd name="T22" fmla="*/ 2147483647 w 131"/>
              <a:gd name="T23" fmla="*/ 2147483647 h 110"/>
              <a:gd name="T24" fmla="*/ 2147483647 w 131"/>
              <a:gd name="T25" fmla="*/ 2147483647 h 110"/>
              <a:gd name="T26" fmla="*/ 2147483647 w 131"/>
              <a:gd name="T27" fmla="*/ 2147483647 h 110"/>
              <a:gd name="T28" fmla="*/ 2147483647 w 131"/>
              <a:gd name="T29" fmla="*/ 2147483647 h 110"/>
              <a:gd name="T30" fmla="*/ 2147483647 w 131"/>
              <a:gd name="T31" fmla="*/ 2147483647 h 110"/>
              <a:gd name="T32" fmla="*/ 2147483647 w 131"/>
              <a:gd name="T33" fmla="*/ 2147483647 h 110"/>
              <a:gd name="T34" fmla="*/ 2147483647 w 131"/>
              <a:gd name="T35" fmla="*/ 2147483647 h 110"/>
              <a:gd name="T36" fmla="*/ 2147483647 w 131"/>
              <a:gd name="T37" fmla="*/ 2147483647 h 110"/>
              <a:gd name="T38" fmla="*/ 2147483647 w 131"/>
              <a:gd name="T39" fmla="*/ 2147483647 h 110"/>
              <a:gd name="T40" fmla="*/ 2147483647 w 131"/>
              <a:gd name="T41" fmla="*/ 2147483647 h 110"/>
              <a:gd name="T42" fmla="*/ 2147483647 w 131"/>
              <a:gd name="T43" fmla="*/ 2147483647 h 110"/>
              <a:gd name="T44" fmla="*/ 2147483647 w 131"/>
              <a:gd name="T45" fmla="*/ 2147483647 h 110"/>
              <a:gd name="T46" fmla="*/ 2147483647 w 131"/>
              <a:gd name="T47" fmla="*/ 2147483647 h 110"/>
              <a:gd name="T48" fmla="*/ 2147483647 w 131"/>
              <a:gd name="T49" fmla="*/ 2147483647 h 110"/>
              <a:gd name="T50" fmla="*/ 2147483647 w 131"/>
              <a:gd name="T51" fmla="*/ 2147483647 h 110"/>
              <a:gd name="T52" fmla="*/ 2147483647 w 131"/>
              <a:gd name="T53" fmla="*/ 2147483647 h 110"/>
              <a:gd name="T54" fmla="*/ 2147483647 w 131"/>
              <a:gd name="T55" fmla="*/ 2147483647 h 110"/>
              <a:gd name="T56" fmla="*/ 2147483647 w 131"/>
              <a:gd name="T57" fmla="*/ 2147483647 h 110"/>
              <a:gd name="T58" fmla="*/ 2147483647 w 131"/>
              <a:gd name="T59" fmla="*/ 2147483647 h 110"/>
              <a:gd name="T60" fmla="*/ 2147483647 w 131"/>
              <a:gd name="T61" fmla="*/ 2147483647 h 110"/>
              <a:gd name="T62" fmla="*/ 2147483647 w 131"/>
              <a:gd name="T63" fmla="*/ 2147483647 h 110"/>
              <a:gd name="T64" fmla="*/ 2147483647 w 131"/>
              <a:gd name="T65" fmla="*/ 2147483647 h 110"/>
              <a:gd name="T66" fmla="*/ 2147483647 w 131"/>
              <a:gd name="T67" fmla="*/ 2147483647 h 110"/>
              <a:gd name="T68" fmla="*/ 2147483647 w 131"/>
              <a:gd name="T69" fmla="*/ 2147483647 h 110"/>
              <a:gd name="T70" fmla="*/ 2147483647 w 131"/>
              <a:gd name="T71" fmla="*/ 2147483647 h 110"/>
              <a:gd name="T72" fmla="*/ 2147483647 w 131"/>
              <a:gd name="T73" fmla="*/ 2147483647 h 110"/>
              <a:gd name="T74" fmla="*/ 2147483647 w 131"/>
              <a:gd name="T75" fmla="*/ 2147483647 h 110"/>
              <a:gd name="T76" fmla="*/ 2147483647 w 131"/>
              <a:gd name="T77" fmla="*/ 2147483647 h 110"/>
              <a:gd name="T78" fmla="*/ 2147483647 w 131"/>
              <a:gd name="T79" fmla="*/ 2147483647 h 110"/>
              <a:gd name="T80" fmla="*/ 2147483647 w 131"/>
              <a:gd name="T81" fmla="*/ 2147483647 h 110"/>
              <a:gd name="T82" fmla="*/ 2147483647 w 131"/>
              <a:gd name="T83" fmla="*/ 2147483647 h 110"/>
              <a:gd name="T84" fmla="*/ 2147483647 w 131"/>
              <a:gd name="T85" fmla="*/ 2147483647 h 110"/>
              <a:gd name="T86" fmla="*/ 2147483647 w 131"/>
              <a:gd name="T87" fmla="*/ 2147483647 h 110"/>
              <a:gd name="T88" fmla="*/ 2147483647 w 131"/>
              <a:gd name="T89" fmla="*/ 2147483647 h 110"/>
              <a:gd name="T90" fmla="*/ 2147483647 w 131"/>
              <a:gd name="T91" fmla="*/ 2147483647 h 110"/>
              <a:gd name="T92" fmla="*/ 2147483647 w 131"/>
              <a:gd name="T93" fmla="*/ 0 h 110"/>
              <a:gd name="T94" fmla="*/ 2147483647 w 131"/>
              <a:gd name="T95" fmla="*/ 2147483647 h 110"/>
              <a:gd name="T96" fmla="*/ 2147483647 w 131"/>
              <a:gd name="T97" fmla="*/ 2147483647 h 110"/>
              <a:gd name="T98" fmla="*/ 2147483647 w 131"/>
              <a:gd name="T99" fmla="*/ 2147483647 h 110"/>
              <a:gd name="T100" fmla="*/ 2147483647 w 131"/>
              <a:gd name="T101" fmla="*/ 2147483647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
              <a:gd name="T154" fmla="*/ 0 h 110"/>
              <a:gd name="T155" fmla="*/ 131 w 131"/>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 h="110">
                <a:moveTo>
                  <a:pt x="7" y="17"/>
                </a:moveTo>
                <a:lnTo>
                  <a:pt x="10" y="21"/>
                </a:lnTo>
                <a:lnTo>
                  <a:pt x="14" y="26"/>
                </a:lnTo>
                <a:lnTo>
                  <a:pt x="18" y="27"/>
                </a:lnTo>
                <a:lnTo>
                  <a:pt x="18" y="34"/>
                </a:lnTo>
                <a:lnTo>
                  <a:pt x="13" y="34"/>
                </a:lnTo>
                <a:lnTo>
                  <a:pt x="13" y="30"/>
                </a:lnTo>
                <a:lnTo>
                  <a:pt x="11" y="30"/>
                </a:lnTo>
                <a:lnTo>
                  <a:pt x="0" y="34"/>
                </a:lnTo>
                <a:lnTo>
                  <a:pt x="4" y="37"/>
                </a:lnTo>
                <a:lnTo>
                  <a:pt x="4" y="42"/>
                </a:lnTo>
                <a:lnTo>
                  <a:pt x="8" y="44"/>
                </a:lnTo>
                <a:lnTo>
                  <a:pt x="15" y="45"/>
                </a:lnTo>
                <a:lnTo>
                  <a:pt x="19" y="42"/>
                </a:lnTo>
                <a:lnTo>
                  <a:pt x="20" y="50"/>
                </a:lnTo>
                <a:lnTo>
                  <a:pt x="16" y="51"/>
                </a:lnTo>
                <a:lnTo>
                  <a:pt x="15" y="53"/>
                </a:lnTo>
                <a:lnTo>
                  <a:pt x="13" y="54"/>
                </a:lnTo>
                <a:lnTo>
                  <a:pt x="9" y="52"/>
                </a:lnTo>
                <a:lnTo>
                  <a:pt x="7" y="56"/>
                </a:lnTo>
                <a:lnTo>
                  <a:pt x="1" y="62"/>
                </a:lnTo>
                <a:lnTo>
                  <a:pt x="5" y="67"/>
                </a:lnTo>
                <a:lnTo>
                  <a:pt x="4" y="69"/>
                </a:lnTo>
                <a:lnTo>
                  <a:pt x="8" y="74"/>
                </a:lnTo>
                <a:lnTo>
                  <a:pt x="14" y="74"/>
                </a:lnTo>
                <a:lnTo>
                  <a:pt x="16" y="77"/>
                </a:lnTo>
                <a:lnTo>
                  <a:pt x="15" y="79"/>
                </a:lnTo>
                <a:lnTo>
                  <a:pt x="16" y="83"/>
                </a:lnTo>
                <a:lnTo>
                  <a:pt x="20" y="81"/>
                </a:lnTo>
                <a:lnTo>
                  <a:pt x="25" y="85"/>
                </a:lnTo>
                <a:lnTo>
                  <a:pt x="31" y="82"/>
                </a:lnTo>
                <a:lnTo>
                  <a:pt x="29" y="86"/>
                </a:lnTo>
                <a:lnTo>
                  <a:pt x="29" y="91"/>
                </a:lnTo>
                <a:lnTo>
                  <a:pt x="20" y="97"/>
                </a:lnTo>
                <a:lnTo>
                  <a:pt x="17" y="102"/>
                </a:lnTo>
                <a:lnTo>
                  <a:pt x="14" y="102"/>
                </a:lnTo>
                <a:lnTo>
                  <a:pt x="8" y="106"/>
                </a:lnTo>
                <a:lnTo>
                  <a:pt x="3" y="107"/>
                </a:lnTo>
                <a:lnTo>
                  <a:pt x="0" y="109"/>
                </a:lnTo>
                <a:lnTo>
                  <a:pt x="3" y="110"/>
                </a:lnTo>
                <a:lnTo>
                  <a:pt x="14" y="106"/>
                </a:lnTo>
                <a:lnTo>
                  <a:pt x="20" y="103"/>
                </a:lnTo>
                <a:lnTo>
                  <a:pt x="34" y="94"/>
                </a:lnTo>
                <a:lnTo>
                  <a:pt x="44" y="83"/>
                </a:lnTo>
                <a:lnTo>
                  <a:pt x="45" y="81"/>
                </a:lnTo>
                <a:lnTo>
                  <a:pt x="41" y="81"/>
                </a:lnTo>
                <a:lnTo>
                  <a:pt x="51" y="66"/>
                </a:lnTo>
                <a:lnTo>
                  <a:pt x="54" y="65"/>
                </a:lnTo>
                <a:lnTo>
                  <a:pt x="54" y="67"/>
                </a:lnTo>
                <a:lnTo>
                  <a:pt x="50" y="69"/>
                </a:lnTo>
                <a:lnTo>
                  <a:pt x="49" y="76"/>
                </a:lnTo>
                <a:lnTo>
                  <a:pt x="51" y="75"/>
                </a:lnTo>
                <a:lnTo>
                  <a:pt x="49" y="77"/>
                </a:lnTo>
                <a:lnTo>
                  <a:pt x="50" y="78"/>
                </a:lnTo>
                <a:lnTo>
                  <a:pt x="57" y="74"/>
                </a:lnTo>
                <a:lnTo>
                  <a:pt x="60" y="73"/>
                </a:lnTo>
                <a:lnTo>
                  <a:pt x="61" y="69"/>
                </a:lnTo>
                <a:lnTo>
                  <a:pt x="60" y="67"/>
                </a:lnTo>
                <a:lnTo>
                  <a:pt x="67" y="66"/>
                </a:lnTo>
                <a:lnTo>
                  <a:pt x="75" y="71"/>
                </a:lnTo>
                <a:lnTo>
                  <a:pt x="81" y="68"/>
                </a:lnTo>
                <a:lnTo>
                  <a:pt x="84" y="69"/>
                </a:lnTo>
                <a:lnTo>
                  <a:pt x="89" y="69"/>
                </a:lnTo>
                <a:lnTo>
                  <a:pt x="101" y="75"/>
                </a:lnTo>
                <a:lnTo>
                  <a:pt x="103" y="77"/>
                </a:lnTo>
                <a:lnTo>
                  <a:pt x="107" y="82"/>
                </a:lnTo>
                <a:lnTo>
                  <a:pt x="113" y="86"/>
                </a:lnTo>
                <a:lnTo>
                  <a:pt x="116" y="88"/>
                </a:lnTo>
                <a:lnTo>
                  <a:pt x="123" y="93"/>
                </a:lnTo>
                <a:lnTo>
                  <a:pt x="131" y="89"/>
                </a:lnTo>
                <a:lnTo>
                  <a:pt x="131" y="85"/>
                </a:lnTo>
                <a:lnTo>
                  <a:pt x="129" y="81"/>
                </a:lnTo>
                <a:lnTo>
                  <a:pt x="125" y="79"/>
                </a:lnTo>
                <a:lnTo>
                  <a:pt x="122" y="79"/>
                </a:lnTo>
                <a:lnTo>
                  <a:pt x="118" y="76"/>
                </a:lnTo>
                <a:lnTo>
                  <a:pt x="113" y="73"/>
                </a:lnTo>
                <a:lnTo>
                  <a:pt x="104" y="64"/>
                </a:lnTo>
                <a:lnTo>
                  <a:pt x="102" y="65"/>
                </a:lnTo>
                <a:lnTo>
                  <a:pt x="100" y="68"/>
                </a:lnTo>
                <a:lnTo>
                  <a:pt x="98" y="71"/>
                </a:lnTo>
                <a:lnTo>
                  <a:pt x="90" y="66"/>
                </a:lnTo>
                <a:lnTo>
                  <a:pt x="90" y="64"/>
                </a:lnTo>
                <a:lnTo>
                  <a:pt x="83" y="66"/>
                </a:lnTo>
                <a:lnTo>
                  <a:pt x="81" y="55"/>
                </a:lnTo>
                <a:lnTo>
                  <a:pt x="76" y="31"/>
                </a:lnTo>
                <a:lnTo>
                  <a:pt x="71" y="14"/>
                </a:lnTo>
                <a:lnTo>
                  <a:pt x="69" y="6"/>
                </a:lnTo>
                <a:lnTo>
                  <a:pt x="62" y="3"/>
                </a:lnTo>
                <a:lnTo>
                  <a:pt x="59" y="5"/>
                </a:lnTo>
                <a:lnTo>
                  <a:pt x="48" y="3"/>
                </a:lnTo>
                <a:lnTo>
                  <a:pt x="45" y="4"/>
                </a:lnTo>
                <a:lnTo>
                  <a:pt x="41" y="3"/>
                </a:lnTo>
                <a:lnTo>
                  <a:pt x="41" y="2"/>
                </a:lnTo>
                <a:lnTo>
                  <a:pt x="31" y="0"/>
                </a:lnTo>
                <a:lnTo>
                  <a:pt x="30" y="2"/>
                </a:lnTo>
                <a:lnTo>
                  <a:pt x="25" y="2"/>
                </a:lnTo>
                <a:lnTo>
                  <a:pt x="20" y="5"/>
                </a:lnTo>
                <a:lnTo>
                  <a:pt x="17" y="9"/>
                </a:lnTo>
                <a:lnTo>
                  <a:pt x="16" y="12"/>
                </a:lnTo>
                <a:lnTo>
                  <a:pt x="14" y="14"/>
                </a:lnTo>
                <a:lnTo>
                  <a:pt x="9" y="14"/>
                </a:lnTo>
                <a:lnTo>
                  <a:pt x="7" y="17"/>
                </a:lnTo>
              </a:path>
            </a:pathLst>
          </a:custGeom>
          <a:solidFill>
            <a:schemeClr val="tx1">
              <a:lumMod val="75000"/>
            </a:schemeClr>
          </a:solidFill>
          <a:ln w="0">
            <a:solidFill>
              <a:srgbClr val="25221E"/>
            </a:solidFill>
            <a:prstDash val="solid"/>
            <a:round/>
            <a:headEnd/>
            <a:tailEnd/>
          </a:ln>
        </p:spPr>
        <p:txBody>
          <a:bodyPr/>
          <a:lstStyle/>
          <a:p>
            <a:pPr algn="ctr" fontAlgn="base">
              <a:spcBef>
                <a:spcPct val="0"/>
              </a:spcBef>
              <a:spcAft>
                <a:spcPct val="0"/>
              </a:spcAft>
            </a:pPr>
            <a:endParaRPr lang="en-US" sz="2800">
              <a:solidFill>
                <a:srgbClr val="FFFF99"/>
              </a:solidFill>
            </a:endParaRPr>
          </a:p>
        </p:txBody>
      </p:sp>
      <p:sp>
        <p:nvSpPr>
          <p:cNvPr id="4178" name="Rectangle 95"/>
          <p:cNvSpPr>
            <a:spLocks noChangeArrowheads="1"/>
          </p:cNvSpPr>
          <p:nvPr/>
        </p:nvSpPr>
        <p:spPr bwMode="auto">
          <a:xfrm>
            <a:off x="5202238" y="262413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10.0</a:t>
            </a:r>
            <a:endParaRPr lang="en-US" sz="1000">
              <a:solidFill>
                <a:srgbClr val="FFFFFF"/>
              </a:solidFill>
              <a:latin typeface="Arial" charset="0"/>
            </a:endParaRPr>
          </a:p>
        </p:txBody>
      </p:sp>
      <p:sp>
        <p:nvSpPr>
          <p:cNvPr id="4179" name="Rectangle 96"/>
          <p:cNvSpPr>
            <a:spLocks noChangeArrowheads="1"/>
          </p:cNvSpPr>
          <p:nvPr/>
        </p:nvSpPr>
        <p:spPr bwMode="auto">
          <a:xfrm>
            <a:off x="4062413" y="3960813"/>
            <a:ext cx="1762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9.6</a:t>
            </a:r>
            <a:endParaRPr lang="en-US" sz="1000">
              <a:solidFill>
                <a:srgbClr val="FFFFFF"/>
              </a:solidFill>
              <a:latin typeface="Arial" charset="0"/>
            </a:endParaRPr>
          </a:p>
        </p:txBody>
      </p:sp>
      <p:sp>
        <p:nvSpPr>
          <p:cNvPr id="4180" name="Rectangle 97"/>
          <p:cNvSpPr>
            <a:spLocks noChangeArrowheads="1"/>
          </p:cNvSpPr>
          <p:nvPr/>
        </p:nvSpPr>
        <p:spPr bwMode="auto">
          <a:xfrm>
            <a:off x="6702425" y="2006600"/>
            <a:ext cx="1762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7.8</a:t>
            </a:r>
            <a:endParaRPr lang="en-US" sz="1000">
              <a:solidFill>
                <a:srgbClr val="FFFFFF"/>
              </a:solidFill>
              <a:latin typeface="Arial" charset="0"/>
            </a:endParaRPr>
          </a:p>
        </p:txBody>
      </p:sp>
      <p:sp>
        <p:nvSpPr>
          <p:cNvPr id="4181" name="Rectangle 98"/>
          <p:cNvSpPr>
            <a:spLocks noChangeArrowheads="1"/>
          </p:cNvSpPr>
          <p:nvPr/>
        </p:nvSpPr>
        <p:spPr bwMode="auto">
          <a:xfrm>
            <a:off x="4725988" y="2368550"/>
            <a:ext cx="1762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000000"/>
                </a:solidFill>
                <a:latin typeface="Arial" charset="0"/>
              </a:rPr>
              <a:t>8.6</a:t>
            </a:r>
            <a:endParaRPr lang="en-US" sz="1000" dirty="0">
              <a:solidFill>
                <a:srgbClr val="FFFFFF"/>
              </a:solidFill>
              <a:latin typeface="Arial" charset="0"/>
            </a:endParaRPr>
          </a:p>
        </p:txBody>
      </p:sp>
      <p:sp>
        <p:nvSpPr>
          <p:cNvPr id="4182" name="Rectangle 99"/>
          <p:cNvSpPr>
            <a:spLocks noChangeArrowheads="1"/>
          </p:cNvSpPr>
          <p:nvPr/>
        </p:nvSpPr>
        <p:spPr bwMode="auto">
          <a:xfrm>
            <a:off x="1697038" y="280511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10.6</a:t>
            </a:r>
            <a:endParaRPr lang="en-US" sz="1000">
              <a:solidFill>
                <a:srgbClr val="FFFFFF"/>
              </a:solidFill>
              <a:latin typeface="Arial" charset="0"/>
            </a:endParaRPr>
          </a:p>
        </p:txBody>
      </p:sp>
      <p:sp>
        <p:nvSpPr>
          <p:cNvPr id="4183" name="Rectangle 100"/>
          <p:cNvSpPr>
            <a:spLocks noChangeArrowheads="1"/>
          </p:cNvSpPr>
          <p:nvPr/>
        </p:nvSpPr>
        <p:spPr bwMode="auto">
          <a:xfrm>
            <a:off x="3959225" y="2022475"/>
            <a:ext cx="1762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6.3</a:t>
            </a:r>
            <a:endParaRPr lang="en-US" sz="1000">
              <a:solidFill>
                <a:srgbClr val="FFFFFF"/>
              </a:solidFill>
              <a:latin typeface="Arial" charset="0"/>
            </a:endParaRPr>
          </a:p>
        </p:txBody>
      </p:sp>
      <p:sp>
        <p:nvSpPr>
          <p:cNvPr id="4184" name="Rectangle 101"/>
          <p:cNvSpPr>
            <a:spLocks noChangeArrowheads="1"/>
          </p:cNvSpPr>
          <p:nvPr/>
        </p:nvSpPr>
        <p:spPr bwMode="auto">
          <a:xfrm>
            <a:off x="3959225" y="1570038"/>
            <a:ext cx="1762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3.4</a:t>
            </a:r>
            <a:endParaRPr lang="en-US" sz="1000">
              <a:solidFill>
                <a:srgbClr val="FFFFFF"/>
              </a:solidFill>
              <a:latin typeface="Arial" charset="0"/>
            </a:endParaRPr>
          </a:p>
        </p:txBody>
      </p:sp>
      <p:sp>
        <p:nvSpPr>
          <p:cNvPr id="4185" name="Rectangle 102"/>
          <p:cNvSpPr>
            <a:spLocks noChangeArrowheads="1"/>
          </p:cNvSpPr>
          <p:nvPr/>
        </p:nvSpPr>
        <p:spPr bwMode="auto">
          <a:xfrm>
            <a:off x="4038600" y="2462213"/>
            <a:ext cx="1762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6.7</a:t>
            </a:r>
            <a:endParaRPr lang="en-US" sz="1000">
              <a:solidFill>
                <a:srgbClr val="FFFFFF"/>
              </a:solidFill>
              <a:latin typeface="Arial" charset="0"/>
            </a:endParaRPr>
          </a:p>
        </p:txBody>
      </p:sp>
      <p:sp>
        <p:nvSpPr>
          <p:cNvPr id="4186" name="Rectangle 103"/>
          <p:cNvSpPr>
            <a:spLocks noChangeArrowheads="1"/>
          </p:cNvSpPr>
          <p:nvPr/>
        </p:nvSpPr>
        <p:spPr bwMode="auto">
          <a:xfrm>
            <a:off x="4608513" y="1735138"/>
            <a:ext cx="1762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7.3</a:t>
            </a:r>
            <a:endParaRPr lang="en-US" sz="1000">
              <a:solidFill>
                <a:srgbClr val="FFFFFF"/>
              </a:solidFill>
              <a:latin typeface="Arial" charset="0"/>
            </a:endParaRPr>
          </a:p>
        </p:txBody>
      </p:sp>
      <p:sp>
        <p:nvSpPr>
          <p:cNvPr id="4187" name="Rectangle 104"/>
          <p:cNvSpPr>
            <a:spLocks noChangeArrowheads="1"/>
          </p:cNvSpPr>
          <p:nvPr/>
        </p:nvSpPr>
        <p:spPr bwMode="auto">
          <a:xfrm>
            <a:off x="5700713" y="22018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13.9</a:t>
            </a:r>
            <a:endParaRPr lang="en-US" sz="1000">
              <a:solidFill>
                <a:srgbClr val="FFFFFF"/>
              </a:solidFill>
              <a:latin typeface="Arial" charset="0"/>
            </a:endParaRPr>
          </a:p>
        </p:txBody>
      </p:sp>
      <p:sp>
        <p:nvSpPr>
          <p:cNvPr id="4188" name="Rectangle 105"/>
          <p:cNvSpPr>
            <a:spLocks noChangeArrowheads="1"/>
          </p:cNvSpPr>
          <p:nvPr/>
        </p:nvSpPr>
        <p:spPr bwMode="auto">
          <a:xfrm>
            <a:off x="2514600" y="199548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000000"/>
                </a:solidFill>
                <a:latin typeface="Arial" charset="0"/>
              </a:rPr>
              <a:t>11.8</a:t>
            </a:r>
            <a:endParaRPr lang="en-US" sz="1000" dirty="0">
              <a:solidFill>
                <a:srgbClr val="FFFFFF"/>
              </a:solidFill>
              <a:latin typeface="Arial" charset="0"/>
            </a:endParaRPr>
          </a:p>
        </p:txBody>
      </p:sp>
      <p:sp>
        <p:nvSpPr>
          <p:cNvPr id="4189" name="Rectangle 106"/>
          <p:cNvSpPr>
            <a:spLocks noChangeArrowheads="1"/>
          </p:cNvSpPr>
          <p:nvPr/>
        </p:nvSpPr>
        <p:spPr bwMode="auto">
          <a:xfrm>
            <a:off x="5211763" y="3754438"/>
            <a:ext cx="2460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11.4</a:t>
            </a:r>
            <a:endParaRPr lang="en-US" sz="1000">
              <a:solidFill>
                <a:srgbClr val="FFFFFF"/>
              </a:solidFill>
              <a:latin typeface="Arial" charset="0"/>
            </a:endParaRPr>
          </a:p>
        </p:txBody>
      </p:sp>
      <p:sp>
        <p:nvSpPr>
          <p:cNvPr id="4190" name="Rectangle 107"/>
          <p:cNvSpPr>
            <a:spLocks noChangeArrowheads="1"/>
          </p:cNvSpPr>
          <p:nvPr/>
        </p:nvSpPr>
        <p:spPr bwMode="auto">
          <a:xfrm>
            <a:off x="4181475" y="2925763"/>
            <a:ext cx="1762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9.6</a:t>
            </a:r>
            <a:endParaRPr lang="en-US" sz="1000">
              <a:solidFill>
                <a:srgbClr val="FFFFFF"/>
              </a:solidFill>
              <a:latin typeface="Arial" charset="0"/>
            </a:endParaRPr>
          </a:p>
        </p:txBody>
      </p:sp>
      <p:sp>
        <p:nvSpPr>
          <p:cNvPr id="4191" name="Rectangle 108"/>
          <p:cNvSpPr>
            <a:spLocks noChangeArrowheads="1"/>
          </p:cNvSpPr>
          <p:nvPr/>
        </p:nvSpPr>
        <p:spPr bwMode="auto">
          <a:xfrm>
            <a:off x="5543550" y="262413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FFFFFF"/>
                </a:solidFill>
                <a:latin typeface="Arial" charset="0"/>
              </a:rPr>
              <a:t>14.4</a:t>
            </a:r>
            <a:endParaRPr lang="en-US" sz="1000" dirty="0">
              <a:solidFill>
                <a:srgbClr val="FFFFFF"/>
              </a:solidFill>
              <a:latin typeface="Arial" charset="0"/>
            </a:endParaRPr>
          </a:p>
        </p:txBody>
      </p:sp>
      <p:sp>
        <p:nvSpPr>
          <p:cNvPr id="4192" name="Rectangle 109"/>
          <p:cNvSpPr>
            <a:spLocks noChangeArrowheads="1"/>
          </p:cNvSpPr>
          <p:nvPr/>
        </p:nvSpPr>
        <p:spPr bwMode="auto">
          <a:xfrm>
            <a:off x="4953000" y="410527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13.2</a:t>
            </a:r>
          </a:p>
        </p:txBody>
      </p:sp>
      <p:sp>
        <p:nvSpPr>
          <p:cNvPr id="4193" name="Rectangle 110"/>
          <p:cNvSpPr>
            <a:spLocks noChangeArrowheads="1"/>
          </p:cNvSpPr>
          <p:nvPr/>
        </p:nvSpPr>
        <p:spPr bwMode="auto">
          <a:xfrm>
            <a:off x="3230563" y="2157413"/>
            <a:ext cx="2460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FFFFFF"/>
                </a:solidFill>
                <a:latin typeface="Arial" charset="0"/>
              </a:rPr>
              <a:t>15.0</a:t>
            </a:r>
            <a:endParaRPr lang="en-US" sz="1000" dirty="0">
              <a:solidFill>
                <a:srgbClr val="FFFFFF"/>
              </a:solidFill>
              <a:latin typeface="Arial" charset="0"/>
            </a:endParaRPr>
          </a:p>
        </p:txBody>
      </p:sp>
      <p:sp>
        <p:nvSpPr>
          <p:cNvPr id="4194" name="Rectangle 111"/>
          <p:cNvSpPr>
            <a:spLocks noChangeArrowheads="1"/>
          </p:cNvSpPr>
          <p:nvPr/>
        </p:nvSpPr>
        <p:spPr bwMode="auto">
          <a:xfrm>
            <a:off x="3211513" y="346868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23.8</a:t>
            </a:r>
            <a:endParaRPr lang="en-US" sz="1000">
              <a:solidFill>
                <a:srgbClr val="FFFFFF"/>
              </a:solidFill>
              <a:latin typeface="Arial" charset="0"/>
            </a:endParaRPr>
          </a:p>
        </p:txBody>
      </p:sp>
      <p:sp>
        <p:nvSpPr>
          <p:cNvPr id="4197" name="Rectangle 112"/>
          <p:cNvSpPr>
            <a:spLocks noChangeArrowheads="1"/>
          </p:cNvSpPr>
          <p:nvPr/>
        </p:nvSpPr>
        <p:spPr bwMode="auto">
          <a:xfrm>
            <a:off x="5597525" y="3724275"/>
            <a:ext cx="247650" cy="153988"/>
          </a:xfrm>
          <a:prstGeom prst="rect">
            <a:avLst/>
          </a:prstGeom>
          <a:solidFill>
            <a:schemeClr val="accent5"/>
          </a:solidFill>
          <a:ln w="9525">
            <a:noFill/>
            <a:miter lim="800000"/>
            <a:headEnd/>
            <a:tailEnd/>
          </a:ln>
        </p:spPr>
        <p:txBody>
          <a:bodyPr wrap="none" lIns="0" tIns="0" rIns="0" bIns="0">
            <a:spAutoFit/>
          </a:bodyPr>
          <a:lstStyle/>
          <a:p>
            <a:pPr fontAlgn="base">
              <a:spcBef>
                <a:spcPct val="0"/>
              </a:spcBef>
              <a:spcAft>
                <a:spcPct val="0"/>
              </a:spcAft>
              <a:defRPr/>
            </a:pPr>
            <a:r>
              <a:rPr lang="en-US" sz="1000" b="1" dirty="0">
                <a:solidFill>
                  <a:srgbClr val="000000"/>
                </a:solidFill>
                <a:latin typeface="Arial" charset="0"/>
              </a:rPr>
              <a:t>11.8</a:t>
            </a:r>
            <a:endParaRPr lang="en-US" sz="1000" dirty="0">
              <a:solidFill>
                <a:srgbClr val="FFFFFF"/>
              </a:solidFill>
              <a:latin typeface="Arial" charset="0"/>
            </a:endParaRPr>
          </a:p>
        </p:txBody>
      </p:sp>
      <p:sp>
        <p:nvSpPr>
          <p:cNvPr id="4196" name="Rectangle 113"/>
          <p:cNvSpPr>
            <a:spLocks noChangeArrowheads="1"/>
          </p:cNvSpPr>
          <p:nvPr/>
        </p:nvSpPr>
        <p:spPr bwMode="auto">
          <a:xfrm>
            <a:off x="5095875" y="19605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000000"/>
                </a:solidFill>
                <a:latin typeface="Arial" charset="0"/>
              </a:rPr>
              <a:t>10.9</a:t>
            </a:r>
            <a:endParaRPr lang="en-US" sz="1000" dirty="0">
              <a:solidFill>
                <a:srgbClr val="FFFFFF"/>
              </a:solidFill>
              <a:latin typeface="Arial" charset="0"/>
            </a:endParaRPr>
          </a:p>
        </p:txBody>
      </p:sp>
      <p:sp>
        <p:nvSpPr>
          <p:cNvPr id="2" name="Rectangle 114"/>
          <p:cNvSpPr>
            <a:spLocks noChangeArrowheads="1"/>
          </p:cNvSpPr>
          <p:nvPr/>
        </p:nvSpPr>
        <p:spPr bwMode="auto">
          <a:xfrm>
            <a:off x="6481763" y="317500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11.4</a:t>
            </a:r>
            <a:endParaRPr lang="en-US" sz="1000">
              <a:solidFill>
                <a:srgbClr val="FFFFFF"/>
              </a:solidFill>
              <a:latin typeface="Arial" charset="0"/>
            </a:endParaRPr>
          </a:p>
        </p:txBody>
      </p:sp>
      <p:sp>
        <p:nvSpPr>
          <p:cNvPr id="4198" name="Rectangle 115"/>
          <p:cNvSpPr>
            <a:spLocks noChangeArrowheads="1"/>
          </p:cNvSpPr>
          <p:nvPr/>
        </p:nvSpPr>
        <p:spPr bwMode="auto">
          <a:xfrm>
            <a:off x="4298950" y="339248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19.4</a:t>
            </a:r>
          </a:p>
        </p:txBody>
      </p:sp>
      <p:sp>
        <p:nvSpPr>
          <p:cNvPr id="4199" name="Rectangle 116"/>
          <p:cNvSpPr>
            <a:spLocks noChangeArrowheads="1"/>
          </p:cNvSpPr>
          <p:nvPr/>
        </p:nvSpPr>
        <p:spPr bwMode="auto">
          <a:xfrm>
            <a:off x="6038850" y="372427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10.7</a:t>
            </a:r>
            <a:endParaRPr lang="en-US" sz="1000">
              <a:solidFill>
                <a:srgbClr val="FFFFFF"/>
              </a:solidFill>
              <a:latin typeface="Arial" charset="0"/>
            </a:endParaRPr>
          </a:p>
        </p:txBody>
      </p:sp>
      <p:sp>
        <p:nvSpPr>
          <p:cNvPr id="4200" name="Rectangle 117"/>
          <p:cNvSpPr>
            <a:spLocks noChangeArrowheads="1"/>
          </p:cNvSpPr>
          <p:nvPr/>
        </p:nvSpPr>
        <p:spPr bwMode="auto">
          <a:xfrm>
            <a:off x="6511925" y="2895600"/>
            <a:ext cx="1762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000000"/>
                </a:solidFill>
                <a:latin typeface="Arial" charset="0"/>
              </a:rPr>
              <a:t>6.8</a:t>
            </a:r>
            <a:endParaRPr lang="en-US" sz="1000" dirty="0">
              <a:solidFill>
                <a:srgbClr val="FFFFFF"/>
              </a:solidFill>
              <a:latin typeface="Arial" charset="0"/>
            </a:endParaRPr>
          </a:p>
        </p:txBody>
      </p:sp>
      <p:sp>
        <p:nvSpPr>
          <p:cNvPr id="4201" name="Rectangle 118"/>
          <p:cNvSpPr>
            <a:spLocks noChangeArrowheads="1"/>
          </p:cNvSpPr>
          <p:nvPr/>
        </p:nvSpPr>
        <p:spPr bwMode="auto">
          <a:xfrm>
            <a:off x="3357563" y="281940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12.7</a:t>
            </a:r>
          </a:p>
        </p:txBody>
      </p:sp>
      <p:sp>
        <p:nvSpPr>
          <p:cNvPr id="4202" name="Rectangle 119"/>
          <p:cNvSpPr>
            <a:spLocks noChangeArrowheads="1"/>
          </p:cNvSpPr>
          <p:nvPr/>
        </p:nvSpPr>
        <p:spPr bwMode="auto">
          <a:xfrm>
            <a:off x="5759450" y="298291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23.6</a:t>
            </a:r>
            <a:endParaRPr lang="en-US" sz="1000">
              <a:solidFill>
                <a:srgbClr val="FFFFFF"/>
              </a:solidFill>
              <a:latin typeface="Arial" charset="0"/>
            </a:endParaRPr>
          </a:p>
        </p:txBody>
      </p:sp>
      <p:sp>
        <p:nvSpPr>
          <p:cNvPr id="4203" name="Rectangle 120"/>
          <p:cNvSpPr>
            <a:spLocks noChangeArrowheads="1"/>
          </p:cNvSpPr>
          <p:nvPr/>
        </p:nvSpPr>
        <p:spPr bwMode="auto">
          <a:xfrm>
            <a:off x="3862388" y="5092700"/>
            <a:ext cx="15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endParaRPr lang="en-US" sz="900" b="1">
              <a:solidFill>
                <a:srgbClr val="FFFFFF"/>
              </a:solidFill>
              <a:latin typeface="Arial" charset="0"/>
            </a:endParaRPr>
          </a:p>
        </p:txBody>
      </p:sp>
      <p:sp>
        <p:nvSpPr>
          <p:cNvPr id="4204" name="Rectangle 121"/>
          <p:cNvSpPr>
            <a:spLocks noChangeArrowheads="1"/>
          </p:cNvSpPr>
          <p:nvPr/>
        </p:nvSpPr>
        <p:spPr bwMode="auto">
          <a:xfrm>
            <a:off x="3721100" y="5130800"/>
            <a:ext cx="2682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000" b="1">
                <a:solidFill>
                  <a:srgbClr val="FFFFFF"/>
                </a:solidFill>
                <a:latin typeface="Arial" charset="0"/>
              </a:rPr>
              <a:t>10.9</a:t>
            </a:r>
          </a:p>
        </p:txBody>
      </p:sp>
      <p:sp>
        <p:nvSpPr>
          <p:cNvPr id="4205" name="Rectangle 122"/>
          <p:cNvSpPr>
            <a:spLocks noChangeArrowheads="1"/>
          </p:cNvSpPr>
          <p:nvPr/>
        </p:nvSpPr>
        <p:spPr bwMode="auto">
          <a:xfrm>
            <a:off x="3060700" y="1525588"/>
            <a:ext cx="247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12.9</a:t>
            </a:r>
            <a:endParaRPr lang="en-US" sz="1000">
              <a:solidFill>
                <a:srgbClr val="FFFFFF"/>
              </a:solidFill>
              <a:latin typeface="Arial" charset="0"/>
            </a:endParaRPr>
          </a:p>
        </p:txBody>
      </p:sp>
      <p:sp>
        <p:nvSpPr>
          <p:cNvPr id="4206" name="Rectangle 123"/>
          <p:cNvSpPr>
            <a:spLocks noChangeArrowheads="1"/>
          </p:cNvSpPr>
          <p:nvPr/>
        </p:nvSpPr>
        <p:spPr bwMode="auto">
          <a:xfrm>
            <a:off x="2681288" y="268287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16.9</a:t>
            </a:r>
            <a:endParaRPr lang="en-US" sz="1000">
              <a:solidFill>
                <a:srgbClr val="FFFFFF"/>
              </a:solidFill>
              <a:latin typeface="Arial" charset="0"/>
            </a:endParaRPr>
          </a:p>
        </p:txBody>
      </p:sp>
      <p:sp>
        <p:nvSpPr>
          <p:cNvPr id="4207" name="Rectangle 124"/>
          <p:cNvSpPr>
            <a:spLocks noChangeArrowheads="1"/>
          </p:cNvSpPr>
          <p:nvPr/>
        </p:nvSpPr>
        <p:spPr bwMode="auto">
          <a:xfrm>
            <a:off x="6310313" y="346868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14.6</a:t>
            </a:r>
            <a:endParaRPr lang="en-US" sz="1000">
              <a:solidFill>
                <a:srgbClr val="FFFFFF"/>
              </a:solidFill>
              <a:latin typeface="Arial" charset="0"/>
            </a:endParaRPr>
          </a:p>
        </p:txBody>
      </p:sp>
      <p:sp>
        <p:nvSpPr>
          <p:cNvPr id="4208" name="Rectangle 125"/>
          <p:cNvSpPr>
            <a:spLocks noChangeArrowheads="1"/>
          </p:cNvSpPr>
          <p:nvPr/>
        </p:nvSpPr>
        <p:spPr bwMode="auto">
          <a:xfrm>
            <a:off x="5921375" y="254952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16.1</a:t>
            </a:r>
          </a:p>
        </p:txBody>
      </p:sp>
      <p:sp>
        <p:nvSpPr>
          <p:cNvPr id="4209" name="Rectangle 126"/>
          <p:cNvSpPr>
            <a:spLocks noChangeArrowheads="1"/>
          </p:cNvSpPr>
          <p:nvPr/>
        </p:nvSpPr>
        <p:spPr bwMode="auto">
          <a:xfrm>
            <a:off x="1881188" y="178117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000000"/>
                </a:solidFill>
                <a:latin typeface="Arial" charset="0"/>
              </a:rPr>
              <a:t>12.9</a:t>
            </a:r>
            <a:endParaRPr lang="en-US" sz="1000" dirty="0">
              <a:solidFill>
                <a:srgbClr val="FFFFFF"/>
              </a:solidFill>
              <a:latin typeface="Arial" charset="0"/>
            </a:endParaRPr>
          </a:p>
        </p:txBody>
      </p:sp>
      <p:sp>
        <p:nvSpPr>
          <p:cNvPr id="4210" name="Rectangle 127"/>
          <p:cNvSpPr>
            <a:spLocks noChangeArrowheads="1"/>
          </p:cNvSpPr>
          <p:nvPr/>
        </p:nvSpPr>
        <p:spPr bwMode="auto">
          <a:xfrm>
            <a:off x="5567363" y="327183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16.9</a:t>
            </a:r>
          </a:p>
        </p:txBody>
      </p:sp>
      <p:sp>
        <p:nvSpPr>
          <p:cNvPr id="4211" name="Rectangle 128"/>
          <p:cNvSpPr>
            <a:spLocks noChangeArrowheads="1"/>
          </p:cNvSpPr>
          <p:nvPr/>
        </p:nvSpPr>
        <p:spPr bwMode="auto">
          <a:xfrm>
            <a:off x="6446838" y="237172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FFFFFF"/>
                </a:solidFill>
                <a:latin typeface="Arial" charset="0"/>
              </a:rPr>
              <a:t>15.3</a:t>
            </a:r>
          </a:p>
        </p:txBody>
      </p:sp>
      <p:sp>
        <p:nvSpPr>
          <p:cNvPr id="4212" name="Rectangle 129"/>
          <p:cNvSpPr>
            <a:spLocks noChangeArrowheads="1"/>
          </p:cNvSpPr>
          <p:nvPr/>
        </p:nvSpPr>
        <p:spPr bwMode="auto">
          <a:xfrm>
            <a:off x="6172200" y="27733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28.9</a:t>
            </a:r>
            <a:endParaRPr lang="en-US" sz="1000">
              <a:solidFill>
                <a:srgbClr val="FFFFFF"/>
              </a:solidFill>
              <a:latin typeface="Arial" charset="0"/>
            </a:endParaRPr>
          </a:p>
        </p:txBody>
      </p:sp>
      <p:sp>
        <p:nvSpPr>
          <p:cNvPr id="4213" name="Rectangle 130"/>
          <p:cNvSpPr>
            <a:spLocks noChangeArrowheads="1"/>
          </p:cNvSpPr>
          <p:nvPr/>
        </p:nvSpPr>
        <p:spPr bwMode="auto">
          <a:xfrm>
            <a:off x="2057400" y="1296988"/>
            <a:ext cx="247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13.1</a:t>
            </a:r>
            <a:endParaRPr lang="en-US" sz="1000">
              <a:solidFill>
                <a:srgbClr val="000000"/>
              </a:solidFill>
              <a:latin typeface="Arial" charset="0"/>
            </a:endParaRPr>
          </a:p>
        </p:txBody>
      </p:sp>
      <p:sp>
        <p:nvSpPr>
          <p:cNvPr id="4214" name="Rectangle 131"/>
          <p:cNvSpPr>
            <a:spLocks noChangeArrowheads="1"/>
          </p:cNvSpPr>
          <p:nvPr/>
        </p:nvSpPr>
        <p:spPr bwMode="auto">
          <a:xfrm>
            <a:off x="2457449" y="3213101"/>
            <a:ext cx="665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1600" b="1" dirty="0">
                <a:solidFill>
                  <a:srgbClr val="FFFFFF"/>
                </a:solidFill>
                <a:latin typeface="Arial" charset="0"/>
              </a:rPr>
              <a:t>17.5</a:t>
            </a:r>
            <a:endParaRPr lang="en-US" sz="1600" dirty="0">
              <a:solidFill>
                <a:srgbClr val="FFFFFF"/>
              </a:solidFill>
              <a:latin typeface="Arial" charset="0"/>
            </a:endParaRPr>
          </a:p>
        </p:txBody>
      </p:sp>
      <p:sp>
        <p:nvSpPr>
          <p:cNvPr id="4215" name="Rectangle 132"/>
          <p:cNvSpPr>
            <a:spLocks noChangeArrowheads="1"/>
          </p:cNvSpPr>
          <p:nvPr/>
        </p:nvSpPr>
        <p:spPr bwMode="auto">
          <a:xfrm>
            <a:off x="7200900" y="1493838"/>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000000"/>
                </a:solidFill>
                <a:latin typeface="Arial" charset="0"/>
              </a:rPr>
              <a:t>10.4</a:t>
            </a:r>
            <a:endParaRPr lang="en-US" sz="1000" dirty="0">
              <a:solidFill>
                <a:srgbClr val="000000"/>
              </a:solidFill>
              <a:latin typeface="Arial" charset="0"/>
            </a:endParaRPr>
          </a:p>
        </p:txBody>
      </p:sp>
      <p:sp>
        <p:nvSpPr>
          <p:cNvPr id="4216" name="Rectangle 133"/>
          <p:cNvSpPr>
            <a:spLocks noChangeArrowheads="1"/>
          </p:cNvSpPr>
          <p:nvPr/>
        </p:nvSpPr>
        <p:spPr bwMode="auto">
          <a:xfrm>
            <a:off x="6372225" y="4448175"/>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dirty="0">
                <a:solidFill>
                  <a:srgbClr val="FFFFFF"/>
                </a:solidFill>
                <a:latin typeface="Arial" charset="0"/>
              </a:rPr>
              <a:t>16.4</a:t>
            </a:r>
            <a:endParaRPr lang="en-US" sz="1000" dirty="0">
              <a:solidFill>
                <a:srgbClr val="FFFFFF"/>
              </a:solidFill>
              <a:latin typeface="Arial" charset="0"/>
            </a:endParaRPr>
          </a:p>
        </p:txBody>
      </p:sp>
      <p:sp>
        <p:nvSpPr>
          <p:cNvPr id="4217" name="Rectangle 134"/>
          <p:cNvSpPr>
            <a:spLocks noChangeArrowheads="1"/>
          </p:cNvSpPr>
          <p:nvPr/>
        </p:nvSpPr>
        <p:spPr bwMode="auto">
          <a:xfrm>
            <a:off x="4849813" y="2925763"/>
            <a:ext cx="247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17.0</a:t>
            </a:r>
            <a:endParaRPr lang="en-US" sz="1000">
              <a:solidFill>
                <a:srgbClr val="FFFFFF"/>
              </a:solidFill>
              <a:latin typeface="Arial" charset="0"/>
            </a:endParaRPr>
          </a:p>
        </p:txBody>
      </p:sp>
      <p:sp>
        <p:nvSpPr>
          <p:cNvPr id="4218" name="Rectangle 135"/>
          <p:cNvSpPr>
            <a:spLocks noChangeArrowheads="1"/>
          </p:cNvSpPr>
          <p:nvPr/>
        </p:nvSpPr>
        <p:spPr bwMode="auto">
          <a:xfrm>
            <a:off x="2062163" y="2519363"/>
            <a:ext cx="247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FFFFFF"/>
                </a:solidFill>
                <a:latin typeface="Arial" charset="0"/>
              </a:rPr>
              <a:t>20.7</a:t>
            </a:r>
            <a:endParaRPr lang="en-US" sz="1000">
              <a:solidFill>
                <a:srgbClr val="FFFFFF"/>
              </a:solidFill>
              <a:latin typeface="Arial" charset="0"/>
            </a:endParaRPr>
          </a:p>
        </p:txBody>
      </p:sp>
      <p:sp>
        <p:nvSpPr>
          <p:cNvPr id="4219" name="Rectangle 136"/>
          <p:cNvSpPr>
            <a:spLocks noChangeArrowheads="1"/>
          </p:cNvSpPr>
          <p:nvPr/>
        </p:nvSpPr>
        <p:spPr bwMode="auto">
          <a:xfrm>
            <a:off x="2238375" y="4794250"/>
            <a:ext cx="247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11.6</a:t>
            </a:r>
            <a:endParaRPr lang="en-US" sz="1000">
              <a:solidFill>
                <a:srgbClr val="000000"/>
              </a:solidFill>
              <a:latin typeface="Arial" charset="0"/>
            </a:endParaRPr>
          </a:p>
        </p:txBody>
      </p:sp>
      <p:sp>
        <p:nvSpPr>
          <p:cNvPr id="4220" name="Rectangle 137"/>
          <p:cNvSpPr>
            <a:spLocks noChangeArrowheads="1"/>
          </p:cNvSpPr>
          <p:nvPr/>
        </p:nvSpPr>
        <p:spPr bwMode="auto">
          <a:xfrm>
            <a:off x="7464425" y="2346325"/>
            <a:ext cx="523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dirty="0">
                <a:solidFill>
                  <a:srgbClr val="FFFFFF"/>
                </a:solidFill>
                <a:latin typeface="Arial" charset="0"/>
              </a:rPr>
              <a:t>NH	11.8</a:t>
            </a:r>
          </a:p>
        </p:txBody>
      </p:sp>
      <p:sp>
        <p:nvSpPr>
          <p:cNvPr id="4221" name="Rectangle 138"/>
          <p:cNvSpPr>
            <a:spLocks noChangeArrowheads="1"/>
          </p:cNvSpPr>
          <p:nvPr/>
        </p:nvSpPr>
        <p:spPr bwMode="auto">
          <a:xfrm>
            <a:off x="7464425" y="2500313"/>
            <a:ext cx="4540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dirty="0">
                <a:solidFill>
                  <a:srgbClr val="FFFFFF"/>
                </a:solidFill>
                <a:latin typeface="Arial" charset="0"/>
              </a:rPr>
              <a:t>VT	9.7</a:t>
            </a:r>
            <a:endParaRPr lang="en-US" dirty="0">
              <a:solidFill>
                <a:srgbClr val="FFFFFF"/>
              </a:solidFill>
              <a:latin typeface="Arial" charset="0"/>
            </a:endParaRPr>
          </a:p>
        </p:txBody>
      </p:sp>
      <p:sp>
        <p:nvSpPr>
          <p:cNvPr id="4222" name="Rectangle 139"/>
          <p:cNvSpPr>
            <a:spLocks noChangeArrowheads="1"/>
          </p:cNvSpPr>
          <p:nvPr/>
        </p:nvSpPr>
        <p:spPr bwMode="auto">
          <a:xfrm>
            <a:off x="7464425" y="2640013"/>
            <a:ext cx="523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MA</a:t>
            </a:r>
            <a:r>
              <a:rPr lang="en-US" sz="1000">
                <a:solidFill>
                  <a:srgbClr val="000000"/>
                </a:solidFill>
                <a:latin typeface="Arial" charset="0"/>
              </a:rPr>
              <a:t>	</a:t>
            </a:r>
            <a:r>
              <a:rPr lang="en-US" sz="1000">
                <a:solidFill>
                  <a:srgbClr val="FFFFFF"/>
                </a:solidFill>
                <a:latin typeface="Arial" charset="0"/>
              </a:rPr>
              <a:t>11.0</a:t>
            </a:r>
          </a:p>
        </p:txBody>
      </p:sp>
      <p:sp>
        <p:nvSpPr>
          <p:cNvPr id="4223" name="Rectangle 140"/>
          <p:cNvSpPr>
            <a:spLocks noChangeArrowheads="1"/>
          </p:cNvSpPr>
          <p:nvPr/>
        </p:nvSpPr>
        <p:spPr bwMode="auto">
          <a:xfrm>
            <a:off x="7464425" y="2781300"/>
            <a:ext cx="523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RI	15.5</a:t>
            </a:r>
            <a:endParaRPr lang="en-US">
              <a:solidFill>
                <a:srgbClr val="FFFFFF"/>
              </a:solidFill>
              <a:latin typeface="Arial" charset="0"/>
            </a:endParaRPr>
          </a:p>
        </p:txBody>
      </p:sp>
      <p:sp>
        <p:nvSpPr>
          <p:cNvPr id="4224" name="Rectangle 141"/>
          <p:cNvSpPr>
            <a:spLocks noChangeArrowheads="1"/>
          </p:cNvSpPr>
          <p:nvPr/>
        </p:nvSpPr>
        <p:spPr bwMode="auto">
          <a:xfrm>
            <a:off x="7464425" y="2933700"/>
            <a:ext cx="523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CT	10.1</a:t>
            </a:r>
          </a:p>
        </p:txBody>
      </p:sp>
      <p:sp>
        <p:nvSpPr>
          <p:cNvPr id="4225" name="Rectangle 142"/>
          <p:cNvSpPr>
            <a:spLocks noChangeArrowheads="1"/>
          </p:cNvSpPr>
          <p:nvPr/>
        </p:nvSpPr>
        <p:spPr bwMode="auto">
          <a:xfrm>
            <a:off x="7464425" y="3074988"/>
            <a:ext cx="4540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NJ	9.8</a:t>
            </a:r>
          </a:p>
        </p:txBody>
      </p:sp>
      <p:sp>
        <p:nvSpPr>
          <p:cNvPr id="4226" name="Rectangle 143"/>
          <p:cNvSpPr>
            <a:spLocks noChangeArrowheads="1"/>
          </p:cNvSpPr>
          <p:nvPr/>
        </p:nvSpPr>
        <p:spPr bwMode="auto">
          <a:xfrm>
            <a:off x="7464425" y="3219450"/>
            <a:ext cx="523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DE	16.6</a:t>
            </a:r>
            <a:endParaRPr lang="en-US">
              <a:solidFill>
                <a:srgbClr val="FFFFFF"/>
              </a:solidFill>
              <a:latin typeface="Arial" charset="0"/>
            </a:endParaRPr>
          </a:p>
        </p:txBody>
      </p:sp>
      <p:sp>
        <p:nvSpPr>
          <p:cNvPr id="4227" name="Rectangle 144"/>
          <p:cNvSpPr>
            <a:spLocks noChangeArrowheads="1"/>
          </p:cNvSpPr>
          <p:nvPr/>
        </p:nvSpPr>
        <p:spPr bwMode="auto">
          <a:xfrm>
            <a:off x="7464425" y="3373438"/>
            <a:ext cx="523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MD	11.0</a:t>
            </a:r>
          </a:p>
        </p:txBody>
      </p:sp>
      <p:sp>
        <p:nvSpPr>
          <p:cNvPr id="4228" name="Rectangle 145"/>
          <p:cNvSpPr>
            <a:spLocks noChangeArrowheads="1"/>
          </p:cNvSpPr>
          <p:nvPr/>
        </p:nvSpPr>
        <p:spPr bwMode="auto">
          <a:xfrm>
            <a:off x="7464425" y="3529013"/>
            <a:ext cx="523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273050" fontAlgn="base">
              <a:spcBef>
                <a:spcPct val="0"/>
              </a:spcBef>
              <a:spcAft>
                <a:spcPct val="0"/>
              </a:spcAft>
            </a:pPr>
            <a:r>
              <a:rPr lang="en-US" sz="1000">
                <a:solidFill>
                  <a:srgbClr val="FFFFFF"/>
                </a:solidFill>
                <a:latin typeface="Arial" charset="0"/>
              </a:rPr>
              <a:t>DC	12.9</a:t>
            </a:r>
          </a:p>
        </p:txBody>
      </p:sp>
      <p:sp>
        <p:nvSpPr>
          <p:cNvPr id="4229" name="Rectangle 146"/>
          <p:cNvSpPr>
            <a:spLocks noChangeArrowheads="1"/>
          </p:cNvSpPr>
          <p:nvPr/>
        </p:nvSpPr>
        <p:spPr bwMode="auto">
          <a:xfrm>
            <a:off x="4859338" y="3508375"/>
            <a:ext cx="247650" cy="1539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000000"/>
                </a:solidFill>
                <a:latin typeface="Arial" charset="0"/>
              </a:rPr>
              <a:t>12.5</a:t>
            </a:r>
            <a:endParaRPr lang="en-US" sz="1000">
              <a:solidFill>
                <a:srgbClr val="FFFFFF"/>
              </a:solidFill>
              <a:latin typeface="Arial" charset="0"/>
            </a:endParaRPr>
          </a:p>
        </p:txBody>
      </p:sp>
      <p:sp>
        <p:nvSpPr>
          <p:cNvPr id="4230" name="Rectangle 1"/>
          <p:cNvSpPr>
            <a:spLocks noChangeArrowheads="1"/>
          </p:cNvSpPr>
          <p:nvPr/>
        </p:nvSpPr>
        <p:spPr bwMode="auto">
          <a:xfrm>
            <a:off x="7223125" y="2376488"/>
            <a:ext cx="184150" cy="92075"/>
          </a:xfrm>
          <a:prstGeom prst="rect">
            <a:avLst/>
          </a:prstGeom>
          <a:solidFill>
            <a:srgbClr val="C0C0C0"/>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1" name="Rectangle 147"/>
          <p:cNvSpPr>
            <a:spLocks noChangeArrowheads="1"/>
          </p:cNvSpPr>
          <p:nvPr/>
        </p:nvSpPr>
        <p:spPr bwMode="auto">
          <a:xfrm>
            <a:off x="7223125" y="2530475"/>
            <a:ext cx="184150" cy="92075"/>
          </a:xfrm>
          <a:prstGeom prst="rect">
            <a:avLst/>
          </a:prstGeom>
          <a:solidFill>
            <a:schemeClr val="tx1"/>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2" name="Rectangle 148"/>
          <p:cNvSpPr>
            <a:spLocks noChangeArrowheads="1"/>
          </p:cNvSpPr>
          <p:nvPr/>
        </p:nvSpPr>
        <p:spPr bwMode="auto">
          <a:xfrm>
            <a:off x="7223125" y="2671763"/>
            <a:ext cx="184150" cy="92075"/>
          </a:xfrm>
          <a:prstGeom prst="rect">
            <a:avLst/>
          </a:prstGeom>
          <a:solidFill>
            <a:schemeClr val="tx1">
              <a:lumMod val="75000"/>
            </a:schemeClr>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3" name="Rectangle 149"/>
          <p:cNvSpPr>
            <a:spLocks noChangeArrowheads="1"/>
          </p:cNvSpPr>
          <p:nvPr/>
        </p:nvSpPr>
        <p:spPr bwMode="auto">
          <a:xfrm>
            <a:off x="7223125" y="2813050"/>
            <a:ext cx="184150" cy="92075"/>
          </a:xfrm>
          <a:prstGeom prst="rect">
            <a:avLst/>
          </a:prstGeom>
          <a:solidFill>
            <a:schemeClr val="bg1">
              <a:lumMod val="65000"/>
              <a:lumOff val="35000"/>
            </a:schemeClr>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4" name="Rectangle 150"/>
          <p:cNvSpPr>
            <a:spLocks noChangeArrowheads="1"/>
          </p:cNvSpPr>
          <p:nvPr/>
        </p:nvSpPr>
        <p:spPr bwMode="auto">
          <a:xfrm>
            <a:off x="7223125" y="2965450"/>
            <a:ext cx="184150" cy="92075"/>
          </a:xfrm>
          <a:prstGeom prst="rect">
            <a:avLst/>
          </a:prstGeom>
          <a:solidFill>
            <a:schemeClr val="tx1"/>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5" name="Rectangle 151"/>
          <p:cNvSpPr>
            <a:spLocks noChangeArrowheads="1"/>
          </p:cNvSpPr>
          <p:nvPr/>
        </p:nvSpPr>
        <p:spPr bwMode="auto">
          <a:xfrm>
            <a:off x="7223125" y="3106738"/>
            <a:ext cx="184150" cy="90487"/>
          </a:xfrm>
          <a:prstGeom prst="rect">
            <a:avLst/>
          </a:prstGeom>
          <a:solidFill>
            <a:schemeClr val="tx1"/>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6" name="Rectangle 152"/>
          <p:cNvSpPr>
            <a:spLocks noChangeArrowheads="1"/>
          </p:cNvSpPr>
          <p:nvPr/>
        </p:nvSpPr>
        <p:spPr bwMode="auto">
          <a:xfrm>
            <a:off x="7223125" y="3251200"/>
            <a:ext cx="184150" cy="92075"/>
          </a:xfrm>
          <a:prstGeom prst="rect">
            <a:avLst/>
          </a:prstGeom>
          <a:solidFill>
            <a:schemeClr val="bg1">
              <a:lumMod val="65000"/>
              <a:lumOff val="35000"/>
            </a:schemeClr>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7" name="Rectangle 153"/>
          <p:cNvSpPr>
            <a:spLocks noChangeArrowheads="1"/>
          </p:cNvSpPr>
          <p:nvPr/>
        </p:nvSpPr>
        <p:spPr bwMode="auto">
          <a:xfrm>
            <a:off x="7223125" y="3405188"/>
            <a:ext cx="184150" cy="90487"/>
          </a:xfrm>
          <a:prstGeom prst="rect">
            <a:avLst/>
          </a:prstGeom>
          <a:solidFill>
            <a:schemeClr val="tx1">
              <a:lumMod val="75000"/>
            </a:schemeClr>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238" name="Rectangle 154"/>
          <p:cNvSpPr>
            <a:spLocks noChangeArrowheads="1"/>
          </p:cNvSpPr>
          <p:nvPr/>
        </p:nvSpPr>
        <p:spPr bwMode="auto">
          <a:xfrm>
            <a:off x="7223125" y="3560763"/>
            <a:ext cx="184150" cy="90487"/>
          </a:xfrm>
          <a:prstGeom prst="rect">
            <a:avLst/>
          </a:prstGeom>
          <a:solidFill>
            <a:schemeClr val="tx1">
              <a:lumMod val="75000"/>
            </a:schemeClr>
          </a:solidFill>
          <a:ln w="9525" algn="ctr">
            <a:solidFill>
              <a:srgbClr val="25221E"/>
            </a:solidFill>
            <a:round/>
            <a:headEnd/>
            <a:tailEnd/>
          </a:ln>
        </p:spPr>
        <p:txBody>
          <a:bodyPr lIns="0" tIns="0" rIns="0" bIns="0" anchor="ctr">
            <a:spAutoFit/>
          </a:bodyPr>
          <a:lstStyle/>
          <a:p>
            <a:pPr algn="ctr" fontAlgn="base">
              <a:spcBef>
                <a:spcPct val="0"/>
              </a:spcBef>
              <a:spcAft>
                <a:spcPct val="0"/>
              </a:spcAft>
            </a:pPr>
            <a:endParaRPr lang="en-US" sz="2800">
              <a:solidFill>
                <a:srgbClr val="FFFF99"/>
              </a:solidFill>
            </a:endParaRPr>
          </a:p>
        </p:txBody>
      </p:sp>
      <p:sp>
        <p:nvSpPr>
          <p:cNvPr id="4" name="5-Point Star 3"/>
          <p:cNvSpPr/>
          <p:nvPr/>
        </p:nvSpPr>
        <p:spPr bwMode="auto">
          <a:xfrm>
            <a:off x="6610350" y="2638425"/>
            <a:ext cx="184150" cy="184150"/>
          </a:xfrm>
          <a:prstGeom prst="star5">
            <a:avLst/>
          </a:prstGeom>
          <a:solidFill>
            <a:schemeClr val="tx1">
              <a:lumMod val="75000"/>
            </a:schemeClr>
          </a:solidFill>
          <a:ln w="127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nchor="ctr">
            <a:spAutoFit/>
          </a:bodyPr>
          <a:lstStyle/>
          <a:p>
            <a:pPr algn="ctr" fontAlgn="base">
              <a:spcBef>
                <a:spcPct val="0"/>
              </a:spcBef>
              <a:spcAft>
                <a:spcPct val="0"/>
              </a:spcAft>
              <a:defRPr/>
            </a:pPr>
            <a:endParaRPr lang="en-US" sz="2800">
              <a:solidFill>
                <a:srgbClr val="FFFF99"/>
              </a:solidFill>
            </a:endParaRPr>
          </a:p>
        </p:txBody>
      </p:sp>
      <p:sp>
        <p:nvSpPr>
          <p:cNvPr id="153" name="Rectangle 33"/>
          <p:cNvSpPr>
            <a:spLocks noChangeArrowheads="1"/>
          </p:cNvSpPr>
          <p:nvPr/>
        </p:nvSpPr>
        <p:spPr bwMode="auto">
          <a:xfrm>
            <a:off x="2153444" y="6465383"/>
            <a:ext cx="52951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sz="1000" dirty="0" smtClean="0">
                <a:solidFill>
                  <a:srgbClr val="FFFFFF"/>
                </a:solidFill>
                <a:latin typeface="Arial" charset="0"/>
              </a:rPr>
              <a:t>Footnote: *10.9 is in two ranges due to rounding. HI is 10.88 while WI is 10.94</a:t>
            </a:r>
            <a:endParaRPr lang="en-US" sz="1000" dirty="0">
              <a:solidFill>
                <a:srgbClr val="FFFFFF"/>
              </a:solidFill>
              <a:latin typeface="Arial" charset="0"/>
            </a:endParaRPr>
          </a:p>
        </p:txBody>
      </p:sp>
    </p:spTree>
    <p:extLst>
      <p:ext uri="{BB962C8B-B14F-4D97-AF65-F5344CB8AC3E}">
        <p14:creationId xmlns:p14="http://schemas.microsoft.com/office/powerpoint/2010/main" val="1657633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Opioid analgesic prescribing rates, </a:t>
            </a:r>
            <a:br>
              <a:rPr lang="en-US" sz="2800" b="1" dirty="0" smtClean="0"/>
            </a:br>
            <a:r>
              <a:rPr lang="en-US" sz="2800" b="1" dirty="0" smtClean="0"/>
              <a:t>United States, 2011</a:t>
            </a:r>
            <a:endParaRPr lang="en-US" sz="2800" b="1"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000" contrast="-35000"/>
                    </a14:imgEffect>
                  </a14:imgLayer>
                </a14:imgProps>
              </a:ext>
              <a:ext uri="{28A0092B-C50C-407E-A947-70E740481C1C}">
                <a14:useLocalDpi xmlns:a14="http://schemas.microsoft.com/office/drawing/2010/main" val="0"/>
              </a:ext>
            </a:extLst>
          </a:blip>
          <a:srcRect/>
          <a:stretch>
            <a:fillRect/>
          </a:stretch>
        </p:blipFill>
        <p:spPr bwMode="auto">
          <a:xfrm>
            <a:off x="304800" y="1524000"/>
            <a:ext cx="8534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02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Recent state opioid analgesic prescribing guidelines for chronic pain</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1311381"/>
              </p:ext>
            </p:extLst>
          </p:nvPr>
        </p:nvGraphicFramePr>
        <p:xfrm>
          <a:off x="304800" y="1600200"/>
          <a:ext cx="8534400" cy="4921417"/>
        </p:xfrm>
        <a:graphic>
          <a:graphicData uri="http://schemas.openxmlformats.org/drawingml/2006/table">
            <a:tbl>
              <a:tblPr firstRow="1" bandRow="1">
                <a:tableStyleId>{5C22544A-7EE6-4342-B048-85BDC9FD1C3A}</a:tableStyleId>
              </a:tblPr>
              <a:tblGrid>
                <a:gridCol w="7315200"/>
                <a:gridCol w="1219200"/>
              </a:tblGrid>
              <a:tr h="606622">
                <a:tc>
                  <a:txBody>
                    <a:bodyPr/>
                    <a:lstStyle/>
                    <a:p>
                      <a:pPr algn="l" fontAlgn="t"/>
                      <a:r>
                        <a:rPr lang="en-US" sz="2000" b="1" i="0" u="none" strike="noStrike" dirty="0" smtClean="0">
                          <a:solidFill>
                            <a:schemeClr val="tx2"/>
                          </a:solidFill>
                          <a:effectLst/>
                          <a:latin typeface="+mn-lt"/>
                        </a:rPr>
                        <a:t>Guideline</a:t>
                      </a:r>
                      <a:endParaRPr lang="en-US" sz="2000" b="1" i="0" u="none" strike="noStrike" dirty="0">
                        <a:solidFill>
                          <a:schemeClr val="tx2"/>
                        </a:solidFill>
                        <a:effectLst/>
                        <a:latin typeface="+mn-lt"/>
                      </a:endParaRPr>
                    </a:p>
                  </a:txBody>
                  <a:tcPr marL="137160" marR="137160" marT="137160" marB="137160"/>
                </a:tc>
                <a:tc>
                  <a:txBody>
                    <a:bodyPr/>
                    <a:lstStyle/>
                    <a:p>
                      <a:pPr algn="ctr" fontAlgn="t"/>
                      <a:r>
                        <a:rPr lang="en-US" sz="2000" b="1" i="0" u="none" strike="noStrike" dirty="0" smtClean="0">
                          <a:solidFill>
                            <a:schemeClr val="tx2"/>
                          </a:solidFill>
                          <a:effectLst/>
                          <a:latin typeface="myriad webpro"/>
                        </a:rPr>
                        <a:t>Year(s) </a:t>
                      </a:r>
                      <a:endParaRPr lang="en-US" sz="2000" b="1" i="0" u="none" strike="noStrike" dirty="0">
                        <a:solidFill>
                          <a:schemeClr val="tx2"/>
                        </a:solidFill>
                        <a:effectLst/>
                        <a:latin typeface="myriad webpro"/>
                      </a:endParaRPr>
                    </a:p>
                  </a:txBody>
                  <a:tcPr marL="137160" marR="137160" marT="137160" marB="137160"/>
                </a:tc>
              </a:tr>
              <a:tr h="798187">
                <a:tc>
                  <a:txBody>
                    <a:bodyPr/>
                    <a:lstStyle/>
                    <a:p>
                      <a:pPr lvl="0" algn="l" fontAlgn="t"/>
                      <a:r>
                        <a:rPr lang="en-US" sz="1600" b="1" i="0" u="none" strike="noStrike" dirty="0">
                          <a:solidFill>
                            <a:srgbClr val="000000"/>
                          </a:solidFill>
                          <a:effectLst/>
                          <a:latin typeface="+mn-lt"/>
                        </a:rPr>
                        <a:t>Washington</a:t>
                      </a:r>
                      <a:r>
                        <a:rPr lang="en-US" sz="1600" b="0" i="0" u="none" strike="noStrike" dirty="0">
                          <a:solidFill>
                            <a:srgbClr val="000000"/>
                          </a:solidFill>
                          <a:effectLst/>
                          <a:latin typeface="+mn-lt"/>
                        </a:rPr>
                        <a:t> State Agency Medical Directors Group Interagency Guideline on Opioid Dosing for Chronic Noncancer </a:t>
                      </a:r>
                      <a:r>
                        <a:rPr lang="en-US" sz="1600" b="0" i="0" u="none" strike="noStrike" dirty="0" smtClean="0">
                          <a:solidFill>
                            <a:srgbClr val="000000"/>
                          </a:solidFill>
                          <a:effectLst/>
                          <a:latin typeface="+mn-lt"/>
                        </a:rPr>
                        <a:t>Pain</a:t>
                      </a:r>
                      <a:endParaRPr lang="en-US" sz="1600" b="0" i="0" u="none" strike="noStrike" dirty="0">
                        <a:solidFill>
                          <a:srgbClr val="000000"/>
                        </a:solidFill>
                        <a:effectLst/>
                        <a:latin typeface="+mn-lt"/>
                      </a:endParaRPr>
                    </a:p>
                  </a:txBody>
                  <a:tcPr marL="137160" marR="137160" anchor="ctr"/>
                </a:tc>
                <a:tc>
                  <a:txBody>
                    <a:bodyPr/>
                    <a:lstStyle/>
                    <a:p>
                      <a:pPr algn="ctr" fontAlgn="t"/>
                      <a:r>
                        <a:rPr lang="en-US" sz="1600" b="0" i="0" u="none" strike="noStrike" dirty="0" smtClean="0">
                          <a:solidFill>
                            <a:srgbClr val="000000"/>
                          </a:solidFill>
                          <a:effectLst/>
                          <a:latin typeface="+mn-lt"/>
                        </a:rPr>
                        <a:t>2007, 2010</a:t>
                      </a:r>
                      <a:endParaRPr lang="en-US" sz="1600" b="0" i="0" u="none" strike="noStrike" dirty="0">
                        <a:solidFill>
                          <a:srgbClr val="000000"/>
                        </a:solidFill>
                        <a:effectLst/>
                        <a:latin typeface="+mn-lt"/>
                      </a:endParaRPr>
                    </a:p>
                  </a:txBody>
                  <a:tcPr marL="137160" marR="137160" marT="137160" marB="137160" anchor="ctr"/>
                </a:tc>
              </a:tr>
              <a:tr h="542767">
                <a:tc>
                  <a:txBody>
                    <a:bodyPr/>
                    <a:lstStyle/>
                    <a:p>
                      <a:pPr algn="l" fontAlgn="t"/>
                      <a:r>
                        <a:rPr lang="en-US" sz="1600" b="1" i="0" u="none" strike="noStrike" dirty="0">
                          <a:solidFill>
                            <a:srgbClr val="000000"/>
                          </a:solidFill>
                          <a:effectLst/>
                          <a:latin typeface="+mn-lt"/>
                        </a:rPr>
                        <a:t>Utah </a:t>
                      </a:r>
                      <a:r>
                        <a:rPr lang="en-US" sz="1600" b="0" i="0" u="none" strike="noStrike" dirty="0">
                          <a:solidFill>
                            <a:srgbClr val="000000"/>
                          </a:solidFill>
                          <a:effectLst/>
                          <a:latin typeface="+mn-lt"/>
                        </a:rPr>
                        <a:t>Clinical Guidelines on Prescribing Opioids for Treatment of </a:t>
                      </a:r>
                      <a:r>
                        <a:rPr lang="en-US" sz="1600" b="0" i="0" u="none" strike="noStrike" dirty="0" smtClean="0">
                          <a:solidFill>
                            <a:srgbClr val="000000"/>
                          </a:solidFill>
                          <a:effectLst/>
                          <a:latin typeface="+mn-lt"/>
                        </a:rPr>
                        <a:t>Pain</a:t>
                      </a:r>
                      <a:endParaRPr lang="en-US" sz="1600" b="0" i="0" u="none" strike="noStrike" dirty="0">
                        <a:solidFill>
                          <a:srgbClr val="000000"/>
                        </a:solidFill>
                        <a:effectLst/>
                        <a:latin typeface="+mn-lt"/>
                      </a:endParaRPr>
                    </a:p>
                  </a:txBody>
                  <a:tcPr marL="137160" marR="137160" anchor="ctr"/>
                </a:tc>
                <a:tc>
                  <a:txBody>
                    <a:bodyPr/>
                    <a:lstStyle/>
                    <a:p>
                      <a:pPr algn="ctr" fontAlgn="t"/>
                      <a:r>
                        <a:rPr lang="en-US" sz="1600" b="0" i="0" u="none" strike="noStrike">
                          <a:solidFill>
                            <a:srgbClr val="000000"/>
                          </a:solidFill>
                          <a:effectLst/>
                          <a:latin typeface="+mn-lt"/>
                        </a:rPr>
                        <a:t>2009</a:t>
                      </a:r>
                    </a:p>
                  </a:txBody>
                  <a:tcPr marL="137160" marR="137160" marT="137160" marB="137160" anchor="ctr"/>
                </a:tc>
              </a:tr>
              <a:tr h="542767">
                <a:tc>
                  <a:txBody>
                    <a:bodyPr/>
                    <a:lstStyle/>
                    <a:p>
                      <a:pPr algn="l" fontAlgn="t"/>
                      <a:r>
                        <a:rPr lang="en-US" sz="1600" b="1" i="0" u="none" strike="noStrike" dirty="0" smtClean="0">
                          <a:solidFill>
                            <a:srgbClr val="000000"/>
                          </a:solidFill>
                          <a:effectLst/>
                          <a:latin typeface="+mn-lt"/>
                        </a:rPr>
                        <a:t>New</a:t>
                      </a:r>
                      <a:r>
                        <a:rPr lang="en-US" sz="1600" b="1" i="0" u="none" strike="noStrike" baseline="0" dirty="0" smtClean="0">
                          <a:solidFill>
                            <a:srgbClr val="000000"/>
                          </a:solidFill>
                          <a:effectLst/>
                          <a:latin typeface="+mn-lt"/>
                        </a:rPr>
                        <a:t> York City</a:t>
                      </a:r>
                      <a:r>
                        <a:rPr lang="en-US" sz="1600" b="1" i="0" u="none" strike="noStrike" dirty="0" smtClean="0">
                          <a:solidFill>
                            <a:srgbClr val="000000"/>
                          </a:solidFill>
                          <a:effectLst/>
                          <a:latin typeface="+mn-lt"/>
                        </a:rPr>
                        <a:t> </a:t>
                      </a:r>
                      <a:r>
                        <a:rPr lang="en-US" sz="1600" b="0" i="0" u="none" strike="noStrike" dirty="0">
                          <a:solidFill>
                            <a:srgbClr val="000000"/>
                          </a:solidFill>
                          <a:effectLst/>
                          <a:latin typeface="+mn-lt"/>
                        </a:rPr>
                        <a:t>Opioid Prescribing </a:t>
                      </a:r>
                      <a:r>
                        <a:rPr lang="en-US" sz="1600" b="0" i="0" u="none" strike="noStrike" dirty="0" smtClean="0">
                          <a:solidFill>
                            <a:srgbClr val="000000"/>
                          </a:solidFill>
                          <a:effectLst/>
                          <a:latin typeface="+mn-lt"/>
                        </a:rPr>
                        <a:t>Guidelines</a:t>
                      </a:r>
                      <a:endParaRPr lang="en-US" sz="1600" b="0" i="0" u="none" strike="noStrike" dirty="0">
                        <a:solidFill>
                          <a:srgbClr val="000000"/>
                        </a:solidFill>
                        <a:effectLst/>
                        <a:latin typeface="+mn-lt"/>
                      </a:endParaRPr>
                    </a:p>
                  </a:txBody>
                  <a:tcPr marL="137160" marR="137160" anchor="ctr"/>
                </a:tc>
                <a:tc>
                  <a:txBody>
                    <a:bodyPr/>
                    <a:lstStyle/>
                    <a:p>
                      <a:pPr algn="ctr" fontAlgn="t"/>
                      <a:r>
                        <a:rPr lang="en-US" sz="1600" b="0" i="0" u="none" strike="noStrike" dirty="0">
                          <a:solidFill>
                            <a:srgbClr val="000000"/>
                          </a:solidFill>
                          <a:effectLst/>
                          <a:latin typeface="+mn-lt"/>
                        </a:rPr>
                        <a:t>2011</a:t>
                      </a:r>
                    </a:p>
                  </a:txBody>
                  <a:tcPr marL="137160" marR="137160" marT="137160" marB="137160" anchor="ctr"/>
                </a:tc>
              </a:tr>
              <a:tr h="585324">
                <a:tc>
                  <a:txBody>
                    <a:bodyPr/>
                    <a:lstStyle/>
                    <a:p>
                      <a:r>
                        <a:rPr lang="en-US" sz="800" b="0" i="0" u="none" strike="noStrike" baseline="0" dirty="0" smtClean="0">
                          <a:solidFill>
                            <a:srgbClr val="000000"/>
                          </a:solidFill>
                          <a:latin typeface="Arial"/>
                        </a:rPr>
                        <a:t> </a:t>
                      </a:r>
                      <a:r>
                        <a:rPr lang="en-US" sz="1600" b="1" i="0" u="none" strike="noStrike" baseline="0" dirty="0" smtClean="0">
                          <a:solidFill>
                            <a:srgbClr val="000000"/>
                          </a:solidFill>
                          <a:latin typeface="Arial"/>
                        </a:rPr>
                        <a:t>New Mexico </a:t>
                      </a:r>
                      <a:r>
                        <a:rPr lang="en-US" sz="1600" b="0" i="0" u="none" strike="noStrike" baseline="0" dirty="0" smtClean="0">
                          <a:solidFill>
                            <a:srgbClr val="000000"/>
                          </a:solidFill>
                          <a:latin typeface="Arial"/>
                        </a:rPr>
                        <a:t>Clinical Guidelines on Prescribing Opioids for Treatment of Pain </a:t>
                      </a:r>
                      <a:endParaRPr lang="en-US" sz="1600" b="0" i="0" u="none" strike="noStrike" dirty="0">
                        <a:solidFill>
                          <a:srgbClr val="000000"/>
                        </a:solidFill>
                        <a:effectLst/>
                        <a:latin typeface="+mn-lt"/>
                      </a:endParaRPr>
                    </a:p>
                  </a:txBody>
                  <a:tcPr marL="137160" marR="137160" anchor="ctr"/>
                </a:tc>
                <a:tc>
                  <a:txBody>
                    <a:bodyPr/>
                    <a:lstStyle/>
                    <a:p>
                      <a:pPr algn="ctr" fontAlgn="t"/>
                      <a:r>
                        <a:rPr lang="en-US" sz="1600" b="0" i="0" u="none" strike="noStrike" dirty="0" smtClean="0">
                          <a:solidFill>
                            <a:srgbClr val="000000"/>
                          </a:solidFill>
                          <a:effectLst/>
                          <a:latin typeface="+mn-lt"/>
                        </a:rPr>
                        <a:t>2011</a:t>
                      </a:r>
                      <a:endParaRPr lang="en-US" sz="1600" b="0" i="0" u="none" strike="noStrike" dirty="0">
                        <a:solidFill>
                          <a:srgbClr val="000000"/>
                        </a:solidFill>
                        <a:effectLst/>
                        <a:latin typeface="+mn-lt"/>
                      </a:endParaRPr>
                    </a:p>
                  </a:txBody>
                  <a:tcPr marL="137160" marR="137160" marT="137160" marB="137160" anchor="ctr"/>
                </a:tc>
              </a:tr>
              <a:tr h="632506">
                <a:tc>
                  <a:txBody>
                    <a:bodyPr/>
                    <a:lstStyle/>
                    <a:p>
                      <a:pPr algn="l" fontAlgn="t"/>
                      <a:r>
                        <a:rPr lang="en-US" sz="1600" b="1" i="0" u="none" strike="noStrike" dirty="0" smtClean="0">
                          <a:solidFill>
                            <a:srgbClr val="000000"/>
                          </a:solidFill>
                          <a:effectLst/>
                          <a:latin typeface="+mn-lt"/>
                        </a:rPr>
                        <a:t>Ohio</a:t>
                      </a:r>
                      <a:r>
                        <a:rPr lang="en-US" sz="1600" b="0" i="0" u="none" strike="noStrike" dirty="0" smtClean="0">
                          <a:solidFill>
                            <a:srgbClr val="000000"/>
                          </a:solidFill>
                          <a:effectLst/>
                          <a:latin typeface="+mn-lt"/>
                        </a:rPr>
                        <a:t> Guidelines for Prescribing Opioids for the Treatment of Chronic, </a:t>
                      </a:r>
                    </a:p>
                    <a:p>
                      <a:pPr algn="l" fontAlgn="t"/>
                      <a:r>
                        <a:rPr lang="en-US" sz="1600" b="0" i="0" u="none" strike="noStrike" dirty="0" smtClean="0">
                          <a:solidFill>
                            <a:srgbClr val="000000"/>
                          </a:solidFill>
                          <a:effectLst/>
                          <a:latin typeface="+mn-lt"/>
                        </a:rPr>
                        <a:t>Non-Terminal Pain</a:t>
                      </a:r>
                      <a:endParaRPr lang="en-US" sz="1600" b="0" i="0" u="none" strike="noStrike" dirty="0">
                        <a:solidFill>
                          <a:srgbClr val="000000"/>
                        </a:solidFill>
                        <a:effectLst/>
                        <a:latin typeface="+mn-lt"/>
                      </a:endParaRPr>
                    </a:p>
                  </a:txBody>
                  <a:tcPr marL="137160" marR="137160" anchor="ctr"/>
                </a:tc>
                <a:tc>
                  <a:txBody>
                    <a:bodyPr/>
                    <a:lstStyle/>
                    <a:p>
                      <a:pPr algn="ctr" fontAlgn="t"/>
                      <a:r>
                        <a:rPr lang="en-US" sz="1600" b="0" i="0" u="none" strike="noStrike" dirty="0" smtClean="0">
                          <a:solidFill>
                            <a:srgbClr val="000000"/>
                          </a:solidFill>
                          <a:effectLst/>
                          <a:latin typeface="+mn-lt"/>
                        </a:rPr>
                        <a:t>2013</a:t>
                      </a:r>
                      <a:endParaRPr lang="en-US" sz="1600" b="0" i="0" u="none" strike="noStrike" dirty="0">
                        <a:solidFill>
                          <a:srgbClr val="000000"/>
                        </a:solidFill>
                        <a:effectLst/>
                        <a:latin typeface="+mn-lt"/>
                      </a:endParaRPr>
                    </a:p>
                  </a:txBody>
                  <a:tcPr marL="137160" marR="137160" marT="137160" marB="137160" anchor="ctr"/>
                </a:tc>
              </a:tr>
              <a:tr h="606622">
                <a:tc>
                  <a:txBody>
                    <a:bodyPr/>
                    <a:lstStyle/>
                    <a:p>
                      <a:r>
                        <a:rPr lang="en-US" sz="1600" b="1" i="0" u="none" strike="noStrike" kern="1200" baseline="0" dirty="0" smtClean="0">
                          <a:solidFill>
                            <a:srgbClr val="000104"/>
                          </a:solidFill>
                          <a:latin typeface="+mn-lt"/>
                          <a:ea typeface="+mn-ea"/>
                          <a:cs typeface="+mn-cs"/>
                        </a:rPr>
                        <a:t>Indiana</a:t>
                      </a:r>
                      <a:r>
                        <a:rPr lang="en-US" sz="1600" b="0" i="0" u="none" strike="noStrike" kern="1200" baseline="0" dirty="0" smtClean="0">
                          <a:solidFill>
                            <a:srgbClr val="000104"/>
                          </a:solidFill>
                          <a:latin typeface="+mn-lt"/>
                          <a:ea typeface="+mn-ea"/>
                          <a:cs typeface="+mn-cs"/>
                        </a:rPr>
                        <a:t> Healthcare Providers Guide to the Safe, Effective Management of Chronic Non‐Terminal Pain</a:t>
                      </a:r>
                      <a:endParaRPr lang="en-US" sz="1600" b="0" i="0" u="none" strike="noStrike" dirty="0">
                        <a:solidFill>
                          <a:srgbClr val="000104"/>
                        </a:solidFill>
                        <a:effectLst/>
                        <a:latin typeface="+mn-lt"/>
                      </a:endParaRPr>
                    </a:p>
                  </a:txBody>
                  <a:tcPr marL="137160" marR="137160" anchor="ctr"/>
                </a:tc>
                <a:tc>
                  <a:txBody>
                    <a:bodyPr/>
                    <a:lstStyle/>
                    <a:p>
                      <a:pPr algn="ctr" fontAlgn="t"/>
                      <a:r>
                        <a:rPr lang="en-US" sz="1600" b="0" i="0" u="none" strike="noStrike" dirty="0" smtClean="0">
                          <a:solidFill>
                            <a:srgbClr val="000000"/>
                          </a:solidFill>
                          <a:effectLst/>
                          <a:latin typeface="+mn-lt"/>
                        </a:rPr>
                        <a:t>2013</a:t>
                      </a:r>
                      <a:endParaRPr lang="en-US" sz="1600" b="0" i="0" u="none" strike="noStrike" dirty="0">
                        <a:solidFill>
                          <a:srgbClr val="000000"/>
                        </a:solidFill>
                        <a:effectLst/>
                        <a:latin typeface="+mn-lt"/>
                      </a:endParaRPr>
                    </a:p>
                  </a:txBody>
                  <a:tcPr marL="137160" marR="137160" marT="137160" marB="137160" anchor="ctr"/>
                </a:tc>
              </a:tr>
              <a:tr h="606622">
                <a:tc>
                  <a:txBody>
                    <a:bodyPr/>
                    <a:lstStyle/>
                    <a:p>
                      <a:pPr algn="l"/>
                      <a:r>
                        <a:rPr lang="en-US" sz="1600" b="0" i="0" u="none" strike="noStrike" baseline="0" dirty="0" smtClean="0">
                          <a:solidFill>
                            <a:srgbClr val="000104"/>
                          </a:solidFill>
                          <a:latin typeface="Humanist531BT-BlackA"/>
                        </a:rPr>
                        <a:t>Opioid Prescribing Guidelines for </a:t>
                      </a:r>
                      <a:r>
                        <a:rPr lang="en-US" sz="1600" b="1" i="0" u="none" strike="noStrike" baseline="0" dirty="0" smtClean="0">
                          <a:solidFill>
                            <a:srgbClr val="000104"/>
                          </a:solidFill>
                          <a:latin typeface="Humanist531BT-BlackA"/>
                        </a:rPr>
                        <a:t>Oklahoma</a:t>
                      </a:r>
                      <a:r>
                        <a:rPr lang="en-US" sz="1600" b="0" i="0" u="none" strike="noStrike" baseline="0" dirty="0" smtClean="0">
                          <a:solidFill>
                            <a:srgbClr val="000104"/>
                          </a:solidFill>
                          <a:latin typeface="Humanist531BT-BlackA"/>
                        </a:rPr>
                        <a:t> Health Care Providers in the Office-Based Setting</a:t>
                      </a:r>
                      <a:endParaRPr lang="en-US" sz="1600" b="0" i="0" u="none" strike="noStrike" dirty="0">
                        <a:solidFill>
                          <a:srgbClr val="000104"/>
                        </a:solidFill>
                        <a:effectLst/>
                        <a:latin typeface="+mn-lt"/>
                      </a:endParaRPr>
                    </a:p>
                  </a:txBody>
                  <a:tcPr marL="137160" marR="137160" anchor="ctr"/>
                </a:tc>
                <a:tc>
                  <a:txBody>
                    <a:bodyPr/>
                    <a:lstStyle/>
                    <a:p>
                      <a:pPr algn="ctr"/>
                      <a:r>
                        <a:rPr lang="en-US" sz="1600" b="0" i="0" u="none" strike="noStrike" dirty="0" smtClean="0">
                          <a:solidFill>
                            <a:srgbClr val="000000"/>
                          </a:solidFill>
                          <a:effectLst/>
                          <a:latin typeface="+mn-lt"/>
                        </a:rPr>
                        <a:t>2014</a:t>
                      </a:r>
                      <a:endParaRPr lang="en-US" sz="1600" b="0" i="0" u="none" strike="noStrike" dirty="0">
                        <a:solidFill>
                          <a:srgbClr val="000000"/>
                        </a:solidFill>
                        <a:effectLst/>
                        <a:latin typeface="+mn-lt"/>
                      </a:endParaRPr>
                    </a:p>
                  </a:txBody>
                  <a:tcPr marL="137160" marR="137160" marT="137160" marB="137160" anchor="ctr"/>
                </a:tc>
              </a:tr>
            </a:tbl>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9790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Features of opioid guidelines by state: </a:t>
            </a:r>
            <a:br>
              <a:rPr lang="en-US" sz="2800" b="1" dirty="0" smtClean="0"/>
            </a:br>
            <a:r>
              <a:rPr lang="en-US" sz="2800" b="1" dirty="0" smtClean="0"/>
              <a:t>Pre-treatment </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124775"/>
              </p:ext>
            </p:extLst>
          </p:nvPr>
        </p:nvGraphicFramePr>
        <p:xfrm>
          <a:off x="457200" y="1295399"/>
          <a:ext cx="8220456" cy="4998720"/>
        </p:xfrm>
        <a:graphic>
          <a:graphicData uri="http://schemas.openxmlformats.org/drawingml/2006/table">
            <a:tbl>
              <a:tblPr firstRow="1" bandRow="1">
                <a:tableStyleId>{5C22544A-7EE6-4342-B048-85BDC9FD1C3A}</a:tableStyleId>
              </a:tblPr>
              <a:tblGrid>
                <a:gridCol w="3931920"/>
                <a:gridCol w="612648"/>
                <a:gridCol w="560832"/>
                <a:gridCol w="685800"/>
                <a:gridCol w="591312"/>
                <a:gridCol w="612648"/>
                <a:gridCol w="612648"/>
                <a:gridCol w="612648"/>
              </a:tblGrid>
              <a:tr h="334537">
                <a:tc>
                  <a:txBody>
                    <a:bodyPr/>
                    <a:lstStyle/>
                    <a:p>
                      <a:r>
                        <a:rPr lang="en-US" dirty="0" smtClean="0">
                          <a:solidFill>
                            <a:schemeClr val="bg2"/>
                          </a:solidFill>
                        </a:rPr>
                        <a:t>Recommendation*</a:t>
                      </a:r>
                      <a:endParaRPr lang="en-US" dirty="0">
                        <a:solidFill>
                          <a:schemeClr val="bg2"/>
                        </a:solidFill>
                      </a:endParaRPr>
                    </a:p>
                  </a:txBody>
                  <a:tcPr/>
                </a:tc>
                <a:tc>
                  <a:txBody>
                    <a:bodyPr/>
                    <a:lstStyle/>
                    <a:p>
                      <a:r>
                        <a:rPr lang="en-US" dirty="0" smtClean="0">
                          <a:solidFill>
                            <a:schemeClr val="bg2"/>
                          </a:solidFill>
                        </a:rPr>
                        <a:t>UT</a:t>
                      </a:r>
                      <a:endParaRPr lang="en-US" dirty="0">
                        <a:solidFill>
                          <a:schemeClr val="bg2"/>
                        </a:solidFill>
                      </a:endParaRPr>
                    </a:p>
                  </a:txBody>
                  <a:tcPr/>
                </a:tc>
                <a:tc>
                  <a:txBody>
                    <a:bodyPr/>
                    <a:lstStyle/>
                    <a:p>
                      <a:r>
                        <a:rPr lang="en-US" dirty="0" smtClean="0">
                          <a:solidFill>
                            <a:schemeClr val="bg2"/>
                          </a:solidFill>
                        </a:rPr>
                        <a:t>WA</a:t>
                      </a:r>
                      <a:endParaRPr lang="en-US" dirty="0">
                        <a:solidFill>
                          <a:schemeClr val="bg2"/>
                        </a:solidFill>
                      </a:endParaRPr>
                    </a:p>
                  </a:txBody>
                  <a:tcPr/>
                </a:tc>
                <a:tc>
                  <a:txBody>
                    <a:bodyPr/>
                    <a:lstStyle/>
                    <a:p>
                      <a:r>
                        <a:rPr lang="en-US" dirty="0" smtClean="0">
                          <a:solidFill>
                            <a:schemeClr val="bg2"/>
                          </a:solidFill>
                        </a:rPr>
                        <a:t>NYC</a:t>
                      </a:r>
                      <a:endParaRPr lang="en-US" dirty="0">
                        <a:solidFill>
                          <a:schemeClr val="bg2"/>
                        </a:solidFill>
                      </a:endParaRPr>
                    </a:p>
                  </a:txBody>
                  <a:tcPr/>
                </a:tc>
                <a:tc>
                  <a:txBody>
                    <a:bodyPr/>
                    <a:lstStyle/>
                    <a:p>
                      <a:r>
                        <a:rPr lang="en-US" dirty="0" smtClean="0">
                          <a:solidFill>
                            <a:schemeClr val="bg2"/>
                          </a:solidFill>
                        </a:rPr>
                        <a:t>NM</a:t>
                      </a:r>
                      <a:endParaRPr lang="en-US" dirty="0">
                        <a:solidFill>
                          <a:schemeClr val="bg2"/>
                        </a:solidFill>
                      </a:endParaRPr>
                    </a:p>
                  </a:txBody>
                  <a:tcPr/>
                </a:tc>
                <a:tc>
                  <a:txBody>
                    <a:bodyPr/>
                    <a:lstStyle/>
                    <a:p>
                      <a:r>
                        <a:rPr lang="en-US" dirty="0" smtClean="0">
                          <a:solidFill>
                            <a:schemeClr val="bg2"/>
                          </a:solidFill>
                        </a:rPr>
                        <a:t>OH</a:t>
                      </a:r>
                      <a:endParaRPr lang="en-US" dirty="0">
                        <a:solidFill>
                          <a:schemeClr val="bg2"/>
                        </a:solidFill>
                      </a:endParaRPr>
                    </a:p>
                  </a:txBody>
                  <a:tcPr/>
                </a:tc>
                <a:tc>
                  <a:txBody>
                    <a:bodyPr/>
                    <a:lstStyle/>
                    <a:p>
                      <a:r>
                        <a:rPr lang="en-US" dirty="0" smtClean="0">
                          <a:solidFill>
                            <a:schemeClr val="bg2"/>
                          </a:solidFill>
                        </a:rPr>
                        <a:t>IN</a:t>
                      </a:r>
                      <a:endParaRPr lang="en-US" dirty="0">
                        <a:solidFill>
                          <a:schemeClr val="bg2"/>
                        </a:solidFill>
                      </a:endParaRPr>
                    </a:p>
                  </a:txBody>
                  <a:tcPr/>
                </a:tc>
                <a:tc>
                  <a:txBody>
                    <a:bodyPr/>
                    <a:lstStyle/>
                    <a:p>
                      <a:r>
                        <a:rPr lang="en-US" dirty="0" smtClean="0">
                          <a:solidFill>
                            <a:schemeClr val="bg2"/>
                          </a:solidFill>
                        </a:rPr>
                        <a:t>OK</a:t>
                      </a:r>
                      <a:endParaRPr lang="en-US" dirty="0">
                        <a:solidFill>
                          <a:schemeClr val="bg2"/>
                        </a:solidFill>
                      </a:endParaRPr>
                    </a:p>
                  </a:txBody>
                  <a:tcPr/>
                </a:tc>
              </a:tr>
              <a:tr h="557561">
                <a:tc>
                  <a:txBody>
                    <a:bodyPr/>
                    <a:lstStyle/>
                    <a:p>
                      <a:pPr algn="l" fontAlgn="t"/>
                      <a:r>
                        <a:rPr lang="en-US" sz="1400" b="0" i="0" u="none" strike="noStrike" dirty="0">
                          <a:solidFill>
                            <a:srgbClr val="000000"/>
                          </a:solidFill>
                          <a:effectLst/>
                          <a:latin typeface="+mn-lt"/>
                        </a:rPr>
                        <a:t>Assess onset, location, quality, duration, and intensity of pain </a:t>
                      </a:r>
                      <a:r>
                        <a:rPr lang="en-US" sz="1400" b="0" i="0" u="none" strike="noStrike" dirty="0" smtClean="0">
                          <a:solidFill>
                            <a:srgbClr val="000000"/>
                          </a:solidFill>
                          <a:effectLst/>
                          <a:latin typeface="+mn-lt"/>
                        </a:rPr>
                        <a:t>                     </a:t>
                      </a:r>
                      <a:endParaRPr lang="en-US" sz="1400" b="0" i="0" u="none" strike="noStrike" dirty="0">
                        <a:solidFill>
                          <a:srgbClr val="000000"/>
                        </a:solidFill>
                        <a:effectLst/>
                        <a:latin typeface="+mn-lt"/>
                      </a:endParaRPr>
                    </a:p>
                  </a:txBody>
                  <a:tcPr marT="91440" marB="91440"/>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557561">
                <a:tc>
                  <a:txBody>
                    <a:bodyPr/>
                    <a:lstStyle/>
                    <a:p>
                      <a:pPr algn="l" fontAlgn="t"/>
                      <a:r>
                        <a:rPr lang="en-US" sz="1400" b="0" i="0" u="none" strike="noStrike" dirty="0">
                          <a:solidFill>
                            <a:srgbClr val="000000"/>
                          </a:solidFill>
                          <a:effectLst/>
                          <a:latin typeface="+mn-lt"/>
                        </a:rPr>
                        <a:t>Assess current level of function </a:t>
                      </a:r>
                      <a:r>
                        <a:rPr lang="en-US" sz="1400" b="0" i="0" u="none" strike="noStrike" dirty="0" smtClean="0">
                          <a:solidFill>
                            <a:srgbClr val="000000"/>
                          </a:solidFill>
                          <a:effectLst/>
                          <a:latin typeface="+mn-lt"/>
                        </a:rPr>
                        <a:t>and change </a:t>
                      </a:r>
                      <a:r>
                        <a:rPr lang="en-US" sz="1400" b="0" i="0" u="none" strike="noStrike" dirty="0">
                          <a:solidFill>
                            <a:srgbClr val="000000"/>
                          </a:solidFill>
                          <a:effectLst/>
                          <a:latin typeface="+mn-lt"/>
                        </a:rPr>
                        <a:t>over time</a:t>
                      </a:r>
                    </a:p>
                  </a:txBody>
                  <a:tcPr marT="91440" marB="91440"/>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557561">
                <a:tc>
                  <a:txBody>
                    <a:bodyPr/>
                    <a:lstStyle/>
                    <a:p>
                      <a:pPr algn="l" fontAlgn="t"/>
                      <a:r>
                        <a:rPr lang="en-US" sz="1400" b="0" i="0" u="none" strike="noStrike" dirty="0">
                          <a:solidFill>
                            <a:srgbClr val="000000"/>
                          </a:solidFill>
                          <a:effectLst/>
                          <a:latin typeface="+mn-lt"/>
                        </a:rPr>
                        <a:t>Review previous treatments for pain, including prior medication use, and </a:t>
                      </a:r>
                      <a:r>
                        <a:rPr lang="en-US" sz="1400" b="0" i="0" u="none" strike="noStrike" dirty="0" smtClean="0">
                          <a:solidFill>
                            <a:srgbClr val="000000"/>
                          </a:solidFill>
                          <a:effectLst/>
                          <a:latin typeface="+mn-lt"/>
                        </a:rPr>
                        <a:t>their results</a:t>
                      </a:r>
                      <a:endParaRPr lang="en-US" sz="1400" b="0" i="0" u="none" strike="noStrike" dirty="0">
                        <a:solidFill>
                          <a:srgbClr val="000000"/>
                        </a:solidFill>
                        <a:effectLst/>
                        <a:latin typeface="+mn-lt"/>
                      </a:endParaRPr>
                    </a:p>
                  </a:txBody>
                  <a:tcPr marT="91440" marB="91440"/>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557561">
                <a:tc>
                  <a:txBody>
                    <a:bodyPr/>
                    <a:lstStyle/>
                    <a:p>
                      <a:pPr algn="l" fontAlgn="t"/>
                      <a:r>
                        <a:rPr lang="en-US" sz="1400" b="0" i="0" u="none" strike="noStrike" dirty="0">
                          <a:solidFill>
                            <a:srgbClr val="000000"/>
                          </a:solidFill>
                          <a:effectLst/>
                          <a:latin typeface="+mn-lt"/>
                        </a:rPr>
                        <a:t>Screen </a:t>
                      </a:r>
                      <a:r>
                        <a:rPr lang="en-US" sz="1400" b="0" i="0" u="none" strike="noStrike" dirty="0" smtClean="0">
                          <a:solidFill>
                            <a:srgbClr val="000000"/>
                          </a:solidFill>
                          <a:effectLst/>
                          <a:latin typeface="+mn-lt"/>
                        </a:rPr>
                        <a:t>for </a:t>
                      </a:r>
                      <a:r>
                        <a:rPr lang="en-US" sz="1400" b="0" i="0" u="none" strike="noStrike" dirty="0">
                          <a:solidFill>
                            <a:srgbClr val="000000"/>
                          </a:solidFill>
                          <a:effectLst/>
                          <a:latin typeface="+mn-lt"/>
                        </a:rPr>
                        <a:t>personal or family history of mental health or substance use disorders</a:t>
                      </a:r>
                    </a:p>
                  </a:txBody>
                  <a:tcPr marT="91440" marB="91440"/>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362415">
                <a:tc>
                  <a:txBody>
                    <a:bodyPr/>
                    <a:lstStyle/>
                    <a:p>
                      <a:pPr algn="l" fontAlgn="t"/>
                      <a:r>
                        <a:rPr lang="en-US" sz="1400" b="0" i="0" u="none" strike="noStrike" dirty="0">
                          <a:solidFill>
                            <a:srgbClr val="000000"/>
                          </a:solidFill>
                          <a:effectLst/>
                          <a:latin typeface="+mn-lt"/>
                        </a:rPr>
                        <a:t>Determine pregnancy status of patient</a:t>
                      </a:r>
                    </a:p>
                  </a:txBody>
                  <a:tcPr marT="91440" marB="91440"/>
                </a:tc>
                <a:tc>
                  <a:txBody>
                    <a:bodyPr/>
                    <a:lstStyle/>
                    <a:p>
                      <a:pPr algn="ctr" fontAlgn="ctr"/>
                      <a:r>
                        <a:rPr lang="en-US" sz="1400" b="0" i="0" u="none" strike="noStrike">
                          <a:solidFill>
                            <a:srgbClr val="000000"/>
                          </a:solidFill>
                          <a:effectLst/>
                          <a:latin typeface="+mn-lt"/>
                        </a:rPr>
                        <a:t> </a:t>
                      </a:r>
                    </a:p>
                  </a:txBody>
                  <a:tcPr marL="0" marR="0" marT="0" marB="0" anchor="ctr"/>
                </a:tc>
                <a:tc>
                  <a:txBody>
                    <a:bodyPr/>
                    <a:lstStyle/>
                    <a:p>
                      <a:pPr algn="ctr" fontAlgn="ctr"/>
                      <a:r>
                        <a:rPr lang="en-US" sz="1400" b="0" i="0" u="none" strike="noStrike" dirty="0">
                          <a:solidFill>
                            <a:srgbClr val="000000"/>
                          </a:solidFill>
                          <a:effectLst/>
                          <a:latin typeface="+mn-lt"/>
                        </a:rPr>
                        <a:t> </a:t>
                      </a:r>
                    </a:p>
                  </a:txBody>
                  <a:tcPr marL="0" marR="0" marT="0" marB="0" anchor="ctr"/>
                </a:tc>
                <a:tc>
                  <a:txBody>
                    <a:bodyPr/>
                    <a:lstStyle/>
                    <a:p>
                      <a:pPr algn="ctr" fontAlgn="ctr"/>
                      <a:r>
                        <a:rPr lang="en-US" sz="1400" b="0" i="0" u="none" strike="noStrike" dirty="0">
                          <a:solidFill>
                            <a:srgbClr val="000000"/>
                          </a:solidFill>
                          <a:effectLst/>
                          <a:latin typeface="+mn-lt"/>
                        </a:rPr>
                        <a:t> </a:t>
                      </a:r>
                    </a:p>
                  </a:txBody>
                  <a:tcPr marL="0" marR="0" marT="0" marB="0" anchor="ctr"/>
                </a:tc>
                <a:tc>
                  <a:txBody>
                    <a:bodyPr/>
                    <a:lstStyle/>
                    <a:p>
                      <a:pPr algn="ctr"/>
                      <a:endParaRPr lang="en-US" sz="1400" dirty="0">
                        <a:solidFill>
                          <a:srgbClr val="000104"/>
                        </a:solidFill>
                        <a:latin typeface="+mn-lt"/>
                      </a:endParaRPr>
                    </a:p>
                  </a:txBody>
                  <a:tcPr anchor="ctr"/>
                </a:tc>
                <a:tc>
                  <a:txBody>
                    <a:bodyPr/>
                    <a:lstStyle/>
                    <a:p>
                      <a:pPr algn="ctr"/>
                      <a:endParaRPr lang="en-US" sz="1400">
                        <a:solidFill>
                          <a:srgbClr val="000104"/>
                        </a:solidFill>
                        <a:latin typeface="+mn-lt"/>
                      </a:endParaRPr>
                    </a:p>
                  </a:txBody>
                  <a:tcPr anchor="ctr"/>
                </a:tc>
                <a:tc>
                  <a:txBody>
                    <a:bodyPr/>
                    <a:lstStyle/>
                    <a:p>
                      <a:pPr algn="ctr"/>
                      <a:endParaRPr lang="en-US" sz="140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r>
              <a:tr h="362415">
                <a:tc>
                  <a:txBody>
                    <a:bodyPr/>
                    <a:lstStyle/>
                    <a:p>
                      <a:pPr algn="l" fontAlgn="t"/>
                      <a:r>
                        <a:rPr lang="en-US" sz="1400" b="0" i="0" u="none" strike="noStrike" dirty="0">
                          <a:solidFill>
                            <a:srgbClr val="000000"/>
                          </a:solidFill>
                          <a:effectLst/>
                          <a:latin typeface="+mn-lt"/>
                        </a:rPr>
                        <a:t>Check </a:t>
                      </a:r>
                      <a:r>
                        <a:rPr lang="en-US" sz="1400" b="0" i="0" u="none" strike="noStrike" dirty="0" smtClean="0">
                          <a:solidFill>
                            <a:srgbClr val="000000"/>
                          </a:solidFill>
                          <a:effectLst/>
                          <a:latin typeface="+mn-lt"/>
                        </a:rPr>
                        <a:t>Prescript</a:t>
                      </a:r>
                      <a:r>
                        <a:rPr lang="en-US" sz="1400" b="0" i="0" u="none" strike="noStrike" baseline="0" dirty="0" smtClean="0">
                          <a:solidFill>
                            <a:srgbClr val="000000"/>
                          </a:solidFill>
                          <a:effectLst/>
                          <a:latin typeface="+mn-lt"/>
                        </a:rPr>
                        <a:t> Drug Monitor Program (PDMP)</a:t>
                      </a:r>
                      <a:endParaRPr lang="en-US" sz="1400" b="0" i="0" u="none" strike="noStrike" dirty="0">
                        <a:solidFill>
                          <a:srgbClr val="000000"/>
                        </a:solidFill>
                        <a:effectLst/>
                        <a:latin typeface="+mn-lt"/>
                      </a:endParaRPr>
                    </a:p>
                  </a:txBody>
                  <a:tcPr marT="91440" marB="91440"/>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362415">
                <a:tc>
                  <a:txBody>
                    <a:bodyPr/>
                    <a:lstStyle/>
                    <a:p>
                      <a:pPr algn="l" fontAlgn="t"/>
                      <a:r>
                        <a:rPr lang="en-US" sz="1400" b="0" i="0" u="none" strike="noStrike" dirty="0">
                          <a:solidFill>
                            <a:srgbClr val="000000"/>
                          </a:solidFill>
                          <a:effectLst/>
                          <a:latin typeface="+mn-lt"/>
                        </a:rPr>
                        <a:t>Conduct a physical exam</a:t>
                      </a:r>
                    </a:p>
                  </a:txBody>
                  <a:tcPr marT="91440" marB="91440"/>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endParaRPr lang="en-US" sz="1400" dirty="0">
                        <a:solidFill>
                          <a:srgbClr val="000104"/>
                        </a:solidFill>
                        <a:latin typeface="+mn-lt"/>
                      </a:endParaRPr>
                    </a:p>
                  </a:txBody>
                  <a:tcPr anchor="ctr"/>
                </a:tc>
                <a:tc>
                  <a:txBody>
                    <a:bodyPr/>
                    <a:lstStyle/>
                    <a:p>
                      <a:pPr algn="ctr"/>
                      <a:endParaRPr lang="en-US" sz="140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r>
              <a:tr h="362415">
                <a:tc>
                  <a:txBody>
                    <a:bodyPr/>
                    <a:lstStyle/>
                    <a:p>
                      <a:pPr algn="l" fontAlgn="t"/>
                      <a:r>
                        <a:rPr lang="en-US" sz="1400" b="0" i="0" u="none" strike="noStrike" dirty="0">
                          <a:solidFill>
                            <a:srgbClr val="000000"/>
                          </a:solidFill>
                          <a:effectLst/>
                          <a:latin typeface="+mn-lt"/>
                        </a:rPr>
                        <a:t>Conduct a </a:t>
                      </a:r>
                      <a:r>
                        <a:rPr lang="en-US" sz="1400" b="0" i="0" u="none" strike="noStrike" dirty="0" smtClean="0">
                          <a:solidFill>
                            <a:srgbClr val="000000"/>
                          </a:solidFill>
                          <a:effectLst/>
                          <a:latin typeface="+mn-lt"/>
                        </a:rPr>
                        <a:t>urine</a:t>
                      </a:r>
                      <a:r>
                        <a:rPr lang="en-US" sz="1400" b="0" i="0" u="none" strike="noStrike" baseline="0" dirty="0" smtClean="0">
                          <a:solidFill>
                            <a:srgbClr val="000000"/>
                          </a:solidFill>
                          <a:effectLst/>
                          <a:latin typeface="+mn-lt"/>
                        </a:rPr>
                        <a:t> drug test (UDT)</a:t>
                      </a:r>
                      <a:endParaRPr lang="en-US" sz="1400" b="0" i="0" u="none" strike="noStrike" dirty="0">
                        <a:solidFill>
                          <a:srgbClr val="000000"/>
                        </a:solidFill>
                        <a:effectLst/>
                        <a:latin typeface="+mn-lt"/>
                      </a:endParaRPr>
                    </a:p>
                  </a:txBody>
                  <a:tcPr marT="91440" marB="91440"/>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r h="557561">
                <a:tc>
                  <a:txBody>
                    <a:bodyPr/>
                    <a:lstStyle/>
                    <a:p>
                      <a:pPr algn="l" fontAlgn="t"/>
                      <a:r>
                        <a:rPr lang="en-US" sz="1400" b="0" i="0" u="none" strike="noStrike" dirty="0" smtClean="0">
                          <a:solidFill>
                            <a:srgbClr val="000000"/>
                          </a:solidFill>
                          <a:effectLst/>
                          <a:latin typeface="+mn-lt"/>
                        </a:rPr>
                        <a:t>Indication: Opioids </a:t>
                      </a:r>
                      <a:r>
                        <a:rPr lang="en-US" sz="1400" b="0" i="0" u="none" strike="noStrike" dirty="0">
                          <a:solidFill>
                            <a:srgbClr val="000000"/>
                          </a:solidFill>
                          <a:effectLst/>
                          <a:latin typeface="+mn-lt"/>
                        </a:rPr>
                        <a:t>are </a:t>
                      </a:r>
                      <a:r>
                        <a:rPr lang="en-US" sz="1400" b="0" i="0" u="none" strike="noStrike" dirty="0" smtClean="0">
                          <a:solidFill>
                            <a:srgbClr val="000000"/>
                          </a:solidFill>
                          <a:effectLst/>
                          <a:latin typeface="+mn-lt"/>
                        </a:rPr>
                        <a:t>for moderate </a:t>
                      </a:r>
                      <a:r>
                        <a:rPr lang="en-US" sz="1400" b="0" i="0" u="none" strike="noStrike" dirty="0">
                          <a:solidFill>
                            <a:srgbClr val="000000"/>
                          </a:solidFill>
                          <a:effectLst/>
                          <a:latin typeface="+mn-lt"/>
                        </a:rPr>
                        <a:t>to severe pain that has failed other indicated therapies</a:t>
                      </a:r>
                    </a:p>
                  </a:txBody>
                  <a:tcPr marT="91440" marB="91440"/>
                </a:tc>
                <a:tc>
                  <a:txBody>
                    <a:bodyPr/>
                    <a:lstStyle/>
                    <a:p>
                      <a:pPr algn="ctr" fontAlgn="ctr"/>
                      <a:r>
                        <a:rPr lang="en-US" sz="1400" b="0" i="0" u="none" strike="noStrike">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fontAlgn="ctr"/>
                      <a:r>
                        <a:rPr lang="en-US" sz="1400" b="0" i="0" u="none" strike="noStrike" dirty="0">
                          <a:solidFill>
                            <a:srgbClr val="000000"/>
                          </a:solidFill>
                          <a:effectLst/>
                          <a:latin typeface="+mn-lt"/>
                        </a:rPr>
                        <a:t>Y</a:t>
                      </a:r>
                    </a:p>
                  </a:txBody>
                  <a:tcPr marL="0" marR="0" marT="0" marB="0"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c>
                  <a:txBody>
                    <a:bodyPr/>
                    <a:lstStyle/>
                    <a:p>
                      <a:pPr algn="ctr"/>
                      <a:r>
                        <a:rPr lang="en-US" sz="1400" dirty="0" smtClean="0">
                          <a:solidFill>
                            <a:srgbClr val="000104"/>
                          </a:solidFill>
                          <a:latin typeface="+mn-lt"/>
                        </a:rPr>
                        <a:t>Y</a:t>
                      </a:r>
                      <a:endParaRPr lang="en-US" sz="1400" dirty="0">
                        <a:solidFill>
                          <a:srgbClr val="000104"/>
                        </a:solidFill>
                        <a:latin typeface="+mn-lt"/>
                      </a:endParaRPr>
                    </a:p>
                  </a:txBody>
                  <a:tcPr anchor="ctr"/>
                </a:tc>
              </a:tr>
            </a:tbl>
          </a:graphicData>
        </a:graphic>
      </p:graphicFrame>
      <p:sp>
        <p:nvSpPr>
          <p:cNvPr id="4" name="Slide Number Placeholder 3"/>
          <p:cNvSpPr>
            <a:spLocks noGrp="1"/>
          </p:cNvSpPr>
          <p:nvPr>
            <p:ph type="sldNum" sz="quarter" idx="12"/>
          </p:nvPr>
        </p:nvSpPr>
        <p:spPr>
          <a:xfrm flipH="1" flipV="1">
            <a:off x="9448800" y="6601598"/>
            <a:ext cx="304800" cy="256401"/>
          </a:xfrm>
        </p:spPr>
        <p:txBody>
          <a:bodyPr/>
          <a:lstStyle/>
          <a:p>
            <a:endParaRPr lang="en-US" dirty="0"/>
          </a:p>
        </p:txBody>
      </p:sp>
      <p:sp>
        <p:nvSpPr>
          <p:cNvPr id="3" name="TextBox 2"/>
          <p:cNvSpPr txBox="1"/>
          <p:nvPr/>
        </p:nvSpPr>
        <p:spPr>
          <a:xfrm>
            <a:off x="762000" y="6324600"/>
            <a:ext cx="7543800" cy="276999"/>
          </a:xfrm>
          <a:prstGeom prst="rect">
            <a:avLst/>
          </a:prstGeom>
          <a:noFill/>
        </p:spPr>
        <p:txBody>
          <a:bodyPr wrap="square" rtlCol="0">
            <a:spAutoFit/>
          </a:bodyPr>
          <a:lstStyle/>
          <a:p>
            <a:r>
              <a:rPr lang="en-US" sz="1200" dirty="0" smtClean="0"/>
              <a:t>*Recommendation listed here might differ from the wording in the guideline.</a:t>
            </a:r>
            <a:endParaRPr lang="en-US" sz="1200" dirty="0"/>
          </a:p>
        </p:txBody>
      </p:sp>
    </p:spTree>
    <p:extLst>
      <p:ext uri="{BB962C8B-B14F-4D97-AF65-F5344CB8AC3E}">
        <p14:creationId xmlns:p14="http://schemas.microsoft.com/office/powerpoint/2010/main" val="218983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Features of opioid guidelines by state: </a:t>
            </a:r>
            <a:br>
              <a:rPr lang="en-US" sz="2800" b="1" dirty="0" smtClean="0"/>
            </a:br>
            <a:r>
              <a:rPr lang="en-US" sz="2800" b="1" dirty="0" smtClean="0"/>
              <a:t>Initial opioid treatment </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2439523"/>
              </p:ext>
            </p:extLst>
          </p:nvPr>
        </p:nvGraphicFramePr>
        <p:xfrm>
          <a:off x="457200" y="1600201"/>
          <a:ext cx="8220456" cy="4563563"/>
        </p:xfrm>
        <a:graphic>
          <a:graphicData uri="http://schemas.openxmlformats.org/drawingml/2006/table">
            <a:tbl>
              <a:tblPr firstRow="1" bandRow="1">
                <a:tableStyleId>{5C22544A-7EE6-4342-B048-85BDC9FD1C3A}</a:tableStyleId>
              </a:tblPr>
              <a:tblGrid>
                <a:gridCol w="3931920"/>
                <a:gridCol w="612648"/>
                <a:gridCol w="560832"/>
                <a:gridCol w="685800"/>
                <a:gridCol w="591312"/>
                <a:gridCol w="612648"/>
                <a:gridCol w="612648"/>
                <a:gridCol w="612648"/>
              </a:tblGrid>
              <a:tr h="458277">
                <a:tc>
                  <a:txBody>
                    <a:bodyPr/>
                    <a:lstStyle/>
                    <a:p>
                      <a:r>
                        <a:rPr lang="en-US" dirty="0" smtClean="0">
                          <a:solidFill>
                            <a:schemeClr val="bg2"/>
                          </a:solidFill>
                        </a:rPr>
                        <a:t>Recommendation*</a:t>
                      </a:r>
                      <a:endParaRPr lang="en-US" dirty="0">
                        <a:solidFill>
                          <a:schemeClr val="bg2"/>
                        </a:solidFill>
                      </a:endParaRPr>
                    </a:p>
                  </a:txBody>
                  <a:tcPr/>
                </a:tc>
                <a:tc>
                  <a:txBody>
                    <a:bodyPr/>
                    <a:lstStyle/>
                    <a:p>
                      <a:pPr algn="ctr"/>
                      <a:r>
                        <a:rPr lang="en-US" dirty="0" smtClean="0">
                          <a:solidFill>
                            <a:schemeClr val="bg2"/>
                          </a:solidFill>
                        </a:rPr>
                        <a:t>UT</a:t>
                      </a:r>
                      <a:endParaRPr lang="en-US" dirty="0">
                        <a:solidFill>
                          <a:schemeClr val="bg2"/>
                        </a:solidFill>
                      </a:endParaRPr>
                    </a:p>
                  </a:txBody>
                  <a:tcPr/>
                </a:tc>
                <a:tc>
                  <a:txBody>
                    <a:bodyPr/>
                    <a:lstStyle/>
                    <a:p>
                      <a:pPr algn="ctr"/>
                      <a:r>
                        <a:rPr lang="en-US" dirty="0" smtClean="0">
                          <a:solidFill>
                            <a:schemeClr val="bg2"/>
                          </a:solidFill>
                        </a:rPr>
                        <a:t>WA</a:t>
                      </a:r>
                      <a:endParaRPr lang="en-US" dirty="0">
                        <a:solidFill>
                          <a:schemeClr val="bg2"/>
                        </a:solidFill>
                      </a:endParaRPr>
                    </a:p>
                  </a:txBody>
                  <a:tcPr/>
                </a:tc>
                <a:tc>
                  <a:txBody>
                    <a:bodyPr/>
                    <a:lstStyle/>
                    <a:p>
                      <a:pPr algn="ctr"/>
                      <a:r>
                        <a:rPr lang="en-US" dirty="0" smtClean="0">
                          <a:solidFill>
                            <a:schemeClr val="bg2"/>
                          </a:solidFill>
                        </a:rPr>
                        <a:t>NYC</a:t>
                      </a:r>
                      <a:endParaRPr lang="en-US" dirty="0">
                        <a:solidFill>
                          <a:schemeClr val="bg2"/>
                        </a:solidFill>
                      </a:endParaRPr>
                    </a:p>
                  </a:txBody>
                  <a:tcPr/>
                </a:tc>
                <a:tc>
                  <a:txBody>
                    <a:bodyPr/>
                    <a:lstStyle/>
                    <a:p>
                      <a:pPr algn="ctr"/>
                      <a:r>
                        <a:rPr lang="en-US" dirty="0" smtClean="0">
                          <a:solidFill>
                            <a:schemeClr val="bg2"/>
                          </a:solidFill>
                        </a:rPr>
                        <a:t>NM</a:t>
                      </a:r>
                      <a:endParaRPr lang="en-US" dirty="0">
                        <a:solidFill>
                          <a:schemeClr val="bg2"/>
                        </a:solidFill>
                      </a:endParaRPr>
                    </a:p>
                  </a:txBody>
                  <a:tcPr/>
                </a:tc>
                <a:tc>
                  <a:txBody>
                    <a:bodyPr/>
                    <a:lstStyle/>
                    <a:p>
                      <a:pPr algn="ctr"/>
                      <a:r>
                        <a:rPr lang="en-US" dirty="0" smtClean="0">
                          <a:solidFill>
                            <a:schemeClr val="bg2"/>
                          </a:solidFill>
                        </a:rPr>
                        <a:t>OH</a:t>
                      </a:r>
                      <a:endParaRPr lang="en-US" dirty="0">
                        <a:solidFill>
                          <a:schemeClr val="bg2"/>
                        </a:solidFill>
                      </a:endParaRPr>
                    </a:p>
                  </a:txBody>
                  <a:tcPr/>
                </a:tc>
                <a:tc>
                  <a:txBody>
                    <a:bodyPr/>
                    <a:lstStyle/>
                    <a:p>
                      <a:pPr algn="ctr"/>
                      <a:r>
                        <a:rPr lang="en-US" dirty="0" smtClean="0">
                          <a:solidFill>
                            <a:schemeClr val="bg2"/>
                          </a:solidFill>
                        </a:rPr>
                        <a:t>IN</a:t>
                      </a:r>
                      <a:endParaRPr lang="en-US" dirty="0">
                        <a:solidFill>
                          <a:schemeClr val="bg2"/>
                        </a:solidFill>
                      </a:endParaRPr>
                    </a:p>
                  </a:txBody>
                  <a:tcPr/>
                </a:tc>
                <a:tc>
                  <a:txBody>
                    <a:bodyPr/>
                    <a:lstStyle/>
                    <a:p>
                      <a:pPr algn="ctr"/>
                      <a:r>
                        <a:rPr lang="en-US" dirty="0" smtClean="0">
                          <a:solidFill>
                            <a:schemeClr val="bg2"/>
                          </a:solidFill>
                        </a:rPr>
                        <a:t>OK</a:t>
                      </a:r>
                      <a:endParaRPr lang="en-US" dirty="0">
                        <a:solidFill>
                          <a:schemeClr val="bg2"/>
                        </a:solidFill>
                      </a:endParaRPr>
                    </a:p>
                  </a:txBody>
                  <a:tcPr/>
                </a:tc>
              </a:tr>
              <a:tr h="548019">
                <a:tc>
                  <a:txBody>
                    <a:bodyPr/>
                    <a:lstStyle/>
                    <a:p>
                      <a:pPr algn="l" fontAlgn="t"/>
                      <a:r>
                        <a:rPr lang="en-US" sz="1400" b="0" i="0" u="none" strike="noStrike" dirty="0" smtClean="0">
                          <a:solidFill>
                            <a:srgbClr val="000000"/>
                          </a:solidFill>
                          <a:effectLst/>
                          <a:latin typeface="myriad webpro"/>
                        </a:rPr>
                        <a:t>LA/ER </a:t>
                      </a:r>
                      <a:r>
                        <a:rPr lang="en-US" sz="1400" b="0" i="0" u="none" strike="noStrike" dirty="0">
                          <a:solidFill>
                            <a:srgbClr val="000000"/>
                          </a:solidFill>
                          <a:effectLst/>
                          <a:latin typeface="myriad webpro"/>
                        </a:rPr>
                        <a:t>opioids should not </a:t>
                      </a:r>
                      <a:r>
                        <a:rPr lang="en-US" sz="1400" b="0" i="0" u="none" strike="noStrike" dirty="0" smtClean="0">
                          <a:solidFill>
                            <a:srgbClr val="000000"/>
                          </a:solidFill>
                          <a:effectLst/>
                          <a:latin typeface="myriad webpro"/>
                        </a:rPr>
                        <a:t>usually</a:t>
                      </a:r>
                      <a:r>
                        <a:rPr lang="en-US" sz="1400" b="0" i="0" u="none" strike="noStrike" baseline="0" dirty="0" smtClean="0">
                          <a:solidFill>
                            <a:srgbClr val="000000"/>
                          </a:solidFill>
                          <a:effectLst/>
                          <a:latin typeface="myriad webpro"/>
                        </a:rPr>
                        <a:t> </a:t>
                      </a:r>
                      <a:r>
                        <a:rPr lang="en-US" sz="1400" b="0" i="0" u="none" strike="noStrike" dirty="0" smtClean="0">
                          <a:solidFill>
                            <a:srgbClr val="000000"/>
                          </a:solidFill>
                          <a:effectLst/>
                          <a:latin typeface="myriad webpro"/>
                        </a:rPr>
                        <a:t>be </a:t>
                      </a:r>
                      <a:r>
                        <a:rPr lang="en-US" sz="1400" b="0" i="0" u="none" strike="noStrike" dirty="0">
                          <a:solidFill>
                            <a:srgbClr val="000000"/>
                          </a:solidFill>
                          <a:effectLst/>
                          <a:latin typeface="myriad webpro"/>
                        </a:rPr>
                        <a:t>used as first-line agents</a:t>
                      </a:r>
                    </a:p>
                  </a:txBody>
                  <a:tcPr marT="91440" marB="91440"/>
                </a:tc>
                <a:tc>
                  <a:txBody>
                    <a:bodyPr/>
                    <a:lstStyle/>
                    <a:p>
                      <a:pPr algn="ctr" fontAlgn="ctr"/>
                      <a:r>
                        <a:rPr lang="en-US" sz="1400" b="0" i="0" u="none" strike="noStrike" dirty="0">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r>
              <a:tr h="548019">
                <a:tc>
                  <a:txBody>
                    <a:bodyPr/>
                    <a:lstStyle/>
                    <a:p>
                      <a:pPr algn="l" fontAlgn="t"/>
                      <a:r>
                        <a:rPr lang="en-US" sz="1400" b="0" i="0" u="none" strike="noStrike" dirty="0">
                          <a:solidFill>
                            <a:srgbClr val="000000"/>
                          </a:solidFill>
                          <a:effectLst/>
                          <a:latin typeface="myriad webpro"/>
                        </a:rPr>
                        <a:t>Methadone is generally not considered </a:t>
                      </a:r>
                      <a:r>
                        <a:rPr lang="en-US" sz="1400" b="0" i="0" u="none" strike="noStrike" dirty="0" smtClean="0">
                          <a:solidFill>
                            <a:srgbClr val="000000"/>
                          </a:solidFill>
                          <a:effectLst/>
                          <a:latin typeface="myriad webpro"/>
                        </a:rPr>
                        <a:t>a </a:t>
                      </a:r>
                      <a:r>
                        <a:rPr lang="en-US" sz="1400" b="0" i="0" u="none" strike="noStrike" dirty="0">
                          <a:solidFill>
                            <a:srgbClr val="000000"/>
                          </a:solidFill>
                          <a:effectLst/>
                          <a:latin typeface="myriad webpro"/>
                        </a:rPr>
                        <a:t>first-line opioid for chronic </a:t>
                      </a:r>
                      <a:r>
                        <a:rPr lang="en-US" sz="1400" b="0" i="0" u="none" strike="noStrike" dirty="0" smtClean="0">
                          <a:solidFill>
                            <a:srgbClr val="000000"/>
                          </a:solidFill>
                          <a:effectLst/>
                          <a:latin typeface="myriad webpro"/>
                        </a:rPr>
                        <a:t>pain</a:t>
                      </a:r>
                      <a:endParaRPr lang="en-US" sz="1400" b="0" i="0" u="none" strike="noStrike" dirty="0">
                        <a:solidFill>
                          <a:srgbClr val="000000"/>
                        </a:solidFill>
                        <a:effectLst/>
                        <a:latin typeface="myriad webpro"/>
                      </a:endParaRPr>
                    </a:p>
                  </a:txBody>
                  <a:tcPr marT="91440" marB="91440"/>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dirty="0">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 </a:t>
                      </a:r>
                    </a:p>
                  </a:txBody>
                  <a:tcPr marL="0" marR="0" marT="0" marB="0" anchor="ctr"/>
                </a:tc>
                <a:tc>
                  <a:txBody>
                    <a:bodyPr/>
                    <a:lstStyle/>
                    <a:p>
                      <a:pPr algn="ct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r>
              <a:tr h="417206">
                <a:tc>
                  <a:txBody>
                    <a:bodyPr/>
                    <a:lstStyle/>
                    <a:p>
                      <a:pPr algn="l" fontAlgn="t"/>
                      <a:r>
                        <a:rPr lang="en-US" sz="1400" b="0" i="0" u="none" strike="noStrike" dirty="0">
                          <a:solidFill>
                            <a:srgbClr val="000000"/>
                          </a:solidFill>
                          <a:effectLst/>
                          <a:latin typeface="myriad webpro"/>
                        </a:rPr>
                        <a:t>The lowest effective dose should be </a:t>
                      </a:r>
                      <a:r>
                        <a:rPr lang="en-US" sz="1400" b="0" i="0" u="none" strike="noStrike" dirty="0" smtClean="0">
                          <a:solidFill>
                            <a:srgbClr val="000000"/>
                          </a:solidFill>
                          <a:effectLst/>
                          <a:latin typeface="myriad webpro"/>
                        </a:rPr>
                        <a:t>given</a:t>
                      </a:r>
                      <a:endParaRPr lang="en-US" sz="1400" b="0" i="0" u="none" strike="noStrike" dirty="0">
                        <a:solidFill>
                          <a:srgbClr val="000000"/>
                        </a:solidFill>
                        <a:effectLst/>
                        <a:latin typeface="myriad webpro"/>
                      </a:endParaRPr>
                    </a:p>
                  </a:txBody>
                  <a:tcPr marT="91440" marB="91440"/>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r>
              <a:tr h="739826">
                <a:tc>
                  <a:txBody>
                    <a:bodyPr/>
                    <a:lstStyle/>
                    <a:p>
                      <a:pPr algn="l" fontAlgn="t"/>
                      <a:r>
                        <a:rPr lang="en-US" sz="1400" b="0" i="0" u="none" strike="noStrike" dirty="0">
                          <a:solidFill>
                            <a:srgbClr val="000000"/>
                          </a:solidFill>
                          <a:effectLst/>
                          <a:latin typeface="myriad webpro"/>
                        </a:rPr>
                        <a:t>Initial course of treatment should be considered a trial and short-term (lasting from several weeks to several months)</a:t>
                      </a:r>
                    </a:p>
                  </a:txBody>
                  <a:tcPr marT="91440" marB="91440"/>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 </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endParaRPr lang="en-US" sz="140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r>
              <a:tr h="931632">
                <a:tc>
                  <a:txBody>
                    <a:bodyPr/>
                    <a:lstStyle/>
                    <a:p>
                      <a:pPr algn="l" fontAlgn="t"/>
                      <a:r>
                        <a:rPr lang="en-US" sz="1400" b="0" i="0" u="none" strike="noStrike" dirty="0" smtClean="0">
                          <a:solidFill>
                            <a:srgbClr val="000000"/>
                          </a:solidFill>
                          <a:effectLst/>
                          <a:latin typeface="myriad webpro"/>
                        </a:rPr>
                        <a:t>Do not combine opioids with </a:t>
                      </a:r>
                      <a:r>
                        <a:rPr lang="en-US" sz="1400" b="0" i="0" u="none" strike="noStrike" dirty="0">
                          <a:solidFill>
                            <a:srgbClr val="000000"/>
                          </a:solidFill>
                          <a:effectLst/>
                          <a:latin typeface="myriad webpro"/>
                        </a:rPr>
                        <a:t>sedative-hypnotics such as benzodiazepines or barbiturates unless there is a specific medical and/or psychiatric indication</a:t>
                      </a:r>
                    </a:p>
                  </a:txBody>
                  <a:tcPr marT="91440" marB="91440"/>
                </a:tc>
                <a:tc>
                  <a:txBody>
                    <a:bodyPr/>
                    <a:lstStyle/>
                    <a:p>
                      <a:pPr algn="ctr" fontAlgn="ctr"/>
                      <a:r>
                        <a:rPr lang="en-US" sz="1400" b="0" i="0" u="none" strike="noStrike">
                          <a:solidFill>
                            <a:srgbClr val="000000"/>
                          </a:solidFill>
                          <a:effectLst/>
                          <a:latin typeface="myriad webpro"/>
                        </a:rPr>
                        <a:t> </a:t>
                      </a:r>
                    </a:p>
                  </a:txBody>
                  <a:tcPr marL="0" marR="0" marT="0" marB="0" anchor="ctr"/>
                </a:tc>
                <a:tc>
                  <a:txBody>
                    <a:bodyPr/>
                    <a:lstStyle/>
                    <a:p>
                      <a:pPr algn="ctr" fontAlgn="ctr"/>
                      <a:r>
                        <a:rPr lang="en-US" sz="1400" b="0" i="0" u="none" strike="noStrike" dirty="0" smtClean="0">
                          <a:solidFill>
                            <a:srgbClr val="000000"/>
                          </a:solidFill>
                          <a:effectLst/>
                          <a:latin typeface="myriad webpro"/>
                        </a:rPr>
                        <a:t>Y</a:t>
                      </a:r>
                      <a:r>
                        <a:rPr lang="en-US" sz="1400" b="0" i="0" u="none" strike="noStrike" dirty="0">
                          <a:solidFill>
                            <a:srgbClr val="000000"/>
                          </a:solidFill>
                          <a:effectLst/>
                          <a:latin typeface="myriad webpro"/>
                        </a:rPr>
                        <a:t> </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a:endParaRPr lang="en-US" sz="1400">
                        <a:solidFill>
                          <a:srgbClr val="000104"/>
                        </a:solidFill>
                      </a:endParaRPr>
                    </a:p>
                  </a:txBody>
                  <a:tcPr anchor="ctr"/>
                </a:tc>
                <a:tc>
                  <a:txBody>
                    <a:bodyPr/>
                    <a:lstStyle/>
                    <a:p>
                      <a:pPr algn="ctr"/>
                      <a:endParaRPr lang="en-US" sz="1400" dirty="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endParaRPr lang="en-US" sz="1400" dirty="0">
                        <a:solidFill>
                          <a:srgbClr val="000104"/>
                        </a:solidFill>
                      </a:endParaRPr>
                    </a:p>
                  </a:txBody>
                  <a:tcPr anchor="ctr"/>
                </a:tc>
              </a:tr>
              <a:tr h="548019">
                <a:tc>
                  <a:txBody>
                    <a:bodyPr/>
                    <a:lstStyle/>
                    <a:p>
                      <a:pPr algn="l" fontAlgn="t"/>
                      <a:r>
                        <a:rPr lang="en-US" sz="1400" b="0" i="0" u="none" strike="noStrike" dirty="0">
                          <a:solidFill>
                            <a:srgbClr val="000000"/>
                          </a:solidFill>
                          <a:effectLst/>
                          <a:latin typeface="myriad webpro"/>
                        </a:rPr>
                        <a:t>Informed consent and a signed treatment agreement should  be executed</a:t>
                      </a:r>
                    </a:p>
                  </a:txBody>
                  <a:tcPr marT="91440" marB="91440"/>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a:solidFill>
                            <a:srgbClr val="000000"/>
                          </a:solidFill>
                          <a:effectLst/>
                          <a:latin typeface="myriad webpro"/>
                        </a:rPr>
                        <a:t>Y</a:t>
                      </a:r>
                    </a:p>
                  </a:txBody>
                  <a:tcPr marL="0" marR="0" marT="0" marB="0" anchor="ctr"/>
                </a:tc>
                <a:tc>
                  <a:txBody>
                    <a:bodyPr/>
                    <a:lstStyle/>
                    <a:p>
                      <a:pPr algn="ctr" fontAlgn="ctr"/>
                      <a:r>
                        <a:rPr lang="en-US" sz="1400" b="0" i="0" u="none" strike="noStrike" dirty="0">
                          <a:solidFill>
                            <a:srgbClr val="000000"/>
                          </a:solidFill>
                          <a:effectLst/>
                          <a:latin typeface="myriad webpro"/>
                        </a:rPr>
                        <a:t>Y</a:t>
                      </a:r>
                    </a:p>
                  </a:txBody>
                  <a:tcPr marL="0" marR="0" marT="0" marB="0"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endParaRPr lang="en-US" sz="140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c>
                  <a:txBody>
                    <a:bodyPr/>
                    <a:lstStyle/>
                    <a:p>
                      <a:pPr algn="ctr"/>
                      <a:r>
                        <a:rPr lang="en-US" sz="1400" dirty="0" smtClean="0">
                          <a:solidFill>
                            <a:srgbClr val="000104"/>
                          </a:solidFill>
                        </a:rPr>
                        <a:t>Y</a:t>
                      </a:r>
                      <a:endParaRPr lang="en-US" sz="1400" dirty="0">
                        <a:solidFill>
                          <a:srgbClr val="000104"/>
                        </a:solidFill>
                      </a:endParaRPr>
                    </a:p>
                  </a:txBody>
                  <a:tcPr anchor="ctr"/>
                </a:tc>
              </a:tr>
            </a:tbl>
          </a:graphicData>
        </a:graphic>
      </p:graphicFrame>
      <p:sp>
        <p:nvSpPr>
          <p:cNvPr id="4" name="Slide Number Placeholder 3"/>
          <p:cNvSpPr>
            <a:spLocks noGrp="1"/>
          </p:cNvSpPr>
          <p:nvPr>
            <p:ph type="sldNum" sz="quarter" idx="12"/>
          </p:nvPr>
        </p:nvSpPr>
        <p:spPr/>
        <p:txBody>
          <a:bodyPr/>
          <a:lstStyle/>
          <a:p>
            <a:r>
              <a:rPr lang="en-US" dirty="0" smtClean="0"/>
              <a:t> </a:t>
            </a:r>
            <a:endParaRPr lang="en-US" dirty="0"/>
          </a:p>
        </p:txBody>
      </p:sp>
      <p:sp>
        <p:nvSpPr>
          <p:cNvPr id="6" name="TextBox 5"/>
          <p:cNvSpPr txBox="1"/>
          <p:nvPr/>
        </p:nvSpPr>
        <p:spPr>
          <a:xfrm>
            <a:off x="457200" y="6248400"/>
            <a:ext cx="8382000" cy="276999"/>
          </a:xfrm>
          <a:prstGeom prst="rect">
            <a:avLst/>
          </a:prstGeom>
          <a:noFill/>
        </p:spPr>
        <p:txBody>
          <a:bodyPr wrap="square" rtlCol="0">
            <a:spAutoFit/>
          </a:bodyPr>
          <a:lstStyle/>
          <a:p>
            <a:pPr lvl="0"/>
            <a:r>
              <a:rPr lang="en-US" sz="1200" dirty="0">
                <a:solidFill>
                  <a:srgbClr val="FFC000"/>
                </a:solidFill>
              </a:rPr>
              <a:t>*Recommendation listed here might differ from the wording in the guideline.</a:t>
            </a:r>
            <a:endParaRPr lang="en-US" sz="1200" dirty="0">
              <a:solidFill>
                <a:srgbClr val="FFC000"/>
              </a:solidFill>
            </a:endParaRPr>
          </a:p>
        </p:txBody>
      </p:sp>
    </p:spTree>
    <p:extLst>
      <p:ext uri="{BB962C8B-B14F-4D97-AF65-F5344CB8AC3E}">
        <p14:creationId xmlns:p14="http://schemas.microsoft.com/office/powerpoint/2010/main" val="242712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CHHSTP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ambrian7-05-02 ">
  <a:themeElements>
    <a:clrScheme name="">
      <a:dk1>
        <a:srgbClr val="5F5F5F"/>
      </a:dk1>
      <a:lt1>
        <a:srgbClr val="FEFDFF"/>
      </a:lt1>
      <a:dk2>
        <a:srgbClr val="000000"/>
      </a:dk2>
      <a:lt2>
        <a:srgbClr val="FFCC66"/>
      </a:lt2>
      <a:accent1>
        <a:srgbClr val="FF9933"/>
      </a:accent1>
      <a:accent2>
        <a:srgbClr val="CC0066"/>
      </a:accent2>
      <a:accent3>
        <a:srgbClr val="AAAAAA"/>
      </a:accent3>
      <a:accent4>
        <a:srgbClr val="D9D8DA"/>
      </a:accent4>
      <a:accent5>
        <a:srgbClr val="FFCAAD"/>
      </a:accent5>
      <a:accent6>
        <a:srgbClr val="B9005C"/>
      </a:accent6>
      <a:hlink>
        <a:srgbClr val="CC00CC"/>
      </a:hlink>
      <a:folHlink>
        <a:srgbClr val="990099"/>
      </a:folHlink>
    </a:clrScheme>
    <a:fontScheme name="cambrian7-05-02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mbrian7-05-02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ambrian7-05-02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ambrian7-05-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DC_OD_PPT_dark([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HHSTP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CHHSTP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HHSTP_PPT_dark(">
  <a:themeElements>
    <a:clrScheme name="NCHS Dark PPT Colors">
      <a:dk1>
        <a:srgbClr val="FFC000"/>
      </a:dk1>
      <a:lt1>
        <a:srgbClr val="0F56DC"/>
      </a:lt1>
      <a:dk2>
        <a:srgbClr val="FFFFFF"/>
      </a:dk2>
      <a:lt2>
        <a:srgbClr val="FFFFFF"/>
      </a:lt2>
      <a:accent1>
        <a:srgbClr val="175E54"/>
      </a:accent1>
      <a:accent2>
        <a:srgbClr val="5F574F"/>
      </a:accent2>
      <a:accent3>
        <a:srgbClr val="007EA3"/>
      </a:accent3>
      <a:accent4>
        <a:srgbClr val="BD4F19"/>
      </a:accent4>
      <a:accent5>
        <a:srgbClr val="FECB00"/>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FF99"/>
            </a:solidFill>
            <a:effectLst/>
            <a:latin typeface="Gill Sans M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FF99"/>
            </a:solidFill>
            <a:effectLst/>
            <a:latin typeface="Gill Sans MT"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3441</TotalTime>
  <Words>1878</Words>
  <Application>Microsoft Office PowerPoint</Application>
  <PresentationFormat>On-screen Show (4:3)</PresentationFormat>
  <Paragraphs>383</Paragraphs>
  <Slides>21</Slides>
  <Notes>9</Notes>
  <HiddenSlides>0</HiddenSlides>
  <MMClips>0</MMClip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1_NCHHSTP_PPT_dark(</vt:lpstr>
      <vt:lpstr>1_CDC_OD_PPT_dark([1]</vt:lpstr>
      <vt:lpstr>2_NCHHSTP_PPT_dark(</vt:lpstr>
      <vt:lpstr>3_NCHHSTP_PPT_dark(</vt:lpstr>
      <vt:lpstr>NCHHSTP_PPT_dark(</vt:lpstr>
      <vt:lpstr>Generic</vt:lpstr>
      <vt:lpstr>1_Generic</vt:lpstr>
      <vt:lpstr>2_Generic</vt:lpstr>
      <vt:lpstr>3_Generic</vt:lpstr>
      <vt:lpstr>1_cambrian7-05-02 </vt:lpstr>
      <vt:lpstr>Prescription Drug Overdose  National Perspective </vt:lpstr>
      <vt:lpstr>Outline of presentation</vt:lpstr>
      <vt:lpstr>Motor vehicle traffic, poisoning, and drug poisoning (overdose) death rates, US, 1980-2010</vt:lpstr>
      <vt:lpstr>Drug overdose deaths by major drug type, US, 1999-2010</vt:lpstr>
      <vt:lpstr>PowerPoint Presentation</vt:lpstr>
      <vt:lpstr>Opioid analgesic prescribing rates,  United States, 2011</vt:lpstr>
      <vt:lpstr>Recent state opioid analgesic prescribing guidelines for chronic pain</vt:lpstr>
      <vt:lpstr>Features of opioid guidelines by state:  Pre-treatment </vt:lpstr>
      <vt:lpstr>Features of opioid guidelines by state:  Initial opioid treatment </vt:lpstr>
      <vt:lpstr>Features of opioid guidelines by state:  At each follow-up visit</vt:lpstr>
      <vt:lpstr>Features of opioid guidelines by state:  Opioid discontinuation</vt:lpstr>
      <vt:lpstr>General findings in evaluating opioid prescribing guidelines</vt:lpstr>
      <vt:lpstr>Challenges to guideline adherence</vt:lpstr>
      <vt:lpstr>Changes in prescriber behavior after Washington State 2007 opioid prescribing guidelines</vt:lpstr>
      <vt:lpstr>Changes in opioid prescribing to workers compensation claimants after Washington State 2007 opioid prescribing guidelines</vt:lpstr>
      <vt:lpstr>Unintentional Prescription Opioid Overdose Deaths  Washington 1995-2012</vt:lpstr>
      <vt:lpstr>Adherence to Utah prescribing guidelines</vt:lpstr>
      <vt:lpstr>Results of Utah prescribing guidelines survey</vt:lpstr>
      <vt:lpstr>Number of occurrent* prescription-opioid deaths by year, Utah, 2000-2011</vt:lpstr>
      <vt:lpstr>Conclusions</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Populations at risk for opioid overdose</dc:title>
  <dc:creator>Aleshire, Noah (CDC/ONDIEH/NCIPC)</dc:creator>
  <cp:lastModifiedBy>Paulozzi</cp:lastModifiedBy>
  <cp:revision>217</cp:revision>
  <dcterms:created xsi:type="dcterms:W3CDTF">2012-11-05T20:56:14Z</dcterms:created>
  <dcterms:modified xsi:type="dcterms:W3CDTF">2014-04-08T16:10:01Z</dcterms:modified>
</cp:coreProperties>
</file>