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handoutMasterIdLst>
    <p:handoutMasterId r:id="rId72"/>
  </p:handoutMasterIdLst>
  <p:sldIdLst>
    <p:sldId id="448" r:id="rId2"/>
    <p:sldId id="463" r:id="rId3"/>
    <p:sldId id="464" r:id="rId4"/>
    <p:sldId id="317" r:id="rId5"/>
    <p:sldId id="280" r:id="rId6"/>
    <p:sldId id="471" r:id="rId7"/>
    <p:sldId id="467" r:id="rId8"/>
    <p:sldId id="382" r:id="rId9"/>
    <p:sldId id="420" r:id="rId10"/>
    <p:sldId id="383" r:id="rId11"/>
    <p:sldId id="384" r:id="rId12"/>
    <p:sldId id="468" r:id="rId13"/>
    <p:sldId id="393" r:id="rId14"/>
    <p:sldId id="363" r:id="rId15"/>
    <p:sldId id="394" r:id="rId16"/>
    <p:sldId id="332" r:id="rId17"/>
    <p:sldId id="385" r:id="rId18"/>
    <p:sldId id="379" r:id="rId19"/>
    <p:sldId id="380" r:id="rId20"/>
    <p:sldId id="353" r:id="rId21"/>
    <p:sldId id="435" r:id="rId22"/>
    <p:sldId id="470" r:id="rId23"/>
    <p:sldId id="365" r:id="rId24"/>
    <p:sldId id="397" r:id="rId25"/>
    <p:sldId id="399" r:id="rId26"/>
    <p:sldId id="401" r:id="rId27"/>
    <p:sldId id="403" r:id="rId28"/>
    <p:sldId id="440" r:id="rId29"/>
    <p:sldId id="441" r:id="rId30"/>
    <p:sldId id="443" r:id="rId31"/>
    <p:sldId id="430" r:id="rId32"/>
    <p:sldId id="436" r:id="rId33"/>
    <p:sldId id="437" r:id="rId34"/>
    <p:sldId id="438" r:id="rId35"/>
    <p:sldId id="439" r:id="rId36"/>
    <p:sldId id="431" r:id="rId37"/>
    <p:sldId id="417" r:id="rId38"/>
    <p:sldId id="485" r:id="rId39"/>
    <p:sldId id="352" r:id="rId40"/>
    <p:sldId id="407" r:id="rId41"/>
    <p:sldId id="408" r:id="rId42"/>
    <p:sldId id="388" r:id="rId43"/>
    <p:sldId id="414" r:id="rId44"/>
    <p:sldId id="391" r:id="rId45"/>
    <p:sldId id="389" r:id="rId46"/>
    <p:sldId id="350" r:id="rId47"/>
    <p:sldId id="374" r:id="rId48"/>
    <p:sldId id="411" r:id="rId49"/>
    <p:sldId id="410" r:id="rId50"/>
    <p:sldId id="412" r:id="rId51"/>
    <p:sldId id="444" r:id="rId52"/>
    <p:sldId id="416" r:id="rId53"/>
    <p:sldId id="429" r:id="rId54"/>
    <p:sldId id="418" r:id="rId55"/>
    <p:sldId id="472" r:id="rId56"/>
    <p:sldId id="473" r:id="rId57"/>
    <p:sldId id="474" r:id="rId58"/>
    <p:sldId id="477" r:id="rId59"/>
    <p:sldId id="479" r:id="rId60"/>
    <p:sldId id="480" r:id="rId61"/>
    <p:sldId id="481" r:id="rId62"/>
    <p:sldId id="453" r:id="rId63"/>
    <p:sldId id="454" r:id="rId64"/>
    <p:sldId id="447" r:id="rId65"/>
    <p:sldId id="446" r:id="rId66"/>
    <p:sldId id="461" r:id="rId67"/>
    <p:sldId id="482" r:id="rId68"/>
    <p:sldId id="483" r:id="rId69"/>
    <p:sldId id="484" r:id="rId7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7" autoAdjust="0"/>
    <p:restoredTop sz="86520" autoAdjust="0"/>
  </p:normalViewPr>
  <p:slideViewPr>
    <p:cSldViewPr>
      <p:cViewPr>
        <p:scale>
          <a:sx n="71" d="100"/>
          <a:sy n="71" d="100"/>
        </p:scale>
        <p:origin x="-1123"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0924FDA-483E-4ED5-973B-7598A1E0D08E}" type="datetimeFigureOut">
              <a:rPr lang="en-US" smtClean="0"/>
              <a:pPr/>
              <a:t>04/12/2017</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5F70C3B3-10C5-410E-9CA9-4D621A8294F4}" type="slidenum">
              <a:rPr lang="en-US" smtClean="0"/>
              <a:pPr/>
              <a:t>‹#›</a:t>
            </a:fld>
            <a:endParaRPr lang="en-US" dirty="0"/>
          </a:p>
        </p:txBody>
      </p:sp>
    </p:spTree>
    <p:extLst>
      <p:ext uri="{BB962C8B-B14F-4D97-AF65-F5344CB8AC3E}">
        <p14:creationId xmlns:p14="http://schemas.microsoft.com/office/powerpoint/2010/main" val="18766886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B45D2AE-F538-4C17-8D25-1899BAE263F2}" type="datetimeFigureOut">
              <a:rPr lang="en-US" smtClean="0"/>
              <a:pPr/>
              <a:t>04/12/2017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4015783-FBCD-4620-8CF8-44F857D3E12E}" type="slidenum">
              <a:rPr lang="en-US" smtClean="0"/>
              <a:pPr/>
              <a:t>‹#›</a:t>
            </a:fld>
            <a:endParaRPr lang="en-US" dirty="0"/>
          </a:p>
        </p:txBody>
      </p:sp>
    </p:spTree>
    <p:extLst>
      <p:ext uri="{BB962C8B-B14F-4D97-AF65-F5344CB8AC3E}">
        <p14:creationId xmlns:p14="http://schemas.microsoft.com/office/powerpoint/2010/main" val="758069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2674602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867741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85423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132880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1057427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39851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4054568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3137327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512835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1275243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B463B4-45CF-4505-BE30-34093D363BE5}" type="datetimeFigureOut">
              <a:rPr lang="en-US" smtClean="0"/>
              <a:pPr/>
              <a:t>04/12/2017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127975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B463B4-45CF-4505-BE30-34093D363BE5}" type="datetimeFigureOut">
              <a:rPr lang="en-US" smtClean="0"/>
              <a:pPr/>
              <a:t>04/12/2017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37A38-5189-4B26-AD5F-7A014E74565A}" type="slidenum">
              <a:rPr lang="en-US" smtClean="0"/>
              <a:pPr/>
              <a:t>‹#›</a:t>
            </a:fld>
            <a:endParaRPr lang="en-US" dirty="0"/>
          </a:p>
        </p:txBody>
      </p:sp>
    </p:spTree>
    <p:extLst>
      <p:ext uri="{BB962C8B-B14F-4D97-AF65-F5344CB8AC3E}">
        <p14:creationId xmlns:p14="http://schemas.microsoft.com/office/powerpoint/2010/main" val="3668235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hyperlink" Target="http://www.nfpa.org/" TargetMode="External"/><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azdhs.gov/licensing/index.php#architectural-plans" TargetMode="External"/><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67.xml.rels><?xml version="1.0" encoding="UTF-8" standalone="yes"?>
<Relationships xmlns="http://schemas.openxmlformats.org/package/2006/relationships"><Relationship Id="rId3" Type="http://schemas.openxmlformats.org/officeDocument/2006/relationships/hyperlink" Target="mailto:Sandy.Farmer@azdhs.gov" TargetMode="External"/><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hyperlink" Target="mailto:Lois.Adams@azdhs.gov" TargetMode="External"/></Relationships>
</file>

<file path=ppt/slides/_rels/slide68.xml.rels><?xml version="1.0" encoding="UTF-8" standalone="yes"?>
<Relationships xmlns="http://schemas.openxmlformats.org/package/2006/relationships"><Relationship Id="rId3" Type="http://schemas.openxmlformats.org/officeDocument/2006/relationships/hyperlink" Target="mailto:Richard.Luckett@azdhs.gov" TargetMode="External"/><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hyperlink" Target="mailto:Charles.Kelley@azdhs.gov" TargetMode="External"/></Relationships>
</file>

<file path=ppt/slides/_rels/slide6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2340-3_ADHS_CorpID_PPT temp 4.3_V4_1.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57" y="0"/>
            <a:ext cx="9144000" cy="6858000"/>
          </a:xfrm>
          <a:prstGeom prst="rect">
            <a:avLst/>
          </a:prstGeom>
        </p:spPr>
      </p:pic>
      <p:sp>
        <p:nvSpPr>
          <p:cNvPr id="7" name="TextBox 6"/>
          <p:cNvSpPr txBox="1"/>
          <p:nvPr/>
        </p:nvSpPr>
        <p:spPr>
          <a:xfrm>
            <a:off x="1349829" y="838325"/>
            <a:ext cx="6226628" cy="4093428"/>
          </a:xfrm>
          <a:prstGeom prst="rect">
            <a:avLst/>
          </a:prstGeom>
          <a:noFill/>
        </p:spPr>
        <p:txBody>
          <a:bodyPr wrap="square" rtlCol="0">
            <a:spAutoFit/>
          </a:bodyPr>
          <a:lstStyle/>
          <a:p>
            <a:pPr algn="ctr"/>
            <a:r>
              <a:rPr lang="en-US" sz="3600" dirty="0" smtClean="0">
                <a:latin typeface="Fira Sans"/>
                <a:cs typeface="Fira Sans"/>
              </a:rPr>
              <a:t>Approval of Physical Plant Codes and Standards </a:t>
            </a:r>
          </a:p>
          <a:p>
            <a:pPr algn="ctr">
              <a:lnSpc>
                <a:spcPct val="200000"/>
              </a:lnSpc>
            </a:pPr>
            <a:r>
              <a:rPr lang="en-US" sz="2800" dirty="0" smtClean="0">
                <a:latin typeface="Fira Sans Light"/>
                <a:cs typeface="Fira Sans Light"/>
              </a:rPr>
              <a:t>Presenting To</a:t>
            </a:r>
          </a:p>
          <a:p>
            <a:pPr algn="ctr"/>
            <a:r>
              <a:rPr lang="en-US" sz="2800" dirty="0" smtClean="0">
                <a:latin typeface="Fira Sans Light"/>
                <a:cs typeface="Fira Sans Light"/>
              </a:rPr>
              <a:t>Central Arizona Society for Healthcare Engineering (CASHE)</a:t>
            </a:r>
          </a:p>
          <a:p>
            <a:pPr algn="ctr"/>
            <a:r>
              <a:rPr lang="en-US" sz="2800" dirty="0" smtClean="0">
                <a:latin typeface="Fira Sans Light"/>
                <a:cs typeface="Fira Sans Light"/>
              </a:rPr>
              <a:t>April 12, 2017   </a:t>
            </a:r>
          </a:p>
          <a:p>
            <a:pPr algn="ctr"/>
            <a:endParaRPr lang="en-US" sz="2400" dirty="0">
              <a:latin typeface="Fira Sans Light"/>
              <a:cs typeface="Fira Sans"/>
            </a:endParaRPr>
          </a:p>
          <a:p>
            <a:pPr algn="ctr"/>
            <a:endParaRPr lang="en-US" sz="2400" dirty="0" smtClean="0">
              <a:latin typeface="Fira Sans Light"/>
              <a:cs typeface="Fira Sans"/>
            </a:endParaRPr>
          </a:p>
        </p:txBody>
      </p:sp>
    </p:spTree>
    <p:extLst>
      <p:ext uri="{BB962C8B-B14F-4D97-AF65-F5344CB8AC3E}">
        <p14:creationId xmlns:p14="http://schemas.microsoft.com/office/powerpoint/2010/main" val="9149708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76200"/>
            <a:ext cx="8229600" cy="990600"/>
          </a:xfrm>
        </p:spPr>
        <p:txBody>
          <a:bodyPr>
            <a:noAutofit/>
          </a:bodyPr>
          <a:lstStyle/>
          <a:p>
            <a:r>
              <a:rPr lang="en-US" sz="4000" b="1" dirty="0" smtClean="0"/>
              <a:t>Practice Continuous Quality Improvement  </a:t>
            </a:r>
            <a:endParaRPr lang="en-US" sz="4000" b="1" dirty="0"/>
          </a:p>
        </p:txBody>
      </p:sp>
      <p:sp>
        <p:nvSpPr>
          <p:cNvPr id="3" name="Content Placeholder 2"/>
          <p:cNvSpPr>
            <a:spLocks noGrp="1"/>
          </p:cNvSpPr>
          <p:nvPr>
            <p:ph idx="1"/>
          </p:nvPr>
        </p:nvSpPr>
        <p:spPr>
          <a:xfrm>
            <a:off x="457200" y="1143000"/>
            <a:ext cx="8229600" cy="4876799"/>
          </a:xfrm>
        </p:spPr>
        <p:txBody>
          <a:bodyPr>
            <a:normAutofit/>
          </a:bodyPr>
          <a:lstStyle/>
          <a:p>
            <a:r>
              <a:rPr lang="en-US" dirty="0" smtClean="0"/>
              <a:t>Understand the process</a:t>
            </a:r>
          </a:p>
          <a:p>
            <a:pPr lvl="1"/>
            <a:r>
              <a:rPr lang="en-US" dirty="0" smtClean="0"/>
              <a:t>Flow chart of current process/future process  </a:t>
            </a:r>
          </a:p>
          <a:p>
            <a:r>
              <a:rPr lang="en-US" dirty="0" smtClean="0"/>
              <a:t>Measure the process </a:t>
            </a:r>
          </a:p>
          <a:p>
            <a:pPr lvl="1"/>
            <a:r>
              <a:rPr lang="en-US" dirty="0" smtClean="0"/>
              <a:t>New Applications 		</a:t>
            </a:r>
          </a:p>
          <a:p>
            <a:pPr lvl="1"/>
            <a:r>
              <a:rPr lang="en-US" dirty="0" smtClean="0"/>
              <a:t>Construction Closeout Documents   </a:t>
            </a:r>
          </a:p>
          <a:p>
            <a:pPr lvl="1"/>
            <a:r>
              <a:rPr lang="en-US" dirty="0" smtClean="0"/>
              <a:t>Approvals Granted</a:t>
            </a:r>
          </a:p>
          <a:p>
            <a:pPr lvl="1"/>
            <a:r>
              <a:rPr lang="en-US" dirty="0" smtClean="0"/>
              <a:t>Timeframe Compliance</a:t>
            </a:r>
          </a:p>
          <a:p>
            <a:r>
              <a:rPr lang="en-US" dirty="0" smtClean="0"/>
              <a:t>Improve the process</a:t>
            </a:r>
          </a:p>
          <a:p>
            <a:pPr lvl="2"/>
            <a:endParaRPr lang="en-US" sz="2800" dirty="0" smtClean="0"/>
          </a:p>
        </p:txBody>
      </p:sp>
    </p:spTree>
    <p:extLst>
      <p:ext uri="{BB962C8B-B14F-4D97-AF65-F5344CB8AC3E}">
        <p14:creationId xmlns:p14="http://schemas.microsoft.com/office/powerpoint/2010/main" val="1418514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normAutofit/>
          </a:bodyPr>
          <a:lstStyle/>
          <a:p>
            <a:r>
              <a:rPr lang="en-US" sz="4000" b="1" dirty="0" smtClean="0"/>
              <a:t>Understand the Process </a:t>
            </a:r>
            <a:endParaRPr lang="en-US" sz="4000" b="1" dirty="0"/>
          </a:p>
        </p:txBody>
      </p:sp>
      <p:sp>
        <p:nvSpPr>
          <p:cNvPr id="3" name="Content Placeholder 2"/>
          <p:cNvSpPr>
            <a:spLocks noGrp="1"/>
          </p:cNvSpPr>
          <p:nvPr>
            <p:ph idx="1"/>
          </p:nvPr>
        </p:nvSpPr>
        <p:spPr/>
        <p:txBody>
          <a:bodyPr>
            <a:normAutofit/>
          </a:bodyPr>
          <a:lstStyle/>
          <a:p>
            <a:pPr marL="1371600" lvl="3" indent="0">
              <a:buNone/>
            </a:pPr>
            <a:endParaRPr lang="en-US" dirty="0"/>
          </a:p>
          <a:p>
            <a:pPr lvl="1"/>
            <a:endParaRPr lang="en-US" dirty="0" smtClean="0"/>
          </a:p>
          <a:p>
            <a:pPr lvl="1"/>
            <a:endParaRPr lang="en-US" dirty="0" smtClean="0"/>
          </a:p>
        </p:txBody>
      </p:sp>
      <p:pic>
        <p:nvPicPr>
          <p:cNvPr id="2050" name="Picture 2" descr="C:\Users\mccannk\AppData\Local\Microsoft\Windows\Temporary Internet Files\Content.IE5\SO2K9USJ\read[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7792" y="2097024"/>
            <a:ext cx="3328416" cy="266395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mccannk\AppData\Local\Microsoft\Windows\Temporary Internet Files\Content.IE5\2NNJWMFF\flowchart[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1143000"/>
            <a:ext cx="6553200" cy="4160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49625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28600"/>
            <a:ext cx="9144000" cy="6858000"/>
          </a:xfrm>
          <a:prstGeom prst="rect">
            <a:avLst/>
          </a:prstGeom>
        </p:spPr>
      </p:pic>
      <p:sp>
        <p:nvSpPr>
          <p:cNvPr id="2" name="Title 1"/>
          <p:cNvSpPr>
            <a:spLocks noGrp="1"/>
          </p:cNvSpPr>
          <p:nvPr>
            <p:ph type="title"/>
          </p:nvPr>
        </p:nvSpPr>
        <p:spPr/>
        <p:txBody>
          <a:bodyPr>
            <a:normAutofit/>
          </a:bodyPr>
          <a:lstStyle/>
          <a:p>
            <a:r>
              <a:rPr lang="en-US" sz="4000" b="1" dirty="0" smtClean="0"/>
              <a:t>Measure the Process </a:t>
            </a:r>
            <a:endParaRPr lang="en-US" sz="4000" b="1"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dirty="0" smtClean="0"/>
              <a:t>Data 2015 </a:t>
            </a:r>
            <a:endParaRPr lang="en-US" dirty="0"/>
          </a:p>
          <a:p>
            <a:pPr lvl="2"/>
            <a:r>
              <a:rPr lang="en-US" sz="2800" dirty="0"/>
              <a:t>New </a:t>
            </a:r>
            <a:r>
              <a:rPr lang="en-US" sz="2800" dirty="0" smtClean="0"/>
              <a:t>Applications received- 202 </a:t>
            </a:r>
            <a:endParaRPr lang="en-US" sz="2800" dirty="0"/>
          </a:p>
          <a:p>
            <a:pPr lvl="2"/>
            <a:r>
              <a:rPr lang="en-US" sz="2800" dirty="0"/>
              <a:t>Construction Closing </a:t>
            </a:r>
            <a:r>
              <a:rPr lang="en-US" sz="2800" dirty="0" smtClean="0"/>
              <a:t>Documents received- </a:t>
            </a:r>
            <a:r>
              <a:rPr lang="en-US" sz="2800" dirty="0"/>
              <a:t>211 </a:t>
            </a:r>
          </a:p>
          <a:p>
            <a:pPr lvl="3"/>
            <a:endParaRPr lang="en-US" sz="2800" dirty="0"/>
          </a:p>
          <a:p>
            <a:pPr lvl="1"/>
            <a:endParaRPr lang="en-US" dirty="0" smtClean="0"/>
          </a:p>
          <a:p>
            <a:pPr lvl="1"/>
            <a:endParaRPr lang="en-US" dirty="0" smtClean="0"/>
          </a:p>
        </p:txBody>
      </p:sp>
      <p:pic>
        <p:nvPicPr>
          <p:cNvPr id="3074" name="Picture 2" descr="C:\Users\mccannk\AppData\Local\Microsoft\Windows\Temporary Internet Files\Content.IE5\UNZDRV9P\5hOv7[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3581400"/>
            <a:ext cx="3214481" cy="2362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55680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868362"/>
          </a:xfrm>
        </p:spPr>
        <p:txBody>
          <a:bodyPr>
            <a:normAutofit/>
          </a:bodyPr>
          <a:lstStyle/>
          <a:p>
            <a:r>
              <a:rPr lang="en-US" sz="4000" b="1" dirty="0" smtClean="0"/>
              <a:t>Measure the Process </a:t>
            </a:r>
            <a:endParaRPr lang="en-US" sz="4000" b="1" dirty="0"/>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pPr lvl="1">
              <a:buFont typeface="Arial" panose="020B0604020202020204" pitchFamily="34" charset="0"/>
              <a:buChar char="•"/>
            </a:pPr>
            <a:r>
              <a:rPr lang="en-US" sz="2600" dirty="0" smtClean="0"/>
              <a:t>Data 2016  </a:t>
            </a:r>
            <a:r>
              <a:rPr lang="en-US" sz="2600" dirty="0" smtClean="0">
                <a:solidFill>
                  <a:srgbClr val="FF0000"/>
                </a:solidFill>
              </a:rPr>
              <a:t> </a:t>
            </a:r>
          </a:p>
          <a:p>
            <a:pPr lvl="2"/>
            <a:r>
              <a:rPr lang="en-US" sz="2600" dirty="0" smtClean="0"/>
              <a:t>New Applications received- 151</a:t>
            </a:r>
          </a:p>
          <a:p>
            <a:pPr lvl="3"/>
            <a:r>
              <a:rPr lang="en-US" sz="2600" dirty="0" smtClean="0"/>
              <a:t>Initials- 57</a:t>
            </a:r>
          </a:p>
          <a:p>
            <a:pPr lvl="3"/>
            <a:r>
              <a:rPr lang="en-US" sz="2600" dirty="0" smtClean="0"/>
              <a:t>Modifications- 94</a:t>
            </a:r>
          </a:p>
          <a:p>
            <a:pPr lvl="2"/>
            <a:r>
              <a:rPr lang="en-US" sz="2600" dirty="0" smtClean="0"/>
              <a:t>Construction Closing Documents received- 137 </a:t>
            </a:r>
          </a:p>
          <a:p>
            <a:pPr lvl="2"/>
            <a:r>
              <a:rPr lang="en-US" sz="2600" dirty="0" smtClean="0"/>
              <a:t>Approvals Granted- 172 (151 plus 21 backlog)</a:t>
            </a:r>
          </a:p>
          <a:p>
            <a:pPr lvl="3"/>
            <a:r>
              <a:rPr lang="en-US" sz="2600" dirty="0" smtClean="0"/>
              <a:t>Initials- 57</a:t>
            </a:r>
          </a:p>
          <a:p>
            <a:pPr lvl="3"/>
            <a:r>
              <a:rPr lang="en-US" sz="2600" dirty="0" smtClean="0"/>
              <a:t>Modifications- 94 </a:t>
            </a:r>
          </a:p>
          <a:p>
            <a:pPr lvl="2"/>
            <a:r>
              <a:rPr lang="en-US" sz="2600" b="1" dirty="0" smtClean="0"/>
              <a:t>Approval  Times   </a:t>
            </a:r>
          </a:p>
          <a:p>
            <a:pPr lvl="3"/>
            <a:r>
              <a:rPr lang="en-US" sz="2600" dirty="0" smtClean="0"/>
              <a:t>Less than 30 days- 28</a:t>
            </a:r>
          </a:p>
          <a:p>
            <a:pPr lvl="3"/>
            <a:r>
              <a:rPr lang="en-US" sz="2600" dirty="0" smtClean="0"/>
              <a:t>31 days to 60 days-  67</a:t>
            </a:r>
          </a:p>
          <a:p>
            <a:pPr lvl="3"/>
            <a:r>
              <a:rPr lang="en-US" sz="2600" dirty="0" smtClean="0"/>
              <a:t>Greater than 60 days- 44  </a:t>
            </a:r>
          </a:p>
          <a:p>
            <a:pPr lvl="3"/>
            <a:endParaRPr lang="en-US" dirty="0"/>
          </a:p>
          <a:p>
            <a:pPr lvl="1"/>
            <a:endParaRPr lang="en-US" dirty="0" smtClean="0"/>
          </a:p>
          <a:p>
            <a:pPr lvl="1"/>
            <a:endParaRPr lang="en-US" dirty="0" smtClean="0"/>
          </a:p>
        </p:txBody>
      </p:sp>
    </p:spTree>
    <p:extLst>
      <p:ext uri="{BB962C8B-B14F-4D97-AF65-F5344CB8AC3E}">
        <p14:creationId xmlns:p14="http://schemas.microsoft.com/office/powerpoint/2010/main" val="16139353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a:xfrm>
            <a:off x="685800" y="381000"/>
            <a:ext cx="8229600" cy="914400"/>
          </a:xfrm>
        </p:spPr>
        <p:txBody>
          <a:bodyPr>
            <a:normAutofit/>
          </a:bodyPr>
          <a:lstStyle/>
          <a:p>
            <a:r>
              <a:rPr lang="en-US" sz="4000" b="1" dirty="0" smtClean="0"/>
              <a:t>Improve the Process </a:t>
            </a:r>
            <a:endParaRPr lang="en-US" sz="4000" b="1" dirty="0"/>
          </a:p>
        </p:txBody>
      </p:sp>
      <p:sp>
        <p:nvSpPr>
          <p:cNvPr id="5" name="Content Placeholder 4"/>
          <p:cNvSpPr>
            <a:spLocks noGrp="1"/>
          </p:cNvSpPr>
          <p:nvPr>
            <p:ph idx="1"/>
          </p:nvPr>
        </p:nvSpPr>
        <p:spPr>
          <a:xfrm>
            <a:off x="457200" y="1295401"/>
            <a:ext cx="8229600" cy="4267200"/>
          </a:xfrm>
        </p:spPr>
        <p:txBody>
          <a:bodyPr>
            <a:normAutofit/>
          </a:bodyPr>
          <a:lstStyle/>
          <a:p>
            <a:pPr>
              <a:buNone/>
            </a:pPr>
            <a:endParaRPr lang="en-US" sz="2800" dirty="0" smtClean="0"/>
          </a:p>
          <a:p>
            <a:r>
              <a:rPr lang="en-US" dirty="0" smtClean="0"/>
              <a:t>Improvement Project </a:t>
            </a:r>
          </a:p>
          <a:p>
            <a:pPr lvl="1"/>
            <a:r>
              <a:rPr lang="en-US" sz="3200" dirty="0" smtClean="0"/>
              <a:t>Reduce the time for granting Approval of Architectural Plans and Specifications Applications by 50%</a:t>
            </a:r>
          </a:p>
        </p:txBody>
      </p:sp>
    </p:spTree>
    <p:extLst>
      <p:ext uri="{BB962C8B-B14F-4D97-AF65-F5344CB8AC3E}">
        <p14:creationId xmlns:p14="http://schemas.microsoft.com/office/powerpoint/2010/main" val="6789582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a:xfrm>
            <a:off x="685800" y="381000"/>
            <a:ext cx="8229600" cy="914400"/>
          </a:xfrm>
        </p:spPr>
        <p:txBody>
          <a:bodyPr>
            <a:normAutofit/>
          </a:bodyPr>
          <a:lstStyle/>
          <a:p>
            <a:r>
              <a:rPr lang="en-US" sz="4000" b="1" dirty="0" smtClean="0"/>
              <a:t>Improvement Strategy  </a:t>
            </a:r>
            <a:endParaRPr lang="en-US" sz="4000" b="1" dirty="0"/>
          </a:p>
        </p:txBody>
      </p:sp>
      <p:sp>
        <p:nvSpPr>
          <p:cNvPr id="5" name="Content Placeholder 4"/>
          <p:cNvSpPr>
            <a:spLocks noGrp="1"/>
          </p:cNvSpPr>
          <p:nvPr>
            <p:ph idx="1"/>
          </p:nvPr>
        </p:nvSpPr>
        <p:spPr>
          <a:xfrm>
            <a:off x="457200" y="1295400"/>
            <a:ext cx="8229600" cy="4343400"/>
          </a:xfrm>
        </p:spPr>
        <p:txBody>
          <a:bodyPr>
            <a:noAutofit/>
          </a:bodyPr>
          <a:lstStyle/>
          <a:p>
            <a:r>
              <a:rPr lang="en-US" sz="2800" dirty="0" smtClean="0"/>
              <a:t>Established a team of internal process owners </a:t>
            </a:r>
          </a:p>
          <a:p>
            <a:r>
              <a:rPr lang="en-US" sz="2800" dirty="0" smtClean="0"/>
              <a:t>Reviewed all Statutes and Rules related to Architectural Plans and Specifications </a:t>
            </a:r>
          </a:p>
          <a:p>
            <a:r>
              <a:rPr lang="en-US" sz="2800" dirty="0" smtClean="0"/>
              <a:t>Made improvement to processes  </a:t>
            </a:r>
          </a:p>
          <a:p>
            <a:r>
              <a:rPr lang="en-US" sz="2800" dirty="0" smtClean="0"/>
              <a:t>Continue to make improvements</a:t>
            </a:r>
          </a:p>
          <a:p>
            <a:pPr lvl="1"/>
            <a:r>
              <a:rPr lang="en-US" sz="2400" dirty="0" smtClean="0"/>
              <a:t>Using customer experiences</a:t>
            </a:r>
          </a:p>
          <a:p>
            <a:pPr lvl="1"/>
            <a:r>
              <a:rPr lang="en-US" sz="2400" dirty="0" smtClean="0"/>
              <a:t>Open communication and transparency </a:t>
            </a:r>
          </a:p>
          <a:p>
            <a:pPr lvl="1"/>
            <a:r>
              <a:rPr lang="en-US" sz="2400" dirty="0" smtClean="0"/>
              <a:t>Implement best, promising and evidence-based practices</a:t>
            </a:r>
          </a:p>
          <a:p>
            <a:pPr>
              <a:buNone/>
            </a:pPr>
            <a:r>
              <a:rPr lang="en-US" sz="2800" dirty="0" smtClean="0"/>
              <a:t> </a:t>
            </a:r>
          </a:p>
          <a:p>
            <a:pPr>
              <a:buNone/>
            </a:pPr>
            <a:endParaRPr lang="en-US" dirty="0"/>
          </a:p>
        </p:txBody>
      </p:sp>
    </p:spTree>
    <p:extLst>
      <p:ext uri="{BB962C8B-B14F-4D97-AF65-F5344CB8AC3E}">
        <p14:creationId xmlns:p14="http://schemas.microsoft.com/office/powerpoint/2010/main" val="29164701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944562"/>
          </a:xfrm>
        </p:spPr>
        <p:txBody>
          <a:bodyPr>
            <a:normAutofit/>
          </a:bodyPr>
          <a:lstStyle/>
          <a:p>
            <a:r>
              <a:rPr lang="en-US" sz="4000" b="1" dirty="0" smtClean="0"/>
              <a:t>Review of Statutes and Rules  </a:t>
            </a:r>
            <a:endParaRPr lang="en-US" sz="4000" b="1" dirty="0"/>
          </a:p>
        </p:txBody>
      </p:sp>
      <p:sp>
        <p:nvSpPr>
          <p:cNvPr id="3" name="Content Placeholder 2"/>
          <p:cNvSpPr>
            <a:spLocks noGrp="1"/>
          </p:cNvSpPr>
          <p:nvPr>
            <p:ph idx="1"/>
          </p:nvPr>
        </p:nvSpPr>
        <p:spPr>
          <a:xfrm>
            <a:off x="457200" y="1066800"/>
            <a:ext cx="8229600" cy="4419601"/>
          </a:xfrm>
        </p:spPr>
        <p:txBody>
          <a:bodyPr>
            <a:normAutofit/>
          </a:bodyPr>
          <a:lstStyle/>
          <a:p>
            <a:pPr marL="0" indent="0">
              <a:buNone/>
            </a:pPr>
            <a:endParaRPr lang="en-US" sz="3000" dirty="0"/>
          </a:p>
          <a:p>
            <a:r>
              <a:rPr lang="en-US" sz="2800" dirty="0" smtClean="0"/>
              <a:t>AZ Legislation 43</a:t>
            </a:r>
            <a:r>
              <a:rPr lang="en-US" sz="2800" baseline="30000" dirty="0" smtClean="0"/>
              <a:t>rd</a:t>
            </a:r>
            <a:r>
              <a:rPr lang="en-US" sz="2800" dirty="0" smtClean="0"/>
              <a:t> session/1997-- HB2149</a:t>
            </a:r>
          </a:p>
          <a:p>
            <a:pPr lvl="1"/>
            <a:r>
              <a:rPr lang="en-US" dirty="0"/>
              <a:t>Eliminated the “permit process” which required review of architectural plans and specifications and issuing a permit </a:t>
            </a:r>
            <a:r>
              <a:rPr lang="en-US" b="1" dirty="0"/>
              <a:t>before </a:t>
            </a:r>
            <a:r>
              <a:rPr lang="en-US" dirty="0"/>
              <a:t>construction could </a:t>
            </a:r>
            <a:r>
              <a:rPr lang="en-US" dirty="0" smtClean="0"/>
              <a:t>begin</a:t>
            </a:r>
          </a:p>
          <a:p>
            <a:pPr marL="0" indent="0">
              <a:buNone/>
            </a:pPr>
            <a:endParaRPr lang="en-US" sz="2800" dirty="0" smtClean="0"/>
          </a:p>
        </p:txBody>
      </p:sp>
    </p:spTree>
    <p:extLst>
      <p:ext uri="{BB962C8B-B14F-4D97-AF65-F5344CB8AC3E}">
        <p14:creationId xmlns:p14="http://schemas.microsoft.com/office/powerpoint/2010/main" val="433502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630362"/>
          </a:xfrm>
        </p:spPr>
        <p:txBody>
          <a:bodyPr>
            <a:normAutofit fontScale="90000"/>
          </a:bodyPr>
          <a:lstStyle/>
          <a:p>
            <a:r>
              <a:rPr lang="en-US" sz="4000" b="1" dirty="0" smtClean="0"/>
              <a:t/>
            </a:r>
            <a:br>
              <a:rPr lang="en-US" sz="4000" b="1" dirty="0" smtClean="0"/>
            </a:br>
            <a:r>
              <a:rPr lang="en-US" b="1" dirty="0" smtClean="0"/>
              <a:t>Current </a:t>
            </a:r>
            <a:r>
              <a:rPr lang="en-US" b="1" dirty="0"/>
              <a:t>Statute </a:t>
            </a:r>
            <a:r>
              <a:rPr lang="en-US" b="1" dirty="0" smtClean="0"/>
              <a:t>ARS-36-421</a:t>
            </a:r>
            <a:r>
              <a:rPr lang="en-US" dirty="0" smtClean="0"/>
              <a:t>.</a:t>
            </a:r>
            <a:br>
              <a:rPr lang="en-US" dirty="0" smtClean="0"/>
            </a:br>
            <a:r>
              <a:rPr lang="en-US" b="1" dirty="0" smtClean="0"/>
              <a:t>Application </a:t>
            </a:r>
            <a:r>
              <a:rPr lang="en-US" b="1" dirty="0"/>
              <a:t>for construction and modification</a:t>
            </a:r>
            <a:br>
              <a:rPr lang="en-US" b="1" dirty="0"/>
            </a:br>
            <a:endParaRPr lang="en-US" b="1" dirty="0"/>
          </a:p>
        </p:txBody>
      </p:sp>
      <p:sp>
        <p:nvSpPr>
          <p:cNvPr id="3" name="Content Placeholder 2"/>
          <p:cNvSpPr>
            <a:spLocks noGrp="1"/>
          </p:cNvSpPr>
          <p:nvPr>
            <p:ph idx="1"/>
          </p:nvPr>
        </p:nvSpPr>
        <p:spPr>
          <a:xfrm>
            <a:off x="457200" y="1905000"/>
            <a:ext cx="8229600" cy="3810000"/>
          </a:xfrm>
        </p:spPr>
        <p:txBody>
          <a:bodyPr>
            <a:noAutofit/>
          </a:bodyPr>
          <a:lstStyle/>
          <a:p>
            <a:pPr marL="400050" lvl="2" indent="0">
              <a:buNone/>
            </a:pPr>
            <a:endParaRPr lang="en-US" sz="2800" dirty="0" smtClean="0"/>
          </a:p>
          <a:p>
            <a:pPr marL="400050" lvl="2" indent="0">
              <a:buNone/>
            </a:pPr>
            <a:r>
              <a:rPr lang="en-US" dirty="0" smtClean="0"/>
              <a:t>A</a:t>
            </a:r>
            <a:r>
              <a:rPr lang="en-US" dirty="0"/>
              <a:t>. An initial license application for a health care institution </a:t>
            </a:r>
            <a:r>
              <a:rPr lang="en-US" b="1" dirty="0"/>
              <a:t>shall include architectural plans and specifications</a:t>
            </a:r>
            <a:r>
              <a:rPr lang="en-US" dirty="0"/>
              <a:t>.  These plans and specifications shall meet the minimum standards for licensure within the </a:t>
            </a:r>
            <a:r>
              <a:rPr lang="en-US" b="1" dirty="0"/>
              <a:t>class or subclass of health care institution </a:t>
            </a:r>
            <a:r>
              <a:rPr lang="en-US" dirty="0"/>
              <a:t>for which it is intended. The application shall include the name and address of each owner and lessee of any agricultural land regulated pursuant to ARS 3.365.</a:t>
            </a:r>
          </a:p>
          <a:p>
            <a:endParaRPr lang="en-US" sz="2400" dirty="0"/>
          </a:p>
          <a:p>
            <a:pPr lvl="1"/>
            <a:endParaRPr lang="en-US" sz="2400" dirty="0" smtClean="0"/>
          </a:p>
        </p:txBody>
      </p:sp>
    </p:spTree>
    <p:extLst>
      <p:ext uri="{BB962C8B-B14F-4D97-AF65-F5344CB8AC3E}">
        <p14:creationId xmlns:p14="http://schemas.microsoft.com/office/powerpoint/2010/main" val="33757382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ontent Placeholder 4"/>
          <p:cNvSpPr>
            <a:spLocks noGrp="1"/>
          </p:cNvSpPr>
          <p:nvPr>
            <p:ph idx="1"/>
          </p:nvPr>
        </p:nvSpPr>
        <p:spPr>
          <a:xfrm>
            <a:off x="457200" y="304800"/>
            <a:ext cx="8229600" cy="5181600"/>
          </a:xfrm>
        </p:spPr>
        <p:txBody>
          <a:bodyPr/>
          <a:lstStyle/>
          <a:p>
            <a:pPr marL="342900" lvl="1" indent="-342900">
              <a:buFont typeface="Arial" panose="020B0604020202020204" pitchFamily="34" charset="0"/>
              <a:buChar char="•"/>
            </a:pPr>
            <a:r>
              <a:rPr lang="en-US" dirty="0" smtClean="0"/>
              <a:t>Application </a:t>
            </a:r>
            <a:r>
              <a:rPr lang="en-US" dirty="0"/>
              <a:t>for construction and </a:t>
            </a:r>
            <a:r>
              <a:rPr lang="en-US" dirty="0" smtClean="0"/>
              <a:t>modification (continued)</a:t>
            </a:r>
          </a:p>
          <a:p>
            <a:pPr marL="857250" lvl="3" indent="0">
              <a:buNone/>
            </a:pPr>
            <a:r>
              <a:rPr lang="en-US" sz="2800" dirty="0" smtClean="0"/>
              <a:t>B. </a:t>
            </a:r>
            <a:r>
              <a:rPr lang="en-US" sz="2800" b="1" dirty="0" smtClean="0"/>
              <a:t>Construction </a:t>
            </a:r>
            <a:r>
              <a:rPr lang="en-US" sz="2800" dirty="0" smtClean="0"/>
              <a:t>or </a:t>
            </a:r>
            <a:r>
              <a:rPr lang="en-US" sz="2800" b="1" dirty="0" smtClean="0"/>
              <a:t>modification</a:t>
            </a:r>
            <a:r>
              <a:rPr lang="en-US" sz="2800" dirty="0" smtClean="0"/>
              <a:t> of a licensed health care institution shall meet the </a:t>
            </a:r>
            <a:r>
              <a:rPr lang="en-US" sz="2800" b="1" dirty="0" smtClean="0"/>
              <a:t>minimum</a:t>
            </a:r>
            <a:r>
              <a:rPr lang="en-US" sz="2800" dirty="0" smtClean="0"/>
              <a:t> </a:t>
            </a:r>
            <a:r>
              <a:rPr lang="en-US" sz="2800" b="1" dirty="0" smtClean="0"/>
              <a:t>standards for licensure </a:t>
            </a:r>
            <a:r>
              <a:rPr lang="en-US" sz="2800" dirty="0" smtClean="0"/>
              <a:t>within the class or subclass of the health care institution for which it is intended.</a:t>
            </a:r>
          </a:p>
          <a:p>
            <a:pPr marL="857250" lvl="3" indent="0">
              <a:buNone/>
            </a:pPr>
            <a:r>
              <a:rPr lang="en-US" sz="2800" dirty="0" smtClean="0"/>
              <a:t>C. An applicant </a:t>
            </a:r>
            <a:r>
              <a:rPr lang="en-US" sz="2800" b="1" dirty="0" smtClean="0"/>
              <a:t>shall comply with all state  statutes and rules and local codes and ordinances </a:t>
            </a:r>
            <a:r>
              <a:rPr lang="en-US" sz="2800" dirty="0" smtClean="0"/>
              <a:t>required for the health care institution’s construction.</a:t>
            </a:r>
          </a:p>
          <a:p>
            <a:pPr marL="742950" lvl="2" indent="-342900"/>
            <a:endParaRPr lang="en-US" sz="2800" dirty="0"/>
          </a:p>
          <a:p>
            <a:pPr marL="0" indent="0">
              <a:buNone/>
            </a:pPr>
            <a:endParaRPr lang="en-US" sz="2800" dirty="0"/>
          </a:p>
        </p:txBody>
      </p:sp>
    </p:spTree>
    <p:extLst>
      <p:ext uri="{BB962C8B-B14F-4D97-AF65-F5344CB8AC3E}">
        <p14:creationId xmlns:p14="http://schemas.microsoft.com/office/powerpoint/2010/main" val="6314673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944562"/>
          </a:xfrm>
        </p:spPr>
        <p:txBody>
          <a:bodyPr>
            <a:normAutofit/>
          </a:bodyPr>
          <a:lstStyle/>
          <a:p>
            <a:r>
              <a:rPr lang="en-US" sz="4000" b="1" dirty="0" smtClean="0"/>
              <a:t> </a:t>
            </a:r>
            <a:endParaRPr lang="en-US" sz="4000" b="1" dirty="0"/>
          </a:p>
        </p:txBody>
      </p:sp>
      <p:sp>
        <p:nvSpPr>
          <p:cNvPr id="3" name="Content Placeholder 2"/>
          <p:cNvSpPr>
            <a:spLocks noGrp="1"/>
          </p:cNvSpPr>
          <p:nvPr>
            <p:ph idx="1"/>
          </p:nvPr>
        </p:nvSpPr>
        <p:spPr>
          <a:xfrm>
            <a:off x="457200" y="685800"/>
            <a:ext cx="8229600" cy="5029200"/>
          </a:xfrm>
        </p:spPr>
        <p:txBody>
          <a:bodyPr>
            <a:noAutofit/>
          </a:bodyPr>
          <a:lstStyle/>
          <a:p>
            <a:pPr marL="342900" lvl="1" indent="-342900">
              <a:buFont typeface="Arial" panose="020B0604020202020204" pitchFamily="34" charset="0"/>
              <a:buChar char="•"/>
            </a:pPr>
            <a:r>
              <a:rPr lang="en-US" dirty="0" smtClean="0"/>
              <a:t>Application for construction and modification (continued)</a:t>
            </a:r>
          </a:p>
          <a:p>
            <a:pPr marL="0" lvl="1" indent="0">
              <a:buNone/>
            </a:pPr>
            <a:r>
              <a:rPr lang="en-US" dirty="0" smtClean="0"/>
              <a:t>          	D. Statute regarding property that is less than 	400 feet from agricultural land 	</a:t>
            </a:r>
          </a:p>
          <a:p>
            <a:pPr marL="0" lvl="1" indent="0">
              <a:buNone/>
            </a:pPr>
            <a:r>
              <a:rPr lang="en-US" dirty="0"/>
              <a:t>	</a:t>
            </a:r>
            <a:r>
              <a:rPr lang="en-US" dirty="0" smtClean="0"/>
              <a:t>E. Statute regarding Psychiatric acute behavioral   	health facility -inpatient facility physical plant 	standards  </a:t>
            </a:r>
          </a:p>
          <a:p>
            <a:pPr marL="857250" lvl="3" indent="0">
              <a:buNone/>
            </a:pPr>
            <a:r>
              <a:rPr lang="en-US" sz="2800" dirty="0" smtClean="0"/>
              <a:t>	F. For the purposes of this section, health care 	institution does not include a home health 	agency, a mental health agency or a hospice 	service agency. </a:t>
            </a:r>
          </a:p>
          <a:p>
            <a:pPr marL="400050" lvl="2" indent="0">
              <a:buNone/>
            </a:pPr>
            <a:r>
              <a:rPr lang="en-US" sz="2800" dirty="0" smtClean="0"/>
              <a:t>	</a:t>
            </a:r>
          </a:p>
        </p:txBody>
      </p:sp>
    </p:spTree>
    <p:extLst>
      <p:ext uri="{BB962C8B-B14F-4D97-AF65-F5344CB8AC3E}">
        <p14:creationId xmlns:p14="http://schemas.microsoft.com/office/powerpoint/2010/main" val="2584080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2340-3_ADHS_CorpID_PPT temp 4.3_V4_1.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57" y="0"/>
            <a:ext cx="9144000" cy="6858000"/>
          </a:xfrm>
          <a:prstGeom prst="rect">
            <a:avLst/>
          </a:prstGeom>
        </p:spPr>
      </p:pic>
      <p:sp>
        <p:nvSpPr>
          <p:cNvPr id="2" name="Title 1"/>
          <p:cNvSpPr>
            <a:spLocks noGrp="1"/>
          </p:cNvSpPr>
          <p:nvPr>
            <p:ph type="title"/>
          </p:nvPr>
        </p:nvSpPr>
        <p:spPr>
          <a:xfrm>
            <a:off x="457200" y="152400"/>
            <a:ext cx="8229600" cy="914400"/>
          </a:xfrm>
        </p:spPr>
        <p:txBody>
          <a:bodyPr>
            <a:normAutofit/>
          </a:bodyPr>
          <a:lstStyle/>
          <a:p>
            <a:r>
              <a:rPr lang="en-US" sz="4000" b="1" dirty="0"/>
              <a:t>Objectives</a:t>
            </a:r>
            <a:endParaRPr lang="en-US" sz="4000" dirty="0"/>
          </a:p>
        </p:txBody>
      </p:sp>
      <p:sp>
        <p:nvSpPr>
          <p:cNvPr id="3" name="Content Placeholder 2"/>
          <p:cNvSpPr>
            <a:spLocks noGrp="1"/>
          </p:cNvSpPr>
          <p:nvPr>
            <p:ph idx="1"/>
          </p:nvPr>
        </p:nvSpPr>
        <p:spPr>
          <a:xfrm>
            <a:off x="457200" y="990601"/>
            <a:ext cx="8229600" cy="4800600"/>
          </a:xfrm>
        </p:spPr>
        <p:txBody>
          <a:bodyPr>
            <a:normAutofit fontScale="92500" lnSpcReduction="10000"/>
          </a:bodyPr>
          <a:lstStyle/>
          <a:p>
            <a:r>
              <a:rPr lang="en-US" dirty="0"/>
              <a:t>Attendees will have a better understanding of the process for approval of physical plant codes and standards required by Arizona Revised Statutes (ARS- 421), Arizona Administrative Code (AAC R9-1-412) and respective health care institution licensing rules (AAC R9-10-Article 1-19)</a:t>
            </a:r>
          </a:p>
          <a:p>
            <a:r>
              <a:rPr lang="en-US" dirty="0"/>
              <a:t>Attendees will have information on completing an application for construction or modification and “doing it right the first time” </a:t>
            </a:r>
          </a:p>
          <a:p>
            <a:r>
              <a:rPr lang="en-US" dirty="0"/>
              <a:t>Attendees will hear from resources available at ADHS  </a:t>
            </a:r>
          </a:p>
          <a:p>
            <a:endParaRPr lang="en-US" dirty="0"/>
          </a:p>
        </p:txBody>
      </p:sp>
    </p:spTree>
    <p:extLst>
      <p:ext uri="{BB962C8B-B14F-4D97-AF65-F5344CB8AC3E}">
        <p14:creationId xmlns:p14="http://schemas.microsoft.com/office/powerpoint/2010/main" val="3959608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28918"/>
            <a:ext cx="9144000" cy="6858000"/>
          </a:xfrm>
          <a:prstGeom prst="rect">
            <a:avLst/>
          </a:prstGeom>
        </p:spPr>
      </p:pic>
      <p:sp>
        <p:nvSpPr>
          <p:cNvPr id="2" name="Title 1"/>
          <p:cNvSpPr>
            <a:spLocks noGrp="1"/>
          </p:cNvSpPr>
          <p:nvPr>
            <p:ph type="title"/>
          </p:nvPr>
        </p:nvSpPr>
        <p:spPr/>
        <p:txBody>
          <a:bodyPr>
            <a:noAutofit/>
          </a:bodyPr>
          <a:lstStyle/>
          <a:p>
            <a:r>
              <a:rPr lang="en-US" sz="4000" b="1" dirty="0" smtClean="0"/>
              <a:t>Understanding Terms </a:t>
            </a:r>
            <a:endParaRPr lang="en-US" sz="4000" b="1"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dirty="0" smtClean="0"/>
              <a:t>Class and Subclass </a:t>
            </a:r>
          </a:p>
          <a:p>
            <a:pPr lvl="1">
              <a:buFont typeface="Arial" panose="020B0604020202020204" pitchFamily="34" charset="0"/>
              <a:buChar char="•"/>
            </a:pPr>
            <a:r>
              <a:rPr lang="en-US" dirty="0" smtClean="0"/>
              <a:t>Minimum Standards</a:t>
            </a:r>
          </a:p>
          <a:p>
            <a:pPr lvl="1">
              <a:buFont typeface="Arial" panose="020B0604020202020204" pitchFamily="34" charset="0"/>
              <a:buChar char="•"/>
            </a:pPr>
            <a:r>
              <a:rPr lang="en-US" dirty="0" smtClean="0"/>
              <a:t>Construction</a:t>
            </a:r>
          </a:p>
          <a:p>
            <a:pPr lvl="1">
              <a:buFont typeface="Arial" panose="020B0604020202020204" pitchFamily="34" charset="0"/>
              <a:buChar char="•"/>
            </a:pPr>
            <a:r>
              <a:rPr lang="en-US" dirty="0" smtClean="0"/>
              <a:t>Modification </a:t>
            </a:r>
          </a:p>
          <a:p>
            <a:pPr lvl="1">
              <a:buFont typeface="Arial" panose="020B0604020202020204" pitchFamily="34" charset="0"/>
              <a:buChar char="•"/>
            </a:pPr>
            <a:r>
              <a:rPr lang="en-US" dirty="0" smtClean="0"/>
              <a:t>Substantial Compliance  </a:t>
            </a:r>
            <a:endParaRPr lang="en-US" dirty="0"/>
          </a:p>
          <a:p>
            <a:pPr marL="457200" lvl="1" indent="0">
              <a:buNone/>
            </a:pPr>
            <a:endParaRPr lang="en-US" dirty="0" smtClean="0"/>
          </a:p>
          <a:p>
            <a:pPr lvl="1"/>
            <a:endParaRPr lang="en-US" dirty="0"/>
          </a:p>
        </p:txBody>
      </p:sp>
    </p:spTree>
    <p:extLst>
      <p:ext uri="{BB962C8B-B14F-4D97-AF65-F5344CB8AC3E}">
        <p14:creationId xmlns:p14="http://schemas.microsoft.com/office/powerpoint/2010/main" val="17612212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152400"/>
            <a:ext cx="8229600" cy="1752600"/>
          </a:xfrm>
        </p:spPr>
        <p:txBody>
          <a:bodyPr>
            <a:noAutofit/>
          </a:bodyPr>
          <a:lstStyle/>
          <a:p>
            <a:r>
              <a:rPr lang="en-US" sz="3200" b="1" dirty="0" smtClean="0"/>
              <a:t>Class or Subclass of Health Care Institutions requiring Approval of Architectural Plans and Specifications Application </a:t>
            </a:r>
            <a:endParaRPr lang="en-US" sz="3200" b="1" dirty="0"/>
          </a:p>
        </p:txBody>
      </p:sp>
      <p:sp>
        <p:nvSpPr>
          <p:cNvPr id="3" name="Content Placeholder 2"/>
          <p:cNvSpPr>
            <a:spLocks noGrp="1"/>
          </p:cNvSpPr>
          <p:nvPr>
            <p:ph sz="half" idx="1"/>
          </p:nvPr>
        </p:nvSpPr>
        <p:spPr>
          <a:xfrm>
            <a:off x="457200" y="1752601"/>
            <a:ext cx="4038600" cy="3733800"/>
          </a:xfrm>
        </p:spPr>
        <p:txBody>
          <a:bodyPr>
            <a:normAutofit/>
          </a:bodyPr>
          <a:lstStyle/>
          <a:p>
            <a:pPr marL="457200" lvl="1" indent="0">
              <a:buNone/>
            </a:pPr>
            <a:endParaRPr lang="en-US" sz="2400" dirty="0"/>
          </a:p>
          <a:p>
            <a:pPr lvl="1">
              <a:buFont typeface="Arial" panose="020B0604020202020204" pitchFamily="34" charset="0"/>
              <a:buChar char="•"/>
            </a:pPr>
            <a:r>
              <a:rPr lang="en-US" sz="2400" dirty="0" smtClean="0"/>
              <a:t>Hospitals</a:t>
            </a:r>
          </a:p>
          <a:p>
            <a:pPr lvl="1">
              <a:buFont typeface="Arial" panose="020B0604020202020204" pitchFamily="34" charset="0"/>
              <a:buChar char="•"/>
            </a:pPr>
            <a:r>
              <a:rPr lang="en-US" sz="2400" dirty="0" smtClean="0"/>
              <a:t>Nursing Care Institutions</a:t>
            </a:r>
          </a:p>
          <a:p>
            <a:pPr lvl="1">
              <a:buFont typeface="Arial" panose="020B0604020202020204" pitchFamily="34" charset="0"/>
              <a:buChar char="•"/>
            </a:pPr>
            <a:r>
              <a:rPr lang="en-US" sz="2400" dirty="0" smtClean="0"/>
              <a:t>Recovery Care Centers</a:t>
            </a:r>
          </a:p>
          <a:p>
            <a:pPr lvl="1">
              <a:buFont typeface="Arial" panose="020B0604020202020204" pitchFamily="34" charset="0"/>
              <a:buChar char="•"/>
            </a:pPr>
            <a:r>
              <a:rPr lang="en-US" sz="2400" dirty="0" smtClean="0"/>
              <a:t>Inpatient Hospices</a:t>
            </a:r>
          </a:p>
          <a:p>
            <a:pPr lvl="1">
              <a:buFont typeface="Arial" panose="020B0604020202020204" pitchFamily="34" charset="0"/>
              <a:buChar char="•"/>
            </a:pPr>
            <a:r>
              <a:rPr lang="en-US" sz="2400" dirty="0" smtClean="0"/>
              <a:t>Assisted Living Centers</a:t>
            </a:r>
          </a:p>
          <a:p>
            <a:pPr lvl="1">
              <a:buFont typeface="Arial" panose="020B0604020202020204" pitchFamily="34" charset="0"/>
              <a:buChar char="•"/>
            </a:pPr>
            <a:r>
              <a:rPr lang="en-US" dirty="0"/>
              <a:t>Outpatient Surgical Centers</a:t>
            </a:r>
          </a:p>
          <a:p>
            <a:pPr marL="457200" lvl="1" indent="0">
              <a:buNone/>
            </a:pPr>
            <a:endParaRPr lang="en-US" sz="2400" dirty="0" smtClean="0"/>
          </a:p>
          <a:p>
            <a:pPr lvl="1"/>
            <a:endParaRPr lang="en-US" dirty="0"/>
          </a:p>
        </p:txBody>
      </p:sp>
      <p:sp>
        <p:nvSpPr>
          <p:cNvPr id="4" name="Content Placeholder 3"/>
          <p:cNvSpPr>
            <a:spLocks noGrp="1"/>
          </p:cNvSpPr>
          <p:nvPr>
            <p:ph sz="half" idx="2"/>
          </p:nvPr>
        </p:nvSpPr>
        <p:spPr>
          <a:xfrm>
            <a:off x="4648200" y="2133601"/>
            <a:ext cx="4038600" cy="3352799"/>
          </a:xfrm>
        </p:spPr>
        <p:txBody>
          <a:bodyPr>
            <a:normAutofit/>
          </a:bodyPr>
          <a:lstStyle/>
          <a:p>
            <a:pPr lvl="1">
              <a:buFont typeface="Arial" panose="020B0604020202020204" pitchFamily="34" charset="0"/>
              <a:buChar char="•"/>
            </a:pPr>
            <a:r>
              <a:rPr lang="en-US" dirty="0" smtClean="0"/>
              <a:t>Outpatient </a:t>
            </a:r>
            <a:r>
              <a:rPr lang="en-US" dirty="0"/>
              <a:t>Treatment Centers </a:t>
            </a:r>
            <a:r>
              <a:rPr lang="en-US" dirty="0" smtClean="0"/>
              <a:t>providing </a:t>
            </a:r>
            <a:endParaRPr lang="en-US" dirty="0"/>
          </a:p>
          <a:p>
            <a:pPr lvl="2"/>
            <a:r>
              <a:rPr lang="en-US" sz="2400" dirty="0" smtClean="0"/>
              <a:t>dialysis </a:t>
            </a:r>
            <a:r>
              <a:rPr lang="en-US" sz="2400" dirty="0"/>
              <a:t>services and </a:t>
            </a:r>
          </a:p>
          <a:p>
            <a:pPr lvl="2"/>
            <a:r>
              <a:rPr lang="en-US" sz="2400" dirty="0" smtClean="0"/>
              <a:t>freestanding </a:t>
            </a:r>
            <a:r>
              <a:rPr lang="en-US" sz="2400" dirty="0"/>
              <a:t>emergency services </a:t>
            </a:r>
          </a:p>
          <a:p>
            <a:pPr lvl="1">
              <a:buFont typeface="Arial" panose="020B0604020202020204" pitchFamily="34" charset="0"/>
              <a:buChar char="•"/>
            </a:pPr>
            <a:r>
              <a:rPr lang="en-US" dirty="0"/>
              <a:t>Adult Day Health Care Facilities </a:t>
            </a:r>
          </a:p>
          <a:p>
            <a:endParaRPr lang="en-US" dirty="0"/>
          </a:p>
        </p:txBody>
      </p:sp>
    </p:spTree>
    <p:extLst>
      <p:ext uri="{BB962C8B-B14F-4D97-AF65-F5344CB8AC3E}">
        <p14:creationId xmlns:p14="http://schemas.microsoft.com/office/powerpoint/2010/main" val="35557800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normAutofit/>
          </a:bodyPr>
          <a:lstStyle/>
          <a:p>
            <a:r>
              <a:rPr lang="en-US" sz="4000" b="1" dirty="0"/>
              <a:t>Minimum Standards </a:t>
            </a:r>
            <a:endParaRPr lang="en-US" sz="4000" dirty="0"/>
          </a:p>
        </p:txBody>
      </p:sp>
      <p:sp>
        <p:nvSpPr>
          <p:cNvPr id="3" name="Content Placeholder 2"/>
          <p:cNvSpPr>
            <a:spLocks noGrp="1"/>
          </p:cNvSpPr>
          <p:nvPr>
            <p:ph idx="1"/>
          </p:nvPr>
        </p:nvSpPr>
        <p:spPr>
          <a:xfrm>
            <a:off x="457200" y="1371600"/>
            <a:ext cx="8229600" cy="4754563"/>
          </a:xfrm>
        </p:spPr>
        <p:txBody>
          <a:bodyPr>
            <a:normAutofit/>
          </a:bodyPr>
          <a:lstStyle/>
          <a:p>
            <a:pPr lvl="1">
              <a:buFont typeface="Arial" panose="020B0604020202020204" pitchFamily="34" charset="0"/>
              <a:buChar char="•"/>
            </a:pPr>
            <a:r>
              <a:rPr lang="en-US" sz="3200" dirty="0"/>
              <a:t>Physical Plant Codes and Standards incorporated by reference in Arizona Administrative Code (A.A.C) R9-1-412</a:t>
            </a:r>
          </a:p>
          <a:p>
            <a:pPr lvl="1">
              <a:buFont typeface="Arial" panose="020B0604020202020204" pitchFamily="34" charset="0"/>
              <a:buChar char="•"/>
            </a:pPr>
            <a:endParaRPr lang="en-US" sz="2400" dirty="0"/>
          </a:p>
          <a:p>
            <a:pPr marL="457200" lvl="1" indent="0">
              <a:buNone/>
            </a:pPr>
            <a:endParaRPr lang="en-US" sz="2400" dirty="0" smtClean="0"/>
          </a:p>
          <a:p>
            <a:pPr lvl="1"/>
            <a:endParaRPr lang="en-US" dirty="0"/>
          </a:p>
        </p:txBody>
      </p:sp>
      <p:pic>
        <p:nvPicPr>
          <p:cNvPr id="5122" name="Picture 2" descr="C:\Users\mccannk\AppData\Local\Microsoft\Windows\Temporary Internet Files\Content.IE5\XJWXIU5N\large-Books-with-question-mark-66.6-1987[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3269100"/>
            <a:ext cx="4191000" cy="1988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1258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normAutofit fontScale="90000"/>
          </a:bodyPr>
          <a:lstStyle/>
          <a:p>
            <a:r>
              <a:rPr lang="en-US" b="1" dirty="0" smtClean="0"/>
              <a:t/>
            </a:r>
            <a:br>
              <a:rPr lang="en-US" b="1" dirty="0" smtClean="0"/>
            </a:br>
            <a:r>
              <a:rPr lang="en-US" sz="4000" b="1" dirty="0" smtClean="0"/>
              <a:t>A.A.C. R9-1-412</a:t>
            </a:r>
            <a:r>
              <a:rPr lang="en-US" sz="4000" b="1" dirty="0"/>
              <a:t>. Physical Plant Health and Safety Codes and Standards</a:t>
            </a:r>
            <a:br>
              <a:rPr lang="en-US" sz="4000" b="1" dirty="0"/>
            </a:br>
            <a:endParaRPr lang="en-US" sz="4000" b="1" dirty="0"/>
          </a:p>
        </p:txBody>
      </p:sp>
      <p:sp>
        <p:nvSpPr>
          <p:cNvPr id="4" name="Content Placeholder 3"/>
          <p:cNvSpPr>
            <a:spLocks noGrp="1"/>
          </p:cNvSpPr>
          <p:nvPr>
            <p:ph idx="1"/>
          </p:nvPr>
        </p:nvSpPr>
        <p:spPr>
          <a:xfrm>
            <a:off x="457200" y="1600199"/>
            <a:ext cx="8229600" cy="4191001"/>
          </a:xfrm>
        </p:spPr>
        <p:txBody>
          <a:bodyPr>
            <a:normAutofit lnSpcReduction="10000"/>
          </a:bodyPr>
          <a:lstStyle/>
          <a:p>
            <a:pPr marL="0" indent="0">
              <a:buNone/>
            </a:pPr>
            <a:r>
              <a:rPr lang="en-US" sz="2800" dirty="0"/>
              <a:t>A. The following physical plant health and safety codes and </a:t>
            </a:r>
            <a:r>
              <a:rPr lang="en-US" sz="2800" dirty="0" smtClean="0"/>
              <a:t>standards are </a:t>
            </a:r>
            <a:r>
              <a:rPr lang="en-US" sz="2800" dirty="0"/>
              <a:t>incorporated by reference as modified, are on </a:t>
            </a:r>
            <a:r>
              <a:rPr lang="en-US" sz="2800" dirty="0" smtClean="0"/>
              <a:t>file with </a:t>
            </a:r>
            <a:r>
              <a:rPr lang="en-US" sz="2800" dirty="0"/>
              <a:t>the Department, and include no future editions or amendments:</a:t>
            </a:r>
          </a:p>
          <a:p>
            <a:pPr marL="0" indent="0">
              <a:buNone/>
            </a:pPr>
            <a:r>
              <a:rPr lang="en-US" sz="2800" dirty="0" smtClean="0"/>
              <a:t>    1</a:t>
            </a:r>
            <a:r>
              <a:rPr lang="en-US" sz="2800" dirty="0"/>
              <a:t>. Guidelines for Design and Construction of Health </a:t>
            </a:r>
            <a:r>
              <a:rPr lang="en-US" sz="2800" dirty="0" smtClean="0"/>
              <a:t>Care Facilities </a:t>
            </a:r>
            <a:r>
              <a:rPr lang="en-US" sz="2800" dirty="0"/>
              <a:t>(2010 ed.), published by the American </a:t>
            </a:r>
            <a:r>
              <a:rPr lang="en-US" sz="2800" dirty="0" smtClean="0"/>
              <a:t>Society for </a:t>
            </a:r>
            <a:r>
              <a:rPr lang="en-US" sz="2800" dirty="0"/>
              <a:t>Healthcare Engineering and available from The </a:t>
            </a:r>
            <a:r>
              <a:rPr lang="en-US" sz="2800" dirty="0" smtClean="0"/>
              <a:t>Facility Guidelines </a:t>
            </a:r>
            <a:r>
              <a:rPr lang="en-US" sz="2800" dirty="0"/>
              <a:t>Institute </a:t>
            </a:r>
            <a:r>
              <a:rPr lang="en-US" sz="2800" dirty="0" smtClean="0"/>
              <a:t>at www.fgiguidelines.org</a:t>
            </a:r>
            <a:r>
              <a:rPr lang="en-US" sz="2800" dirty="0"/>
              <a:t>;</a:t>
            </a:r>
          </a:p>
          <a:p>
            <a:pPr marL="0" indent="0">
              <a:buNone/>
            </a:pPr>
            <a:r>
              <a:rPr lang="en-US" sz="2800" dirty="0"/>
              <a:t>	</a:t>
            </a:r>
            <a:endParaRPr lang="en-US" sz="2800" dirty="0" smtClean="0"/>
          </a:p>
          <a:p>
            <a:pPr marL="0" indent="0">
              <a:buNone/>
            </a:pPr>
            <a:endParaRPr lang="en-US" sz="2800" dirty="0" smtClean="0"/>
          </a:p>
          <a:p>
            <a:pPr lvl="1">
              <a:buNone/>
            </a:pPr>
            <a:endParaRPr lang="en-US" dirty="0"/>
          </a:p>
        </p:txBody>
      </p:sp>
    </p:spTree>
    <p:extLst>
      <p:ext uri="{BB962C8B-B14F-4D97-AF65-F5344CB8AC3E}">
        <p14:creationId xmlns:p14="http://schemas.microsoft.com/office/powerpoint/2010/main" val="13352447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304801"/>
            <a:ext cx="8229600" cy="5486400"/>
          </a:xfrm>
        </p:spPr>
        <p:txBody>
          <a:bodyPr>
            <a:normAutofit lnSpcReduction="10000"/>
          </a:bodyPr>
          <a:lstStyle/>
          <a:p>
            <a:pPr marL="0" indent="0">
              <a:buNone/>
            </a:pPr>
            <a:r>
              <a:rPr lang="en-US" sz="2800" dirty="0" smtClean="0"/>
              <a:t>2. The </a:t>
            </a:r>
            <a:r>
              <a:rPr lang="en-US" sz="2800" dirty="0"/>
              <a:t>following National Fire Codes (2012), published </a:t>
            </a:r>
            <a:r>
              <a:rPr lang="en-US" sz="2800" dirty="0" smtClean="0"/>
              <a:t>by and </a:t>
            </a:r>
            <a:r>
              <a:rPr lang="en-US" sz="2800" dirty="0"/>
              <a:t>available from the National Fire Protection </a:t>
            </a:r>
            <a:r>
              <a:rPr lang="en-US" sz="2800" dirty="0" smtClean="0"/>
              <a:t>Association, 1 </a:t>
            </a:r>
            <a:r>
              <a:rPr lang="en-US" sz="2800" dirty="0"/>
              <a:t>Batterymarch Park, Quincy, MA 02269, and </a:t>
            </a:r>
            <a:r>
              <a:rPr lang="en-US" sz="2800" dirty="0" smtClean="0"/>
              <a:t>at www.nfpa.org/catalog</a:t>
            </a:r>
            <a:r>
              <a:rPr lang="en-US" sz="2800" dirty="0"/>
              <a:t>:</a:t>
            </a:r>
          </a:p>
          <a:p>
            <a:pPr marL="0" indent="0">
              <a:buNone/>
            </a:pPr>
            <a:r>
              <a:rPr lang="fr-FR" sz="2800" dirty="0" smtClean="0"/>
              <a:t>	a</a:t>
            </a:r>
            <a:r>
              <a:rPr lang="fr-FR" sz="2800" dirty="0"/>
              <a:t>. NFPA70 National Electrical Code,</a:t>
            </a:r>
          </a:p>
          <a:p>
            <a:pPr marL="0" indent="0">
              <a:buNone/>
            </a:pPr>
            <a:r>
              <a:rPr lang="en-US" sz="2800" dirty="0" smtClean="0"/>
              <a:t>	b</a:t>
            </a:r>
            <a:r>
              <a:rPr lang="en-US" sz="2800" dirty="0"/>
              <a:t>. NFPA101 Life Safety Code, </a:t>
            </a:r>
            <a:r>
              <a:rPr lang="en-US" sz="2800" dirty="0" smtClean="0"/>
              <a:t>and</a:t>
            </a:r>
          </a:p>
          <a:p>
            <a:pPr marL="0" indent="0">
              <a:buNone/>
            </a:pPr>
            <a:r>
              <a:rPr lang="en-US" sz="2800" dirty="0"/>
              <a:t>	</a:t>
            </a:r>
            <a:r>
              <a:rPr lang="en-US" sz="2800" dirty="0" smtClean="0"/>
              <a:t>c. 2012 Supplementals </a:t>
            </a:r>
          </a:p>
          <a:p>
            <a:pPr marL="0" indent="0">
              <a:buNone/>
            </a:pPr>
            <a:r>
              <a:rPr lang="en-US" sz="2800" dirty="0" smtClean="0"/>
              <a:t>3. International Building Code (2012), published by and available from the International Code Council, Inc., Publications, 4051 W. Flossmoor Road, Country Club Hills, IL 60478-5795, and at www.iccsafe.org, with the following modifications:…</a:t>
            </a:r>
          </a:p>
          <a:p>
            <a:pPr marL="0" indent="0">
              <a:buNone/>
            </a:pPr>
            <a:endParaRPr lang="en-US" sz="2800" dirty="0"/>
          </a:p>
        </p:txBody>
      </p:sp>
    </p:spTree>
    <p:extLst>
      <p:ext uri="{BB962C8B-B14F-4D97-AF65-F5344CB8AC3E}">
        <p14:creationId xmlns:p14="http://schemas.microsoft.com/office/powerpoint/2010/main" val="25575988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381001"/>
            <a:ext cx="8229600" cy="5257800"/>
          </a:xfrm>
        </p:spPr>
        <p:txBody>
          <a:bodyPr>
            <a:normAutofit/>
          </a:bodyPr>
          <a:lstStyle/>
          <a:p>
            <a:pPr marL="0" indent="0">
              <a:buNone/>
            </a:pPr>
            <a:endParaRPr lang="en-US" sz="2800" dirty="0" smtClean="0"/>
          </a:p>
          <a:p>
            <a:pPr marL="0" indent="0">
              <a:buNone/>
            </a:pPr>
            <a:r>
              <a:rPr lang="en-US" sz="2800" dirty="0" smtClean="0"/>
              <a:t>4. International </a:t>
            </a:r>
            <a:r>
              <a:rPr lang="en-US" sz="2800" dirty="0"/>
              <a:t>Mechanical Code (2012), </a:t>
            </a:r>
            <a:r>
              <a:rPr lang="en-US" sz="2800" dirty="0" smtClean="0"/>
              <a:t> published </a:t>
            </a:r>
            <a:r>
              <a:rPr lang="en-US" sz="2800" dirty="0"/>
              <a:t>by </a:t>
            </a:r>
            <a:r>
              <a:rPr lang="en-US" sz="2800" dirty="0" smtClean="0"/>
              <a:t>and available </a:t>
            </a:r>
            <a:r>
              <a:rPr lang="en-US" sz="2800" dirty="0"/>
              <a:t>from the International Code Council, Inc., </a:t>
            </a:r>
            <a:r>
              <a:rPr lang="en-US" sz="2800" dirty="0" smtClean="0"/>
              <a:t>Publications,4051 </a:t>
            </a:r>
            <a:r>
              <a:rPr lang="en-US" sz="2800" dirty="0"/>
              <a:t>W. Flossmoor Road, Country Club </a:t>
            </a:r>
            <a:r>
              <a:rPr lang="en-US" sz="2800" dirty="0" smtClean="0"/>
              <a:t>Hills, IL </a:t>
            </a:r>
            <a:r>
              <a:rPr lang="en-US" sz="2800" dirty="0"/>
              <a:t>60478-5795, and at www.iccsafe.org, with the </a:t>
            </a:r>
            <a:r>
              <a:rPr lang="en-US" sz="2800" dirty="0" smtClean="0"/>
              <a:t>following modifications:…</a:t>
            </a:r>
          </a:p>
          <a:p>
            <a:pPr marL="0" indent="0">
              <a:buNone/>
            </a:pPr>
            <a:r>
              <a:rPr lang="en-US" sz="2800" dirty="0" smtClean="0"/>
              <a:t>5. International Plumbing Code (2012), published by and available from the International Code Council, Inc., Publications,4051 W. Flossmoor Road, Country Club Hills,IL 60478-5795, and at www.iccsafe.org, with the following modifications:…</a:t>
            </a:r>
          </a:p>
          <a:p>
            <a:pPr marL="0" indent="0">
              <a:buNone/>
            </a:pPr>
            <a:endParaRPr lang="en-US" sz="2800" dirty="0"/>
          </a:p>
        </p:txBody>
      </p:sp>
    </p:spTree>
    <p:extLst>
      <p:ext uri="{BB962C8B-B14F-4D97-AF65-F5344CB8AC3E}">
        <p14:creationId xmlns:p14="http://schemas.microsoft.com/office/powerpoint/2010/main" val="22377761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304801"/>
            <a:ext cx="8229600" cy="5334000"/>
          </a:xfrm>
        </p:spPr>
        <p:txBody>
          <a:bodyPr>
            <a:normAutofit lnSpcReduction="10000"/>
          </a:bodyPr>
          <a:lstStyle/>
          <a:p>
            <a:pPr marL="0" indent="0">
              <a:buNone/>
            </a:pPr>
            <a:endParaRPr lang="en-US" sz="2800" dirty="0" smtClean="0"/>
          </a:p>
          <a:p>
            <a:pPr marL="0" indent="0">
              <a:buNone/>
            </a:pPr>
            <a:r>
              <a:rPr lang="en-US" sz="2800" dirty="0" smtClean="0"/>
              <a:t>6. International </a:t>
            </a:r>
            <a:r>
              <a:rPr lang="en-US" sz="2800" dirty="0"/>
              <a:t>Fire Code (2012), published by and </a:t>
            </a:r>
            <a:r>
              <a:rPr lang="en-US" sz="2800" dirty="0" smtClean="0"/>
              <a:t>available from </a:t>
            </a:r>
            <a:r>
              <a:rPr lang="en-US" sz="2800" dirty="0"/>
              <a:t>the International Code Council, Inc., </a:t>
            </a:r>
            <a:r>
              <a:rPr lang="en-US" sz="2800" dirty="0" smtClean="0"/>
              <a:t>Publications, 4051 </a:t>
            </a:r>
            <a:r>
              <a:rPr lang="en-US" sz="2800" dirty="0"/>
              <a:t>W. Flossmoor Road, Country Club Hills, </a:t>
            </a:r>
            <a:r>
              <a:rPr lang="en-US" sz="2800" dirty="0" smtClean="0"/>
              <a:t>IL 60478-5795</a:t>
            </a:r>
            <a:r>
              <a:rPr lang="en-US" sz="2800" dirty="0"/>
              <a:t>, and at www.iccsafe.org, with the </a:t>
            </a:r>
            <a:r>
              <a:rPr lang="en-US" sz="2800" dirty="0" smtClean="0"/>
              <a:t>following modifications:…</a:t>
            </a:r>
          </a:p>
          <a:p>
            <a:pPr marL="0" indent="0">
              <a:buNone/>
            </a:pPr>
            <a:r>
              <a:rPr lang="en-US" sz="2800" dirty="0" smtClean="0"/>
              <a:t>7. ICC/A117.1-2009, American National Standard: Accessible and Usable Buildings and Facilities (2009), published by and available from the International Code Council,Inc., Publications, 4051 W. Flossmoor Road, Country Club Hills, IL 60478-5795, and at www.iccsafe.org;</a:t>
            </a:r>
          </a:p>
          <a:p>
            <a:pPr marL="0" indent="0">
              <a:buNone/>
            </a:pPr>
            <a:endParaRPr lang="en-US" sz="2800" dirty="0"/>
          </a:p>
        </p:txBody>
      </p:sp>
    </p:spTree>
    <p:extLst>
      <p:ext uri="{BB962C8B-B14F-4D97-AF65-F5344CB8AC3E}">
        <p14:creationId xmlns:p14="http://schemas.microsoft.com/office/powerpoint/2010/main" val="31698899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457201"/>
            <a:ext cx="8229600" cy="5105399"/>
          </a:xfrm>
        </p:spPr>
        <p:txBody>
          <a:bodyPr>
            <a:normAutofit/>
          </a:bodyPr>
          <a:lstStyle/>
          <a:p>
            <a:pPr marL="0" indent="0">
              <a:buNone/>
            </a:pPr>
            <a:r>
              <a:rPr lang="en-US" sz="2800" dirty="0" smtClean="0"/>
              <a:t>8. International </a:t>
            </a:r>
            <a:r>
              <a:rPr lang="en-US" sz="2800" dirty="0"/>
              <a:t>Fuel Gas Code (2012), published by </a:t>
            </a:r>
            <a:r>
              <a:rPr lang="en-US" sz="2800" dirty="0" smtClean="0"/>
              <a:t>and available </a:t>
            </a:r>
            <a:r>
              <a:rPr lang="en-US" sz="2800" dirty="0"/>
              <a:t>from the International Code Council, Inc., </a:t>
            </a:r>
            <a:r>
              <a:rPr lang="en-US" sz="2800" dirty="0" smtClean="0"/>
              <a:t>Publications, 4051 </a:t>
            </a:r>
            <a:r>
              <a:rPr lang="en-US" sz="2800" dirty="0"/>
              <a:t>W. Flossmoor Road, Country Club </a:t>
            </a:r>
            <a:r>
              <a:rPr lang="en-US" sz="2800" dirty="0" smtClean="0"/>
              <a:t>Hills, IL </a:t>
            </a:r>
            <a:r>
              <a:rPr lang="en-US" sz="2800" dirty="0"/>
              <a:t>60478-5795, and at www.iccsafe.org, with the </a:t>
            </a:r>
            <a:r>
              <a:rPr lang="en-US" sz="2800" dirty="0" smtClean="0"/>
              <a:t>following modifications:…</a:t>
            </a:r>
          </a:p>
          <a:p>
            <a:pPr marL="0" indent="0">
              <a:buNone/>
            </a:pPr>
            <a:r>
              <a:rPr lang="en-US" sz="2800" dirty="0" smtClean="0"/>
              <a:t>9. International Private Sewage Disposal Code (2012), published by and available from the International Code Council, Inc., Publications, 4051 W. Flossmoor Road, Country Club Hills, IL 60478-5795, and at www.iccsafe.org, with the following modifications:…</a:t>
            </a:r>
          </a:p>
          <a:p>
            <a:pPr marL="0" indent="0">
              <a:buNone/>
            </a:pPr>
            <a:endParaRPr lang="en-US" sz="2800" dirty="0"/>
          </a:p>
        </p:txBody>
      </p:sp>
    </p:spTree>
    <p:extLst>
      <p:ext uri="{BB962C8B-B14F-4D97-AF65-F5344CB8AC3E}">
        <p14:creationId xmlns:p14="http://schemas.microsoft.com/office/powerpoint/2010/main" val="16580752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p:txBody>
          <a:bodyPr>
            <a:normAutofit/>
          </a:bodyPr>
          <a:lstStyle/>
          <a:p>
            <a:r>
              <a:rPr lang="en-US" sz="4000" b="1" dirty="0" smtClean="0"/>
              <a:t>R9-1-Article 4 Codes and Standards</a:t>
            </a:r>
            <a:r>
              <a:rPr lang="en-US" sz="4000" dirty="0" smtClean="0"/>
              <a:t>  </a:t>
            </a:r>
            <a:endParaRPr lang="en-US" sz="4000" dirty="0"/>
          </a:p>
        </p:txBody>
      </p:sp>
      <p:sp>
        <p:nvSpPr>
          <p:cNvPr id="5" name="Content Placeholder 4"/>
          <p:cNvSpPr>
            <a:spLocks noGrp="1"/>
          </p:cNvSpPr>
          <p:nvPr>
            <p:ph idx="1"/>
          </p:nvPr>
        </p:nvSpPr>
        <p:spPr/>
        <p:txBody>
          <a:bodyPr/>
          <a:lstStyle/>
          <a:p>
            <a:r>
              <a:rPr lang="en-US" dirty="0" smtClean="0"/>
              <a:t>Always verify the effective date of the applicable regulation </a:t>
            </a:r>
          </a:p>
          <a:p>
            <a:r>
              <a:rPr lang="en-US" dirty="0" smtClean="0"/>
              <a:t>Other jurisdictions- federal, county, city or other state agencies may have applicable requirements that may be additional (such as local zoning ordinances) or more restrictive than the minimum requirements established by these rules and regulations.</a:t>
            </a:r>
            <a:endParaRPr lang="en-US" dirty="0"/>
          </a:p>
        </p:txBody>
      </p:sp>
    </p:spTree>
    <p:extLst>
      <p:ext uri="{BB962C8B-B14F-4D97-AF65-F5344CB8AC3E}">
        <p14:creationId xmlns:p14="http://schemas.microsoft.com/office/powerpoint/2010/main" val="10895727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p:txBody>
          <a:bodyPr>
            <a:normAutofit/>
          </a:bodyPr>
          <a:lstStyle/>
          <a:p>
            <a:r>
              <a:rPr lang="en-US" sz="3600" b="1" dirty="0" smtClean="0"/>
              <a:t>R9-1-Article 4 Codes and Standards  </a:t>
            </a:r>
            <a:endParaRPr lang="en-US" sz="3600" b="1" dirty="0"/>
          </a:p>
        </p:txBody>
      </p:sp>
      <p:sp>
        <p:nvSpPr>
          <p:cNvPr id="5" name="Content Placeholder 4"/>
          <p:cNvSpPr>
            <a:spLocks noGrp="1"/>
          </p:cNvSpPr>
          <p:nvPr>
            <p:ph idx="1"/>
          </p:nvPr>
        </p:nvSpPr>
        <p:spPr/>
        <p:txBody>
          <a:bodyPr/>
          <a:lstStyle/>
          <a:p>
            <a:r>
              <a:rPr lang="en-US" dirty="0" smtClean="0"/>
              <a:t>If a conflict occurs among standards adopted by reference, the </a:t>
            </a:r>
            <a:r>
              <a:rPr lang="en-US" b="1" dirty="0" smtClean="0"/>
              <a:t>more restrictive standard shall govern </a:t>
            </a:r>
            <a:endParaRPr lang="en-US" b="1" dirty="0"/>
          </a:p>
        </p:txBody>
      </p:sp>
    </p:spTree>
    <p:extLst>
      <p:ext uri="{BB962C8B-B14F-4D97-AF65-F5344CB8AC3E}">
        <p14:creationId xmlns:p14="http://schemas.microsoft.com/office/powerpoint/2010/main" val="395652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ADHS Vision and Mission </a:t>
            </a:r>
            <a:endParaRPr lang="en-US" b="1" dirty="0"/>
          </a:p>
        </p:txBody>
      </p:sp>
      <p:sp>
        <p:nvSpPr>
          <p:cNvPr id="3" name="Content Placeholder 2"/>
          <p:cNvSpPr>
            <a:spLocks noGrp="1"/>
          </p:cNvSpPr>
          <p:nvPr>
            <p:ph idx="1"/>
          </p:nvPr>
        </p:nvSpPr>
        <p:spPr>
          <a:xfrm>
            <a:off x="457200" y="1219200"/>
            <a:ext cx="8229600" cy="4906963"/>
          </a:xfrm>
        </p:spPr>
        <p:txBody>
          <a:bodyPr>
            <a:normAutofit/>
          </a:bodyPr>
          <a:lstStyle/>
          <a:p>
            <a:r>
              <a:rPr lang="en-US" dirty="0" smtClean="0"/>
              <a:t>Our Vision</a:t>
            </a:r>
          </a:p>
          <a:p>
            <a:pPr lvl="1"/>
            <a:r>
              <a:rPr lang="en-US" dirty="0" smtClean="0"/>
              <a:t>Health and Wellness for all Arizonans </a:t>
            </a:r>
          </a:p>
          <a:p>
            <a:r>
              <a:rPr lang="en-US" dirty="0" smtClean="0"/>
              <a:t>Our Mission</a:t>
            </a:r>
          </a:p>
          <a:p>
            <a:pPr lvl="1"/>
            <a:r>
              <a:rPr lang="en-US" dirty="0" smtClean="0"/>
              <a:t>To promote, protect and improve the health and wellness of individuals and communities in Arizona </a:t>
            </a:r>
          </a:p>
          <a:p>
            <a:pPr algn="ctr">
              <a:buNone/>
            </a:pPr>
            <a:r>
              <a:rPr lang="en-US" dirty="0" smtClean="0"/>
              <a:t>Our Strategic Map </a:t>
            </a:r>
          </a:p>
          <a:p>
            <a:pPr algn="ctr">
              <a:buNone/>
            </a:pPr>
            <a:r>
              <a:rPr lang="en-US" sz="2800" dirty="0" smtClean="0"/>
              <a:t>Strengthen Arizona’s Public Health System Through Alignment and Coordination </a:t>
            </a:r>
          </a:p>
          <a:p>
            <a:pPr algn="ctr">
              <a:buNone/>
            </a:pPr>
            <a:endParaRPr lang="en-US" dirty="0" smtClean="0"/>
          </a:p>
        </p:txBody>
      </p:sp>
      <p:sp>
        <p:nvSpPr>
          <p:cNvPr id="4" name="Down Arrow 3"/>
          <p:cNvSpPr/>
          <p:nvPr/>
        </p:nvSpPr>
        <p:spPr>
          <a:xfrm>
            <a:off x="4343400" y="57912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1766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1020762"/>
          </a:xfrm>
        </p:spPr>
        <p:txBody>
          <a:bodyPr>
            <a:normAutofit/>
          </a:bodyPr>
          <a:lstStyle/>
          <a:p>
            <a:r>
              <a:rPr lang="en-US" sz="3600" b="1" dirty="0" smtClean="0"/>
              <a:t>“Construction” </a:t>
            </a:r>
            <a:endParaRPr lang="en-US" sz="3600" b="1" dirty="0"/>
          </a:p>
        </p:txBody>
      </p:sp>
      <p:sp>
        <p:nvSpPr>
          <p:cNvPr id="5" name="Content Placeholder 4"/>
          <p:cNvSpPr>
            <a:spLocks noGrp="1"/>
          </p:cNvSpPr>
          <p:nvPr>
            <p:ph idx="1"/>
          </p:nvPr>
        </p:nvSpPr>
        <p:spPr/>
        <p:txBody>
          <a:bodyPr/>
          <a:lstStyle/>
          <a:p>
            <a:r>
              <a:rPr lang="en-US" dirty="0" smtClean="0"/>
              <a:t>ARS 36-401.11 “Construction” means the building, erection, fabrication or installation of a health care institution” </a:t>
            </a:r>
            <a:endParaRPr lang="en-US" dirty="0"/>
          </a:p>
        </p:txBody>
      </p:sp>
    </p:spTree>
    <p:extLst>
      <p:ext uri="{BB962C8B-B14F-4D97-AF65-F5344CB8AC3E}">
        <p14:creationId xmlns:p14="http://schemas.microsoft.com/office/powerpoint/2010/main" val="42292458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p:txBody>
          <a:bodyPr>
            <a:normAutofit/>
          </a:bodyPr>
          <a:lstStyle/>
          <a:p>
            <a:r>
              <a:rPr lang="en-US" sz="4000" b="1" dirty="0" smtClean="0"/>
              <a:t>“Modification” </a:t>
            </a:r>
            <a:endParaRPr lang="en-US" sz="4000" b="1" dirty="0"/>
          </a:p>
        </p:txBody>
      </p:sp>
      <p:sp>
        <p:nvSpPr>
          <p:cNvPr id="2" name="Content Placeholder 1"/>
          <p:cNvSpPr>
            <a:spLocks noGrp="1"/>
          </p:cNvSpPr>
          <p:nvPr>
            <p:ph idx="1"/>
          </p:nvPr>
        </p:nvSpPr>
        <p:spPr/>
        <p:txBody>
          <a:bodyPr/>
          <a:lstStyle/>
          <a:p>
            <a:r>
              <a:rPr lang="en-US" dirty="0" smtClean="0"/>
              <a:t>ARS 36-401.30 “Modification” means the </a:t>
            </a:r>
            <a:r>
              <a:rPr lang="en-US" b="1" dirty="0" smtClean="0"/>
              <a:t>substantial </a:t>
            </a:r>
            <a:r>
              <a:rPr lang="en-US" dirty="0" smtClean="0"/>
              <a:t>improvement, enlargement, reduction or alteration of or other change in a health care institution </a:t>
            </a:r>
          </a:p>
          <a:p>
            <a:endParaRPr lang="en-US" dirty="0"/>
          </a:p>
        </p:txBody>
      </p:sp>
    </p:spTree>
    <p:extLst>
      <p:ext uri="{BB962C8B-B14F-4D97-AF65-F5344CB8AC3E}">
        <p14:creationId xmlns:p14="http://schemas.microsoft.com/office/powerpoint/2010/main" val="11429501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p:txBody>
          <a:bodyPr>
            <a:normAutofit fontScale="90000"/>
          </a:bodyPr>
          <a:lstStyle/>
          <a:p>
            <a:r>
              <a:rPr lang="en-US" sz="4000" b="1" dirty="0" smtClean="0"/>
              <a:t>R9-10-110 Modification of a Health care Institution  </a:t>
            </a:r>
            <a:endParaRPr lang="en-US" sz="4000" b="1" dirty="0"/>
          </a:p>
        </p:txBody>
      </p:sp>
      <p:sp>
        <p:nvSpPr>
          <p:cNvPr id="2" name="Content Placeholder 1"/>
          <p:cNvSpPr>
            <a:spLocks noGrp="1"/>
          </p:cNvSpPr>
          <p:nvPr>
            <p:ph idx="1"/>
          </p:nvPr>
        </p:nvSpPr>
        <p:spPr/>
        <p:txBody>
          <a:bodyPr>
            <a:normAutofit/>
          </a:bodyPr>
          <a:lstStyle/>
          <a:p>
            <a:pPr marL="0" indent="0">
              <a:buNone/>
            </a:pPr>
            <a:r>
              <a:rPr lang="en-US" dirty="0" smtClean="0"/>
              <a:t>A. A licensee of a health care institution is required by this Chapter to comply with any of the physical plant codes and standards incorporated by reference in A.A.C. R9-1-412 shall submit an application for approval of architectural plans and specifications for a modification of the health care institution </a:t>
            </a:r>
          </a:p>
          <a:p>
            <a:endParaRPr lang="en-US" dirty="0"/>
          </a:p>
        </p:txBody>
      </p:sp>
    </p:spTree>
    <p:extLst>
      <p:ext uri="{BB962C8B-B14F-4D97-AF65-F5344CB8AC3E}">
        <p14:creationId xmlns:p14="http://schemas.microsoft.com/office/powerpoint/2010/main" val="15885614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p:txBody>
          <a:bodyPr>
            <a:normAutofit fontScale="90000"/>
          </a:bodyPr>
          <a:lstStyle/>
          <a:p>
            <a:r>
              <a:rPr lang="en-US" sz="4000" b="1" dirty="0" smtClean="0"/>
              <a:t>R9-10-110 Modification of a Health care Institution  </a:t>
            </a:r>
            <a:endParaRPr lang="en-US" sz="4000" b="1" dirty="0"/>
          </a:p>
        </p:txBody>
      </p:sp>
      <p:sp>
        <p:nvSpPr>
          <p:cNvPr id="2" name="Content Placeholder 1"/>
          <p:cNvSpPr>
            <a:spLocks noGrp="1"/>
          </p:cNvSpPr>
          <p:nvPr>
            <p:ph idx="1"/>
          </p:nvPr>
        </p:nvSpPr>
        <p:spPr>
          <a:xfrm>
            <a:off x="457200" y="1371600"/>
            <a:ext cx="8229600" cy="5029200"/>
          </a:xfrm>
        </p:spPr>
        <p:txBody>
          <a:bodyPr>
            <a:normAutofit/>
          </a:bodyPr>
          <a:lstStyle/>
          <a:p>
            <a:pPr marL="0" indent="0">
              <a:buNone/>
            </a:pPr>
            <a:r>
              <a:rPr lang="en-US" sz="2600" dirty="0" smtClean="0"/>
              <a:t>B. A licensee of a health care institution shall submit a written request for a  modification of the health care institution in a department provided format that contains: </a:t>
            </a:r>
          </a:p>
          <a:p>
            <a:pPr lvl="1"/>
            <a:r>
              <a:rPr lang="en-US" sz="2400" dirty="0" smtClean="0"/>
              <a:t>The health care institution’s name, address, and license number;</a:t>
            </a:r>
          </a:p>
          <a:p>
            <a:pPr lvl="1"/>
            <a:r>
              <a:rPr lang="en-US" sz="2400" dirty="0" smtClean="0"/>
              <a:t>A narrative description of the modification; </a:t>
            </a:r>
          </a:p>
          <a:p>
            <a:pPr lvl="1"/>
            <a:r>
              <a:rPr lang="en-US" sz="2400" dirty="0" smtClean="0"/>
              <a:t>The name of the health care institution’s administrator’s or individual representing the health care institution as designated in ARS 36-422 and the dated signature of the administrator or individual; and </a:t>
            </a:r>
          </a:p>
          <a:p>
            <a:endParaRPr lang="en-US" sz="2400" dirty="0"/>
          </a:p>
        </p:txBody>
      </p:sp>
    </p:spTree>
    <p:extLst>
      <p:ext uri="{BB962C8B-B14F-4D97-AF65-F5344CB8AC3E}">
        <p14:creationId xmlns:p14="http://schemas.microsoft.com/office/powerpoint/2010/main" val="32816344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p:txBody>
          <a:bodyPr>
            <a:normAutofit fontScale="90000"/>
          </a:bodyPr>
          <a:lstStyle/>
          <a:p>
            <a:r>
              <a:rPr lang="en-US" sz="4000" b="1" dirty="0" smtClean="0"/>
              <a:t>R9-10-110 Modification of a Health care Institution  </a:t>
            </a:r>
            <a:endParaRPr lang="en-US" sz="4000" b="1" dirty="0"/>
          </a:p>
        </p:txBody>
      </p:sp>
      <p:sp>
        <p:nvSpPr>
          <p:cNvPr id="2" name="Content Placeholder 1"/>
          <p:cNvSpPr>
            <a:spLocks noGrp="1"/>
          </p:cNvSpPr>
          <p:nvPr>
            <p:ph idx="1"/>
          </p:nvPr>
        </p:nvSpPr>
        <p:spPr>
          <a:xfrm>
            <a:off x="457200" y="1371601"/>
            <a:ext cx="8229600" cy="4572000"/>
          </a:xfrm>
        </p:spPr>
        <p:txBody>
          <a:bodyPr>
            <a:normAutofit/>
          </a:bodyPr>
          <a:lstStyle/>
          <a:p>
            <a:pPr lvl="1">
              <a:buFont typeface="Calibri" panose="020F0502020204030204" pitchFamily="34" charset="0"/>
              <a:buChar char="‒"/>
            </a:pPr>
            <a:r>
              <a:rPr lang="en-US" sz="2400" dirty="0"/>
              <a:t>One of the following:</a:t>
            </a:r>
          </a:p>
          <a:p>
            <a:pPr lvl="2"/>
            <a:r>
              <a:rPr lang="en-US" dirty="0" smtClean="0"/>
              <a:t>For a health care institution that is required to comply with the physical plant codes and standards incorporated by reference in AAC R9-1-412 for the building, documentation of the health care institution's architectural plans and specifications approved in R9-10-104; or </a:t>
            </a:r>
          </a:p>
          <a:p>
            <a:pPr lvl="2"/>
            <a:r>
              <a:rPr lang="en-US" dirty="0" smtClean="0"/>
              <a:t>For a health care institution that is not required to comply with the physical plant codes and standards, documentation that the requested modification complies with applicable requirements in this Chapter.  </a:t>
            </a:r>
          </a:p>
          <a:p>
            <a:endParaRPr lang="en-US" sz="2400" dirty="0"/>
          </a:p>
        </p:txBody>
      </p:sp>
    </p:spTree>
    <p:extLst>
      <p:ext uri="{BB962C8B-B14F-4D97-AF65-F5344CB8AC3E}">
        <p14:creationId xmlns:p14="http://schemas.microsoft.com/office/powerpoint/2010/main" val="39534945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p:txBody>
          <a:bodyPr>
            <a:normAutofit fontScale="90000"/>
          </a:bodyPr>
          <a:lstStyle/>
          <a:p>
            <a:r>
              <a:rPr lang="en-US" sz="4000" b="1" dirty="0" smtClean="0"/>
              <a:t>R9-10-110 Modification of a Health care Institution  </a:t>
            </a:r>
            <a:endParaRPr lang="en-US" sz="4000" b="1" dirty="0"/>
          </a:p>
        </p:txBody>
      </p:sp>
      <p:sp>
        <p:nvSpPr>
          <p:cNvPr id="2" name="Content Placeholder 1"/>
          <p:cNvSpPr>
            <a:spLocks noGrp="1"/>
          </p:cNvSpPr>
          <p:nvPr>
            <p:ph idx="1"/>
          </p:nvPr>
        </p:nvSpPr>
        <p:spPr/>
        <p:txBody>
          <a:bodyPr>
            <a:normAutofit/>
          </a:bodyPr>
          <a:lstStyle/>
          <a:p>
            <a:pPr marL="0" indent="0">
              <a:buNone/>
            </a:pPr>
            <a:r>
              <a:rPr lang="en-US" sz="2600" dirty="0" smtClean="0"/>
              <a:t>C. The Department shall approve or deny the request for a modification in subsection (B) according to R9-10-108</a:t>
            </a:r>
          </a:p>
          <a:p>
            <a:pPr marL="0" indent="0">
              <a:buNone/>
            </a:pPr>
            <a:r>
              <a:rPr lang="en-US" sz="2600" dirty="0" smtClean="0"/>
              <a:t>D.  A licensee shall not implement a modification described in subsection (B) until an approval or amended license is issued by the Department </a:t>
            </a:r>
          </a:p>
        </p:txBody>
      </p:sp>
    </p:spTree>
    <p:extLst>
      <p:ext uri="{BB962C8B-B14F-4D97-AF65-F5344CB8AC3E}">
        <p14:creationId xmlns:p14="http://schemas.microsoft.com/office/powerpoint/2010/main" val="6019014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a:xfrm>
            <a:off x="457200" y="152400"/>
            <a:ext cx="8229600" cy="838200"/>
          </a:xfrm>
        </p:spPr>
        <p:txBody>
          <a:bodyPr>
            <a:normAutofit/>
          </a:bodyPr>
          <a:lstStyle/>
          <a:p>
            <a:r>
              <a:rPr lang="en-US" sz="4000" b="1" dirty="0" smtClean="0"/>
              <a:t>“Substantial”   </a:t>
            </a:r>
            <a:endParaRPr lang="en-US" sz="4000" b="1" dirty="0"/>
          </a:p>
        </p:txBody>
      </p:sp>
      <p:sp>
        <p:nvSpPr>
          <p:cNvPr id="2" name="Content Placeholder 1"/>
          <p:cNvSpPr>
            <a:spLocks noGrp="1"/>
          </p:cNvSpPr>
          <p:nvPr>
            <p:ph idx="1"/>
          </p:nvPr>
        </p:nvSpPr>
        <p:spPr>
          <a:xfrm>
            <a:off x="457200" y="914400"/>
            <a:ext cx="8229600" cy="5211763"/>
          </a:xfrm>
        </p:spPr>
        <p:txBody>
          <a:bodyPr>
            <a:normAutofit/>
          </a:bodyPr>
          <a:lstStyle/>
          <a:p>
            <a:r>
              <a:rPr lang="en-US" dirty="0" smtClean="0"/>
              <a:t>R9-10-101.194 “Substantial” when used in connection with a modification means: </a:t>
            </a:r>
          </a:p>
          <a:p>
            <a:pPr lvl="1"/>
            <a:r>
              <a:rPr lang="en-US" sz="2400" dirty="0" smtClean="0"/>
              <a:t>A change in the health care institution’s licensed capability, licensed occupancy, or the number of dialysis stations; </a:t>
            </a:r>
          </a:p>
          <a:p>
            <a:pPr lvl="1"/>
            <a:r>
              <a:rPr lang="en-US" sz="2400" dirty="0" smtClean="0"/>
              <a:t>An addition or deletion of an authorized service; </a:t>
            </a:r>
          </a:p>
          <a:p>
            <a:pPr lvl="1"/>
            <a:r>
              <a:rPr lang="en-US" sz="2400" dirty="0" smtClean="0"/>
              <a:t>A change in the physical plant, including facilities or equipment, that costs more than $300,000</a:t>
            </a:r>
          </a:p>
          <a:p>
            <a:pPr lvl="1"/>
            <a:r>
              <a:rPr lang="en-US" sz="2400" dirty="0"/>
              <a:t>A change in the building where a health care institution is located that affects compliance with applicable physical plant codes and standards incorporated by reference in A.A.C.R9-1-412</a:t>
            </a:r>
          </a:p>
          <a:p>
            <a:endParaRPr lang="en-US" dirty="0"/>
          </a:p>
          <a:p>
            <a:pPr lvl="1"/>
            <a:endParaRPr lang="en-US" dirty="0" smtClean="0"/>
          </a:p>
          <a:p>
            <a:endParaRPr lang="en-US" dirty="0"/>
          </a:p>
        </p:txBody>
      </p:sp>
    </p:spTree>
    <p:extLst>
      <p:ext uri="{BB962C8B-B14F-4D97-AF65-F5344CB8AC3E}">
        <p14:creationId xmlns:p14="http://schemas.microsoft.com/office/powerpoint/2010/main" val="36032379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1020762"/>
          </a:xfrm>
        </p:spPr>
        <p:txBody>
          <a:bodyPr>
            <a:normAutofit/>
          </a:bodyPr>
          <a:lstStyle/>
          <a:p>
            <a:r>
              <a:rPr lang="en-US" sz="4000" b="1" dirty="0" smtClean="0"/>
              <a:t>Application for License </a:t>
            </a:r>
            <a:endParaRPr lang="en-US" sz="4000" b="1" dirty="0"/>
          </a:p>
        </p:txBody>
      </p:sp>
      <p:sp>
        <p:nvSpPr>
          <p:cNvPr id="3" name="Content Placeholder 2"/>
          <p:cNvSpPr>
            <a:spLocks noGrp="1"/>
          </p:cNvSpPr>
          <p:nvPr>
            <p:ph idx="1"/>
          </p:nvPr>
        </p:nvSpPr>
        <p:spPr>
          <a:xfrm>
            <a:off x="457200" y="1295400"/>
            <a:ext cx="8229600" cy="4267201"/>
          </a:xfrm>
        </p:spPr>
        <p:txBody>
          <a:bodyPr>
            <a:noAutofit/>
          </a:bodyPr>
          <a:lstStyle/>
          <a:p>
            <a:pPr lvl="1">
              <a:buFont typeface="Arial" pitchFamily="34" charset="0"/>
              <a:buChar char="•"/>
            </a:pPr>
            <a:r>
              <a:rPr lang="en-US" dirty="0" smtClean="0"/>
              <a:t>ARS 36-422.C Requires an </a:t>
            </a:r>
            <a:r>
              <a:rPr lang="en-US" b="1" u="sng" dirty="0" smtClean="0"/>
              <a:t>initial license application</a:t>
            </a:r>
            <a:r>
              <a:rPr lang="en-US" dirty="0" smtClean="0"/>
              <a:t> to be filed at least 60 but no more than 120 days before the anticipated date of operation…</a:t>
            </a:r>
          </a:p>
          <a:p>
            <a:pPr lvl="2"/>
            <a:r>
              <a:rPr lang="en-US" sz="2800" dirty="0" smtClean="0"/>
              <a:t>Initial application must also include Department </a:t>
            </a:r>
            <a:r>
              <a:rPr lang="en-US" sz="2800" b="1" dirty="0" smtClean="0"/>
              <a:t>approval of </a:t>
            </a:r>
            <a:r>
              <a:rPr lang="en-US" sz="2800" b="1" u="sng" dirty="0" smtClean="0"/>
              <a:t>construction</a:t>
            </a:r>
            <a:r>
              <a:rPr lang="en-US" sz="2800" b="1" dirty="0" smtClean="0"/>
              <a:t> architectural plans and specifications that meet minimum standards </a:t>
            </a:r>
            <a:r>
              <a:rPr lang="en-US" sz="2800" dirty="0" smtClean="0"/>
              <a:t>for licensure within the class or subclass the facility is intended</a:t>
            </a:r>
          </a:p>
        </p:txBody>
      </p:sp>
    </p:spTree>
    <p:extLst>
      <p:ext uri="{BB962C8B-B14F-4D97-AF65-F5344CB8AC3E}">
        <p14:creationId xmlns:p14="http://schemas.microsoft.com/office/powerpoint/2010/main" val="16580752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1020762"/>
          </a:xfrm>
        </p:spPr>
        <p:txBody>
          <a:bodyPr>
            <a:noAutofit/>
          </a:bodyPr>
          <a:lstStyle/>
          <a:p>
            <a:r>
              <a:rPr lang="en-US" sz="4000" b="1" dirty="0" smtClean="0"/>
              <a:t>Licensing Rules Section-</a:t>
            </a:r>
            <a:br>
              <a:rPr lang="en-US" sz="4000" b="1" dirty="0" smtClean="0"/>
            </a:br>
            <a:r>
              <a:rPr lang="en-US" sz="4000" b="1" dirty="0" smtClean="0"/>
              <a:t>Physical Plant Standards</a:t>
            </a:r>
            <a:endParaRPr lang="en-US" sz="4000" b="1" dirty="0"/>
          </a:p>
        </p:txBody>
      </p:sp>
      <p:sp>
        <p:nvSpPr>
          <p:cNvPr id="3" name="Content Placeholder 2"/>
          <p:cNvSpPr>
            <a:spLocks noGrp="1"/>
          </p:cNvSpPr>
          <p:nvPr>
            <p:ph idx="1"/>
          </p:nvPr>
        </p:nvSpPr>
        <p:spPr>
          <a:xfrm>
            <a:off x="457200" y="1524000"/>
            <a:ext cx="8229600" cy="4038601"/>
          </a:xfrm>
        </p:spPr>
        <p:txBody>
          <a:bodyPr>
            <a:noAutofit/>
          </a:bodyPr>
          <a:lstStyle/>
          <a:p>
            <a:pPr lvl="1">
              <a:buFont typeface="Arial" pitchFamily="34" charset="0"/>
              <a:buChar char="•"/>
            </a:pPr>
            <a:r>
              <a:rPr lang="en-US" dirty="0" smtClean="0"/>
              <a:t>An Administrator shall ensure that:</a:t>
            </a:r>
          </a:p>
          <a:p>
            <a:pPr lvl="2"/>
            <a:r>
              <a:rPr lang="en-US" sz="2800" dirty="0" smtClean="0"/>
              <a:t>The applicable physical plant health and safety codes and standards, incorporated by reference in AAC R9-10-412, that were in effect on the date the health care institution submitted architectural plans and specifications to the Department for approval according to R9-10-104 </a:t>
            </a:r>
          </a:p>
        </p:txBody>
      </p:sp>
    </p:spTree>
    <p:extLst>
      <p:ext uri="{BB962C8B-B14F-4D97-AF65-F5344CB8AC3E}">
        <p14:creationId xmlns:p14="http://schemas.microsoft.com/office/powerpoint/2010/main" val="165865270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630362"/>
          </a:xfrm>
        </p:spPr>
        <p:txBody>
          <a:bodyPr>
            <a:noAutofit/>
          </a:bodyPr>
          <a:lstStyle/>
          <a:p>
            <a:r>
              <a:rPr lang="en-US" sz="3600" b="1" dirty="0" smtClean="0"/>
              <a:t>A.A.C.R9-10-104 </a:t>
            </a:r>
            <a:br>
              <a:rPr lang="en-US" sz="3600" b="1" dirty="0" smtClean="0"/>
            </a:br>
            <a:r>
              <a:rPr lang="en-US" sz="3600" b="1" dirty="0" smtClean="0"/>
              <a:t>Approval of Architectural Plans and Specifications </a:t>
            </a:r>
            <a:endParaRPr lang="en-US" sz="3600" b="1" dirty="0"/>
          </a:p>
        </p:txBody>
      </p:sp>
      <p:sp>
        <p:nvSpPr>
          <p:cNvPr id="4" name="Content Placeholder 3"/>
          <p:cNvSpPr>
            <a:spLocks noGrp="1"/>
          </p:cNvSpPr>
          <p:nvPr>
            <p:ph idx="1"/>
          </p:nvPr>
        </p:nvSpPr>
        <p:spPr>
          <a:xfrm>
            <a:off x="457200" y="1981201"/>
            <a:ext cx="8229600" cy="3733800"/>
          </a:xfrm>
        </p:spPr>
        <p:txBody>
          <a:bodyPr/>
          <a:lstStyle/>
          <a:p>
            <a:pPr>
              <a:buNone/>
            </a:pPr>
            <a:r>
              <a:rPr lang="en-US" dirty="0" smtClean="0"/>
              <a:t>A. …</a:t>
            </a:r>
            <a:r>
              <a:rPr lang="en-US" b="1" dirty="0" smtClean="0"/>
              <a:t>Applicant</a:t>
            </a:r>
            <a:r>
              <a:rPr lang="en-US" dirty="0" smtClean="0"/>
              <a:t> shall submit to the Department an application packet including:</a:t>
            </a:r>
          </a:p>
          <a:p>
            <a:pPr marL="971550" lvl="1" indent="-514350">
              <a:buAutoNum type="arabicPeriod"/>
            </a:pPr>
            <a:r>
              <a:rPr lang="en-US" dirty="0" smtClean="0"/>
              <a:t>An application in a format provided by the Department that contains…</a:t>
            </a:r>
          </a:p>
          <a:p>
            <a:pPr marL="971550" lvl="1" indent="-514350">
              <a:buAutoNum type="arabicPeriod"/>
            </a:pPr>
            <a:r>
              <a:rPr lang="en-US" dirty="0" smtClean="0"/>
              <a:t>If the HCI is located on land under the jurisdiction of a local government agency, one of the following…</a:t>
            </a:r>
          </a:p>
        </p:txBody>
      </p:sp>
    </p:spTree>
    <p:extLst>
      <p:ext uri="{BB962C8B-B14F-4D97-AF65-F5344CB8AC3E}">
        <p14:creationId xmlns:p14="http://schemas.microsoft.com/office/powerpoint/2010/main" val="13352447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normAutofit/>
          </a:bodyPr>
          <a:lstStyle/>
          <a:p>
            <a:r>
              <a:rPr lang="en-US" sz="4000" b="1" dirty="0"/>
              <a:t>ADHS Strategic Map</a:t>
            </a:r>
          </a:p>
        </p:txBody>
      </p:sp>
      <p:sp>
        <p:nvSpPr>
          <p:cNvPr id="4" name="Content Placeholder 3"/>
          <p:cNvSpPr>
            <a:spLocks noGrp="1"/>
          </p:cNvSpPr>
          <p:nvPr>
            <p:ph sz="half" idx="1"/>
          </p:nvPr>
        </p:nvSpPr>
        <p:spPr>
          <a:xfrm>
            <a:off x="457200" y="1295401"/>
            <a:ext cx="4038600" cy="4267200"/>
          </a:xfrm>
        </p:spPr>
        <p:txBody>
          <a:bodyPr>
            <a:normAutofit/>
          </a:bodyPr>
          <a:lstStyle/>
          <a:p>
            <a:pPr marL="457200" lvl="1" indent="-457200">
              <a:buFont typeface="Arial" panose="020B0604020202020204" pitchFamily="34" charset="0"/>
              <a:buChar char="•"/>
            </a:pPr>
            <a:r>
              <a:rPr lang="en-US" dirty="0"/>
              <a:t>Provides a single public health umbrella concentrating on activities and resources that will achieve better </a:t>
            </a:r>
            <a:r>
              <a:rPr lang="en-US" dirty="0" smtClean="0"/>
              <a:t>outcomes</a:t>
            </a:r>
            <a:endParaRPr lang="en-US" dirty="0"/>
          </a:p>
          <a:p>
            <a:pPr marL="457200" lvl="1" indent="-457200">
              <a:buFont typeface="Arial" panose="020B0604020202020204" pitchFamily="34" charset="0"/>
              <a:buChar char="•"/>
            </a:pPr>
            <a:r>
              <a:rPr lang="en-US" dirty="0"/>
              <a:t>Gives ADHS a clear strategic direction, a path for implementing the strategy and an effective approach for community involvement</a:t>
            </a:r>
          </a:p>
          <a:p>
            <a:endParaRPr lang="en-US" dirty="0"/>
          </a:p>
        </p:txBody>
      </p:sp>
      <p:pic>
        <p:nvPicPr>
          <p:cNvPr id="7" name="Picture 2"/>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5160012" y="1524000"/>
            <a:ext cx="3014976" cy="39624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076731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Content Placeholder 3"/>
          <p:cNvSpPr>
            <a:spLocks noGrp="1"/>
          </p:cNvSpPr>
          <p:nvPr>
            <p:ph idx="1"/>
          </p:nvPr>
        </p:nvSpPr>
        <p:spPr>
          <a:xfrm>
            <a:off x="457200" y="304800"/>
            <a:ext cx="8229600" cy="5410201"/>
          </a:xfrm>
        </p:spPr>
        <p:txBody>
          <a:bodyPr>
            <a:normAutofit lnSpcReduction="10000"/>
          </a:bodyPr>
          <a:lstStyle/>
          <a:p>
            <a:pPr marL="971550" lvl="1" indent="-514350">
              <a:buNone/>
            </a:pPr>
            <a:r>
              <a:rPr lang="en-US" dirty="0" smtClean="0"/>
              <a:t>3. The following information that is necessary to demonstrate that the project described on the application complies with applicable codes and standards incorporated by reference …</a:t>
            </a:r>
          </a:p>
          <a:p>
            <a:pPr marL="971550" lvl="1" indent="-514350">
              <a:buNone/>
            </a:pPr>
            <a:r>
              <a:rPr lang="en-US" dirty="0" smtClean="0"/>
              <a:t> 4. The estimated total project cost…</a:t>
            </a:r>
          </a:p>
          <a:p>
            <a:pPr marL="971550" lvl="1" indent="-514350">
              <a:buNone/>
            </a:pPr>
            <a:r>
              <a:rPr lang="en-US" dirty="0" smtClean="0"/>
              <a:t> 5.  The following, as applicable…</a:t>
            </a:r>
          </a:p>
          <a:p>
            <a:pPr marL="971550" lvl="1" indent="-514350">
              <a:buNone/>
            </a:pPr>
            <a:r>
              <a:rPr lang="en-US" dirty="0" smtClean="0"/>
              <a:t> 6.  For construction of a new HCI and for a modification of a HCI that requires a project architect, a statement signed by the project architect that final architectural plans and specifications have been submitted to the person applying for the HCI license or the licensee of the HCI</a:t>
            </a:r>
          </a:p>
        </p:txBody>
      </p:sp>
    </p:spTree>
    <p:extLst>
      <p:ext uri="{BB962C8B-B14F-4D97-AF65-F5344CB8AC3E}">
        <p14:creationId xmlns:p14="http://schemas.microsoft.com/office/powerpoint/2010/main" val="13352447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Content Placeholder 3"/>
          <p:cNvSpPr>
            <a:spLocks noGrp="1"/>
          </p:cNvSpPr>
          <p:nvPr>
            <p:ph idx="1"/>
          </p:nvPr>
        </p:nvSpPr>
        <p:spPr>
          <a:xfrm>
            <a:off x="457200" y="304801"/>
            <a:ext cx="8229600" cy="5334000"/>
          </a:xfrm>
        </p:spPr>
        <p:txBody>
          <a:bodyPr>
            <a:normAutofit/>
          </a:bodyPr>
          <a:lstStyle/>
          <a:p>
            <a:pPr marL="971550" lvl="1" indent="-514350">
              <a:buNone/>
            </a:pPr>
            <a:r>
              <a:rPr lang="en-US" dirty="0" smtClean="0"/>
              <a:t> </a:t>
            </a:r>
          </a:p>
          <a:p>
            <a:pPr marL="971550" lvl="1" indent="-514350">
              <a:buNone/>
            </a:pPr>
            <a:r>
              <a:rPr lang="en-US" dirty="0" smtClean="0"/>
              <a:t>7.  For modification of a HCI that does not require a project architect, a statement signed by the project engineer or other individual responsible for the completion of the modification that final architectural plans and specifications have been submitted to the person applying for a HCI license or the licensee of the HCI</a:t>
            </a:r>
          </a:p>
          <a:p>
            <a:pPr marL="971550" lvl="1" indent="-514350">
              <a:buNone/>
            </a:pPr>
            <a:r>
              <a:rPr lang="en-US" dirty="0" smtClean="0"/>
              <a:t> 8.  The application fee required by R9-10-106 </a:t>
            </a:r>
          </a:p>
        </p:txBody>
      </p:sp>
    </p:spTree>
    <p:extLst>
      <p:ext uri="{BB962C8B-B14F-4D97-AF65-F5344CB8AC3E}">
        <p14:creationId xmlns:p14="http://schemas.microsoft.com/office/powerpoint/2010/main" val="13352447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normAutofit/>
          </a:bodyPr>
          <a:lstStyle/>
          <a:p>
            <a:r>
              <a:rPr lang="en-US" sz="4000" b="1" dirty="0" smtClean="0"/>
              <a:t>Architectural Evaluation </a:t>
            </a:r>
            <a:endParaRPr lang="en-US" sz="4000" b="1" dirty="0"/>
          </a:p>
        </p:txBody>
      </p:sp>
      <p:sp>
        <p:nvSpPr>
          <p:cNvPr id="4" name="Content Placeholder 3"/>
          <p:cNvSpPr>
            <a:spLocks noGrp="1"/>
          </p:cNvSpPr>
          <p:nvPr>
            <p:ph idx="1"/>
          </p:nvPr>
        </p:nvSpPr>
        <p:spPr>
          <a:xfrm>
            <a:off x="457200" y="1219201"/>
            <a:ext cx="8229600" cy="4419600"/>
          </a:xfrm>
        </p:spPr>
        <p:txBody>
          <a:bodyPr>
            <a:normAutofit/>
          </a:bodyPr>
          <a:lstStyle/>
          <a:p>
            <a:pPr marL="0" indent="0">
              <a:buNone/>
            </a:pPr>
            <a:r>
              <a:rPr lang="en-US" dirty="0" smtClean="0"/>
              <a:t>R9-10-104.B. </a:t>
            </a:r>
            <a:r>
              <a:rPr lang="en-US" b="1" dirty="0" smtClean="0"/>
              <a:t>Before</a:t>
            </a:r>
            <a:r>
              <a:rPr lang="en-US" dirty="0" smtClean="0"/>
              <a:t> an applicant submits an application for approval of architectural plans and specifications for the construction or modification of a health care institution, an applicant </a:t>
            </a:r>
            <a:r>
              <a:rPr lang="en-US" u="sng" dirty="0" smtClean="0"/>
              <a:t>may</a:t>
            </a:r>
            <a:r>
              <a:rPr lang="en-US" dirty="0" smtClean="0"/>
              <a:t> request an </a:t>
            </a:r>
            <a:r>
              <a:rPr lang="en-US" b="1" dirty="0" smtClean="0"/>
              <a:t>Architectural Evaluation</a:t>
            </a:r>
            <a:r>
              <a:rPr lang="en-US" dirty="0" smtClean="0"/>
              <a:t> by submitting the documents in subsection (A)(3) </a:t>
            </a:r>
          </a:p>
        </p:txBody>
      </p:sp>
    </p:spTree>
    <p:extLst>
      <p:ext uri="{BB962C8B-B14F-4D97-AF65-F5344CB8AC3E}">
        <p14:creationId xmlns:p14="http://schemas.microsoft.com/office/powerpoint/2010/main" val="1869022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ontent Placeholder 4"/>
          <p:cNvSpPr>
            <a:spLocks noGrp="1"/>
          </p:cNvSpPr>
          <p:nvPr>
            <p:ph idx="1"/>
          </p:nvPr>
        </p:nvSpPr>
        <p:spPr>
          <a:xfrm>
            <a:off x="457200" y="685800"/>
            <a:ext cx="8229600" cy="5440363"/>
          </a:xfrm>
        </p:spPr>
        <p:txBody>
          <a:bodyPr>
            <a:normAutofit/>
          </a:bodyPr>
          <a:lstStyle/>
          <a:p>
            <a:r>
              <a:rPr lang="en-US" sz="2800" dirty="0" smtClean="0"/>
              <a:t>Architectural Evaluation is available to assist in understanding of the FGI and physical plant standards</a:t>
            </a:r>
          </a:p>
          <a:p>
            <a:r>
              <a:rPr lang="en-US" sz="2800" dirty="0" smtClean="0"/>
              <a:t>Architectural Evaluation is an informal meeting with a member of the Licensing Architectural Surveyor Group, Licensing Bureau, Facility Owner or designee and Architect of Record and may include others as needed to evaluate the project for FGI Guidelines and other code compliance </a:t>
            </a:r>
          </a:p>
          <a:p>
            <a:endParaRPr lang="en-US" dirty="0"/>
          </a:p>
        </p:txBody>
      </p:sp>
      <p:pic>
        <p:nvPicPr>
          <p:cNvPr id="6146" name="Picture 2" descr="C:\Users\mccannk\AppData\Local\Microsoft\Windows\Temporary Internet Files\Content.IE5\48XEIBSI\meeting_room[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0" y="4619513"/>
            <a:ext cx="2762904" cy="20942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90220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Content Placeholder 3"/>
          <p:cNvSpPr>
            <a:spLocks noGrp="1"/>
          </p:cNvSpPr>
          <p:nvPr>
            <p:ph idx="1"/>
          </p:nvPr>
        </p:nvSpPr>
        <p:spPr>
          <a:xfrm>
            <a:off x="457200" y="1219201"/>
            <a:ext cx="8229600" cy="4419600"/>
          </a:xfrm>
        </p:spPr>
        <p:txBody>
          <a:bodyPr>
            <a:normAutofit/>
          </a:bodyPr>
          <a:lstStyle/>
          <a:p>
            <a:r>
              <a:rPr lang="en-US" dirty="0" smtClean="0"/>
              <a:t>Call to schedule an Architectural Evaluation </a:t>
            </a:r>
          </a:p>
          <a:p>
            <a:r>
              <a:rPr lang="en-US" dirty="0" smtClean="0"/>
              <a:t>Required </a:t>
            </a:r>
            <a:r>
              <a:rPr lang="en-US" dirty="0"/>
              <a:t>items for the evaluation meeting:</a:t>
            </a:r>
          </a:p>
          <a:p>
            <a:pPr lvl="1"/>
            <a:r>
              <a:rPr lang="en-US" sz="3200" dirty="0"/>
              <a:t>Crosswalk of </a:t>
            </a:r>
            <a:r>
              <a:rPr lang="en-US" sz="3200" dirty="0" smtClean="0"/>
              <a:t>building construction or modification  to </a:t>
            </a:r>
            <a:r>
              <a:rPr lang="en-US" sz="3200" dirty="0"/>
              <a:t>applicable physical plant codes and standards </a:t>
            </a:r>
          </a:p>
          <a:p>
            <a:pPr lvl="1"/>
            <a:r>
              <a:rPr lang="en-US" sz="3200" dirty="0"/>
              <a:t>Identify gaps to be discussed  </a:t>
            </a:r>
          </a:p>
          <a:p>
            <a:pPr marL="0" indent="0">
              <a:buNone/>
            </a:pPr>
            <a:endParaRPr lang="en-US" dirty="0" smtClean="0"/>
          </a:p>
        </p:txBody>
      </p:sp>
    </p:spTree>
    <p:extLst>
      <p:ext uri="{BB962C8B-B14F-4D97-AF65-F5344CB8AC3E}">
        <p14:creationId xmlns:p14="http://schemas.microsoft.com/office/powerpoint/2010/main" val="428458017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normAutofit/>
          </a:bodyPr>
          <a:lstStyle/>
          <a:p>
            <a:r>
              <a:rPr lang="en-US" sz="4000" b="1" dirty="0" smtClean="0"/>
              <a:t>On-Site Facility Review  </a:t>
            </a:r>
            <a:endParaRPr lang="en-US" sz="4000" b="1" dirty="0"/>
          </a:p>
        </p:txBody>
      </p:sp>
      <p:sp>
        <p:nvSpPr>
          <p:cNvPr id="5" name="Content Placeholder 4"/>
          <p:cNvSpPr>
            <a:spLocks noGrp="1"/>
          </p:cNvSpPr>
          <p:nvPr>
            <p:ph idx="1"/>
          </p:nvPr>
        </p:nvSpPr>
        <p:spPr/>
        <p:txBody>
          <a:bodyPr/>
          <a:lstStyle/>
          <a:p>
            <a:r>
              <a:rPr lang="en-US" dirty="0" smtClean="0"/>
              <a:t>R9-10-104.C. The Department </a:t>
            </a:r>
            <a:r>
              <a:rPr lang="en-US" b="1" dirty="0" smtClean="0"/>
              <a:t>may</a:t>
            </a:r>
            <a:r>
              <a:rPr lang="en-US" dirty="0" smtClean="0"/>
              <a:t> conduct on-site facility reviews during the construction or modification of a health care institution.</a:t>
            </a:r>
          </a:p>
          <a:p>
            <a:r>
              <a:rPr lang="en-US" dirty="0"/>
              <a:t>Currently have suspended onsite facility reviews during construction or modification </a:t>
            </a:r>
          </a:p>
          <a:p>
            <a:pPr marL="0" indent="0">
              <a:buNone/>
            </a:pPr>
            <a:endParaRPr lang="en-US" dirty="0" smtClean="0"/>
          </a:p>
        </p:txBody>
      </p:sp>
    </p:spTree>
    <p:extLst>
      <p:ext uri="{BB962C8B-B14F-4D97-AF65-F5344CB8AC3E}">
        <p14:creationId xmlns:p14="http://schemas.microsoft.com/office/powerpoint/2010/main" val="116608890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868362"/>
          </a:xfrm>
        </p:spPr>
        <p:txBody>
          <a:bodyPr>
            <a:normAutofit/>
          </a:bodyPr>
          <a:lstStyle/>
          <a:p>
            <a:r>
              <a:rPr lang="en-US" sz="4000" b="1" dirty="0" smtClean="0"/>
              <a:t>A.A.C. R9-10-108- Time-Frames </a:t>
            </a:r>
            <a:endParaRPr lang="en-US" sz="4000" b="1" dirty="0"/>
          </a:p>
        </p:txBody>
      </p:sp>
      <p:sp>
        <p:nvSpPr>
          <p:cNvPr id="4" name="Content Placeholder 3"/>
          <p:cNvSpPr>
            <a:spLocks noGrp="1"/>
          </p:cNvSpPr>
          <p:nvPr>
            <p:ph idx="1"/>
          </p:nvPr>
        </p:nvSpPr>
        <p:spPr>
          <a:xfrm>
            <a:off x="457200" y="1219201"/>
            <a:ext cx="8229600" cy="4267200"/>
          </a:xfrm>
        </p:spPr>
        <p:txBody>
          <a:bodyPr>
            <a:normAutofit/>
          </a:bodyPr>
          <a:lstStyle/>
          <a:p>
            <a:r>
              <a:rPr lang="en-US" dirty="0" smtClean="0"/>
              <a:t>R9-10-104 Approval of Architectural Plans and Specifications </a:t>
            </a:r>
          </a:p>
          <a:p>
            <a:pPr lvl="1"/>
            <a:r>
              <a:rPr lang="en-US" sz="3200" dirty="0" smtClean="0"/>
              <a:t>Overall Time-frame: 105 calendar days </a:t>
            </a:r>
          </a:p>
          <a:p>
            <a:pPr lvl="1"/>
            <a:r>
              <a:rPr lang="en-US" sz="3200" dirty="0" smtClean="0"/>
              <a:t>Administrative Completeness Time-frame:  45 calendar days </a:t>
            </a:r>
          </a:p>
          <a:p>
            <a:pPr lvl="1"/>
            <a:r>
              <a:rPr lang="en-US" sz="3200" dirty="0" smtClean="0"/>
              <a:t>Substantive Review Time-frame:                  60 calendar days </a:t>
            </a:r>
          </a:p>
          <a:p>
            <a:pPr lvl="1"/>
            <a:endParaRPr lang="en-US" dirty="0" smtClean="0"/>
          </a:p>
        </p:txBody>
      </p:sp>
    </p:spTree>
    <p:extLst>
      <p:ext uri="{BB962C8B-B14F-4D97-AF65-F5344CB8AC3E}">
        <p14:creationId xmlns:p14="http://schemas.microsoft.com/office/powerpoint/2010/main" val="126571090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944562"/>
          </a:xfrm>
        </p:spPr>
        <p:txBody>
          <a:bodyPr>
            <a:normAutofit/>
          </a:bodyPr>
          <a:lstStyle/>
          <a:p>
            <a:r>
              <a:rPr lang="en-US" sz="4000" b="1" dirty="0" smtClean="0"/>
              <a:t>Time-Frames </a:t>
            </a:r>
            <a:endParaRPr lang="en-US" sz="4000" b="1" dirty="0"/>
          </a:p>
        </p:txBody>
      </p:sp>
      <p:sp>
        <p:nvSpPr>
          <p:cNvPr id="4" name="Content Placeholder 3"/>
          <p:cNvSpPr>
            <a:spLocks noGrp="1"/>
          </p:cNvSpPr>
          <p:nvPr>
            <p:ph idx="1"/>
          </p:nvPr>
        </p:nvSpPr>
        <p:spPr>
          <a:xfrm>
            <a:off x="457200" y="1143000"/>
            <a:ext cx="8229600" cy="4419599"/>
          </a:xfrm>
        </p:spPr>
        <p:txBody>
          <a:bodyPr>
            <a:noAutofit/>
          </a:bodyPr>
          <a:lstStyle/>
          <a:p>
            <a:r>
              <a:rPr lang="en-US" dirty="0" smtClean="0"/>
              <a:t>R9-10-110- Approval of a modification of a health care institution  </a:t>
            </a:r>
          </a:p>
          <a:p>
            <a:pPr lvl="1"/>
            <a:r>
              <a:rPr lang="en-US" sz="3200" dirty="0" smtClean="0"/>
              <a:t>Overall Time-frame:  75 calendar days </a:t>
            </a:r>
          </a:p>
          <a:p>
            <a:pPr lvl="1"/>
            <a:r>
              <a:rPr lang="en-US" sz="3200" dirty="0" smtClean="0"/>
              <a:t>Administrative Completeness Time-frame:  15 calendar days </a:t>
            </a:r>
          </a:p>
          <a:p>
            <a:pPr lvl="1"/>
            <a:r>
              <a:rPr lang="en-US" sz="3200" dirty="0" smtClean="0"/>
              <a:t>Substantive Review Time-frame:                  60 calendar days </a:t>
            </a:r>
          </a:p>
          <a:p>
            <a:pPr lvl="1"/>
            <a:endParaRPr lang="en-US" sz="3200" dirty="0" smtClean="0"/>
          </a:p>
        </p:txBody>
      </p:sp>
    </p:spTree>
    <p:extLst>
      <p:ext uri="{BB962C8B-B14F-4D97-AF65-F5344CB8AC3E}">
        <p14:creationId xmlns:p14="http://schemas.microsoft.com/office/powerpoint/2010/main" val="126571090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normAutofit/>
          </a:bodyPr>
          <a:lstStyle/>
          <a:p>
            <a:r>
              <a:rPr lang="en-US" sz="4000" b="1" dirty="0" smtClean="0"/>
              <a:t>Administrative Completeness Review</a:t>
            </a:r>
            <a:endParaRPr lang="en-US" sz="4000" b="1" dirty="0"/>
          </a:p>
        </p:txBody>
      </p:sp>
      <p:sp>
        <p:nvSpPr>
          <p:cNvPr id="5" name="Content Placeholder 4"/>
          <p:cNvSpPr>
            <a:spLocks noGrp="1"/>
          </p:cNvSpPr>
          <p:nvPr>
            <p:ph idx="1"/>
          </p:nvPr>
        </p:nvSpPr>
        <p:spPr>
          <a:xfrm>
            <a:off x="457200" y="1219200"/>
            <a:ext cx="8229600" cy="4906963"/>
          </a:xfrm>
        </p:spPr>
        <p:txBody>
          <a:bodyPr>
            <a:normAutofit/>
          </a:bodyPr>
          <a:lstStyle/>
          <a:p>
            <a:r>
              <a:rPr lang="en-US" sz="2800" dirty="0" smtClean="0"/>
              <a:t>Time-frame begins on the date the Department receives an application packet </a:t>
            </a:r>
          </a:p>
          <a:p>
            <a:r>
              <a:rPr lang="en-US" sz="2800" dirty="0" smtClean="0"/>
              <a:t>If the application packet is incomplete, the Department shall provide a written notice  specifying the missing documents or incomplete information</a:t>
            </a:r>
          </a:p>
          <a:p>
            <a:r>
              <a:rPr lang="en-US" sz="2800" dirty="0" smtClean="0"/>
              <a:t>The administrative completeness review time-frame and overall time-frame are suspended from the date of the notice until the date the Department receives the missing documents or  information </a:t>
            </a:r>
          </a:p>
          <a:p>
            <a:endParaRPr lang="en-US" dirty="0"/>
          </a:p>
        </p:txBody>
      </p:sp>
    </p:spTree>
    <p:extLst>
      <p:ext uri="{BB962C8B-B14F-4D97-AF65-F5344CB8AC3E}">
        <p14:creationId xmlns:p14="http://schemas.microsoft.com/office/powerpoint/2010/main" val="126571090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2800" dirty="0" smtClean="0"/>
              <a:t>When the application packet is complete, the Department shall provide a written notice of administrative completeness </a:t>
            </a:r>
          </a:p>
          <a:p>
            <a:r>
              <a:rPr lang="en-US" sz="2800" dirty="0" smtClean="0"/>
              <a:t>For an initial health care institution, the Department shall consider the application withdrawn if the applicant fails to supply the missing documents or information included in the notice within180 calendar days after the notice of incomplete </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554162"/>
          </a:xfrm>
        </p:spPr>
        <p:txBody>
          <a:bodyPr>
            <a:noAutofit/>
          </a:bodyPr>
          <a:lstStyle/>
          <a:p>
            <a:r>
              <a:rPr lang="en-US" sz="4000" b="1" dirty="0" smtClean="0"/>
              <a:t>Strengthen Arizona’s Public Health System </a:t>
            </a:r>
            <a:br>
              <a:rPr lang="en-US" sz="4000" b="1" dirty="0" smtClean="0"/>
            </a:br>
            <a:r>
              <a:rPr lang="en-US" sz="4000" b="1" dirty="0" smtClean="0"/>
              <a:t>through Alignment and Coordination </a:t>
            </a:r>
            <a:endParaRPr lang="en-US" sz="4000" b="1" dirty="0"/>
          </a:p>
        </p:txBody>
      </p:sp>
      <p:sp>
        <p:nvSpPr>
          <p:cNvPr id="3" name="Content Placeholder 2"/>
          <p:cNvSpPr>
            <a:spLocks noGrp="1"/>
          </p:cNvSpPr>
          <p:nvPr>
            <p:ph idx="1"/>
          </p:nvPr>
        </p:nvSpPr>
        <p:spPr>
          <a:xfrm>
            <a:off x="457200" y="2057401"/>
            <a:ext cx="8229600" cy="3429000"/>
          </a:xfrm>
        </p:spPr>
        <p:txBody>
          <a:bodyPr>
            <a:normAutofit/>
          </a:bodyPr>
          <a:lstStyle/>
          <a:p>
            <a:r>
              <a:rPr lang="en-US" sz="2800" dirty="0" smtClean="0"/>
              <a:t>Make focused </a:t>
            </a:r>
            <a:r>
              <a:rPr lang="en-US" sz="2800" dirty="0"/>
              <a:t>i</a:t>
            </a:r>
            <a:r>
              <a:rPr lang="en-US" sz="2800" dirty="0" smtClean="0"/>
              <a:t>mprovements in the Public Health Infrastructure</a:t>
            </a:r>
          </a:p>
          <a:p>
            <a:pPr lvl="1"/>
            <a:r>
              <a:rPr lang="en-US" dirty="0" smtClean="0"/>
              <a:t>Improve coordination with Health Care Partners </a:t>
            </a:r>
          </a:p>
          <a:p>
            <a:r>
              <a:rPr lang="en-US" sz="2800" dirty="0" smtClean="0"/>
              <a:t>Maximize Agency Effectiveness </a:t>
            </a:r>
          </a:p>
          <a:p>
            <a:pPr lvl="1"/>
            <a:r>
              <a:rPr lang="en-US" dirty="0" smtClean="0"/>
              <a:t>Optimize Agency Systems and Infrastructure  </a:t>
            </a:r>
            <a:endParaRPr lang="en-US" dirty="0"/>
          </a:p>
        </p:txBody>
      </p:sp>
    </p:spTree>
    <p:extLst>
      <p:ext uri="{BB962C8B-B14F-4D97-AF65-F5344CB8AC3E}">
        <p14:creationId xmlns:p14="http://schemas.microsoft.com/office/powerpoint/2010/main" val="73561167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Substantive Review </a:t>
            </a:r>
            <a:endParaRPr lang="en-US" sz="4000" b="1" dirty="0"/>
          </a:p>
        </p:txBody>
      </p:sp>
      <p:sp>
        <p:nvSpPr>
          <p:cNvPr id="3" name="Content Placeholder 2"/>
          <p:cNvSpPr>
            <a:spLocks noGrp="1"/>
          </p:cNvSpPr>
          <p:nvPr>
            <p:ph idx="1"/>
          </p:nvPr>
        </p:nvSpPr>
        <p:spPr>
          <a:xfrm>
            <a:off x="457200" y="1295400"/>
            <a:ext cx="8229600" cy="4830763"/>
          </a:xfrm>
        </p:spPr>
        <p:txBody>
          <a:bodyPr>
            <a:normAutofit/>
          </a:bodyPr>
          <a:lstStyle/>
          <a:p>
            <a:r>
              <a:rPr lang="en-US" sz="2800" dirty="0" smtClean="0"/>
              <a:t>Time-frame begins on the date of the notice of administrative completeness</a:t>
            </a:r>
          </a:p>
          <a:p>
            <a:r>
              <a:rPr lang="en-US" sz="2800" dirty="0" smtClean="0"/>
              <a:t>The administrative complete application is given to the Surveyor-Architect  to conduct the substantive review using the required “minimum standards” (rules) found in R9-10-412  </a:t>
            </a:r>
          </a:p>
          <a:p>
            <a:r>
              <a:rPr lang="en-US" sz="2800" dirty="0"/>
              <a:t>The Department may conduct an onsite inspection of the facility as part of the substantive review for approval of architectural plans and </a:t>
            </a:r>
            <a:r>
              <a:rPr lang="en-US" sz="2800" dirty="0" smtClean="0"/>
              <a:t>specifications for initial construction or modification</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Substantive Review </a:t>
            </a:r>
            <a:endParaRPr lang="en-US" sz="4000" b="1"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r>
              <a:rPr lang="en-US" sz="2800" dirty="0"/>
              <a:t>The Department may make one comprehensive written request for information or documentation. This request will be made to the  applicant with a cc: to project architect, project engineer or other individual responsible for the completion of the construction or modification. </a:t>
            </a:r>
          </a:p>
          <a:p>
            <a:r>
              <a:rPr lang="en-US" sz="2800" dirty="0" smtClean="0"/>
              <a:t>The </a:t>
            </a:r>
            <a:r>
              <a:rPr lang="en-US" sz="2800" dirty="0"/>
              <a:t>time-frame to complete the substantive review is “suspended” from the date of the request for additional information until the Department receives the additional information/documentation </a:t>
            </a:r>
          </a:p>
          <a:p>
            <a:r>
              <a:rPr lang="en-US" sz="2800" dirty="0" smtClean="0"/>
              <a:t>The Department will send a written notice of approval to the applicant </a:t>
            </a:r>
          </a:p>
        </p:txBody>
      </p:sp>
    </p:spTree>
    <p:extLst>
      <p:ext uri="{BB962C8B-B14F-4D97-AF65-F5344CB8AC3E}">
        <p14:creationId xmlns:p14="http://schemas.microsoft.com/office/powerpoint/2010/main" val="20628159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52400"/>
            <a:ext cx="9144000" cy="6858000"/>
          </a:xfrm>
          <a:prstGeom prst="rect">
            <a:avLst/>
          </a:prstGeom>
        </p:spPr>
      </p:pic>
      <p:sp>
        <p:nvSpPr>
          <p:cNvPr id="3" name="Title 2"/>
          <p:cNvSpPr>
            <a:spLocks noGrp="1"/>
          </p:cNvSpPr>
          <p:nvPr>
            <p:ph type="title"/>
          </p:nvPr>
        </p:nvSpPr>
        <p:spPr>
          <a:xfrm>
            <a:off x="457200" y="76200"/>
            <a:ext cx="8229600" cy="990600"/>
          </a:xfrm>
        </p:spPr>
        <p:txBody>
          <a:bodyPr>
            <a:normAutofit/>
          </a:bodyPr>
          <a:lstStyle/>
          <a:p>
            <a:r>
              <a:rPr lang="en-US" sz="4000" b="1" dirty="0" smtClean="0"/>
              <a:t>Improvements    </a:t>
            </a:r>
            <a:endParaRPr lang="en-US" sz="4000" b="1" dirty="0"/>
          </a:p>
        </p:txBody>
      </p:sp>
      <p:sp>
        <p:nvSpPr>
          <p:cNvPr id="5" name="Content Placeholder 4"/>
          <p:cNvSpPr>
            <a:spLocks noGrp="1"/>
          </p:cNvSpPr>
          <p:nvPr>
            <p:ph idx="1"/>
          </p:nvPr>
        </p:nvSpPr>
        <p:spPr>
          <a:xfrm>
            <a:off x="457200" y="914400"/>
            <a:ext cx="8229600" cy="5211763"/>
          </a:xfrm>
        </p:spPr>
        <p:txBody>
          <a:bodyPr>
            <a:noAutofit/>
          </a:bodyPr>
          <a:lstStyle/>
          <a:p>
            <a:r>
              <a:rPr lang="en-US" sz="2800" dirty="0" smtClean="0"/>
              <a:t>March 1, 2016 - Require </a:t>
            </a:r>
            <a:r>
              <a:rPr lang="en-US" sz="2800" dirty="0"/>
              <a:t>application for each </a:t>
            </a:r>
            <a:r>
              <a:rPr lang="en-US" sz="2800" dirty="0" smtClean="0"/>
              <a:t>phase of construction or modification *</a:t>
            </a:r>
            <a:endParaRPr lang="en-US" sz="2800" dirty="0"/>
          </a:p>
          <a:p>
            <a:r>
              <a:rPr lang="en-US" sz="2800" dirty="0" smtClean="0"/>
              <a:t>August 1, 2016- Implement Time-frames found in R9-10-108:</a:t>
            </a:r>
          </a:p>
          <a:p>
            <a:pPr lvl="1"/>
            <a:r>
              <a:rPr lang="en-US" dirty="0" smtClean="0"/>
              <a:t> “Administrative Completeness Review Time-frame” and the “Substantive Review Time-frame” for Approval of Architectural plans and specifications (R9-10-104) and Approval of a modification of a health care institution (R9-10-110) </a:t>
            </a:r>
          </a:p>
          <a:p>
            <a:pPr>
              <a:buNone/>
            </a:pPr>
            <a:endParaRPr lang="en-US" sz="2800" dirty="0" smtClean="0"/>
          </a:p>
          <a:p>
            <a:endParaRPr lang="en-US" dirty="0"/>
          </a:p>
        </p:txBody>
      </p:sp>
    </p:spTree>
    <p:extLst>
      <p:ext uri="{BB962C8B-B14F-4D97-AF65-F5344CB8AC3E}">
        <p14:creationId xmlns:p14="http://schemas.microsoft.com/office/powerpoint/2010/main" val="291647015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r>
              <a:rPr lang="en-US" sz="2800" dirty="0" smtClean="0"/>
              <a:t>August 1- Accept a TCO as long as the requirements do not affect the building where the delivery of health care services is being provided. </a:t>
            </a:r>
          </a:p>
          <a:p>
            <a:r>
              <a:rPr lang="en-US" sz="2800" dirty="0" smtClean="0"/>
              <a:t>February 1, 2017- Application will be withdrawn if the applicant fails to supply the missing documents or information included in the administrative incomplete notice within 180 calendar days after the date of notice. </a:t>
            </a:r>
          </a:p>
          <a:p>
            <a:r>
              <a:rPr lang="en-US" sz="2800" dirty="0" smtClean="0"/>
              <a:t>March 23, 2017- Applicant will received one </a:t>
            </a:r>
            <a:r>
              <a:rPr lang="en-US" sz="2800" dirty="0"/>
              <a:t>c</a:t>
            </a:r>
            <a:r>
              <a:rPr lang="en-US" sz="2800" dirty="0" smtClean="0"/>
              <a:t>omprehensive written request for information. </a:t>
            </a:r>
          </a:p>
          <a:p>
            <a:endParaRPr lang="en-US" sz="2800" dirty="0"/>
          </a:p>
        </p:txBody>
      </p:sp>
    </p:spTree>
    <p:extLst>
      <p:ext uri="{BB962C8B-B14F-4D97-AF65-F5344CB8AC3E}">
        <p14:creationId xmlns:p14="http://schemas.microsoft.com/office/powerpoint/2010/main" val="83991508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ctrTitle"/>
          </p:nvPr>
        </p:nvSpPr>
        <p:spPr/>
        <p:txBody>
          <a:bodyPr>
            <a:normAutofit/>
          </a:bodyPr>
          <a:lstStyle/>
          <a:p>
            <a:endParaRPr lang="en-US" sz="4000" b="1" dirty="0"/>
          </a:p>
        </p:txBody>
      </p:sp>
      <p:sp>
        <p:nvSpPr>
          <p:cNvPr id="7" name="Subtitle 6"/>
          <p:cNvSpPr>
            <a:spLocks noGrp="1"/>
          </p:cNvSpPr>
          <p:nvPr>
            <p:ph type="subTitle" idx="1"/>
          </p:nvPr>
        </p:nvSpPr>
        <p:spPr/>
        <p:txBody>
          <a:bodyPr/>
          <a:lstStyle/>
          <a:p>
            <a:endParaRPr lang="en-US" dirty="0"/>
          </a:p>
        </p:txBody>
      </p:sp>
      <p:pic>
        <p:nvPicPr>
          <p:cNvPr id="7170" name="Picture 2" descr="http://www.gemplers.com/img/lets-right-first-X5980-lr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258" y="31376"/>
            <a:ext cx="8001000" cy="5455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883796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ctrTitle"/>
          </p:nvPr>
        </p:nvSpPr>
        <p:spPr/>
        <p:txBody>
          <a:bodyPr>
            <a:normAutofit/>
          </a:bodyPr>
          <a:lstStyle/>
          <a:p>
            <a:r>
              <a:rPr lang="en-US" sz="4000" b="1" dirty="0" smtClean="0"/>
              <a:t>Top Administrative Completeness Deficiencies  </a:t>
            </a:r>
            <a:endParaRPr lang="en-US" sz="4000" b="1" dirty="0"/>
          </a:p>
        </p:txBody>
      </p:sp>
      <p:sp>
        <p:nvSpPr>
          <p:cNvPr id="7" name="Subtitle 6"/>
          <p:cNvSpPr>
            <a:spLocks noGrp="1"/>
          </p:cNvSpPr>
          <p:nvPr>
            <p:ph type="subTitle" idx="1"/>
          </p:nvPr>
        </p:nvSpPr>
        <p:spPr/>
        <p:txBody>
          <a:bodyPr/>
          <a:lstStyle/>
          <a:p>
            <a:r>
              <a:rPr lang="en-US" dirty="0" smtClean="0"/>
              <a:t>Sandy Farmer </a:t>
            </a:r>
          </a:p>
          <a:p>
            <a:r>
              <a:rPr lang="en-US" dirty="0" smtClean="0"/>
              <a:t>Administrative Support Staff </a:t>
            </a:r>
            <a:endParaRPr lang="en-US" dirty="0"/>
          </a:p>
        </p:txBody>
      </p:sp>
    </p:spTree>
    <p:extLst>
      <p:ext uri="{BB962C8B-B14F-4D97-AF65-F5344CB8AC3E}">
        <p14:creationId xmlns:p14="http://schemas.microsoft.com/office/powerpoint/2010/main" val="410709731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Content Placeholder 1"/>
          <p:cNvSpPr>
            <a:spLocks noGrp="1"/>
          </p:cNvSpPr>
          <p:nvPr>
            <p:ph idx="1"/>
          </p:nvPr>
        </p:nvSpPr>
        <p:spPr>
          <a:xfrm>
            <a:off x="457200" y="533400"/>
            <a:ext cx="8229600" cy="5592763"/>
          </a:xfrm>
        </p:spPr>
        <p:txBody>
          <a:bodyPr>
            <a:normAutofit/>
          </a:bodyPr>
          <a:lstStyle/>
          <a:p>
            <a:r>
              <a:rPr lang="en-US" sz="2800" dirty="0" smtClean="0"/>
              <a:t>Closing documents not submitted with application package</a:t>
            </a:r>
          </a:p>
          <a:p>
            <a:r>
              <a:rPr lang="en-US" sz="2800" dirty="0" smtClean="0"/>
              <a:t>Application incorrectly filled out, i.e. project is a modification and page 1 is completed for new construction </a:t>
            </a:r>
          </a:p>
          <a:p>
            <a:r>
              <a:rPr lang="en-US" sz="2800" dirty="0" smtClean="0"/>
              <a:t>Architect’s Attestation letter that they have reviewed the closing documents </a:t>
            </a:r>
          </a:p>
          <a:p>
            <a:r>
              <a:rPr lang="en-US" sz="2800" dirty="0" smtClean="0"/>
              <a:t>Governing Authority letter is missing</a:t>
            </a:r>
          </a:p>
          <a:p>
            <a:r>
              <a:rPr lang="en-US" sz="2800" dirty="0" smtClean="0"/>
              <a:t>Insufficient project summary </a:t>
            </a:r>
          </a:p>
        </p:txBody>
      </p:sp>
      <p:pic>
        <p:nvPicPr>
          <p:cNvPr id="8194" name="Picture 2" descr="C:\Users\mccannk\AppData\Local\Microsoft\Windows\Temporary Internet Files\Content.IE5\48XEIBSI\EVALUACION[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581400"/>
            <a:ext cx="2604617" cy="2534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58313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457200"/>
            <a:ext cx="8229600" cy="5668963"/>
          </a:xfrm>
        </p:spPr>
        <p:txBody>
          <a:bodyPr>
            <a:normAutofit/>
          </a:bodyPr>
          <a:lstStyle/>
          <a:p>
            <a:endParaRPr lang="en-US" sz="2800" dirty="0" smtClean="0"/>
          </a:p>
          <a:p>
            <a:r>
              <a:rPr lang="en-US" sz="2800" dirty="0" smtClean="0"/>
              <a:t>Projects </a:t>
            </a:r>
            <a:r>
              <a:rPr lang="en-US" sz="2800" dirty="0"/>
              <a:t>submitted as 1 application when it should be phased and submitted under multiple applications </a:t>
            </a:r>
          </a:p>
          <a:p>
            <a:r>
              <a:rPr lang="en-US" sz="2800" dirty="0" smtClean="0"/>
              <a:t>Bed increase request missing all supplemental documentation for this modification type</a:t>
            </a:r>
          </a:p>
          <a:p>
            <a:r>
              <a:rPr lang="en-US" sz="2800" dirty="0" smtClean="0"/>
              <a:t>Architect’s Attestation Letter not sealed</a:t>
            </a:r>
          </a:p>
          <a:p>
            <a:r>
              <a:rPr lang="en-US" sz="2800" dirty="0" smtClean="0"/>
              <a:t>Project cost not filled out or, total is not completed</a:t>
            </a:r>
          </a:p>
          <a:p>
            <a:r>
              <a:rPr lang="en-US" sz="2800" dirty="0" smtClean="0"/>
              <a:t>Application fee not submitted with application  </a:t>
            </a:r>
            <a:endParaRPr lang="en-US" sz="2800" dirty="0"/>
          </a:p>
        </p:txBody>
      </p:sp>
      <p:pic>
        <p:nvPicPr>
          <p:cNvPr id="9218" name="Picture 2" descr="C:\Users\mccannk\AppData\Local\Microsoft\Windows\Temporary Internet Files\Content.IE5\48XEIBSI\EVALUACION[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4751294"/>
            <a:ext cx="2133600" cy="2076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058265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ctrTitle"/>
          </p:nvPr>
        </p:nvSpPr>
        <p:spPr>
          <a:xfrm>
            <a:off x="685800" y="1905001"/>
            <a:ext cx="7772400" cy="1371599"/>
          </a:xfrm>
        </p:spPr>
        <p:txBody>
          <a:bodyPr>
            <a:normAutofit/>
          </a:bodyPr>
          <a:lstStyle/>
          <a:p>
            <a:r>
              <a:rPr lang="en-US" sz="4000" b="1" dirty="0" smtClean="0"/>
              <a:t>Top Substantive Review Deficiencies   </a:t>
            </a:r>
            <a:endParaRPr lang="en-US" sz="4000" b="1" dirty="0"/>
          </a:p>
        </p:txBody>
      </p:sp>
      <p:sp>
        <p:nvSpPr>
          <p:cNvPr id="7" name="Subtitle 6"/>
          <p:cNvSpPr>
            <a:spLocks noGrp="1"/>
          </p:cNvSpPr>
          <p:nvPr>
            <p:ph type="subTitle" idx="1"/>
          </p:nvPr>
        </p:nvSpPr>
        <p:spPr>
          <a:xfrm>
            <a:off x="1371600" y="3276600"/>
            <a:ext cx="6400800" cy="2438400"/>
          </a:xfrm>
        </p:spPr>
        <p:txBody>
          <a:bodyPr/>
          <a:lstStyle/>
          <a:p>
            <a:r>
              <a:rPr lang="en-US" dirty="0" smtClean="0"/>
              <a:t>Lois Adams</a:t>
            </a:r>
          </a:p>
          <a:p>
            <a:r>
              <a:rPr lang="en-US" dirty="0" smtClean="0"/>
              <a:t>Richard Luckett</a:t>
            </a:r>
          </a:p>
          <a:p>
            <a:r>
              <a:rPr lang="en-US" dirty="0" smtClean="0"/>
              <a:t>Charles Kelley </a:t>
            </a:r>
          </a:p>
          <a:p>
            <a:r>
              <a:rPr lang="en-US" dirty="0" smtClean="0"/>
              <a:t>Physical Plant Surveyors </a:t>
            </a:r>
            <a:endParaRPr lang="en-US" dirty="0"/>
          </a:p>
        </p:txBody>
      </p:sp>
    </p:spTree>
    <p:extLst>
      <p:ext uri="{BB962C8B-B14F-4D97-AF65-F5344CB8AC3E}">
        <p14:creationId xmlns:p14="http://schemas.microsoft.com/office/powerpoint/2010/main" val="215149268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381000"/>
            <a:ext cx="8229600" cy="5745163"/>
          </a:xfrm>
        </p:spPr>
        <p:txBody>
          <a:bodyPr>
            <a:normAutofit fontScale="62500" lnSpcReduction="20000"/>
          </a:bodyPr>
          <a:lstStyle/>
          <a:p>
            <a:r>
              <a:rPr lang="en-US" sz="3600" b="1" dirty="0"/>
              <a:t>Item 4: </a:t>
            </a:r>
            <a:r>
              <a:rPr lang="en-US" sz="3600" b="1" u="sng" dirty="0"/>
              <a:t>Fire Alarm System</a:t>
            </a:r>
            <a:r>
              <a:rPr lang="en-US" sz="3600" dirty="0"/>
              <a:t>:  </a:t>
            </a:r>
            <a:endParaRPr lang="en-US" sz="3600" dirty="0" smtClean="0"/>
          </a:p>
          <a:p>
            <a:pPr marL="0" indent="0">
              <a:buNone/>
            </a:pPr>
            <a:r>
              <a:rPr lang="en-US" sz="3600" dirty="0"/>
              <a:t>	</a:t>
            </a:r>
            <a:r>
              <a:rPr lang="en-US" sz="3600" dirty="0" smtClean="0"/>
              <a:t> </a:t>
            </a:r>
            <a:r>
              <a:rPr lang="en-US" sz="3600" dirty="0"/>
              <a:t>a)  Certification and Description – 2010 NFPA 72.  If requested, forms will be provided</a:t>
            </a:r>
            <a:r>
              <a:rPr lang="en-US" sz="3600" dirty="0" smtClean="0"/>
              <a:t>.</a:t>
            </a:r>
          </a:p>
          <a:p>
            <a:pPr marL="0" indent="0">
              <a:buNone/>
            </a:pPr>
            <a:r>
              <a:rPr lang="en-US" sz="3600" dirty="0"/>
              <a:t>	</a:t>
            </a:r>
            <a:r>
              <a:rPr lang="en-US" sz="3600" dirty="0" smtClean="0"/>
              <a:t> </a:t>
            </a:r>
            <a:r>
              <a:rPr lang="en-US" sz="3600" dirty="0"/>
              <a:t>b) Kitchen hood extinguishing system and grease duct exhaust system testing and approval, if applicable. </a:t>
            </a:r>
            <a:r>
              <a:rPr lang="en-US" sz="3600" i="1" dirty="0"/>
              <a:t>R9-10-104.A.5.d</a:t>
            </a:r>
            <a:r>
              <a:rPr lang="en-US" sz="3600" dirty="0"/>
              <a:t>     We no longer provide the forms; please find them at </a:t>
            </a:r>
            <a:r>
              <a:rPr lang="en-US" sz="3600" u="sng" dirty="0">
                <a:hlinkClick r:id="rId3"/>
              </a:rPr>
              <a:t>www.nfpa.org</a:t>
            </a:r>
            <a:endParaRPr lang="en-US" sz="3600" dirty="0"/>
          </a:p>
          <a:p>
            <a:pPr lvl="1"/>
            <a:r>
              <a:rPr lang="en-US" sz="3600" dirty="0"/>
              <a:t>See the form in 2010 NFPA 72, Chap. 14.</a:t>
            </a:r>
          </a:p>
          <a:p>
            <a:pPr marL="0" indent="0">
              <a:buNone/>
            </a:pPr>
            <a:r>
              <a:rPr lang="en-US" sz="3600" dirty="0"/>
              <a:t> </a:t>
            </a:r>
          </a:p>
          <a:p>
            <a:r>
              <a:rPr lang="en-US" sz="3600" b="1" dirty="0"/>
              <a:t>Item 5:</a:t>
            </a:r>
            <a:r>
              <a:rPr lang="en-US" sz="3600" dirty="0"/>
              <a:t> </a:t>
            </a:r>
            <a:r>
              <a:rPr lang="en-US" sz="3600" b="1" u="sng" dirty="0"/>
              <a:t>Automatic Fire Extinguishing System:</a:t>
            </a:r>
            <a:r>
              <a:rPr lang="en-US" sz="3600" dirty="0"/>
              <a:t>  </a:t>
            </a:r>
            <a:endParaRPr lang="en-US" sz="3600" dirty="0" smtClean="0"/>
          </a:p>
          <a:p>
            <a:pPr marL="0" indent="0">
              <a:buNone/>
            </a:pPr>
            <a:r>
              <a:rPr lang="en-US" sz="3600" dirty="0"/>
              <a:t>	</a:t>
            </a:r>
            <a:r>
              <a:rPr lang="en-US" sz="3600" dirty="0" smtClean="0"/>
              <a:t>  </a:t>
            </a:r>
            <a:r>
              <a:rPr lang="en-US" sz="3600" dirty="0"/>
              <a:t>a)  Contractor’s Material and Test Certificate for Under Ground </a:t>
            </a:r>
            <a:r>
              <a:rPr lang="en-US" sz="3600" dirty="0" smtClean="0"/>
              <a:t>piping </a:t>
            </a:r>
            <a:r>
              <a:rPr lang="en-US" sz="3600" dirty="0"/>
              <a:t>as per 2010 NFPA, We no longer provide the forms; </a:t>
            </a:r>
            <a:r>
              <a:rPr lang="en-US" sz="3600" dirty="0" smtClean="0"/>
              <a:t>  please </a:t>
            </a:r>
            <a:r>
              <a:rPr lang="en-US" sz="3600" dirty="0"/>
              <a:t>find them at </a:t>
            </a:r>
            <a:r>
              <a:rPr lang="en-US" sz="3600" u="sng" dirty="0" smtClean="0">
                <a:hlinkClick r:id="rId3"/>
              </a:rPr>
              <a:t>www.nfpa.org</a:t>
            </a:r>
            <a:r>
              <a:rPr lang="en-US" sz="3600" u="sng" dirty="0" smtClean="0"/>
              <a:t>    </a:t>
            </a:r>
            <a:r>
              <a:rPr lang="en-US" sz="3600" dirty="0" smtClean="0"/>
              <a:t>and </a:t>
            </a:r>
            <a:endParaRPr lang="en-US" sz="3600" dirty="0"/>
          </a:p>
          <a:p>
            <a:pPr marL="0" indent="0">
              <a:buNone/>
            </a:pPr>
            <a:r>
              <a:rPr lang="en-US" sz="3600" dirty="0"/>
              <a:t>	</a:t>
            </a:r>
            <a:r>
              <a:rPr lang="en-US" sz="3600" dirty="0" smtClean="0"/>
              <a:t>  </a:t>
            </a:r>
            <a:r>
              <a:rPr lang="en-US" sz="3600" dirty="0"/>
              <a:t>b)   Above Ground piping, as per 2010 NFPA 13. </a:t>
            </a:r>
            <a:r>
              <a:rPr lang="en-US" sz="3600" i="1" dirty="0"/>
              <a:t>R9-10-104.A.5.e</a:t>
            </a:r>
            <a:r>
              <a:rPr lang="en-US" sz="3600" dirty="0"/>
              <a:t>    </a:t>
            </a:r>
            <a:r>
              <a:rPr lang="en-US" sz="3600" dirty="0" smtClean="0"/>
              <a:t>See </a:t>
            </a:r>
            <a:r>
              <a:rPr lang="en-US" sz="3600" dirty="0"/>
              <a:t>the Underground form in 2010 NFPA 13, Chap. 10, and the </a:t>
            </a:r>
            <a:r>
              <a:rPr lang="en-US" sz="3600" dirty="0" smtClean="0"/>
              <a:t> Aboveground </a:t>
            </a:r>
            <a:r>
              <a:rPr lang="en-US" sz="3600" dirty="0"/>
              <a:t>form in 2010 NFPA 13, Chap. 24.</a:t>
            </a:r>
          </a:p>
          <a:p>
            <a:pPr marL="0" indent="0">
              <a:buNone/>
            </a:pPr>
            <a:r>
              <a:rPr lang="en-US" sz="3600" b="1" dirty="0"/>
              <a:t> </a:t>
            </a:r>
            <a:endParaRPr lang="en-US" sz="3600" dirty="0"/>
          </a:p>
          <a:p>
            <a:pPr marL="0" indent="0">
              <a:buNone/>
            </a:pPr>
            <a:r>
              <a:rPr lang="en-US" dirty="0"/>
              <a:t> </a:t>
            </a:r>
          </a:p>
          <a:p>
            <a:endParaRPr lang="en-US" dirty="0"/>
          </a:p>
        </p:txBody>
      </p:sp>
    </p:spTree>
    <p:extLst>
      <p:ext uri="{BB962C8B-B14F-4D97-AF65-F5344CB8AC3E}">
        <p14:creationId xmlns:p14="http://schemas.microsoft.com/office/powerpoint/2010/main" val="1441120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0"/>
            <a:ext cx="8229600" cy="1066800"/>
          </a:xfrm>
        </p:spPr>
        <p:txBody>
          <a:bodyPr>
            <a:normAutofit/>
          </a:bodyPr>
          <a:lstStyle/>
          <a:p>
            <a:r>
              <a:rPr lang="en-US" sz="4000" b="1" dirty="0"/>
              <a:t>Public Health Licensing </a:t>
            </a:r>
            <a:endParaRPr lang="en-US" sz="4000" dirty="0"/>
          </a:p>
        </p:txBody>
      </p:sp>
      <p:sp>
        <p:nvSpPr>
          <p:cNvPr id="5" name="Content Placeholder 4"/>
          <p:cNvSpPr>
            <a:spLocks noGrp="1"/>
          </p:cNvSpPr>
          <p:nvPr>
            <p:ph idx="1"/>
          </p:nvPr>
        </p:nvSpPr>
        <p:spPr>
          <a:xfrm>
            <a:off x="457200" y="914400"/>
            <a:ext cx="8229600" cy="5211763"/>
          </a:xfrm>
        </p:spPr>
        <p:txBody>
          <a:bodyPr>
            <a:normAutofit/>
          </a:bodyPr>
          <a:lstStyle/>
          <a:p>
            <a:endParaRPr lang="en-US" sz="2400" dirty="0" smtClean="0"/>
          </a:p>
          <a:p>
            <a:r>
              <a:rPr lang="en-US" sz="2400" dirty="0" smtClean="0"/>
              <a:t>Promote </a:t>
            </a:r>
            <a:r>
              <a:rPr lang="en-US" sz="2400" dirty="0"/>
              <a:t>and Support Public Health and Safety</a:t>
            </a:r>
          </a:p>
          <a:p>
            <a:r>
              <a:rPr lang="en-US" sz="2400" dirty="0"/>
              <a:t>Primary Focus</a:t>
            </a:r>
          </a:p>
          <a:p>
            <a:pPr lvl="1"/>
            <a:r>
              <a:rPr lang="en-US" sz="2400" dirty="0"/>
              <a:t>Health and  Safety of Patients/Residents</a:t>
            </a:r>
          </a:p>
          <a:p>
            <a:pPr lvl="1"/>
            <a:r>
              <a:rPr lang="en-US" sz="2400" dirty="0"/>
              <a:t>Evidence Based Outcome Survey</a:t>
            </a:r>
          </a:p>
          <a:p>
            <a:pPr lvl="1"/>
            <a:r>
              <a:rPr lang="en-US" sz="2400" dirty="0"/>
              <a:t>Facility conforming to their own policies and procedures</a:t>
            </a:r>
          </a:p>
          <a:p>
            <a:r>
              <a:rPr lang="en-US" sz="2400" dirty="0"/>
              <a:t>Goal</a:t>
            </a:r>
          </a:p>
          <a:p>
            <a:pPr lvl="1"/>
            <a:r>
              <a:rPr lang="en-US" sz="2400" dirty="0"/>
              <a:t>Deficiency Free Arizona </a:t>
            </a:r>
          </a:p>
          <a:p>
            <a:pPr lvl="1"/>
            <a:r>
              <a:rPr lang="en-US" sz="2400" dirty="0"/>
              <a:t>Patient/Resident focused</a:t>
            </a:r>
          </a:p>
          <a:p>
            <a:pPr lvl="1"/>
            <a:r>
              <a:rPr lang="en-US" sz="2400" dirty="0"/>
              <a:t>Collaboration </a:t>
            </a:r>
          </a:p>
        </p:txBody>
      </p:sp>
    </p:spTree>
    <p:extLst>
      <p:ext uri="{BB962C8B-B14F-4D97-AF65-F5344CB8AC3E}">
        <p14:creationId xmlns:p14="http://schemas.microsoft.com/office/powerpoint/2010/main" val="95716566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381000"/>
            <a:ext cx="8229600" cy="5745163"/>
          </a:xfrm>
        </p:spPr>
        <p:txBody>
          <a:bodyPr>
            <a:normAutofit fontScale="92500" lnSpcReduction="20000"/>
          </a:bodyPr>
          <a:lstStyle/>
          <a:p>
            <a:r>
              <a:rPr lang="en-US" b="1" dirty="0"/>
              <a:t>Item 6:</a:t>
            </a:r>
            <a:r>
              <a:rPr lang="en-US" u="sng" dirty="0"/>
              <a:t> </a:t>
            </a:r>
            <a:r>
              <a:rPr lang="en-US" b="1" u="sng" dirty="0"/>
              <a:t>HVAC systems (heating, ventilation, air conditioning):</a:t>
            </a:r>
            <a:r>
              <a:rPr lang="en-US" dirty="0"/>
              <a:t>   The engineer’s submittal is often missing (see “b” below).</a:t>
            </a:r>
          </a:p>
          <a:p>
            <a:pPr marL="0" indent="0">
              <a:buNone/>
            </a:pPr>
            <a:r>
              <a:rPr lang="en-US" dirty="0"/>
              <a:t>a)  A Test and Air Balance Report.</a:t>
            </a:r>
          </a:p>
          <a:p>
            <a:pPr marL="514350" indent="-514350">
              <a:buAutoNum type="alphaLcParenR" startAt="2"/>
            </a:pPr>
            <a:r>
              <a:rPr lang="en-US" dirty="0" smtClean="0"/>
              <a:t>The </a:t>
            </a:r>
            <a:r>
              <a:rPr lang="en-US" dirty="0"/>
              <a:t>Mechanical Engineer shall submit:  1) written review of the report, 2) deficiency list, 3) follow-up letter upon correction and  4) a matrix of Air changes, pressure, and supply/return c.f.m. values as per ASHRAE table 7.1.  5) Duct smoke detector test report. </a:t>
            </a:r>
            <a:endParaRPr lang="en-US" dirty="0" smtClean="0"/>
          </a:p>
          <a:p>
            <a:pPr marL="0" indent="0">
              <a:buNone/>
            </a:pPr>
            <a:r>
              <a:rPr lang="en-US" dirty="0" smtClean="0"/>
              <a:t>c.  </a:t>
            </a:r>
            <a:r>
              <a:rPr lang="en-US" dirty="0"/>
              <a:t>Kitchen hood testing and approval, if applicable. </a:t>
            </a:r>
          </a:p>
          <a:p>
            <a:pPr marL="0" indent="0">
              <a:buNone/>
            </a:pPr>
            <a:r>
              <a:rPr lang="en-US" dirty="0"/>
              <a:t>d)  Signed special inspections form by the engineer of record, if applicable.   </a:t>
            </a:r>
            <a:r>
              <a:rPr lang="en-US" i="1" dirty="0"/>
              <a:t>R9-10-104.A.5.f</a:t>
            </a:r>
            <a:endParaRPr lang="en-US" dirty="0"/>
          </a:p>
          <a:p>
            <a:endParaRPr lang="en-US" dirty="0"/>
          </a:p>
          <a:p>
            <a:endParaRPr lang="en-US" dirty="0"/>
          </a:p>
        </p:txBody>
      </p:sp>
    </p:spTree>
    <p:extLst>
      <p:ext uri="{BB962C8B-B14F-4D97-AF65-F5344CB8AC3E}">
        <p14:creationId xmlns:p14="http://schemas.microsoft.com/office/powerpoint/2010/main" val="25341212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57200" y="304800"/>
            <a:ext cx="8229600" cy="5821363"/>
          </a:xfrm>
        </p:spPr>
        <p:txBody>
          <a:bodyPr>
            <a:normAutofit fontScale="85000" lnSpcReduction="10000"/>
          </a:bodyPr>
          <a:lstStyle/>
          <a:p>
            <a:r>
              <a:rPr lang="en-US" b="1" dirty="0"/>
              <a:t>Item 9:</a:t>
            </a:r>
            <a:r>
              <a:rPr lang="en-US" dirty="0"/>
              <a:t> </a:t>
            </a:r>
            <a:r>
              <a:rPr lang="en-US" b="1" u="sng" dirty="0"/>
              <a:t>Medical Gas and Vacuum Systems</a:t>
            </a:r>
            <a:r>
              <a:rPr lang="en-US" b="1" dirty="0"/>
              <a:t>:</a:t>
            </a:r>
            <a:r>
              <a:rPr lang="en-US" dirty="0"/>
              <a:t>     The engineer’s submittal is often missing (see “b” below).</a:t>
            </a:r>
          </a:p>
          <a:p>
            <a:pPr marL="0" indent="0">
              <a:buNone/>
            </a:pPr>
            <a:r>
              <a:rPr lang="en-US" dirty="0"/>
              <a:t>a) The Compliance certification as per 2012 NFPA99 Ch. 5.1.12 shall be completed with room names and numbers listed on drawings as well as the facility assigned room numbers.</a:t>
            </a:r>
          </a:p>
          <a:p>
            <a:pPr marL="0" indent="0">
              <a:buNone/>
            </a:pPr>
            <a:r>
              <a:rPr lang="en-US" dirty="0"/>
              <a:t>b) A signed letter from the Engineer of Record stating the Category of the installed Gas and Vacuum System as described in 2012 NFPA99 Ch.5. </a:t>
            </a:r>
          </a:p>
          <a:p>
            <a:pPr marL="0" indent="0">
              <a:buNone/>
            </a:pPr>
            <a:r>
              <a:rPr lang="en-US" dirty="0" smtClean="0"/>
              <a:t>c</a:t>
            </a:r>
            <a:r>
              <a:rPr lang="en-US" dirty="0"/>
              <a:t>) If a Bulk Oxygen system (2012 NFPA 99-3.3.21.3): the approved drawings for underground piping, installer certifications, and emergency oxygen supply connection (2012 NFPA 99-5.1.3.5.13). </a:t>
            </a:r>
            <a:r>
              <a:rPr lang="en-US" i="1" dirty="0"/>
              <a:t>R9-10-104.A.5.h</a:t>
            </a:r>
            <a:endParaRPr lang="en-US" dirty="0"/>
          </a:p>
          <a:p>
            <a:endParaRPr lang="en-US" dirty="0"/>
          </a:p>
        </p:txBody>
      </p:sp>
    </p:spTree>
    <p:extLst>
      <p:ext uri="{BB962C8B-B14F-4D97-AF65-F5344CB8AC3E}">
        <p14:creationId xmlns:p14="http://schemas.microsoft.com/office/powerpoint/2010/main" val="224391616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ontent Placeholder 4"/>
          <p:cNvSpPr>
            <a:spLocks noGrp="1"/>
          </p:cNvSpPr>
          <p:nvPr>
            <p:ph idx="1"/>
          </p:nvPr>
        </p:nvSpPr>
        <p:spPr/>
        <p:txBody>
          <a:bodyPr>
            <a:normAutofit/>
          </a:bodyPr>
          <a:lstStyle/>
          <a:p>
            <a:r>
              <a:rPr lang="en-US" b="1" dirty="0"/>
              <a:t>Item 11:</a:t>
            </a:r>
            <a:r>
              <a:rPr lang="en-US" dirty="0"/>
              <a:t> </a:t>
            </a:r>
            <a:r>
              <a:rPr lang="en-US" b="1" u="sng" dirty="0"/>
              <a:t>Site Plan and Floor Plan(s)</a:t>
            </a:r>
            <a:r>
              <a:rPr lang="en-US" dirty="0"/>
              <a:t>.  Submit 11”x17” paper copies w/graphic scale.  You may include the code sheet and enlarged resident rooms, and others that you see will assist to speed up our review.</a:t>
            </a:r>
          </a:p>
          <a:p>
            <a:endParaRPr lang="en-US" dirty="0"/>
          </a:p>
        </p:txBody>
      </p:sp>
    </p:spTree>
    <p:extLst>
      <p:ext uri="{BB962C8B-B14F-4D97-AF65-F5344CB8AC3E}">
        <p14:creationId xmlns:p14="http://schemas.microsoft.com/office/powerpoint/2010/main" val="141100913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ontent Placeholder 4"/>
          <p:cNvSpPr>
            <a:spLocks noGrp="1"/>
          </p:cNvSpPr>
          <p:nvPr>
            <p:ph idx="1"/>
          </p:nvPr>
        </p:nvSpPr>
        <p:spPr>
          <a:xfrm>
            <a:off x="457200" y="381000"/>
            <a:ext cx="8229600" cy="5745163"/>
          </a:xfrm>
        </p:spPr>
        <p:txBody>
          <a:bodyPr>
            <a:normAutofit/>
          </a:bodyPr>
          <a:lstStyle/>
          <a:p>
            <a:r>
              <a:rPr lang="en-US" sz="2400" b="1" dirty="0"/>
              <a:t>Item 14:</a:t>
            </a:r>
            <a:r>
              <a:rPr lang="en-US" sz="2400" dirty="0"/>
              <a:t> </a:t>
            </a:r>
            <a:r>
              <a:rPr lang="en-US" sz="2400" b="1" u="sng" dirty="0"/>
              <a:t>Installation Acceptance for new Emergency Generator:</a:t>
            </a:r>
            <a:r>
              <a:rPr lang="en-US" sz="2400" dirty="0"/>
              <a:t>     The engineer’s submittal is often missing (see “e” below).  </a:t>
            </a:r>
            <a:endParaRPr lang="en-US" sz="2400" dirty="0" smtClean="0"/>
          </a:p>
          <a:p>
            <a:pPr lvl="1"/>
            <a:r>
              <a:rPr lang="en-US" sz="2400" dirty="0" smtClean="0"/>
              <a:t>Reference </a:t>
            </a:r>
            <a:r>
              <a:rPr lang="en-US" sz="2400" dirty="0"/>
              <a:t>per 2010 NFPA 110-7.13, 2012 NFPA 99 Chap. 6 including:</a:t>
            </a:r>
          </a:p>
          <a:p>
            <a:pPr lvl="2"/>
            <a:r>
              <a:rPr lang="en-US" dirty="0"/>
              <a:t>KW capacity</a:t>
            </a:r>
          </a:p>
          <a:p>
            <a:pPr lvl="2"/>
            <a:r>
              <a:rPr lang="en-US" dirty="0"/>
              <a:t>quantity of transfer switches</a:t>
            </a:r>
          </a:p>
          <a:p>
            <a:pPr lvl="2"/>
            <a:r>
              <a:rPr lang="en-US" dirty="0"/>
              <a:t>capacity of on-site fuel storage</a:t>
            </a:r>
          </a:p>
          <a:p>
            <a:pPr lvl="1"/>
            <a:r>
              <a:rPr lang="en-US" sz="2400" dirty="0"/>
              <a:t>Test reports for each Line Isolation monitor panel if used, per 2012 NFPA 99-6.3.3.3,</a:t>
            </a:r>
          </a:p>
          <a:p>
            <a:pPr lvl="1"/>
            <a:r>
              <a:rPr lang="en-US" sz="2400" dirty="0"/>
              <a:t>a signed letter from the Electrical Engineer of Record stating the Level of EES installed (emergency electrical system per 2010 NFPA 110 Chap. 4). </a:t>
            </a:r>
            <a:r>
              <a:rPr lang="en-US" sz="2400" i="1" dirty="0"/>
              <a:t>R9-10-104.A.5.i</a:t>
            </a:r>
            <a:endParaRPr lang="en-US" sz="2400" dirty="0"/>
          </a:p>
          <a:p>
            <a:pPr marL="0" indent="0">
              <a:buNone/>
            </a:pPr>
            <a:endParaRPr lang="en-US" sz="2400" dirty="0"/>
          </a:p>
        </p:txBody>
      </p:sp>
    </p:spTree>
    <p:extLst>
      <p:ext uri="{BB962C8B-B14F-4D97-AF65-F5344CB8AC3E}">
        <p14:creationId xmlns:p14="http://schemas.microsoft.com/office/powerpoint/2010/main" val="91900079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4000" b="1" dirty="0" smtClean="0"/>
              <a:t>Organization of Documents </a:t>
            </a:r>
            <a:endParaRPr lang="en-US" sz="4000" b="1" dirty="0"/>
          </a:p>
        </p:txBody>
      </p:sp>
      <p:sp>
        <p:nvSpPr>
          <p:cNvPr id="2" name="Content Placeholder 1"/>
          <p:cNvSpPr>
            <a:spLocks noGrp="1"/>
          </p:cNvSpPr>
          <p:nvPr>
            <p:ph idx="1"/>
          </p:nvPr>
        </p:nvSpPr>
        <p:spPr>
          <a:xfrm>
            <a:off x="457200" y="1219200"/>
            <a:ext cx="8229600" cy="4906963"/>
          </a:xfrm>
        </p:spPr>
        <p:txBody>
          <a:bodyPr>
            <a:normAutofit/>
          </a:bodyPr>
          <a:lstStyle/>
          <a:p>
            <a:r>
              <a:rPr lang="en-US" dirty="0" smtClean="0"/>
              <a:t>Make the surveyor’ s job easier </a:t>
            </a:r>
          </a:p>
          <a:p>
            <a:pPr lvl="1"/>
            <a:r>
              <a:rPr lang="en-US" dirty="0"/>
              <a:t>Understand what they want and give it to us </a:t>
            </a:r>
          </a:p>
          <a:p>
            <a:pPr lvl="1"/>
            <a:r>
              <a:rPr lang="en-US" dirty="0"/>
              <a:t>Put the required documents in order outlined</a:t>
            </a:r>
          </a:p>
          <a:p>
            <a:pPr lvl="1"/>
            <a:r>
              <a:rPr lang="en-US" dirty="0"/>
              <a:t>Provide the evidence that </a:t>
            </a:r>
            <a:r>
              <a:rPr lang="en-US" dirty="0" smtClean="0"/>
              <a:t>demonstrates </a:t>
            </a:r>
            <a:r>
              <a:rPr lang="en-US" dirty="0"/>
              <a:t>compliance with the </a:t>
            </a:r>
            <a:r>
              <a:rPr lang="en-US" dirty="0" smtClean="0"/>
              <a:t>requirements</a:t>
            </a:r>
          </a:p>
          <a:p>
            <a:r>
              <a:rPr lang="en-US" dirty="0" smtClean="0"/>
              <a:t>How would you like the documents to look if you were the surveyor? What would impress you? </a:t>
            </a:r>
          </a:p>
          <a:p>
            <a:pPr lvl="1"/>
            <a:endParaRPr lang="en-US" dirty="0"/>
          </a:p>
        </p:txBody>
      </p:sp>
    </p:spTree>
    <p:extLst>
      <p:ext uri="{BB962C8B-B14F-4D97-AF65-F5344CB8AC3E}">
        <p14:creationId xmlns:p14="http://schemas.microsoft.com/office/powerpoint/2010/main" val="129866610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a:xfrm>
            <a:off x="457200" y="274638"/>
            <a:ext cx="8229600" cy="868362"/>
          </a:xfrm>
        </p:spPr>
        <p:txBody>
          <a:bodyPr>
            <a:normAutofit/>
          </a:bodyPr>
          <a:lstStyle/>
          <a:p>
            <a:r>
              <a:rPr lang="en-US" sz="4000" b="1" dirty="0" smtClean="0"/>
              <a:t>Organization of Documents </a:t>
            </a:r>
            <a:endParaRPr lang="en-US" sz="4000" b="1" dirty="0"/>
          </a:p>
        </p:txBody>
      </p:sp>
      <p:sp>
        <p:nvSpPr>
          <p:cNvPr id="2" name="Content Placeholder 1"/>
          <p:cNvSpPr>
            <a:spLocks noGrp="1"/>
          </p:cNvSpPr>
          <p:nvPr>
            <p:ph idx="1"/>
          </p:nvPr>
        </p:nvSpPr>
        <p:spPr>
          <a:xfrm>
            <a:off x="457200" y="1219200"/>
            <a:ext cx="8229600" cy="4906963"/>
          </a:xfrm>
        </p:spPr>
        <p:txBody>
          <a:bodyPr>
            <a:normAutofit/>
          </a:bodyPr>
          <a:lstStyle/>
          <a:p>
            <a:r>
              <a:rPr lang="en-US" dirty="0" smtClean="0"/>
              <a:t>This is KEY to any successful outcome</a:t>
            </a:r>
          </a:p>
          <a:p>
            <a:r>
              <a:rPr lang="en-US" dirty="0" smtClean="0"/>
              <a:t>Please tab and organize the documents required in a logical fashion. </a:t>
            </a:r>
          </a:p>
          <a:p>
            <a:r>
              <a:rPr lang="en-US" dirty="0" smtClean="0"/>
              <a:t>Do Not send documents that are NOT required. Send only the documents that provide evidence that the items requested are in compliance.   </a:t>
            </a:r>
          </a:p>
          <a:p>
            <a:r>
              <a:rPr lang="en-US" dirty="0" smtClean="0"/>
              <a:t>Your assistance will assist us in meeting a mutual timeline. </a:t>
            </a:r>
            <a:endParaRPr lang="en-US" dirty="0"/>
          </a:p>
        </p:txBody>
      </p:sp>
    </p:spTree>
    <p:extLst>
      <p:ext uri="{BB962C8B-B14F-4D97-AF65-F5344CB8AC3E}">
        <p14:creationId xmlns:p14="http://schemas.microsoft.com/office/powerpoint/2010/main" val="169729405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p:txBody>
          <a:bodyPr/>
          <a:lstStyle/>
          <a:p>
            <a:r>
              <a:rPr lang="en-US" b="1" dirty="0" smtClean="0"/>
              <a:t>Website </a:t>
            </a:r>
            <a:endParaRPr lang="en-US" b="1" dirty="0"/>
          </a:p>
        </p:txBody>
      </p:sp>
      <p:sp>
        <p:nvSpPr>
          <p:cNvPr id="5" name="Content Placeholder 4"/>
          <p:cNvSpPr>
            <a:spLocks noGrp="1"/>
          </p:cNvSpPr>
          <p:nvPr>
            <p:ph idx="1"/>
          </p:nvPr>
        </p:nvSpPr>
        <p:spPr>
          <a:xfrm>
            <a:off x="457200" y="1295400"/>
            <a:ext cx="8229600" cy="4830763"/>
          </a:xfrm>
        </p:spPr>
        <p:txBody>
          <a:bodyPr>
            <a:normAutofit/>
          </a:bodyPr>
          <a:lstStyle/>
          <a:p>
            <a:r>
              <a:rPr lang="en-US" dirty="0" smtClean="0">
                <a:effectLst/>
              </a:rPr>
              <a:t>Requirements</a:t>
            </a:r>
          </a:p>
          <a:p>
            <a:r>
              <a:rPr lang="en-US" dirty="0" smtClean="0"/>
              <a:t>Tools</a:t>
            </a:r>
          </a:p>
          <a:p>
            <a:r>
              <a:rPr lang="en-US" dirty="0" smtClean="0">
                <a:effectLst/>
              </a:rPr>
              <a:t>Fees</a:t>
            </a:r>
          </a:p>
          <a:p>
            <a:r>
              <a:rPr lang="en-US" dirty="0" smtClean="0"/>
              <a:t>Additional Resources</a:t>
            </a:r>
          </a:p>
          <a:p>
            <a:r>
              <a:rPr lang="en-US" sz="2400" dirty="0">
                <a:hlinkClick r:id="rId3"/>
              </a:rPr>
              <a:t>http://azdhs.gov/licensing/index.php#architectural-plans</a:t>
            </a:r>
            <a:endParaRPr lang="en-US" sz="2400" dirty="0"/>
          </a:p>
          <a:p>
            <a:endParaRPr lang="en-US" dirty="0" smtClean="0"/>
          </a:p>
          <a:p>
            <a:endParaRPr lang="en-US" dirty="0">
              <a:effectLst/>
            </a:endParaRPr>
          </a:p>
        </p:txBody>
      </p:sp>
      <p:pic>
        <p:nvPicPr>
          <p:cNvPr id="10244" name="Picture 4" descr="C:\Users\mccannk\AppData\Local\Microsoft\Windows\Temporary Internet Files\Content.IE5\2NNJWMFF\Website-Email-Buttons[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1371600"/>
            <a:ext cx="2319131"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918814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a:xfrm>
            <a:off x="457200" y="76200"/>
            <a:ext cx="8229600" cy="838200"/>
          </a:xfrm>
        </p:spPr>
        <p:txBody>
          <a:bodyPr/>
          <a:lstStyle/>
          <a:p>
            <a:r>
              <a:rPr lang="en-US" dirty="0" smtClean="0"/>
              <a:t>Contacts</a:t>
            </a:r>
            <a:endParaRPr lang="en-US" dirty="0"/>
          </a:p>
        </p:txBody>
      </p:sp>
      <p:sp>
        <p:nvSpPr>
          <p:cNvPr id="5" name="Content Placeholder 4"/>
          <p:cNvSpPr>
            <a:spLocks noGrp="1"/>
          </p:cNvSpPr>
          <p:nvPr>
            <p:ph idx="1"/>
          </p:nvPr>
        </p:nvSpPr>
        <p:spPr>
          <a:xfrm>
            <a:off x="457200" y="914400"/>
            <a:ext cx="8229600" cy="5211763"/>
          </a:xfrm>
        </p:spPr>
        <p:txBody>
          <a:bodyPr>
            <a:normAutofit lnSpcReduction="10000"/>
          </a:bodyPr>
          <a:lstStyle/>
          <a:p>
            <a:r>
              <a:rPr lang="en-US" dirty="0" smtClean="0">
                <a:effectLst/>
              </a:rPr>
              <a:t>Kathy McCanna</a:t>
            </a:r>
          </a:p>
          <a:p>
            <a:pPr lvl="1"/>
            <a:r>
              <a:rPr lang="en-US" dirty="0" smtClean="0"/>
              <a:t>Branch Chief</a:t>
            </a:r>
          </a:p>
          <a:p>
            <a:pPr lvl="1"/>
            <a:r>
              <a:rPr lang="en-US" dirty="0" smtClean="0">
                <a:effectLst/>
              </a:rPr>
              <a:t>Kathryn.McCanna@azdhs.gov</a:t>
            </a:r>
          </a:p>
          <a:p>
            <a:r>
              <a:rPr lang="en-US" dirty="0" smtClean="0"/>
              <a:t>Sandy Farmer</a:t>
            </a:r>
          </a:p>
          <a:p>
            <a:pPr lvl="1"/>
            <a:r>
              <a:rPr lang="en-US" dirty="0" smtClean="0"/>
              <a:t>Administrative Support Staff/Administrative Review </a:t>
            </a:r>
          </a:p>
          <a:p>
            <a:pPr lvl="1"/>
            <a:r>
              <a:rPr lang="en-US" dirty="0" smtClean="0">
                <a:effectLst/>
                <a:hlinkClick r:id="rId3"/>
              </a:rPr>
              <a:t>Sandy.Farmer@azdhs.gov</a:t>
            </a:r>
            <a:r>
              <a:rPr lang="en-US" dirty="0" smtClean="0">
                <a:effectLst/>
              </a:rPr>
              <a:t> </a:t>
            </a:r>
          </a:p>
          <a:p>
            <a:r>
              <a:rPr lang="en-US" dirty="0" smtClean="0"/>
              <a:t>Lois Adams</a:t>
            </a:r>
          </a:p>
          <a:p>
            <a:pPr lvl="1"/>
            <a:r>
              <a:rPr lang="en-US" dirty="0" smtClean="0"/>
              <a:t>Physical Plant Surveyor/Substantive Review  </a:t>
            </a:r>
          </a:p>
          <a:p>
            <a:pPr lvl="1"/>
            <a:r>
              <a:rPr lang="en-US" dirty="0" smtClean="0">
                <a:hlinkClick r:id="rId4"/>
              </a:rPr>
              <a:t>Lois.Adams@azdhs.gov</a:t>
            </a:r>
            <a:r>
              <a:rPr lang="en-US" dirty="0" smtClean="0"/>
              <a:t> </a:t>
            </a:r>
          </a:p>
          <a:p>
            <a:endParaRPr lang="en-US" dirty="0" smtClean="0"/>
          </a:p>
          <a:p>
            <a:endParaRPr lang="en-US" dirty="0">
              <a:effectLst/>
            </a:endParaRPr>
          </a:p>
        </p:txBody>
      </p:sp>
      <p:pic>
        <p:nvPicPr>
          <p:cNvPr id="10244" name="Picture 4" descr="C:\Users\mccannk\AppData\Local\Microsoft\Windows\Temporary Internet Files\Content.IE5\2NNJWMFF\Website-Email-Buttons[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24600" y="838200"/>
            <a:ext cx="2319131"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987904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a:xfrm>
            <a:off x="457200" y="76200"/>
            <a:ext cx="8229600" cy="838200"/>
          </a:xfrm>
        </p:spPr>
        <p:txBody>
          <a:bodyPr/>
          <a:lstStyle/>
          <a:p>
            <a:r>
              <a:rPr lang="en-US" dirty="0" smtClean="0"/>
              <a:t>Contacts </a:t>
            </a:r>
            <a:endParaRPr lang="en-US" dirty="0"/>
          </a:p>
        </p:txBody>
      </p:sp>
      <p:sp>
        <p:nvSpPr>
          <p:cNvPr id="5" name="Content Placeholder 4"/>
          <p:cNvSpPr>
            <a:spLocks noGrp="1"/>
          </p:cNvSpPr>
          <p:nvPr>
            <p:ph idx="1"/>
          </p:nvPr>
        </p:nvSpPr>
        <p:spPr>
          <a:xfrm>
            <a:off x="457200" y="914400"/>
            <a:ext cx="8229600" cy="5211763"/>
          </a:xfrm>
        </p:spPr>
        <p:txBody>
          <a:bodyPr>
            <a:normAutofit/>
          </a:bodyPr>
          <a:lstStyle/>
          <a:p>
            <a:r>
              <a:rPr lang="en-US" dirty="0" smtClean="0">
                <a:effectLst/>
              </a:rPr>
              <a:t>Richard Luckett</a:t>
            </a:r>
          </a:p>
          <a:p>
            <a:pPr lvl="1"/>
            <a:r>
              <a:rPr lang="en-US" dirty="0" smtClean="0"/>
              <a:t>Physical Plant Surveyor/Substantive Review </a:t>
            </a:r>
          </a:p>
          <a:p>
            <a:pPr lvl="1"/>
            <a:r>
              <a:rPr lang="en-US" dirty="0" smtClean="0">
                <a:hlinkClick r:id="rId3"/>
              </a:rPr>
              <a:t>Richard.Luckett@azdhs.gov</a:t>
            </a:r>
            <a:r>
              <a:rPr lang="en-US" dirty="0" smtClean="0"/>
              <a:t> </a:t>
            </a:r>
            <a:endParaRPr lang="en-US" dirty="0" smtClean="0">
              <a:effectLst/>
            </a:endParaRPr>
          </a:p>
          <a:p>
            <a:r>
              <a:rPr lang="en-US" dirty="0" smtClean="0"/>
              <a:t>Charles Kelley </a:t>
            </a:r>
          </a:p>
          <a:p>
            <a:pPr lvl="1"/>
            <a:r>
              <a:rPr lang="en-US" dirty="0" smtClean="0"/>
              <a:t>Physical Plant Surveyor/Substantive Review  </a:t>
            </a:r>
          </a:p>
          <a:p>
            <a:pPr lvl="1"/>
            <a:r>
              <a:rPr lang="en-US" dirty="0" smtClean="0">
                <a:hlinkClick r:id="rId4"/>
              </a:rPr>
              <a:t>Charles.Kelley@azdhs.gov</a:t>
            </a:r>
            <a:endParaRPr lang="en-US" dirty="0" smtClean="0"/>
          </a:p>
          <a:p>
            <a:pPr marL="0" indent="0">
              <a:buNone/>
            </a:pPr>
            <a:endParaRPr lang="en-US" dirty="0" smtClean="0"/>
          </a:p>
          <a:p>
            <a:endParaRPr lang="en-US" dirty="0">
              <a:effectLst/>
            </a:endParaRPr>
          </a:p>
        </p:txBody>
      </p:sp>
      <p:pic>
        <p:nvPicPr>
          <p:cNvPr id="10244" name="Picture 4" descr="C:\Users\mccannk\AppData\Local\Microsoft\Windows\Temporary Internet Files\Content.IE5\2NNJWMFF\Website-Email-Buttons[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9056" y="3810000"/>
            <a:ext cx="2098261"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15553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a:xfrm>
            <a:off x="457200" y="76200"/>
            <a:ext cx="8229600" cy="838200"/>
          </a:xfrm>
        </p:spPr>
        <p:txBody>
          <a:bodyPr/>
          <a:lstStyle/>
          <a:p>
            <a:r>
              <a:rPr lang="en-US" dirty="0" smtClean="0"/>
              <a:t> </a:t>
            </a:r>
            <a:endParaRPr lang="en-US" dirty="0"/>
          </a:p>
        </p:txBody>
      </p:sp>
      <p:sp>
        <p:nvSpPr>
          <p:cNvPr id="5" name="Content Placeholder 4"/>
          <p:cNvSpPr>
            <a:spLocks noGrp="1"/>
          </p:cNvSpPr>
          <p:nvPr>
            <p:ph idx="1"/>
          </p:nvPr>
        </p:nvSpPr>
        <p:spPr>
          <a:xfrm>
            <a:off x="-9421085" y="-5618400"/>
            <a:ext cx="28165779" cy="15029228"/>
          </a:xfrm>
        </p:spPr>
        <p:txBody>
          <a:bodyPr>
            <a:normAutofit/>
          </a:bodyPr>
          <a:lstStyle/>
          <a:p>
            <a:endParaRPr lang="en-US" dirty="0">
              <a:effectLst/>
            </a:endParaRPr>
          </a:p>
        </p:txBody>
      </p:sp>
      <p:pic>
        <p:nvPicPr>
          <p:cNvPr id="12290" name="Picture 2" descr="C:\Users\mccannk\AppData\Local\Microsoft\Windows\Temporary Internet Files\Content.IE5\Y4LDTJZB\stress[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827486"/>
            <a:ext cx="4876800" cy="3820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5617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0"/>
            <a:ext cx="8229600" cy="1066800"/>
          </a:xfrm>
        </p:spPr>
        <p:txBody>
          <a:bodyPr>
            <a:normAutofit/>
          </a:bodyPr>
          <a:lstStyle/>
          <a:p>
            <a:r>
              <a:rPr lang="en-US" sz="4000" b="1" dirty="0"/>
              <a:t>Public Health Licensing </a:t>
            </a:r>
            <a:endParaRPr lang="en-US" sz="4000" dirty="0"/>
          </a:p>
        </p:txBody>
      </p:sp>
      <p:sp>
        <p:nvSpPr>
          <p:cNvPr id="5" name="Content Placeholder 4"/>
          <p:cNvSpPr>
            <a:spLocks noGrp="1"/>
          </p:cNvSpPr>
          <p:nvPr>
            <p:ph idx="1"/>
          </p:nvPr>
        </p:nvSpPr>
        <p:spPr>
          <a:xfrm>
            <a:off x="457200" y="914400"/>
            <a:ext cx="8229600" cy="5211763"/>
          </a:xfrm>
        </p:spPr>
        <p:txBody>
          <a:bodyPr>
            <a:normAutofit/>
          </a:bodyPr>
          <a:lstStyle/>
          <a:p>
            <a:endParaRPr lang="en-US" sz="2400" dirty="0" smtClean="0"/>
          </a:p>
          <a:p>
            <a:r>
              <a:rPr lang="en-US" sz="2800" dirty="0" smtClean="0"/>
              <a:t>Our  </a:t>
            </a:r>
            <a:r>
              <a:rPr lang="en-US" sz="2800" dirty="0"/>
              <a:t>Key Work Processes in Licensing</a:t>
            </a:r>
          </a:p>
          <a:p>
            <a:pPr lvl="1"/>
            <a:r>
              <a:rPr lang="en-US" dirty="0"/>
              <a:t>State Licensing Statutes and </a:t>
            </a:r>
            <a:r>
              <a:rPr lang="en-US" dirty="0" smtClean="0"/>
              <a:t>Rules</a:t>
            </a:r>
          </a:p>
          <a:p>
            <a:pPr lvl="2"/>
            <a:r>
              <a:rPr lang="en-US" sz="2800" dirty="0"/>
              <a:t>Foundational rules to operate a Health Care Institution </a:t>
            </a:r>
            <a:endParaRPr lang="en-US" sz="2800" dirty="0" smtClean="0"/>
          </a:p>
          <a:p>
            <a:pPr lvl="1"/>
            <a:r>
              <a:rPr lang="en-US" dirty="0" smtClean="0"/>
              <a:t>Medicare Rules and Regulations </a:t>
            </a:r>
          </a:p>
          <a:p>
            <a:pPr lvl="2"/>
            <a:r>
              <a:rPr lang="en-US" sz="2800" dirty="0" smtClean="0"/>
              <a:t>#1 Survey and Certification Regulation is Comply with all State statutes and rules </a:t>
            </a:r>
            <a:endParaRPr lang="en-US" sz="2800" dirty="0"/>
          </a:p>
          <a:p>
            <a:endParaRPr lang="en-US" sz="2800" dirty="0"/>
          </a:p>
        </p:txBody>
      </p:sp>
    </p:spTree>
    <p:extLst>
      <p:ext uri="{BB962C8B-B14F-4D97-AF65-F5344CB8AC3E}">
        <p14:creationId xmlns:p14="http://schemas.microsoft.com/office/powerpoint/2010/main" val="2991018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020762"/>
          </a:xfrm>
        </p:spPr>
        <p:txBody>
          <a:bodyPr>
            <a:normAutofit/>
          </a:bodyPr>
          <a:lstStyle/>
          <a:p>
            <a:r>
              <a:rPr lang="en-US" sz="4000" b="1" dirty="0" smtClean="0"/>
              <a:t>Cross-cutting Strategies   </a:t>
            </a:r>
            <a:endParaRPr lang="en-US" sz="4000" b="1" dirty="0"/>
          </a:p>
        </p:txBody>
      </p:sp>
      <p:sp>
        <p:nvSpPr>
          <p:cNvPr id="3" name="Content Placeholder 2"/>
          <p:cNvSpPr>
            <a:spLocks noGrp="1"/>
          </p:cNvSpPr>
          <p:nvPr>
            <p:ph idx="1"/>
          </p:nvPr>
        </p:nvSpPr>
        <p:spPr>
          <a:xfrm>
            <a:off x="457200" y="1295401"/>
            <a:ext cx="8229600" cy="4191000"/>
          </a:xfrm>
        </p:spPr>
        <p:txBody>
          <a:bodyPr>
            <a:normAutofit/>
          </a:bodyPr>
          <a:lstStyle/>
          <a:p>
            <a:r>
              <a:rPr lang="en-US" dirty="0" smtClean="0"/>
              <a:t>Practice Continuous Quality Improvement </a:t>
            </a:r>
          </a:p>
          <a:p>
            <a:r>
              <a:rPr lang="en-US" dirty="0" smtClean="0"/>
              <a:t>Improve the Customer Experience </a:t>
            </a:r>
          </a:p>
          <a:p>
            <a:r>
              <a:rPr lang="en-US" dirty="0" smtClean="0"/>
              <a:t>Foster Open Communication and Transparency</a:t>
            </a:r>
          </a:p>
          <a:p>
            <a:r>
              <a:rPr lang="en-US" dirty="0" smtClean="0"/>
              <a:t>Implement Best, Promising and Evidence- Based Practices   </a:t>
            </a:r>
            <a:endParaRPr lang="en-US" dirty="0"/>
          </a:p>
        </p:txBody>
      </p:sp>
    </p:spTree>
    <p:extLst>
      <p:ext uri="{BB962C8B-B14F-4D97-AF65-F5344CB8AC3E}">
        <p14:creationId xmlns:p14="http://schemas.microsoft.com/office/powerpoint/2010/main" val="321644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340-4_ADHS_CorpID_PPT temp 16.9_V4_1.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8229600" cy="1066800"/>
          </a:xfrm>
        </p:spPr>
        <p:txBody>
          <a:bodyPr>
            <a:normAutofit/>
          </a:bodyPr>
          <a:lstStyle/>
          <a:p>
            <a:r>
              <a:rPr lang="en-US" sz="4000" b="1" dirty="0" smtClean="0"/>
              <a:t>Opportunity for Improvement </a:t>
            </a:r>
            <a:endParaRPr lang="en-US" sz="4000" b="1" dirty="0"/>
          </a:p>
        </p:txBody>
      </p:sp>
      <p:sp>
        <p:nvSpPr>
          <p:cNvPr id="3" name="Content Placeholder 2"/>
          <p:cNvSpPr>
            <a:spLocks noGrp="1"/>
          </p:cNvSpPr>
          <p:nvPr>
            <p:ph idx="1"/>
          </p:nvPr>
        </p:nvSpPr>
        <p:spPr>
          <a:xfrm>
            <a:off x="457200" y="990600"/>
            <a:ext cx="8229600" cy="4952999"/>
          </a:xfrm>
        </p:spPr>
        <p:txBody>
          <a:bodyPr>
            <a:normAutofit fontScale="70000" lnSpcReduction="20000"/>
          </a:bodyPr>
          <a:lstStyle/>
          <a:p>
            <a:r>
              <a:rPr lang="en-US" sz="3600" dirty="0" smtClean="0"/>
              <a:t>Arizona Management System </a:t>
            </a:r>
          </a:p>
          <a:p>
            <a:r>
              <a:rPr lang="en-US" sz="3600" dirty="0" smtClean="0"/>
              <a:t>Agency Performance Measures</a:t>
            </a:r>
          </a:p>
          <a:p>
            <a:pPr lvl="1"/>
            <a:r>
              <a:rPr lang="en-US" sz="3600" dirty="0" smtClean="0"/>
              <a:t>Overall Licensing Initial Application Processing Time</a:t>
            </a:r>
          </a:p>
          <a:p>
            <a:pPr lvl="2"/>
            <a:r>
              <a:rPr lang="en-US" sz="3600" dirty="0"/>
              <a:t>Medical Licensing Initial Application Processing Time </a:t>
            </a:r>
          </a:p>
          <a:p>
            <a:pPr lvl="2"/>
            <a:r>
              <a:rPr lang="en-US" sz="3600" dirty="0"/>
              <a:t>Residential Licensing Initial Application Processing Time </a:t>
            </a:r>
          </a:p>
          <a:p>
            <a:pPr lvl="2"/>
            <a:r>
              <a:rPr lang="en-US" sz="3600" dirty="0"/>
              <a:t>Long Term Care Licensing Initial Application Processing </a:t>
            </a:r>
            <a:r>
              <a:rPr lang="en-US" sz="3600" dirty="0" smtClean="0"/>
              <a:t>Time</a:t>
            </a:r>
          </a:p>
          <a:p>
            <a:pPr marL="914400" lvl="2" indent="0">
              <a:buNone/>
            </a:pPr>
            <a:endParaRPr lang="en-US" sz="3600" dirty="0"/>
          </a:p>
          <a:p>
            <a:pPr marL="457200" lvl="1" indent="0" algn="ctr">
              <a:buNone/>
            </a:pPr>
            <a:endParaRPr lang="en-US" sz="2200" dirty="0"/>
          </a:p>
          <a:p>
            <a:pPr marL="457200" lvl="1" indent="0" algn="ctr">
              <a:buNone/>
            </a:pPr>
            <a:r>
              <a:rPr lang="en-US" sz="3900" b="1" dirty="0" smtClean="0"/>
              <a:t>Approval </a:t>
            </a:r>
            <a:r>
              <a:rPr lang="en-US" sz="3900" b="1" dirty="0"/>
              <a:t>of Architectural Plans and Specifications Processing time </a:t>
            </a:r>
          </a:p>
          <a:p>
            <a:pPr marL="0" indent="0" algn="ctr">
              <a:buNone/>
            </a:pPr>
            <a:r>
              <a:rPr lang="en-US" b="1" dirty="0"/>
              <a:t> </a:t>
            </a:r>
          </a:p>
          <a:p>
            <a:pPr lvl="1"/>
            <a:endParaRPr lang="en-US" dirty="0" smtClean="0"/>
          </a:p>
        </p:txBody>
      </p:sp>
      <p:pic>
        <p:nvPicPr>
          <p:cNvPr id="1026" name="Picture 2" descr="C:\Users\mccannk\AppData\Local\Microsoft\Windows\Temporary Internet Files\Content.IE5\2NNJWMFF\png[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3587067"/>
            <a:ext cx="1238250" cy="9087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7673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2985</TotalTime>
  <Words>3208</Words>
  <Application>Microsoft Office PowerPoint</Application>
  <PresentationFormat>On-screen Show (4:3)</PresentationFormat>
  <Paragraphs>324</Paragraphs>
  <Slides>69</Slides>
  <Notes>0</Notes>
  <HiddenSlides>0</HiddenSlides>
  <MMClips>0</MMClips>
  <ScaleCrop>false</ScaleCrop>
  <HeadingPairs>
    <vt:vector size="4" baseType="variant">
      <vt:variant>
        <vt:lpstr>Theme</vt:lpstr>
      </vt:variant>
      <vt:variant>
        <vt:i4>1</vt:i4>
      </vt:variant>
      <vt:variant>
        <vt:lpstr>Slide Titles</vt:lpstr>
      </vt:variant>
      <vt:variant>
        <vt:i4>69</vt:i4>
      </vt:variant>
    </vt:vector>
  </HeadingPairs>
  <TitlesOfParts>
    <vt:vector size="70" baseType="lpstr">
      <vt:lpstr>Office Theme</vt:lpstr>
      <vt:lpstr>PowerPoint Presentation</vt:lpstr>
      <vt:lpstr>Objectives</vt:lpstr>
      <vt:lpstr>ADHS Vision and Mission </vt:lpstr>
      <vt:lpstr>ADHS Strategic Map</vt:lpstr>
      <vt:lpstr>Strengthen Arizona’s Public Health System  through Alignment and Coordination </vt:lpstr>
      <vt:lpstr>Public Health Licensing </vt:lpstr>
      <vt:lpstr>Public Health Licensing </vt:lpstr>
      <vt:lpstr>Cross-cutting Strategies   </vt:lpstr>
      <vt:lpstr>Opportunity for Improvement </vt:lpstr>
      <vt:lpstr>Practice Continuous Quality Improvement  </vt:lpstr>
      <vt:lpstr>Understand the Process </vt:lpstr>
      <vt:lpstr>Measure the Process </vt:lpstr>
      <vt:lpstr>Measure the Process </vt:lpstr>
      <vt:lpstr>Improve the Process </vt:lpstr>
      <vt:lpstr>Improvement Strategy  </vt:lpstr>
      <vt:lpstr>Review of Statutes and Rules  </vt:lpstr>
      <vt:lpstr> Current Statute ARS-36-421. Application for construction and modification </vt:lpstr>
      <vt:lpstr>PowerPoint Presentation</vt:lpstr>
      <vt:lpstr> </vt:lpstr>
      <vt:lpstr>Understanding Terms </vt:lpstr>
      <vt:lpstr>Class or Subclass of Health Care Institutions requiring Approval of Architectural Plans and Specifications Application </vt:lpstr>
      <vt:lpstr>Minimum Standards </vt:lpstr>
      <vt:lpstr> A.A.C. R9-1-412. Physical Plant Health and Safety Codes and Standards </vt:lpstr>
      <vt:lpstr>PowerPoint Presentation</vt:lpstr>
      <vt:lpstr>PowerPoint Presentation</vt:lpstr>
      <vt:lpstr>PowerPoint Presentation</vt:lpstr>
      <vt:lpstr>PowerPoint Presentation</vt:lpstr>
      <vt:lpstr>R9-1-Article 4 Codes and Standards  </vt:lpstr>
      <vt:lpstr>R9-1-Article 4 Codes and Standards  </vt:lpstr>
      <vt:lpstr>“Construction” </vt:lpstr>
      <vt:lpstr>“Modification” </vt:lpstr>
      <vt:lpstr>R9-10-110 Modification of a Health care Institution  </vt:lpstr>
      <vt:lpstr>R9-10-110 Modification of a Health care Institution  </vt:lpstr>
      <vt:lpstr>R9-10-110 Modification of a Health care Institution  </vt:lpstr>
      <vt:lpstr>R9-10-110 Modification of a Health care Institution  </vt:lpstr>
      <vt:lpstr>“Substantial”   </vt:lpstr>
      <vt:lpstr>Application for License </vt:lpstr>
      <vt:lpstr>Licensing Rules Section- Physical Plant Standards</vt:lpstr>
      <vt:lpstr>A.A.C.R9-10-104  Approval of Architectural Plans and Specifications </vt:lpstr>
      <vt:lpstr>PowerPoint Presentation</vt:lpstr>
      <vt:lpstr>PowerPoint Presentation</vt:lpstr>
      <vt:lpstr>Architectural Evaluation </vt:lpstr>
      <vt:lpstr>PowerPoint Presentation</vt:lpstr>
      <vt:lpstr>PowerPoint Presentation</vt:lpstr>
      <vt:lpstr>On-Site Facility Review  </vt:lpstr>
      <vt:lpstr>A.A.C. R9-10-108- Time-Frames </vt:lpstr>
      <vt:lpstr>Time-Frames </vt:lpstr>
      <vt:lpstr>Administrative Completeness Review</vt:lpstr>
      <vt:lpstr>PowerPoint Presentation</vt:lpstr>
      <vt:lpstr>Substantive Review </vt:lpstr>
      <vt:lpstr>Substantive Review </vt:lpstr>
      <vt:lpstr>Improvements    </vt:lpstr>
      <vt:lpstr>PowerPoint Presentation</vt:lpstr>
      <vt:lpstr>PowerPoint Presentation</vt:lpstr>
      <vt:lpstr>Top Administrative Completeness Deficiencies  </vt:lpstr>
      <vt:lpstr>PowerPoint Presentation</vt:lpstr>
      <vt:lpstr>PowerPoint Presentation</vt:lpstr>
      <vt:lpstr>Top Substantive Review Deficiencies   </vt:lpstr>
      <vt:lpstr>PowerPoint Presentation</vt:lpstr>
      <vt:lpstr>PowerPoint Presentation</vt:lpstr>
      <vt:lpstr>PowerPoint Presentation</vt:lpstr>
      <vt:lpstr>PowerPoint Presentation</vt:lpstr>
      <vt:lpstr>PowerPoint Presentation</vt:lpstr>
      <vt:lpstr>Organization of Documents </vt:lpstr>
      <vt:lpstr>Organization of Documents </vt:lpstr>
      <vt:lpstr>Website </vt:lpstr>
      <vt:lpstr>Contacts</vt:lpstr>
      <vt:lpstr>Contacts </vt:lpstr>
      <vt:lpstr> </vt:lpstr>
    </vt:vector>
  </TitlesOfParts>
  <Company>AzDHS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Kathryn McCanna</dc:creator>
  <cp:lastModifiedBy>Kathryn McCanna</cp:lastModifiedBy>
  <cp:revision>211</cp:revision>
  <cp:lastPrinted>2017-01-19T22:16:18Z</cp:lastPrinted>
  <dcterms:created xsi:type="dcterms:W3CDTF">2016-06-08T15:59:37Z</dcterms:created>
  <dcterms:modified xsi:type="dcterms:W3CDTF">2017-04-12T19:49:23Z</dcterms:modified>
</cp:coreProperties>
</file>