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8" r:id="rId56"/>
    <p:sldId id="317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779" autoAdjust="0"/>
  </p:normalViewPr>
  <p:slideViewPr>
    <p:cSldViewPr>
      <p:cViewPr>
        <p:scale>
          <a:sx n="100" d="100"/>
          <a:sy n="100" d="100"/>
        </p:scale>
        <p:origin x="-1098" y="9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D6462-41EF-4F21-8AD1-1D3F52E570F5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67A22-D1A1-4B8F-84EB-1130EABE3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59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D5C7D08-74DA-47E3-AB1B-9C17C1130F44}" type="slidenum">
              <a:rPr lang="en-US" smtClean="0"/>
              <a:pPr eaLnBrk="1" hangingPunct="1"/>
              <a:t>1</a:t>
            </a:fld>
            <a:endParaRPr lang="en-US" dirty="0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1" y="4344025"/>
            <a:ext cx="5028579" cy="4114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416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5960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727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2325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76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1481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288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3507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79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152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48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4736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5398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5370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18048" indent="-276172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04690" indent="-220938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46565" indent="-220938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988441" indent="-220938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430317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872192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314068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755943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3C3990-619D-4CD4-AC20-96219F1CFD5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2332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18048" indent="-276172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04690" indent="-220938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46565" indent="-220938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988441" indent="-220938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430317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872192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314068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755943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5B97A0-5E15-4FEF-8107-AF1817DD136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18048" indent="-276172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04690" indent="-220938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46565" indent="-220938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988441" indent="-220938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430317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872192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314068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755943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9CF06-296E-4832-9729-8C359A907D5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0187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5078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178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140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2971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3361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6367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67540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38886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3545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4610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26491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4949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370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389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18048" indent="-276172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04690" indent="-220938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46565" indent="-220938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988441" indent="-220938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430317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872192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314068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755943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378D29-0556-40A4-A81E-28E45219ED6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18048" indent="-276172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04690" indent="-220938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46565" indent="-220938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988441" indent="-220938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430317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872192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314068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755943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378D29-0556-40A4-A81E-28E45219ED6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7858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18048" indent="-276172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04690" indent="-220938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46565" indent="-220938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988441" indent="-220938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430317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872192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314068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755943" indent="-220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3824B6-AC07-440F-B275-78493885354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3493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30220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688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34564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98073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09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57981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41620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06646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2610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1086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50897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4613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367A22-D1A1-4B8F-84EB-1130EABE3A7C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67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561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14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78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96701-3305-4DF2-9324-9C5658CB4F0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1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5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2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6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97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8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5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5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8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9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A7B5F-1774-4673-A030-E1325C17EB97}" type="datetimeFigureOut">
              <a:rPr lang="en-US" smtClean="0"/>
              <a:t>05/10/2016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037F-4218-4F91-A8E8-27BE73EAD9D4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451478" y="6365463"/>
            <a:ext cx="3429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ln>
                  <a:noFill/>
                </a:ln>
                <a:solidFill>
                  <a:schemeClr val="bg1"/>
                </a:solidFill>
                <a:latin typeface="Goudy Old Style" pitchFamily="18" charset="0"/>
                <a:cs typeface="Times New Roman" pitchFamily="18" charset="0"/>
              </a:rPr>
              <a:t>Health and Wellness for all Arizonans</a:t>
            </a:r>
            <a:endParaRPr lang="en-US" sz="1600" b="1" i="1" dirty="0">
              <a:ln>
                <a:noFill/>
              </a:ln>
              <a:solidFill>
                <a:schemeClr val="bg1"/>
              </a:solidFill>
              <a:latin typeface="Goudy Old Style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753" y="5805488"/>
            <a:ext cx="731047" cy="5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7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zleg.gov/FormatDocument.asp?inDoc=/ars/32/02091.htm&amp;Title=32&amp;DocType=AR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zleg.gov/FormatDocument.asp?inDoc=/ars/32/01601.htm&amp;Title=32&amp;DocType=ARS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zleg.gov/FormatDocument.asp?inDoc=/ars/11/00593.htm&amp;Title=11&amp;DocType=ARS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zleg.gov/FormatDocument.asp?inDoc=/ars/46/00454.htm&amp;Title=46&amp;DocType=ARS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toxnet.nlm.nih.gov/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://azdhs.gov/ops/oacr/rules/rulemakings/active/recent.php?pg=hci-phase2" TargetMode="Externa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esidential.licensing@azdhs.gov" TargetMode="External"/><Relationship Id="rId5" Type="http://schemas.openxmlformats.org/officeDocument/2006/relationships/hyperlink" Target="http://www.azleg.gov/ArizonaRevisedStatutes.asp?Title=36" TargetMode="External"/><Relationship Id="rId4" Type="http://schemas.openxmlformats.org/officeDocument/2006/relationships/hyperlink" Target="http://azdhs.gov/licensing/residential-facilities/index.php" TargetMode="Externa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zleg.gov/ArizonaRevisedStatutes.asp?Title=32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71800"/>
            <a:ext cx="9144000" cy="3276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Licensure Process</a:t>
            </a:r>
            <a:br>
              <a:rPr lang="en-US" sz="4800" dirty="0" smtClean="0"/>
            </a:br>
            <a:r>
              <a:rPr lang="en-US" dirty="0"/>
              <a:t>Behavioral Health </a:t>
            </a:r>
            <a:br>
              <a:rPr lang="en-US" dirty="0"/>
            </a:br>
            <a:r>
              <a:rPr lang="en-US" dirty="0"/>
              <a:t>Residential Facilities</a:t>
            </a:r>
            <a:br>
              <a:rPr lang="en-US" dirty="0"/>
            </a:br>
            <a:r>
              <a:rPr lang="en-US" sz="4800" dirty="0" smtClean="0"/>
              <a:t>Breakout Session</a:t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91100"/>
            <a:ext cx="8077200" cy="9525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b="1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i="1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000" b="1" i="1" dirty="0"/>
          </a:p>
        </p:txBody>
      </p:sp>
      <p:pic>
        <p:nvPicPr>
          <p:cNvPr id="1026" name="Picture 2" descr="http://intranet.hs.azdhs.gov/sites/default/files/2013/05/logo-col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475" y="228600"/>
            <a:ext cx="4508500" cy="3201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9924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Personnel Qualifications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95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An administrator shall ensure the qualifications, skills, and knowledge are based on the facility job descriptions and the acuity of the residents receiving services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These requirements are based upon the facility’s P&amp;P’s. </a:t>
            </a:r>
            <a:r>
              <a:rPr lang="en-US" i="1" dirty="0" smtClean="0"/>
              <a:t>The Department no longer has guidelines </a:t>
            </a:r>
          </a:p>
          <a:p>
            <a:pPr marL="457200" lvl="1" indent="0">
              <a:buNone/>
            </a:pPr>
            <a:endParaRPr lang="en-US" i="1" dirty="0"/>
          </a:p>
          <a:p>
            <a:pPr lvl="1"/>
            <a:r>
              <a:rPr lang="en-US" dirty="0" smtClean="0"/>
              <a:t>The facility’s P&amp;P’s will determine the amount of ongoing in-service education and orientation</a:t>
            </a:r>
          </a:p>
        </p:txBody>
      </p:sp>
    </p:spTree>
    <p:extLst>
      <p:ext uri="{BB962C8B-B14F-4D97-AF65-F5344CB8AC3E}">
        <p14:creationId xmlns:p14="http://schemas.microsoft.com/office/powerpoint/2010/main" val="234720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Fingerprinting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9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 Required for children’s facilities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u="sng" dirty="0" smtClean="0"/>
              <a:t>ALL</a:t>
            </a:r>
            <a:r>
              <a:rPr lang="en-US" dirty="0" smtClean="0"/>
              <a:t> owners and </a:t>
            </a:r>
            <a:r>
              <a:rPr lang="en-US" smtClean="0"/>
              <a:t>direct care staff </a:t>
            </a:r>
            <a:r>
              <a:rPr lang="en-US" dirty="0" smtClean="0"/>
              <a:t>associated to the home must have </a:t>
            </a:r>
            <a:r>
              <a:rPr lang="en-US" sz="2400" i="1" dirty="0" smtClean="0"/>
              <a:t>(even if the owner of the facility lives in another state)</a:t>
            </a:r>
          </a:p>
          <a:p>
            <a:pPr marL="0" indent="0">
              <a:buNone/>
            </a:pPr>
            <a:endParaRPr lang="en-US" sz="2400" i="1" dirty="0" smtClean="0"/>
          </a:p>
          <a:p>
            <a:pPr marL="0" indent="0">
              <a:buNone/>
            </a:pPr>
            <a:r>
              <a:rPr lang="en-US" dirty="0" smtClean="0"/>
              <a:t> The card must be verified that it is valid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While waiting for a new card, the personnel  file   </a:t>
            </a:r>
            <a:r>
              <a:rPr lang="en-US" b="1" u="sng" dirty="0" smtClean="0"/>
              <a:t>must</a:t>
            </a:r>
            <a:r>
              <a:rPr lang="en-US" dirty="0" smtClean="0"/>
              <a:t> contain a copy of the application </a:t>
            </a:r>
            <a:r>
              <a:rPr lang="en-US" u="sng" dirty="0" smtClean="0"/>
              <a:t>and</a:t>
            </a:r>
            <a:r>
              <a:rPr lang="en-US" dirty="0" smtClean="0"/>
              <a:t> a notarized criminal history affidavit.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346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The BHP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191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A Behavioral Health Professional (BHP) is: Licensed by the </a:t>
            </a:r>
            <a:r>
              <a:rPr lang="en-US" u="sng" dirty="0" smtClean="0"/>
              <a:t>Arizona</a:t>
            </a:r>
            <a:r>
              <a:rPr lang="en-US" dirty="0" smtClean="0"/>
              <a:t> Board of Behavioral Health Examiners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lvl="2"/>
            <a:r>
              <a:rPr lang="en-US" dirty="0"/>
              <a:t>LPC, LCSW, LMFT, </a:t>
            </a:r>
            <a:r>
              <a:rPr lang="en-US" dirty="0" smtClean="0"/>
              <a:t>LISAC</a:t>
            </a:r>
            <a:endParaRPr lang="en-US" dirty="0"/>
          </a:p>
          <a:p>
            <a:pPr lvl="2"/>
            <a:r>
              <a:rPr lang="en-US" dirty="0"/>
              <a:t>LAC, LMSW, LBSW, LAMFT, LASAC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BHP may also be: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Psychiatrist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Psychologist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Physician (MD or DO)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Behavior Analyst (cannot provide treatment)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Registered Nurse Practitioner (if licensed as an adult psychiatric and mental health nurse)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Registered Nurse*</a:t>
            </a:r>
          </a:p>
          <a:p>
            <a:pPr marL="5715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921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 BHP must work within </a:t>
            </a:r>
            <a:r>
              <a:rPr lang="en-US" smtClean="0"/>
              <a:t>their </a:t>
            </a:r>
            <a:r>
              <a:rPr lang="en-US" b="1" u="sng" smtClean="0"/>
              <a:t>scope </a:t>
            </a:r>
            <a:r>
              <a:rPr lang="en-US" b="1" u="sng" dirty="0" smtClean="0"/>
              <a:t>of practice</a:t>
            </a:r>
            <a:r>
              <a:rPr lang="en-US" dirty="0"/>
              <a:t> </a:t>
            </a:r>
            <a:r>
              <a:rPr lang="en-US" dirty="0" smtClean="0"/>
              <a:t>and be licensed in the state of Arizona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is based on </a:t>
            </a:r>
            <a:r>
              <a:rPr lang="en-US" b="1" dirty="0" smtClean="0"/>
              <a:t>their</a:t>
            </a:r>
            <a:r>
              <a:rPr lang="en-US" dirty="0" smtClean="0"/>
              <a:t> independent licensing board, education, experience, statutes, &amp; rules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u="sng" dirty="0" smtClean="0"/>
              <a:t>Example:</a:t>
            </a:r>
            <a:r>
              <a:rPr lang="en-US" sz="2400" dirty="0"/>
              <a:t> </a:t>
            </a:r>
            <a:r>
              <a:rPr lang="en-US" sz="2400" dirty="0" smtClean="0"/>
              <a:t>A Behavior Analyst whom cannot provide specific treatment modalities (see </a:t>
            </a:r>
            <a:r>
              <a:rPr lang="en-US" sz="2400" dirty="0" smtClean="0">
                <a:hlinkClick r:id="rId3"/>
              </a:rPr>
              <a:t>A.R.S. § 32-2091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endParaRPr lang="en-US" sz="2400" u="sng" dirty="0"/>
          </a:p>
          <a:p>
            <a:pPr marL="0" indent="0">
              <a:buNone/>
            </a:pPr>
            <a:r>
              <a:rPr lang="en-US" sz="2400" u="sng" dirty="0" smtClean="0"/>
              <a:t>Example</a:t>
            </a:r>
            <a:r>
              <a:rPr lang="en-US" sz="2400" u="sng" dirty="0"/>
              <a:t>:</a:t>
            </a:r>
            <a:r>
              <a:rPr lang="en-US" sz="2400" dirty="0"/>
              <a:t> An </a:t>
            </a:r>
            <a:r>
              <a:rPr lang="en-US" sz="2400" dirty="0" smtClean="0"/>
              <a:t>RN who has certification to provide counseling/psychotherapy (i.e. - Clinical Nurse Specialist; see R4-19 &amp; </a:t>
            </a:r>
            <a:r>
              <a:rPr lang="en-US" sz="2400" dirty="0" smtClean="0">
                <a:hlinkClick r:id="rId4"/>
              </a:rPr>
              <a:t>A.R.S. § 32-1601</a:t>
            </a:r>
            <a:r>
              <a:rPr lang="en-US" sz="2400" dirty="0" smtClean="0"/>
              <a:t>)</a:t>
            </a:r>
            <a:endParaRPr lang="en-US" sz="2400" u="sng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An important note regarding any BHP</a:t>
            </a:r>
          </a:p>
        </p:txBody>
      </p:sp>
    </p:spTree>
    <p:extLst>
      <p:ext uri="{BB962C8B-B14F-4D97-AF65-F5344CB8AC3E}">
        <p14:creationId xmlns:p14="http://schemas.microsoft.com/office/powerpoint/2010/main" val="979672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Registered Nurse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Your RN must be licensed in Arizona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RN </a:t>
            </a:r>
            <a:r>
              <a:rPr lang="en-US" i="1" dirty="0" smtClean="0"/>
              <a:t>may</a:t>
            </a:r>
            <a:r>
              <a:rPr lang="en-US" dirty="0" smtClean="0"/>
              <a:t> be contracted to perform the duties you have outlined in your Policies &amp; Procedures (P&amp;P’s)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Duties may include:</a:t>
            </a:r>
          </a:p>
          <a:p>
            <a:pPr lvl="1"/>
            <a:r>
              <a:rPr lang="en-US" sz="2400" dirty="0" smtClean="0"/>
              <a:t>Completing/Reviewing a residents nursing assessment</a:t>
            </a:r>
          </a:p>
          <a:p>
            <a:pPr lvl="1"/>
            <a:r>
              <a:rPr lang="en-US" sz="2400" dirty="0" smtClean="0"/>
              <a:t>Provide support to residents</a:t>
            </a:r>
          </a:p>
          <a:p>
            <a:pPr lvl="1"/>
            <a:r>
              <a:rPr lang="en-US" sz="2400" dirty="0" smtClean="0"/>
              <a:t>Answer staff questions</a:t>
            </a:r>
          </a:p>
          <a:p>
            <a:pPr lvl="1"/>
            <a:r>
              <a:rPr lang="en-US" sz="2400" dirty="0" smtClean="0"/>
              <a:t>Administer and read TB tests</a:t>
            </a: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8991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Registered </a:t>
            </a:r>
            <a:r>
              <a:rPr lang="en-US" dirty="0" smtClean="0"/>
              <a:t>Dietician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RD </a:t>
            </a:r>
            <a:r>
              <a:rPr lang="en-US" dirty="0"/>
              <a:t>may be </a:t>
            </a:r>
            <a:r>
              <a:rPr lang="en-US" dirty="0" smtClean="0"/>
              <a:t>full-time, part-time, or contracted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Duties </a:t>
            </a:r>
            <a:r>
              <a:rPr lang="en-US" dirty="0"/>
              <a:t>may </a:t>
            </a:r>
            <a:r>
              <a:rPr lang="en-US" dirty="0" smtClean="0"/>
              <a:t>include: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reating </a:t>
            </a:r>
            <a:r>
              <a:rPr lang="en-US" dirty="0"/>
              <a:t>and reviewing the facility </a:t>
            </a:r>
            <a:r>
              <a:rPr lang="en-US" dirty="0" smtClean="0"/>
              <a:t>menu’s</a:t>
            </a:r>
          </a:p>
          <a:p>
            <a:pPr lvl="1"/>
            <a:r>
              <a:rPr lang="en-US" dirty="0" smtClean="0"/>
              <a:t>Consulting with the Food Services Director* on special diets or concerns</a:t>
            </a:r>
          </a:p>
          <a:p>
            <a:pPr lvl="1"/>
            <a:r>
              <a:rPr lang="en-US" dirty="0" smtClean="0"/>
              <a:t>Provide nutritional counseling to staff and residents</a:t>
            </a:r>
          </a:p>
          <a:p>
            <a:pPr lvl="1"/>
            <a:endParaRPr lang="en-US" dirty="0"/>
          </a:p>
          <a:p>
            <a:pPr marL="457200" lvl="1" indent="0" algn="ctr">
              <a:buNone/>
            </a:pPr>
            <a:r>
              <a:rPr lang="en-US" i="1" dirty="0" smtClean="0"/>
              <a:t>*as designated by the facility P&amp;P’s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51708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Care Workers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Most commonly known as “Behavioral Health Technician” (BHT) or “Behavioral Health Paraprofessional” (BHPP)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However, the facility can use whatever job title they prefer.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25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can be a BHT or BHPP?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This is up to the licensee and their policies &amp; procedures. The Department no longer specifies experience/education required to be a BHT or BHPP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Department will survey to the licensee’s P&amp;P’s. However, these employees must receive clinical oversight or supervision </a:t>
            </a:r>
            <a:r>
              <a:rPr lang="en-US" b="1" dirty="0" smtClean="0"/>
              <a:t>“if” </a:t>
            </a:r>
            <a:r>
              <a:rPr lang="en-US" dirty="0" smtClean="0"/>
              <a:t>they provide a behavioral health 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651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Clinical Oversight vs. Supervision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BHT’s must receive clinical oversight (formerly known as clinical supervision) from a BHP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BHPP’s must receive supervision from a BHP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165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48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Clinical oversight is:</a:t>
            </a:r>
          </a:p>
          <a:p>
            <a:pPr lvl="1"/>
            <a:r>
              <a:rPr lang="en-US" dirty="0" smtClean="0"/>
              <a:t>Provided after a BHT performs a behavioral health service </a:t>
            </a:r>
          </a:p>
          <a:p>
            <a:pPr lvl="1"/>
            <a:r>
              <a:rPr lang="en-US" dirty="0" smtClean="0"/>
              <a:t>Provided by a BHP, not another BHT</a:t>
            </a:r>
            <a:endParaRPr lang="en-US" dirty="0"/>
          </a:p>
          <a:p>
            <a:pPr lvl="1"/>
            <a:r>
              <a:rPr lang="en-US" dirty="0" smtClean="0"/>
              <a:t>Provided once during any two week span the behavioral health service is provided</a:t>
            </a:r>
          </a:p>
          <a:p>
            <a:pPr lvl="1"/>
            <a:r>
              <a:rPr lang="en-US" dirty="0" smtClean="0"/>
              <a:t>Based on how many hours, how often, and what topics the licensee determines in their policies &amp; procedures</a:t>
            </a:r>
          </a:p>
          <a:p>
            <a:pPr lvl="2"/>
            <a:r>
              <a:rPr lang="en-US" dirty="0" smtClean="0"/>
              <a:t>Remember: Clinical oversight is in relation to the BH services provided. General job duties, house meetings, etc. are not clinical oversight.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Clinical Oversight for a BHT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4310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BH Subclasses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Article 7 – Behavioral Health Residential Facility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Article 16 – Behavioral Health Respite Homes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Article 18 – Adult Behavioral Health Therapeutic Homes</a:t>
            </a:r>
          </a:p>
          <a:p>
            <a:pPr marL="0" indent="0">
              <a:buNone/>
            </a:pPr>
            <a:r>
              <a:rPr lang="en-US" sz="2800" dirty="0" smtClean="0"/>
              <a:t>   		</a:t>
            </a:r>
            <a:endParaRPr lang="en-US" sz="2800" dirty="0"/>
          </a:p>
          <a:p>
            <a:pPr marL="0" indent="0" algn="ctr">
              <a:buNone/>
            </a:pPr>
            <a:r>
              <a:rPr lang="en-US" sz="2400" b="1" i="1" u="sng" dirty="0" smtClean="0"/>
              <a:t>Article 1 (effective January 2015) applies to ALL subclasses</a:t>
            </a:r>
          </a:p>
        </p:txBody>
      </p:sp>
    </p:spTree>
    <p:extLst>
      <p:ext uri="{BB962C8B-B14F-4D97-AF65-F5344CB8AC3E}">
        <p14:creationId xmlns:p14="http://schemas.microsoft.com/office/powerpoint/2010/main" val="3901062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Supervision for a BHPP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Supervision is:</a:t>
            </a:r>
          </a:p>
          <a:p>
            <a:pPr lvl="1"/>
            <a:r>
              <a:rPr lang="en-US" dirty="0" smtClean="0"/>
              <a:t>Provided at the same time the BHPP is performing a behavioral health service</a:t>
            </a:r>
          </a:p>
          <a:p>
            <a:pPr lvl="1"/>
            <a:r>
              <a:rPr lang="en-US" dirty="0" smtClean="0"/>
              <a:t>Provided by a BHP. The BHP needs to be directly responsible for the BHPP (meaning the BHP must be able to intervene during the BHPP’s provision of BH services)</a:t>
            </a:r>
          </a:p>
          <a:p>
            <a:pPr lvl="2"/>
            <a:r>
              <a:rPr lang="en-US" dirty="0" smtClean="0"/>
              <a:t>Remember: A BHPP </a:t>
            </a:r>
            <a:r>
              <a:rPr lang="en-US" b="1" u="sng" dirty="0" smtClean="0"/>
              <a:t>cannot</a:t>
            </a:r>
            <a:r>
              <a:rPr lang="en-US" dirty="0" smtClean="0"/>
              <a:t> perform a BH service independently, or with clinical oversight. The BHPP needs supervision</a:t>
            </a:r>
          </a:p>
        </p:txBody>
      </p:sp>
    </p:spTree>
    <p:extLst>
      <p:ext uri="{BB962C8B-B14F-4D97-AF65-F5344CB8AC3E}">
        <p14:creationId xmlns:p14="http://schemas.microsoft.com/office/powerpoint/2010/main" val="2711479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behavioral health service?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000" dirty="0" smtClean="0"/>
              <a:t>Assessments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4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4000" dirty="0" smtClean="0"/>
              <a:t>Treatment Plans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4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4000" dirty="0" smtClean="0"/>
              <a:t>Any treatment modality that would need to be performed by an independently licensed individual (i.e. counseling)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3400" i="1" dirty="0" smtClean="0"/>
              <a:t>Medication services and personal care services are not behavioral health services</a:t>
            </a:r>
            <a:endParaRPr lang="en-US" sz="3400" i="1" dirty="0"/>
          </a:p>
        </p:txBody>
      </p:sp>
    </p:spTree>
    <p:extLst>
      <p:ext uri="{BB962C8B-B14F-4D97-AF65-F5344CB8AC3E}">
        <p14:creationId xmlns:p14="http://schemas.microsoft.com/office/powerpoint/2010/main" val="2672911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 and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majority of the policies required by the Department are in R9-10-703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Other policies required are filtered through the rest of Article 7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800" i="1" dirty="0" smtClean="0"/>
              <a:t>BEWARE: R9-20 rules and OBHL no longer exist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9126723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Policies &amp;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The </a:t>
            </a:r>
            <a:r>
              <a:rPr lang="en-US" dirty="0"/>
              <a:t>r</a:t>
            </a:r>
            <a:r>
              <a:rPr lang="en-US" dirty="0" smtClean="0"/>
              <a:t>ules require facilities to “establish, document, and implement” Policies and Procedures (P&amp;Ps) to protect the health and safety of a resident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0" lvl="1" indent="0">
              <a:buNone/>
              <a:defRPr/>
            </a:pPr>
            <a:r>
              <a:rPr lang="en-US" sz="3200" dirty="0"/>
              <a:t>Surveys follow current rules, statutes, </a:t>
            </a:r>
            <a:r>
              <a:rPr lang="en-US" sz="3200" u="sng" dirty="0"/>
              <a:t>and</a:t>
            </a:r>
            <a:r>
              <a:rPr lang="en-US" sz="3200" dirty="0"/>
              <a:t> the facility P&amp;P’s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1490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 &amp;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P&amp;P’s are critical to the success of your facility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The Policy explains </a:t>
            </a:r>
            <a:r>
              <a:rPr lang="en-US" b="1" dirty="0" smtClean="0"/>
              <a:t>“WHAT” </a:t>
            </a:r>
            <a:r>
              <a:rPr lang="en-US" dirty="0" smtClean="0"/>
              <a:t>your expectation is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The Procedure explains </a:t>
            </a:r>
            <a:r>
              <a:rPr lang="en-US" b="1" dirty="0" smtClean="0"/>
              <a:t>“HOW” </a:t>
            </a:r>
            <a:r>
              <a:rPr lang="en-US" dirty="0" smtClean="0"/>
              <a:t>to do it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licensee and their staff are responsible for following the P&amp;P’s approved by the administrator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37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Policies &amp; Procedures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962400"/>
          </a:xfrm>
        </p:spPr>
        <p:txBody>
          <a:bodyPr/>
          <a:lstStyle/>
          <a:p>
            <a:pPr marL="0" indent="0">
              <a:buNone/>
            </a:pPr>
            <a:endParaRPr lang="en-US" altLang="en-US" dirty="0" smtClean="0"/>
          </a:p>
          <a:p>
            <a:pPr marL="0" indent="0">
              <a:buNone/>
            </a:pPr>
            <a:r>
              <a:rPr lang="en-US" altLang="en-US" dirty="0" smtClean="0"/>
              <a:t>R9-10-703.C.3: P&amp;Ps </a:t>
            </a:r>
            <a:r>
              <a:rPr lang="en-US" altLang="en-US" dirty="0"/>
              <a:t>must be </a:t>
            </a:r>
            <a:r>
              <a:rPr lang="en-US" altLang="en-US" dirty="0" smtClean="0"/>
              <a:t>reviewed at least once every three years </a:t>
            </a:r>
            <a:r>
              <a:rPr lang="en-US" altLang="en-US" b="1" u="sng" dirty="0" smtClean="0"/>
              <a:t>and</a:t>
            </a:r>
            <a:r>
              <a:rPr lang="en-US" altLang="en-US" dirty="0" smtClean="0"/>
              <a:t> updated as needed</a:t>
            </a:r>
            <a:endParaRPr lang="en-US" altLang="en-US" dirty="0"/>
          </a:p>
          <a:p>
            <a:pPr marL="0" indent="0">
              <a:buNone/>
            </a:pPr>
            <a:endParaRPr lang="en-US" altLang="en-US" dirty="0" smtClean="0"/>
          </a:p>
          <a:p>
            <a:pPr marL="0" indent="0">
              <a:buNone/>
            </a:pPr>
            <a:r>
              <a:rPr lang="en-US" altLang="en-US" dirty="0"/>
              <a:t>R9-10-703.C.4: </a:t>
            </a:r>
            <a:r>
              <a:rPr lang="en-US" altLang="en-US" dirty="0" smtClean="0"/>
              <a:t>P&amp;Ps are </a:t>
            </a:r>
            <a:r>
              <a:rPr lang="en-US" altLang="en-US" dirty="0"/>
              <a:t>available to </a:t>
            </a:r>
            <a:r>
              <a:rPr lang="en-US" altLang="en-US" dirty="0" smtClean="0"/>
              <a:t>personnel members, employees, volunteers, and students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5579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What to report to the Department…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dirty="0" smtClean="0"/>
              <a:t>R9-10-703.F – An administrator shall provide written notification to the Department of a resident’s:</a:t>
            </a:r>
          </a:p>
          <a:p>
            <a:pPr lvl="2">
              <a:defRPr/>
            </a:pPr>
            <a:r>
              <a:rPr lang="en-US" dirty="0" smtClean="0"/>
              <a:t>(a) Death within one working day (</a:t>
            </a:r>
            <a:r>
              <a:rPr lang="en-US" dirty="0" smtClean="0">
                <a:hlinkClick r:id="rId3"/>
              </a:rPr>
              <a:t>A.R.S. § 11-593</a:t>
            </a:r>
            <a:r>
              <a:rPr lang="en-US" dirty="0" smtClean="0"/>
              <a:t>)</a:t>
            </a:r>
          </a:p>
          <a:p>
            <a:pPr lvl="2">
              <a:defRPr/>
            </a:pPr>
            <a:r>
              <a:rPr lang="en-US" dirty="0" smtClean="0"/>
              <a:t>(b) Self-injury or accident requiring emergency medical services within two working days </a:t>
            </a:r>
            <a:endParaRPr lang="en-US" dirty="0"/>
          </a:p>
          <a:p>
            <a:pPr marL="914400" lvl="2" indent="0">
              <a:buNone/>
              <a:defRPr/>
            </a:pPr>
            <a:endParaRPr lang="en-US" dirty="0"/>
          </a:p>
          <a:p>
            <a:pPr lvl="2">
              <a:defRPr/>
            </a:pPr>
            <a:r>
              <a:rPr lang="en-US" dirty="0" smtClean="0"/>
              <a:t>NOTE: AWOL’s are no longer reported to the Department; </a:t>
            </a:r>
            <a:r>
              <a:rPr lang="en-US" b="1" dirty="0" smtClean="0"/>
              <a:t>HOWEVER</a:t>
            </a:r>
            <a:r>
              <a:rPr lang="en-US" dirty="0" smtClean="0"/>
              <a:t>, a written log for unauthorized absences must be maintained per R9-10-703.I.7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Abuse/Neglect/Exploitation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 smtClean="0"/>
              <a:t>R9-10-703.G and H: “If an administrator </a:t>
            </a:r>
            <a:r>
              <a:rPr lang="en-US" sz="3000" dirty="0"/>
              <a:t>has </a:t>
            </a:r>
            <a:r>
              <a:rPr lang="en-US" sz="3000" b="1" dirty="0" smtClean="0"/>
              <a:t>a reasonable </a:t>
            </a:r>
            <a:r>
              <a:rPr lang="en-US" sz="3000" b="1" dirty="0"/>
              <a:t>basis, according to </a:t>
            </a:r>
            <a:r>
              <a:rPr lang="en-US" sz="3000" b="1" dirty="0" smtClean="0">
                <a:hlinkClick r:id="rId3"/>
              </a:rPr>
              <a:t>A.R.S. </a:t>
            </a:r>
            <a:r>
              <a:rPr lang="en-US" sz="3000" b="1" dirty="0">
                <a:hlinkClick r:id="rId3"/>
              </a:rPr>
              <a:t>§ </a:t>
            </a:r>
            <a:r>
              <a:rPr lang="en-US" sz="3000" b="1" dirty="0" smtClean="0">
                <a:hlinkClick r:id="rId3"/>
              </a:rPr>
              <a:t>46-454</a:t>
            </a:r>
            <a:r>
              <a:rPr lang="en-US" sz="3000" dirty="0" smtClean="0"/>
              <a:t>, </a:t>
            </a:r>
            <a:r>
              <a:rPr lang="en-US" sz="3000" dirty="0"/>
              <a:t>to believe abuse, neglect or exploitation </a:t>
            </a:r>
            <a:r>
              <a:rPr lang="en-US" sz="3000" dirty="0" smtClean="0"/>
              <a:t>has occurred </a:t>
            </a:r>
            <a:r>
              <a:rPr lang="en-US" sz="3000" dirty="0"/>
              <a:t>on the </a:t>
            </a:r>
            <a:r>
              <a:rPr lang="en-US" sz="3000" dirty="0" smtClean="0"/>
              <a:t>premises…”</a:t>
            </a:r>
            <a:endParaRPr lang="en-US" sz="3000" dirty="0"/>
          </a:p>
          <a:p>
            <a:pPr lvl="1"/>
            <a:r>
              <a:rPr lang="en-US" sz="2600" dirty="0" smtClean="0"/>
              <a:t>Basically, if a resident discloses an incident of abuse </a:t>
            </a:r>
            <a:r>
              <a:rPr lang="en-US" sz="2600" i="1" dirty="0" smtClean="0"/>
              <a:t>prior</a:t>
            </a:r>
            <a:r>
              <a:rPr lang="en-US" sz="2600" dirty="0" smtClean="0"/>
              <a:t> to becoming a resident at your facility you follow “G”</a:t>
            </a:r>
          </a:p>
          <a:p>
            <a:pPr lvl="1"/>
            <a:r>
              <a:rPr lang="en-US" sz="2600" dirty="0" smtClean="0"/>
              <a:t>If </a:t>
            </a:r>
            <a:r>
              <a:rPr lang="en-US" sz="2600" dirty="0"/>
              <a:t>a resident discloses an incident of abuse </a:t>
            </a:r>
            <a:r>
              <a:rPr lang="en-US" sz="2600" i="1" dirty="0" smtClean="0"/>
              <a:t>while admitted or receiving services</a:t>
            </a:r>
            <a:r>
              <a:rPr lang="en-US" sz="2600" dirty="0" smtClean="0"/>
              <a:t> </a:t>
            </a:r>
            <a:r>
              <a:rPr lang="en-US" sz="2600" dirty="0"/>
              <a:t>at your facility you follow </a:t>
            </a:r>
            <a:r>
              <a:rPr lang="en-US" sz="2600" dirty="0" smtClean="0"/>
              <a:t>“H”</a:t>
            </a:r>
            <a:endParaRPr lang="en-US" sz="2600" dirty="0"/>
          </a:p>
          <a:p>
            <a:pPr lvl="1"/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16142323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 resident must receive a </a:t>
            </a:r>
            <a:r>
              <a:rPr lang="en-US" b="1" u="sng" dirty="0" smtClean="0"/>
              <a:t>medical history/physical exam or nursing assessment </a:t>
            </a:r>
            <a:r>
              <a:rPr lang="en-US" dirty="0" smtClean="0"/>
              <a:t>within 30 days before, or 7 days after, admission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If the </a:t>
            </a:r>
            <a:r>
              <a:rPr lang="en-US" b="1" u="sng" dirty="0" smtClean="0"/>
              <a:t>exam/assessment </a:t>
            </a:r>
            <a:r>
              <a:rPr lang="en-US" dirty="0" smtClean="0"/>
              <a:t>is conducted before admission, the physician (physical exam) or RN (nursing assessment) enters an interval note (documenting accuracy and/or changes since the exam/assessment was performed) within 7 days of admission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Admission &amp;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8001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Admission &amp;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09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b="1" u="sng" dirty="0" smtClean="0"/>
              <a:t>behavioral health assessment </a:t>
            </a:r>
            <a:r>
              <a:rPr lang="en-US" dirty="0" smtClean="0"/>
              <a:t>is completed before treatment for the resident is initiated: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If it is completed by a BHT or an RN (not acting as a BHP), a BHP must review and sign within 24 hours</a:t>
            </a:r>
          </a:p>
          <a:p>
            <a:pPr lvl="1"/>
            <a:r>
              <a:rPr lang="en-US" dirty="0" smtClean="0"/>
              <a:t>If it is completed by a BHPP, the BHP must be present during the assessment</a:t>
            </a:r>
          </a:p>
          <a:p>
            <a:pPr lvl="1"/>
            <a:r>
              <a:rPr lang="en-US" dirty="0" smtClean="0"/>
              <a:t>Assessments must be placed in the medical record within 48 hours of review and/or completion</a:t>
            </a:r>
          </a:p>
          <a:p>
            <a:pPr lvl="1"/>
            <a:r>
              <a:rPr lang="en-US" u="sng" dirty="0" smtClean="0"/>
              <a:t>Assessments are updated as treatment changes</a:t>
            </a:r>
            <a:r>
              <a:rPr lang="en-US" dirty="0" smtClean="0"/>
              <a:t> (no longer required to be updated annually)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2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R9-10-101.29 “Behavioral health residential facility” means a health care institution that provides treatment to an individual experiencing a behavioral health issue that: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Limits the individual’s ability to be independent,</a:t>
            </a:r>
          </a:p>
          <a:p>
            <a:pPr marL="457200" lvl="1" indent="0">
              <a:buNone/>
            </a:pPr>
            <a:r>
              <a:rPr lang="en-US" dirty="0" smtClean="0"/>
              <a:t>				Or</a:t>
            </a:r>
          </a:p>
          <a:p>
            <a:pPr lvl="1"/>
            <a:r>
              <a:rPr lang="en-US" dirty="0" smtClean="0"/>
              <a:t>Causes the individual to require treatment to maintain or enhance independence.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740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Behavioral Health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Documents a resident’s:</a:t>
            </a:r>
          </a:p>
          <a:p>
            <a:pPr lvl="2"/>
            <a:r>
              <a:rPr lang="en-US" dirty="0" smtClean="0"/>
              <a:t>Presenting issue</a:t>
            </a:r>
          </a:p>
          <a:p>
            <a:pPr lvl="2"/>
            <a:r>
              <a:rPr lang="en-US" dirty="0" smtClean="0"/>
              <a:t>Substance abuse history</a:t>
            </a:r>
          </a:p>
          <a:p>
            <a:pPr lvl="2"/>
            <a:r>
              <a:rPr lang="en-US" dirty="0" smtClean="0"/>
              <a:t>Co-occurring disorder</a:t>
            </a:r>
          </a:p>
          <a:p>
            <a:pPr lvl="2"/>
            <a:r>
              <a:rPr lang="en-US" dirty="0" smtClean="0"/>
              <a:t>Legal history (including custody, guardianship and pending litigation)</a:t>
            </a:r>
          </a:p>
          <a:p>
            <a:pPr lvl="2"/>
            <a:r>
              <a:rPr lang="en-US" dirty="0" smtClean="0"/>
              <a:t>Criminal justice record</a:t>
            </a:r>
          </a:p>
          <a:p>
            <a:pPr lvl="2"/>
            <a:r>
              <a:rPr lang="en-US" dirty="0" smtClean="0"/>
              <a:t>Family history</a:t>
            </a:r>
          </a:p>
          <a:p>
            <a:pPr lvl="2"/>
            <a:r>
              <a:rPr lang="en-US" dirty="0" smtClean="0"/>
              <a:t>Behavioral health treatment history</a:t>
            </a:r>
          </a:p>
          <a:p>
            <a:pPr lvl="2"/>
            <a:r>
              <a:rPr lang="en-US" dirty="0" smtClean="0"/>
              <a:t>Symptoms reported by the resident</a:t>
            </a:r>
          </a:p>
          <a:p>
            <a:pPr lvl="2"/>
            <a:r>
              <a:rPr lang="en-US" dirty="0" smtClean="0"/>
              <a:t>Referrals needed (if any)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76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 Health 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Includes:</a:t>
            </a:r>
          </a:p>
          <a:p>
            <a:pPr lvl="2"/>
            <a:r>
              <a:rPr lang="en-US" dirty="0" smtClean="0"/>
              <a:t>Recommendations for further assessment or examination of the resident’s needs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2"/>
            <a:r>
              <a:rPr lang="en-US" b="1" u="sng" dirty="0" smtClean="0"/>
              <a:t>The physical health services or ancillary services to be provided until the treatment plan is completed</a:t>
            </a:r>
          </a:p>
          <a:p>
            <a:pPr marL="914400" lvl="2" indent="0">
              <a:buNone/>
            </a:pPr>
            <a:endParaRPr lang="en-US" b="1" u="sng" dirty="0" smtClean="0"/>
          </a:p>
          <a:p>
            <a:pPr lvl="2"/>
            <a:r>
              <a:rPr lang="en-US" dirty="0" smtClean="0"/>
              <a:t>The signature and date signed of the personnel member conducting the assessment</a:t>
            </a:r>
          </a:p>
        </p:txBody>
      </p:sp>
    </p:spTree>
    <p:extLst>
      <p:ext uri="{BB962C8B-B14F-4D97-AF65-F5344CB8AC3E}">
        <p14:creationId xmlns:p14="http://schemas.microsoft.com/office/powerpoint/2010/main" val="259398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Respite Services</a:t>
            </a:r>
            <a:br>
              <a:rPr lang="en-US" dirty="0" smtClean="0"/>
            </a:br>
            <a:r>
              <a:rPr lang="en-US" sz="2900" dirty="0" smtClean="0"/>
              <a:t>(provided in a BH Residential;</a:t>
            </a:r>
            <a:r>
              <a:rPr lang="en-US" sz="2900" b="1" dirty="0" smtClean="0"/>
              <a:t> </a:t>
            </a:r>
            <a:r>
              <a:rPr lang="en-US" sz="2900" b="1" u="sng" dirty="0" smtClean="0"/>
              <a:t>not</a:t>
            </a:r>
            <a:r>
              <a:rPr lang="en-US" sz="2900" b="1" dirty="0" smtClean="0"/>
              <a:t> </a:t>
            </a:r>
            <a:r>
              <a:rPr lang="en-US" sz="2900" dirty="0" smtClean="0"/>
              <a:t>BH Respite Homes)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 physical exam or nursing assessment is performed at admission, and a treatment plan is developed, unless: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Either are available in the record from a previous admission to the facility and dated within 12 months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Documentation of freedom from tuberculosis is obtained if the individual is expected to be at the facility for more than 7 days</a:t>
            </a:r>
          </a:p>
        </p:txBody>
      </p:sp>
    </p:spTree>
    <p:extLst>
      <p:ext uri="{BB962C8B-B14F-4D97-AF65-F5344CB8AC3E}">
        <p14:creationId xmlns:p14="http://schemas.microsoft.com/office/powerpoint/2010/main" val="204646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Treatment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R9-10-708 - An administrator shall ensure a treatment plan is:</a:t>
            </a:r>
          </a:p>
          <a:p>
            <a:pPr lvl="2"/>
            <a:r>
              <a:rPr lang="en-US" sz="2200" dirty="0"/>
              <a:t>D</a:t>
            </a:r>
            <a:r>
              <a:rPr lang="en-US" sz="2200" dirty="0" smtClean="0"/>
              <a:t>eveloped and implemented for each resident that is based on the medical history and physical examination or nursing assessment and the behavioral health assessment and on-going changes to the behavioral health assessment</a:t>
            </a:r>
          </a:p>
          <a:p>
            <a:pPr marL="914400" lvl="2" indent="0">
              <a:buNone/>
            </a:pPr>
            <a:endParaRPr lang="en-US" sz="2200" dirty="0" smtClean="0"/>
          </a:p>
          <a:p>
            <a:pPr lvl="2"/>
            <a:r>
              <a:rPr lang="en-US" sz="2200" dirty="0" smtClean="0"/>
              <a:t>Completed by a BHP or a BHT receiving clinical oversight (BHPP’s cannot develop a treatment plan)</a:t>
            </a:r>
          </a:p>
          <a:p>
            <a:pPr marL="914400" lvl="2" indent="0">
              <a:buNone/>
            </a:pPr>
            <a:endParaRPr lang="en-US" sz="2200" dirty="0" smtClean="0"/>
          </a:p>
          <a:p>
            <a:pPr lvl="2"/>
            <a:r>
              <a:rPr lang="en-US" sz="2200" dirty="0" smtClean="0"/>
              <a:t>Completed before the resident receives behavioral health services or within 48 hours after the assessment is completed.</a:t>
            </a:r>
          </a:p>
          <a:p>
            <a:pPr marL="914400" lvl="2" indent="0">
              <a:buNone/>
            </a:pPr>
            <a:endParaRPr lang="en-US" sz="2200" dirty="0" smtClean="0"/>
          </a:p>
          <a:p>
            <a:pPr lvl="2"/>
            <a:r>
              <a:rPr lang="en-US" sz="2200" dirty="0" smtClean="0"/>
              <a:t>Treatment plans are </a:t>
            </a:r>
            <a:r>
              <a:rPr lang="en-US" sz="2200" dirty="0"/>
              <a:t>updated </a:t>
            </a:r>
            <a:r>
              <a:rPr lang="en-US" sz="2200" dirty="0" smtClean="0"/>
              <a:t>according to the review date </a:t>
            </a:r>
            <a:r>
              <a:rPr lang="en-US" sz="2200" u="sng" dirty="0" smtClean="0"/>
              <a:t>or</a:t>
            </a:r>
            <a:r>
              <a:rPr lang="en-US" sz="2200" dirty="0" smtClean="0"/>
              <a:t> when the assessment changes</a:t>
            </a:r>
            <a:endParaRPr lang="en-US" sz="2200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06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0350" y="228600"/>
            <a:ext cx="172085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Resident is admitted.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2743200" y="127000"/>
            <a:ext cx="2501900" cy="1371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Behavioral health assessment is completed.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6019800" y="317500"/>
            <a:ext cx="1828800" cy="990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BHP reviews assessment.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139700" y="1917700"/>
            <a:ext cx="2222500" cy="1219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Physical health &amp; ancillary services begin.</a:t>
            </a:r>
            <a:endParaRPr lang="en-US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260350" y="3784597"/>
            <a:ext cx="3092450" cy="93980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Treatment plan completed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4521198" y="4419600"/>
            <a:ext cx="1981200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BHP reviews treatment plan.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057400" y="711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311775" y="812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2192000" y="51435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2743200" y="1498600"/>
            <a:ext cx="2501900" cy="83820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Within 48 hours of admission &amp; filed in the medical record</a:t>
            </a:r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6019800" y="1308100"/>
            <a:ext cx="18288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Within 24 hours of completion.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260350" y="4724400"/>
            <a:ext cx="3092450" cy="81280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Within 48 hours of completion of assessment &amp; filed in the medical record.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6502398" y="4825999"/>
            <a:ext cx="1981200" cy="8128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Within 24 hours of completion of treatment plan.</a:t>
            </a:r>
            <a:endParaRPr lang="en-US" dirty="0"/>
          </a:p>
        </p:txBody>
      </p:sp>
      <p:sp>
        <p:nvSpPr>
          <p:cNvPr id="46" name="Rounded Rectangle 45"/>
          <p:cNvSpPr/>
          <p:nvPr/>
        </p:nvSpPr>
        <p:spPr>
          <a:xfrm>
            <a:off x="5616573" y="2724149"/>
            <a:ext cx="2917825" cy="102869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Behavioral health services begin</a:t>
            </a:r>
            <a:endParaRPr lang="en-US" sz="2400" dirty="0"/>
          </a:p>
        </p:txBody>
      </p:sp>
      <p:cxnSp>
        <p:nvCxnSpPr>
          <p:cNvPr id="52" name="Elbow Connector 51"/>
          <p:cNvCxnSpPr/>
          <p:nvPr/>
        </p:nvCxnSpPr>
        <p:spPr>
          <a:xfrm rot="10800000" flipV="1">
            <a:off x="2482850" y="812800"/>
            <a:ext cx="5441950" cy="1701800"/>
          </a:xfrm>
          <a:prstGeom prst="bentConnector3">
            <a:avLst>
              <a:gd name="adj1" fmla="val -7176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371600" y="3219446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/>
          <p:nvPr/>
        </p:nvCxnSpPr>
        <p:spPr>
          <a:xfrm flipV="1">
            <a:off x="3505200" y="3251194"/>
            <a:ext cx="1981200" cy="1003304"/>
          </a:xfrm>
          <a:prstGeom prst="bentConnector3">
            <a:avLst>
              <a:gd name="adj1" fmla="val 13462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973883" y="3784597"/>
            <a:ext cx="0" cy="31750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537196" y="4102098"/>
            <a:ext cx="143668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5537196" y="4102098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7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31" grpId="0" animBg="1"/>
      <p:bldP spid="32" grpId="0" animBg="1"/>
      <p:bldP spid="35" grpId="0" animBg="1"/>
      <p:bldP spid="36" grpId="0" animBg="1"/>
      <p:bldP spid="4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Discharge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43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R9-10-709 -  A discharge plan:  </a:t>
            </a:r>
          </a:p>
          <a:p>
            <a:pPr lvl="2"/>
            <a:r>
              <a:rPr lang="en-US" dirty="0" smtClean="0"/>
              <a:t>Is developed that:</a:t>
            </a:r>
          </a:p>
          <a:p>
            <a:pPr marL="1828800" lvl="4" indent="0">
              <a:buNone/>
            </a:pPr>
            <a:r>
              <a:rPr lang="en-US" dirty="0" smtClean="0"/>
              <a:t>(a) Identifies any specific needs of the resident after discharge</a:t>
            </a:r>
          </a:p>
          <a:p>
            <a:pPr marL="1828800" lvl="4" indent="0">
              <a:buNone/>
            </a:pPr>
            <a:r>
              <a:rPr lang="en-US" dirty="0" smtClean="0"/>
              <a:t>(b) Is completed before discharge occurs</a:t>
            </a:r>
          </a:p>
          <a:p>
            <a:pPr marL="1828800" lvl="4" indent="0">
              <a:buNone/>
            </a:pPr>
            <a:r>
              <a:rPr lang="en-US" dirty="0" smtClean="0"/>
              <a:t>(c) Includes a description of the level of care that may meet the resident’s assessed and </a:t>
            </a:r>
            <a:r>
              <a:rPr lang="en-US" dirty="0"/>
              <a:t>a</a:t>
            </a:r>
            <a:r>
              <a:rPr lang="en-US" dirty="0" smtClean="0"/>
              <a:t>nticipated needs after discharge  </a:t>
            </a:r>
            <a:endParaRPr lang="en-US" dirty="0"/>
          </a:p>
          <a:p>
            <a:pPr lvl="2"/>
            <a:r>
              <a:rPr lang="en-US" dirty="0"/>
              <a:t>Is </a:t>
            </a:r>
            <a:r>
              <a:rPr lang="en-US" dirty="0" smtClean="0"/>
              <a:t>documented in the medical record within 48 hours after completed</a:t>
            </a:r>
          </a:p>
          <a:p>
            <a:pPr lvl="2"/>
            <a:r>
              <a:rPr lang="en-US" dirty="0" smtClean="0"/>
              <a:t>Provided to the resident or representative before discharge occurs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5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Discharge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5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R9-10-709.G – A discharge summary is entered in the medical record within 10 working days after a resident’s discharge and includes the following information authenticated by a BHP or medical practitioner:</a:t>
            </a:r>
          </a:p>
          <a:p>
            <a:pPr lvl="3"/>
            <a:r>
              <a:rPr lang="en-US" dirty="0" smtClean="0"/>
              <a:t>The residents presenting issue and other physical health and behavioral health issues identified in the treatment plan</a:t>
            </a:r>
          </a:p>
          <a:p>
            <a:pPr lvl="3"/>
            <a:r>
              <a:rPr lang="en-US" dirty="0" smtClean="0"/>
              <a:t>A summary of treatment provided</a:t>
            </a:r>
          </a:p>
          <a:p>
            <a:pPr lvl="3"/>
            <a:r>
              <a:rPr lang="en-US" dirty="0" smtClean="0"/>
              <a:t>The resident’s progress in meeting goals, including goals that were not achieved</a:t>
            </a:r>
          </a:p>
          <a:p>
            <a:pPr lvl="3"/>
            <a:r>
              <a:rPr lang="en-US" dirty="0" smtClean="0"/>
              <a:t>The name dosage, and frequency of each medication ordered at the time of discharge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3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and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72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Transport – the resident will return to the behavioral health </a:t>
            </a:r>
            <a:r>
              <a:rPr lang="en-US" dirty="0" smtClean="0"/>
              <a:t>facility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R9-10-710.B.1-4. Transport does not apply to transportation:</a:t>
            </a:r>
          </a:p>
          <a:p>
            <a:pPr marL="914400" lvl="2" indent="0">
              <a:buNone/>
            </a:pPr>
            <a:r>
              <a:rPr lang="en-US" dirty="0" smtClean="0"/>
              <a:t>To somewhere other than a health care institution</a:t>
            </a:r>
          </a:p>
          <a:p>
            <a:pPr marL="914400" lvl="2" indent="0">
              <a:buNone/>
            </a:pPr>
            <a:r>
              <a:rPr lang="en-US" dirty="0" smtClean="0"/>
              <a:t>Provided by the resident or their representative</a:t>
            </a:r>
          </a:p>
          <a:p>
            <a:pPr marL="914400" lvl="2" indent="0">
              <a:buNone/>
            </a:pPr>
            <a:r>
              <a:rPr lang="en-US" dirty="0" smtClean="0"/>
              <a:t>Arranged by the resident or their representative</a:t>
            </a:r>
          </a:p>
          <a:p>
            <a:pPr marL="914400" lvl="2" indent="0">
              <a:buNone/>
            </a:pPr>
            <a:r>
              <a:rPr lang="en-US" dirty="0" smtClean="0"/>
              <a:t>To another health care institution in an emergency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Transfer – the resident is not returning to the behavioral health facility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74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Health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The SMI population is getting older. As they age, they may also begin to develop medical issues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purpose of physical health services is to allow the facility to provide minimal medical care without disrupting the placement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When the medical issue starts to overshadow the behavioral health diagnosis, they </a:t>
            </a:r>
            <a:r>
              <a:rPr lang="en-US" b="1" i="1" dirty="0" smtClean="0"/>
              <a:t>may</a:t>
            </a:r>
            <a:r>
              <a:rPr lang="en-US" b="1" dirty="0" smtClean="0"/>
              <a:t> </a:t>
            </a:r>
            <a:r>
              <a:rPr lang="en-US" dirty="0" smtClean="0"/>
              <a:t>not be appropriate for this placement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62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Health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If a Behavioral Health Residential Facility wants to provide </a:t>
            </a:r>
            <a:r>
              <a:rPr lang="en-US" u="sng" dirty="0" smtClean="0"/>
              <a:t>personal care services</a:t>
            </a:r>
            <a:r>
              <a:rPr lang="en-US" dirty="0" smtClean="0"/>
              <a:t>, the services must be provided by a certified caregiver per the Board of Nursing Care Administrators and Assisted Living Facility Managers (NCIA)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facility must follow the rules located in Article 8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R9-10-814(A)(C)(D)&amp;(E)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Adding Personal Care Services is </a:t>
            </a:r>
            <a:r>
              <a:rPr lang="en-US" i="1" u="sng" dirty="0" smtClean="0"/>
              <a:t>optional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29511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Behavioral Health?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Facilities provide services to people whose primary need is for services related to:</a:t>
            </a:r>
          </a:p>
          <a:p>
            <a:pPr lvl="1"/>
            <a:r>
              <a:rPr lang="en-US" dirty="0" smtClean="0"/>
              <a:t>A mental disorder (i.e. schizophrenia, bipolar disorder, depression, personality disorders, etc.)</a:t>
            </a:r>
          </a:p>
          <a:p>
            <a:pPr lvl="1"/>
            <a:r>
              <a:rPr lang="en-US" dirty="0" smtClean="0"/>
              <a:t>Substance Abuse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i="1" dirty="0" smtClean="0"/>
              <a:t>A “Mental Disorder” DOES NOT include Alzheimer’s disease or other dementia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482207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9144000" cy="482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Medication </a:t>
            </a:r>
            <a:r>
              <a:rPr lang="en-US" dirty="0"/>
              <a:t>Services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R9-10-718.A.1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– An administrator shall ensure P&amp;P’s for medication services include:</a:t>
            </a:r>
          </a:p>
          <a:p>
            <a:pPr lvl="2">
              <a:defRPr/>
            </a:pPr>
            <a:r>
              <a:rPr lang="en-US" dirty="0" smtClean="0">
                <a:solidFill>
                  <a:srgbClr val="000000"/>
                </a:solidFill>
              </a:rPr>
              <a:t>A process for providing information to a resident about medication prescribed including:	</a:t>
            </a:r>
          </a:p>
          <a:p>
            <a:pPr lvl="3">
              <a:defRPr/>
            </a:pPr>
            <a:r>
              <a:rPr lang="en-US" dirty="0" smtClean="0">
                <a:solidFill>
                  <a:srgbClr val="000000"/>
                </a:solidFill>
              </a:rPr>
              <a:t>The prescribed medication’s anticipated results</a:t>
            </a:r>
          </a:p>
          <a:p>
            <a:pPr lvl="3">
              <a:defRPr/>
            </a:pPr>
            <a:r>
              <a:rPr lang="en-US" dirty="0">
                <a:solidFill>
                  <a:srgbClr val="000000"/>
                </a:solidFill>
              </a:rPr>
              <a:t>The prescribed </a:t>
            </a:r>
            <a:r>
              <a:rPr lang="en-US" dirty="0" smtClean="0">
                <a:solidFill>
                  <a:srgbClr val="000000"/>
                </a:solidFill>
              </a:rPr>
              <a:t>medication’s potential adverse reactions</a:t>
            </a:r>
          </a:p>
          <a:p>
            <a:pPr lvl="3">
              <a:defRPr/>
            </a:pPr>
            <a:r>
              <a:rPr lang="en-US" dirty="0">
                <a:solidFill>
                  <a:srgbClr val="000000"/>
                </a:solidFill>
              </a:rPr>
              <a:t>The prescribed </a:t>
            </a:r>
            <a:r>
              <a:rPr lang="en-US" dirty="0" smtClean="0">
                <a:solidFill>
                  <a:srgbClr val="000000"/>
                </a:solidFill>
              </a:rPr>
              <a:t>medication’s potential side effects</a:t>
            </a:r>
          </a:p>
          <a:p>
            <a:pPr lvl="3">
              <a:defRPr/>
            </a:pPr>
            <a:r>
              <a:rPr lang="en-US" dirty="0" smtClean="0">
                <a:solidFill>
                  <a:srgbClr val="000000"/>
                </a:solidFill>
              </a:rPr>
              <a:t>Potential adverse reactions that could result from not taking the medication as prescribed</a:t>
            </a:r>
          </a:p>
          <a:p>
            <a:pPr lvl="3">
              <a:defRPr/>
            </a:pPr>
            <a:endParaRPr lang="en-US" dirty="0">
              <a:solidFill>
                <a:srgbClr val="000000"/>
              </a:solidFill>
            </a:endParaRPr>
          </a:p>
          <a:p>
            <a:pPr lvl="2">
              <a:defRPr/>
            </a:pPr>
            <a:r>
              <a:rPr lang="en-US" dirty="0" smtClean="0">
                <a:solidFill>
                  <a:srgbClr val="000000"/>
                </a:solidFill>
              </a:rPr>
              <a:t>Procedures for preventing, responding to and reporting: </a:t>
            </a:r>
          </a:p>
          <a:p>
            <a:pPr lvl="3">
              <a:defRPr/>
            </a:pPr>
            <a:r>
              <a:rPr lang="en-US" dirty="0" smtClean="0">
                <a:solidFill>
                  <a:srgbClr val="000000"/>
                </a:solidFill>
              </a:rPr>
              <a:t>A medication error</a:t>
            </a:r>
          </a:p>
          <a:p>
            <a:pPr lvl="3">
              <a:defRPr/>
            </a:pPr>
            <a:r>
              <a:rPr lang="en-US" dirty="0" smtClean="0">
                <a:solidFill>
                  <a:srgbClr val="000000"/>
                </a:solidFill>
              </a:rPr>
              <a:t>An adverse reaction to a medication</a:t>
            </a:r>
          </a:p>
          <a:p>
            <a:pPr lvl="3">
              <a:defRPr/>
            </a:pPr>
            <a:r>
              <a:rPr lang="en-US" dirty="0" smtClean="0">
                <a:solidFill>
                  <a:srgbClr val="000000"/>
                </a:solidFill>
              </a:rPr>
              <a:t>A medication overdose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251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" y="431800"/>
            <a:ext cx="9144000" cy="482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Medication </a:t>
            </a:r>
            <a:r>
              <a:rPr lang="en-US" dirty="0"/>
              <a:t>Services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R9-10-718.A.1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– An administrator shall ensure P&amp;P’s for medication services include:</a:t>
            </a:r>
          </a:p>
          <a:p>
            <a:pPr lvl="2">
              <a:defRPr/>
            </a:pPr>
            <a:r>
              <a:rPr lang="en-US" dirty="0" smtClean="0">
                <a:solidFill>
                  <a:srgbClr val="000000"/>
                </a:solidFill>
              </a:rPr>
              <a:t>Procedures to ensure a resident’s medication regimen is reviewed by a medical practitioner to ensure it meets the resident’s needs</a:t>
            </a:r>
          </a:p>
          <a:p>
            <a:pPr lvl="2">
              <a:defRPr/>
            </a:pPr>
            <a:r>
              <a:rPr lang="en-US" dirty="0" smtClean="0">
                <a:solidFill>
                  <a:srgbClr val="000000"/>
                </a:solidFill>
              </a:rPr>
              <a:t>Procedures for documenting medication administration and assistance in the self administration of medication</a:t>
            </a:r>
          </a:p>
          <a:p>
            <a:pPr lvl="2">
              <a:defRPr/>
            </a:pPr>
            <a:r>
              <a:rPr lang="en-US" u="sng" dirty="0" smtClean="0">
                <a:solidFill>
                  <a:srgbClr val="000000"/>
                </a:solidFill>
              </a:rPr>
              <a:t>A process for monitoring a resident who self administers medication</a:t>
            </a:r>
          </a:p>
          <a:p>
            <a:pPr lvl="2">
              <a:defRPr/>
            </a:pPr>
            <a:r>
              <a:rPr lang="en-US" dirty="0" smtClean="0">
                <a:solidFill>
                  <a:srgbClr val="000000"/>
                </a:solidFill>
              </a:rPr>
              <a:t>Procedures for assisting the resident in obtaining medication</a:t>
            </a:r>
          </a:p>
          <a:p>
            <a:pPr lvl="2">
              <a:defRPr/>
            </a:pPr>
            <a:r>
              <a:rPr lang="en-US" dirty="0" smtClean="0">
                <a:solidFill>
                  <a:srgbClr val="000000"/>
                </a:solidFill>
              </a:rPr>
              <a:t>Procedures for providing medication administration or assistance in the self administration of medication off the premises</a:t>
            </a:r>
          </a:p>
          <a:p>
            <a:pPr marL="1371600" lvl="3" indent="0"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1371600" lvl="3" indent="0"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4794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49580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As a Behavioral Health Residential Facility, the licensee may choose any or all of these as their preferred method of handling medication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A.   Medication Administration</a:t>
            </a:r>
          </a:p>
          <a:p>
            <a:pPr marL="457200" lvl="1" indent="0">
              <a:buNone/>
            </a:pPr>
            <a:r>
              <a:rPr lang="en-US" dirty="0" smtClean="0"/>
              <a:t>B.   Assistance in the Self-Administration of    	 	Medication </a:t>
            </a:r>
          </a:p>
          <a:p>
            <a:pPr marL="457200" lvl="1" indent="0">
              <a:buNone/>
            </a:pPr>
            <a:r>
              <a:rPr lang="en-US" dirty="0" smtClean="0"/>
              <a:t>C.   Self Administration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Medication </a:t>
            </a:r>
            <a:r>
              <a:rPr lang="en-US" dirty="0"/>
              <a:t>Services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16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Medication Administration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en-US" altLang="en-US" dirty="0" smtClean="0"/>
              <a:t>Medication administered to a resident is in compliance with an order and is documented in the resident’s record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marL="0" indent="0" eaLnBrk="1" hangingPunct="1">
              <a:buNone/>
            </a:pPr>
            <a:r>
              <a:rPr lang="en-US" altLang="en-US" dirty="0" smtClean="0"/>
              <a:t>Medication can only be administered by a doctor, nurse, or certified caregiver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marL="0" indent="0" algn="ctr" eaLnBrk="1" hangingPunct="1">
              <a:buNone/>
            </a:pPr>
            <a:r>
              <a:rPr lang="en-US" altLang="en-US" i="1" dirty="0" smtClean="0"/>
              <a:t>Reference R9-10-712.C.22 for </a:t>
            </a:r>
            <a:r>
              <a:rPr lang="en-US" altLang="en-US" i="1" u="sng" dirty="0" smtClean="0"/>
              <a:t>pain &amp; PRN medication</a:t>
            </a:r>
            <a:r>
              <a:rPr lang="en-US" altLang="en-US" i="1" dirty="0" smtClean="0"/>
              <a:t> – this </a:t>
            </a:r>
            <a:r>
              <a:rPr lang="en-US" altLang="en-US" b="1" i="1" dirty="0" smtClean="0"/>
              <a:t>ONLY</a:t>
            </a:r>
            <a:r>
              <a:rPr lang="en-US" altLang="en-US" i="1" dirty="0" smtClean="0"/>
              <a:t> applies to medication administration, </a:t>
            </a:r>
            <a:r>
              <a:rPr lang="en-US" altLang="en-US" b="1" i="1" dirty="0" smtClean="0"/>
              <a:t>NOT</a:t>
            </a:r>
            <a:r>
              <a:rPr lang="en-US" altLang="en-US" i="1" dirty="0" smtClean="0"/>
              <a:t> assistance in the self-administration of medication</a:t>
            </a:r>
          </a:p>
        </p:txBody>
      </p:sp>
    </p:spTree>
    <p:extLst>
      <p:ext uri="{BB962C8B-B14F-4D97-AF65-F5344CB8AC3E}">
        <p14:creationId xmlns:p14="http://schemas.microsoft.com/office/powerpoint/2010/main" val="107955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757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Assistance in Self-Administration of </a:t>
            </a:r>
            <a:r>
              <a:rPr lang="en-US" dirty="0"/>
              <a:t>M</a:t>
            </a:r>
            <a:r>
              <a:rPr lang="en-US" dirty="0" smtClean="0"/>
              <a:t>edication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R9-10-718.C.2.d:  To verify that medications are given as ordered, confirm:</a:t>
            </a:r>
          </a:p>
          <a:p>
            <a:pPr lvl="1"/>
            <a:r>
              <a:rPr lang="en-US" dirty="0" smtClean="0"/>
              <a:t>i. The person getting the medication is the person named on the medication container label;</a:t>
            </a:r>
          </a:p>
          <a:p>
            <a:pPr lvl="1"/>
            <a:r>
              <a:rPr lang="en-US" dirty="0" smtClean="0"/>
              <a:t>ii. The dosage is as stated </a:t>
            </a:r>
            <a:r>
              <a:rPr lang="en-US" dirty="0"/>
              <a:t>on the medication container </a:t>
            </a:r>
            <a:r>
              <a:rPr lang="en-US" dirty="0" smtClean="0"/>
              <a:t>label </a:t>
            </a:r>
            <a:r>
              <a:rPr lang="en-US" u="sng" dirty="0" smtClean="0"/>
              <a:t>or according to a newer order</a:t>
            </a:r>
            <a:r>
              <a:rPr lang="en-US" dirty="0" smtClean="0"/>
              <a:t>; and</a:t>
            </a:r>
          </a:p>
          <a:p>
            <a:pPr lvl="1"/>
            <a:r>
              <a:rPr lang="en-US" dirty="0" smtClean="0"/>
              <a:t>iii. The medication is given at the time stated on the </a:t>
            </a:r>
            <a:r>
              <a:rPr lang="en-US" dirty="0"/>
              <a:t>medication label </a:t>
            </a:r>
            <a:r>
              <a:rPr lang="en-US" u="sng" dirty="0"/>
              <a:t>or according to a newer </a:t>
            </a:r>
            <a:r>
              <a:rPr lang="en-US" u="sng" dirty="0" smtClean="0"/>
              <a:t>order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909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Self-administration of Medication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95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R9-10-101.184 means a resident having access to and control of the resident’s medication and may include the resident receiving limited support while taking the medication</a:t>
            </a:r>
          </a:p>
          <a:p>
            <a:pPr lvl="1"/>
            <a:r>
              <a:rPr lang="en-US" dirty="0" smtClean="0"/>
              <a:t>Facility does </a:t>
            </a:r>
            <a:r>
              <a:rPr lang="en-US" u="sng" dirty="0" smtClean="0"/>
              <a:t>not</a:t>
            </a:r>
            <a:r>
              <a:rPr lang="en-US" dirty="0" smtClean="0"/>
              <a:t> lock or store medication; resident must have access at all times</a:t>
            </a:r>
          </a:p>
          <a:p>
            <a:pPr lvl="1"/>
            <a:r>
              <a:rPr lang="en-US" dirty="0" smtClean="0"/>
              <a:t>Facility does </a:t>
            </a:r>
            <a:r>
              <a:rPr lang="en-US" u="sng" dirty="0" smtClean="0"/>
              <a:t>not</a:t>
            </a:r>
            <a:r>
              <a:rPr lang="en-US" dirty="0" smtClean="0"/>
              <a:t> inventory medication</a:t>
            </a:r>
          </a:p>
          <a:p>
            <a:pPr lvl="1"/>
            <a:r>
              <a:rPr lang="en-US" dirty="0" smtClean="0"/>
              <a:t>Limited support may include:</a:t>
            </a:r>
          </a:p>
          <a:p>
            <a:pPr lvl="2"/>
            <a:r>
              <a:rPr lang="en-US" dirty="0" smtClean="0"/>
              <a:t>General reminders to take medication or asking if resident had taken medications that day</a:t>
            </a:r>
          </a:p>
          <a:p>
            <a:pPr lvl="2"/>
            <a:r>
              <a:rPr lang="en-US" dirty="0" smtClean="0"/>
              <a:t>Retrieving medication containers for the resident or opening the medication container, if the resident is physically unable and requests the assistance</a:t>
            </a:r>
          </a:p>
        </p:txBody>
      </p:sp>
    </p:spTree>
    <p:extLst>
      <p:ext uri="{BB962C8B-B14F-4D97-AF65-F5344CB8AC3E}">
        <p14:creationId xmlns:p14="http://schemas.microsoft.com/office/powerpoint/2010/main" val="609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Drug and toxicology reference guides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43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R9-10-718.D</a:t>
            </a:r>
            <a:r>
              <a:rPr lang="en-US" sz="2800" dirty="0"/>
              <a:t>. </a:t>
            </a:r>
            <a:r>
              <a:rPr lang="en-US" sz="2800" dirty="0" smtClean="0"/>
              <a:t>An administrator shall </a:t>
            </a:r>
            <a:r>
              <a:rPr lang="en-US" sz="2800" dirty="0"/>
              <a:t>ensure that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en-US" sz="800" dirty="0"/>
          </a:p>
          <a:p>
            <a:pPr marL="457200" lvl="1" indent="0">
              <a:buNone/>
            </a:pPr>
            <a:r>
              <a:rPr lang="en-US" sz="2400" dirty="0" smtClean="0"/>
              <a:t>	1</a:t>
            </a:r>
            <a:r>
              <a:rPr lang="en-US" sz="2400" dirty="0"/>
              <a:t>. A current drug reference guide is available for use by personnel members, </a:t>
            </a:r>
            <a:r>
              <a:rPr lang="en-US" sz="2400" b="1" u="sng" dirty="0" smtClean="0"/>
              <a:t>and</a:t>
            </a:r>
          </a:p>
          <a:p>
            <a:pPr marL="457200" lvl="1" indent="0">
              <a:buNone/>
            </a:pPr>
            <a:endParaRPr lang="en-US" sz="800" b="1" u="sng" dirty="0"/>
          </a:p>
          <a:p>
            <a:pPr marL="457200" lvl="1" indent="0">
              <a:buNone/>
            </a:pPr>
            <a:r>
              <a:rPr lang="en-US" sz="2400" dirty="0" smtClean="0"/>
              <a:t>	2</a:t>
            </a:r>
            <a:r>
              <a:rPr lang="en-US" sz="2400" dirty="0"/>
              <a:t>. A current toxicology reference guide is available for use by personnel </a:t>
            </a:r>
            <a:r>
              <a:rPr lang="en-US" sz="2400" dirty="0" smtClean="0"/>
              <a:t>members</a:t>
            </a:r>
          </a:p>
          <a:p>
            <a:pPr lvl="2"/>
            <a:r>
              <a:rPr lang="en-US" sz="2000" dirty="0" smtClean="0"/>
              <a:t>These references can be “online,” as long as they are available at all times</a:t>
            </a:r>
          </a:p>
          <a:p>
            <a:pPr lvl="2"/>
            <a:r>
              <a:rPr lang="en-US" sz="2000" dirty="0" smtClean="0"/>
              <a:t>A common toxicology reference is </a:t>
            </a:r>
            <a:r>
              <a:rPr lang="en-US" sz="2000" b="1" dirty="0" smtClean="0"/>
              <a:t>TOXNET</a:t>
            </a:r>
            <a:r>
              <a:rPr lang="en-US" sz="2000" dirty="0" smtClean="0"/>
              <a:t>, which can </a:t>
            </a:r>
            <a:r>
              <a:rPr lang="en-US" sz="2000" dirty="0"/>
              <a:t>be found at: </a:t>
            </a:r>
            <a:r>
              <a:rPr lang="en-US" sz="2000" dirty="0">
                <a:hlinkClick r:id="rId3"/>
              </a:rPr>
              <a:t>http://toxnet.nlm.nih.gov</a:t>
            </a:r>
            <a:r>
              <a:rPr lang="en-US" sz="2000" dirty="0" smtClean="0">
                <a:hlinkClick r:id="rId3"/>
              </a:rPr>
              <a:t>/</a:t>
            </a:r>
            <a:r>
              <a:rPr lang="en-US" sz="2000" dirty="0" smtClean="0"/>
              <a:t> </a:t>
            </a:r>
          </a:p>
          <a:p>
            <a:pPr lvl="2"/>
            <a:r>
              <a:rPr lang="en-US" sz="2000" dirty="0" smtClean="0"/>
              <a:t>“Current” means the publication has not been updated and is not out-of-date (i.e. – 1982 PDR)</a:t>
            </a:r>
          </a:p>
        </p:txBody>
      </p:sp>
    </p:spTree>
    <p:extLst>
      <p:ext uri="{BB962C8B-B14F-4D97-AF65-F5344CB8AC3E}">
        <p14:creationId xmlns:p14="http://schemas.microsoft.com/office/powerpoint/2010/main" val="300928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&amp;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7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500" dirty="0" smtClean="0"/>
              <a:t>All BH facilities require a </a:t>
            </a:r>
            <a:r>
              <a:rPr lang="en-US" sz="4500" dirty="0"/>
              <a:t>fire alarm system installed according to the National Fire Protection </a:t>
            </a:r>
            <a:r>
              <a:rPr lang="en-US" sz="4500" dirty="0" smtClean="0"/>
              <a:t>Association and </a:t>
            </a:r>
            <a:r>
              <a:rPr lang="en-US" sz="4500" dirty="0"/>
              <a:t>a sprinkler </a:t>
            </a:r>
            <a:r>
              <a:rPr lang="en-US" sz="4500" dirty="0" smtClean="0"/>
              <a:t>system that </a:t>
            </a:r>
            <a:r>
              <a:rPr lang="en-US" sz="4500" dirty="0"/>
              <a:t>are in working order; </a:t>
            </a:r>
            <a:endParaRPr lang="en-US" sz="4500" dirty="0" smtClean="0"/>
          </a:p>
          <a:p>
            <a:pPr marL="0" indent="0">
              <a:buNone/>
            </a:pPr>
            <a:endParaRPr lang="en-US" b="1" u="sng" dirty="0"/>
          </a:p>
          <a:p>
            <a:pPr marL="0" indent="0" algn="ctr">
              <a:buNone/>
            </a:pPr>
            <a:r>
              <a:rPr lang="en-US" sz="5700" b="1" u="sng" dirty="0" smtClean="0"/>
              <a:t>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500" dirty="0" smtClean="0"/>
              <a:t>An </a:t>
            </a:r>
            <a:r>
              <a:rPr lang="en-US" sz="4500" dirty="0"/>
              <a:t>alternative method to ensure resident's safety that is </a:t>
            </a:r>
            <a:r>
              <a:rPr lang="en-US" sz="4500" u="sng" dirty="0"/>
              <a:t>documented and approved </a:t>
            </a:r>
            <a:r>
              <a:rPr lang="en-US" sz="4500" dirty="0"/>
              <a:t>by the local </a:t>
            </a:r>
            <a:r>
              <a:rPr lang="en-US" sz="4500" dirty="0" smtClean="0"/>
              <a:t>jurisdiction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500" i="1" dirty="0" smtClean="0"/>
              <a:t>“Fire drills” are not required, </a:t>
            </a:r>
            <a:r>
              <a:rPr lang="en-US" sz="3500" i="1" u="sng" dirty="0" smtClean="0"/>
              <a:t>but</a:t>
            </a:r>
            <a:r>
              <a:rPr lang="en-US" sz="3500" i="1" dirty="0" smtClean="0"/>
              <a:t> evacuation and disaster drills are.</a:t>
            </a:r>
            <a:endParaRPr lang="en-US" sz="3500" i="1" dirty="0"/>
          </a:p>
        </p:txBody>
      </p:sp>
    </p:spTree>
    <p:extLst>
      <p:ext uri="{BB962C8B-B14F-4D97-AF65-F5344CB8AC3E}">
        <p14:creationId xmlns:p14="http://schemas.microsoft.com/office/powerpoint/2010/main" val="159201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Disaster &amp; Evacuation Drills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43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R9-10-720.B.4:  Disaster drills (not the same as evacuation drills) for </a:t>
            </a:r>
            <a:r>
              <a:rPr lang="en-US" u="sng" dirty="0" smtClean="0"/>
              <a:t>employees</a:t>
            </a:r>
            <a:r>
              <a:rPr lang="en-US" dirty="0" smtClean="0"/>
              <a:t> must be conducted once every three months on each shift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R9-10-720.B.5:  Evacuation drills for </a:t>
            </a:r>
            <a:r>
              <a:rPr lang="en-US" u="sng" dirty="0" smtClean="0"/>
              <a:t>employees and residents </a:t>
            </a:r>
            <a:r>
              <a:rPr lang="en-US" dirty="0" smtClean="0"/>
              <a:t>must be conducted at least once every six months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Disaster and evacuation drills </a:t>
            </a:r>
            <a:r>
              <a:rPr lang="en-US" i="1" u="sng" dirty="0" smtClean="0"/>
              <a:t>must</a:t>
            </a:r>
            <a:r>
              <a:rPr lang="en-US" i="1" dirty="0" smtClean="0"/>
              <a:t> be documented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030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&amp; Physical Plant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R9-10-721.A.1 – the premises and equipment are maintained in a condition that allows the premises and equipment to the used for its original purpose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Rules for a swimming pool on the premises are found in R9-10-721.C and R9-10-722.D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66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Behavioral Health?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Behavioral Health Facility can provide: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3000" dirty="0" smtClean="0"/>
              <a:t>Services to Adult </a:t>
            </a:r>
            <a:r>
              <a:rPr lang="en-US" sz="3000" b="1" u="sng" dirty="0" smtClean="0"/>
              <a:t>or</a:t>
            </a:r>
            <a:r>
              <a:rPr lang="en-US" sz="3000" dirty="0" smtClean="0"/>
              <a:t> Children</a:t>
            </a:r>
          </a:p>
          <a:p>
            <a:pPr lvl="1"/>
            <a:r>
              <a:rPr lang="en-US" sz="3000" dirty="0" smtClean="0"/>
              <a:t>Counseling</a:t>
            </a:r>
          </a:p>
          <a:p>
            <a:pPr lvl="1"/>
            <a:r>
              <a:rPr lang="en-US" sz="3000" dirty="0" smtClean="0"/>
              <a:t>Medication Services (i.e. Assistance in the Self-Administration of Medication)</a:t>
            </a:r>
          </a:p>
          <a:p>
            <a:pPr lvl="1"/>
            <a:r>
              <a:rPr lang="en-US" sz="3000" dirty="0" smtClean="0"/>
              <a:t>Personal Care</a:t>
            </a:r>
          </a:p>
        </p:txBody>
      </p:sp>
    </p:spTree>
    <p:extLst>
      <p:ext uri="{BB962C8B-B14F-4D97-AF65-F5344CB8AC3E}">
        <p14:creationId xmlns:p14="http://schemas.microsoft.com/office/powerpoint/2010/main" val="16241420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&amp; Physical Plant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R9-10-722 covers basic physical plant standards required for licensure not limited to: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A bedroom contains 60 square feet for each resident</a:t>
            </a:r>
          </a:p>
          <a:p>
            <a:pPr lvl="1"/>
            <a:r>
              <a:rPr lang="en-US" dirty="0" smtClean="0"/>
              <a:t>Shatterproof Mirrors in the bathrooms</a:t>
            </a:r>
          </a:p>
          <a:p>
            <a:pPr lvl="1"/>
            <a:r>
              <a:rPr lang="en-US" dirty="0" smtClean="0"/>
              <a:t>Clothing Rods that minimize the opportunity for a resident to cause self injury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9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Collaborating Health Care Institution</a:t>
            </a:r>
            <a:br>
              <a:rPr lang="en-US" dirty="0" smtClean="0"/>
            </a:br>
            <a:r>
              <a:rPr lang="en-US" dirty="0" smtClean="0"/>
              <a:t>R9-10-118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962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Specific to Behavioral Health Respite Homes (Article 16) &amp; Adult Behavioral Health Therapeutic Homes (Article 18)</a:t>
            </a:r>
          </a:p>
          <a:p>
            <a:r>
              <a:rPr lang="en-US" dirty="0" smtClean="0"/>
              <a:t>Must be a licensed Outpatient Treatment Center (OTC)</a:t>
            </a:r>
          </a:p>
          <a:p>
            <a:r>
              <a:rPr lang="en-US" dirty="0" smtClean="0"/>
              <a:t>Approves the policies &amp; procedures and the scope of services for the Respite or Therapeutic Home</a:t>
            </a:r>
          </a:p>
          <a:p>
            <a:r>
              <a:rPr lang="en-US" dirty="0" smtClean="0"/>
              <a:t>Provides clinical oversight, if applicable</a:t>
            </a:r>
          </a:p>
        </p:txBody>
      </p:sp>
    </p:spTree>
    <p:extLst>
      <p:ext uri="{BB962C8B-B14F-4D97-AF65-F5344CB8AC3E}">
        <p14:creationId xmlns:p14="http://schemas.microsoft.com/office/powerpoint/2010/main" val="320085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Behavioral Health Respite Homes (Article 16) &amp; </a:t>
            </a:r>
            <a:br>
              <a:rPr lang="en-US" sz="2800" dirty="0" smtClean="0"/>
            </a:br>
            <a:r>
              <a:rPr lang="en-US" sz="2800" dirty="0" smtClean="0"/>
              <a:t>Adult Behavioral Health Therapeutic Homes (Article 18)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License can be issued to 1 or 2 providers</a:t>
            </a:r>
          </a:p>
          <a:p>
            <a:r>
              <a:rPr lang="en-US" sz="2600" dirty="0" smtClean="0"/>
              <a:t>Agreement with a collaborating health care institution must exist. It is an application requirement. If the collaborating HCI changes, the licensee must inform the Department </a:t>
            </a:r>
            <a:endParaRPr lang="en-US" sz="2600" dirty="0"/>
          </a:p>
          <a:p>
            <a:r>
              <a:rPr lang="en-US" sz="2600" dirty="0" smtClean="0"/>
              <a:t>Can provide behavioral health services according to the treatment plan developed by the collaborating HCI</a:t>
            </a:r>
          </a:p>
          <a:p>
            <a:r>
              <a:rPr lang="en-US" sz="2600" dirty="0" smtClean="0"/>
              <a:t>Can provide assistance in the self-administration of medication</a:t>
            </a:r>
          </a:p>
        </p:txBody>
      </p:sp>
    </p:spTree>
    <p:extLst>
      <p:ext uri="{BB962C8B-B14F-4D97-AF65-F5344CB8AC3E}">
        <p14:creationId xmlns:p14="http://schemas.microsoft.com/office/powerpoint/2010/main" val="38283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Behavioral Health Respite Homes </a:t>
            </a:r>
            <a:br>
              <a:rPr lang="en-US" sz="3200" dirty="0" smtClean="0"/>
            </a:br>
            <a:r>
              <a:rPr lang="en-US" sz="3200" dirty="0" smtClean="0"/>
              <a:t>(Article 16)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sz="3000" dirty="0"/>
              <a:t>For adults, maximum of 3 </a:t>
            </a:r>
            <a:r>
              <a:rPr lang="en-US" sz="3000" dirty="0" smtClean="0"/>
              <a:t>recipients</a:t>
            </a:r>
            <a:endParaRPr lang="en-US" sz="3000" dirty="0"/>
          </a:p>
          <a:p>
            <a:r>
              <a:rPr lang="en-US" sz="3000" dirty="0"/>
              <a:t>For children, maximum of 3 recipients, unless 2 or more are siblings, then a maximum of </a:t>
            </a:r>
            <a:r>
              <a:rPr lang="en-US" sz="3000" dirty="0" smtClean="0"/>
              <a:t>4</a:t>
            </a:r>
          </a:p>
          <a:p>
            <a:r>
              <a:rPr lang="en-US" sz="3000" dirty="0" smtClean="0"/>
              <a:t>At least one provider must be on-site at all times </a:t>
            </a:r>
          </a:p>
          <a:p>
            <a:r>
              <a:rPr lang="en-US" sz="3000" dirty="0" smtClean="0"/>
              <a:t>Providers must have CPR &amp; 1</a:t>
            </a:r>
            <a:r>
              <a:rPr lang="en-US" sz="3000" baseline="30000" dirty="0" smtClean="0"/>
              <a:t>st</a:t>
            </a:r>
            <a:r>
              <a:rPr lang="en-US" sz="3000" dirty="0" smtClean="0"/>
              <a:t> aid training appropriate for the population served</a:t>
            </a:r>
          </a:p>
        </p:txBody>
      </p:sp>
    </p:spTree>
    <p:extLst>
      <p:ext uri="{BB962C8B-B14F-4D97-AF65-F5344CB8AC3E}">
        <p14:creationId xmlns:p14="http://schemas.microsoft.com/office/powerpoint/2010/main" val="87843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Adult Behavioral Health Therapeutic Homes (Article 18)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Maximum </a:t>
            </a:r>
            <a:r>
              <a:rPr lang="en-US" sz="3000" dirty="0"/>
              <a:t>of 3 </a:t>
            </a:r>
            <a:r>
              <a:rPr lang="en-US" sz="3000" dirty="0" smtClean="0"/>
              <a:t>adult residents</a:t>
            </a:r>
          </a:p>
          <a:p>
            <a:r>
              <a:rPr lang="en-US" sz="3000" dirty="0" smtClean="0"/>
              <a:t>Licensee must list at least one backup provider</a:t>
            </a:r>
            <a:endParaRPr lang="en-US" sz="3000" dirty="0"/>
          </a:p>
          <a:p>
            <a:r>
              <a:rPr lang="en-US" sz="3000" dirty="0" smtClean="0"/>
              <a:t>If the provider, or providers, are going to be away from the home, a backup provider must be on-site </a:t>
            </a:r>
          </a:p>
          <a:p>
            <a:r>
              <a:rPr lang="en-US" sz="3000" dirty="0" smtClean="0"/>
              <a:t>Providers, and backup providers, must have CPR &amp; 1</a:t>
            </a:r>
            <a:r>
              <a:rPr lang="en-US" sz="3000" baseline="30000" dirty="0" smtClean="0"/>
              <a:t>st</a:t>
            </a:r>
            <a:r>
              <a:rPr lang="en-US" sz="3000" dirty="0" smtClean="0"/>
              <a:t> aid training appropriate for the population served</a:t>
            </a:r>
          </a:p>
        </p:txBody>
      </p:sp>
    </p:spTree>
    <p:extLst>
      <p:ext uri="{BB962C8B-B14F-4D97-AF65-F5344CB8AC3E}">
        <p14:creationId xmlns:p14="http://schemas.microsoft.com/office/powerpoint/2010/main" val="266826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534400" cy="5334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dirty="0"/>
              <a:t>Integrated Licensing Rules Implementation </a:t>
            </a:r>
            <a:r>
              <a:rPr lang="en-US" sz="2600" dirty="0" smtClean="0"/>
              <a:t>website: </a:t>
            </a: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azdhs.gov/ops/oacr/rules/rulemakings/active/recent.php?pg=hci-phase2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Bureau of Residential Facilities Licensing Website</a:t>
            </a:r>
            <a:r>
              <a:rPr lang="en-US" sz="2600" dirty="0"/>
              <a:t>: </a:t>
            </a:r>
            <a:r>
              <a:rPr lang="en-US" sz="2600" dirty="0">
                <a:hlinkClick r:id="rId4"/>
              </a:rPr>
              <a:t>http://</a:t>
            </a:r>
            <a:r>
              <a:rPr lang="en-US" sz="2600" dirty="0" smtClean="0">
                <a:hlinkClick r:id="rId4"/>
              </a:rPr>
              <a:t>azdhs.gov/licensing/residential-facilities/index.php</a:t>
            </a:r>
            <a:r>
              <a:rPr lang="en-US" sz="2600" dirty="0" smtClean="0"/>
              <a:t> 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Arizona Revised Statutes:</a:t>
            </a:r>
          </a:p>
          <a:p>
            <a:pPr marL="0" indent="0">
              <a:buNone/>
            </a:pPr>
            <a:r>
              <a:rPr lang="en-US" sz="2600" dirty="0">
                <a:hlinkClick r:id="rId5"/>
              </a:rPr>
              <a:t>http://</a:t>
            </a:r>
            <a:r>
              <a:rPr lang="en-US" sz="2600" dirty="0" smtClean="0">
                <a:hlinkClick r:id="rId5"/>
              </a:rPr>
              <a:t>www.azleg.gov/ArizonaRevisedStatutes.asp?Title=36</a:t>
            </a:r>
            <a:r>
              <a:rPr lang="en-US" sz="2600" dirty="0" smtClean="0"/>
              <a:t> 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600" dirty="0" smtClean="0"/>
              <a:t>Main informational email address: </a:t>
            </a:r>
            <a:r>
              <a:rPr lang="en-US" sz="2600" dirty="0" smtClean="0">
                <a:hlinkClick r:id="rId6"/>
              </a:rPr>
              <a:t>residential.licensing@azdhs.gov</a:t>
            </a:r>
            <a:r>
              <a:rPr lang="en-US" sz="2600" dirty="0" smtClean="0"/>
              <a:t> 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BRFL contact phone numbers:</a:t>
            </a:r>
          </a:p>
          <a:p>
            <a:pPr marL="1828800" indent="-1828800">
              <a:buNone/>
              <a:tabLst>
                <a:tab pos="1600200" algn="l"/>
              </a:tabLst>
            </a:pPr>
            <a:r>
              <a:rPr lang="en-US" sz="2600" dirty="0" smtClean="0"/>
              <a:t>Phoenix office:  602-364-2639</a:t>
            </a:r>
          </a:p>
          <a:p>
            <a:pPr marL="1828800" indent="-1828800">
              <a:buNone/>
              <a:tabLst>
                <a:tab pos="1828800" algn="l"/>
              </a:tabLst>
            </a:pPr>
            <a:r>
              <a:rPr lang="en-US" sz="2600" dirty="0"/>
              <a:t>	</a:t>
            </a:r>
            <a:r>
              <a:rPr lang="en-US" sz="2600" dirty="0" smtClean="0"/>
              <a:t>602-324-5872 (FAX)</a:t>
            </a:r>
          </a:p>
          <a:p>
            <a:pPr marL="1828800" indent="-1828800">
              <a:buNone/>
              <a:tabLst>
                <a:tab pos="2578100" algn="l"/>
              </a:tabLst>
            </a:pPr>
            <a:r>
              <a:rPr lang="en-US" sz="2600" dirty="0" smtClean="0"/>
              <a:t>Tucson office:    520-628-6965</a:t>
            </a:r>
          </a:p>
          <a:p>
            <a:pPr marL="1828800" indent="-1828800">
              <a:buNone/>
              <a:tabLst>
                <a:tab pos="1828800" algn="l"/>
              </a:tabLst>
            </a:pPr>
            <a:r>
              <a:rPr lang="en-US" sz="2600" dirty="0" smtClean="0"/>
              <a:t>	520-628-6991 (FAX)</a:t>
            </a:r>
          </a:p>
          <a:p>
            <a:pPr marL="1828800" indent="-182880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48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Questions????</a:t>
            </a:r>
            <a:endParaRPr lang="en-US" dirty="0"/>
          </a:p>
        </p:txBody>
      </p:sp>
      <p:pic>
        <p:nvPicPr>
          <p:cNvPr id="1026" name="Picture 2" descr="C:\Program Files\Microsoft Office\MEDIA\CAGCAT10\j0299125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057400"/>
            <a:ext cx="2150211" cy="352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96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09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“What” will you, the licensee, be “doing” for the resident?</a:t>
            </a:r>
          </a:p>
          <a:p>
            <a:pPr lvl="1"/>
            <a:r>
              <a:rPr lang="en-US" b="1" dirty="0" smtClean="0"/>
              <a:t>Counseling (individual, group, family, etc.)</a:t>
            </a:r>
          </a:p>
          <a:p>
            <a:pPr lvl="1"/>
            <a:r>
              <a:rPr lang="en-US" b="1" dirty="0" smtClean="0"/>
              <a:t>Medication Services</a:t>
            </a:r>
          </a:p>
          <a:p>
            <a:pPr lvl="1"/>
            <a:r>
              <a:rPr lang="en-US" b="1" dirty="0" smtClean="0"/>
              <a:t>Outings</a:t>
            </a:r>
          </a:p>
          <a:p>
            <a:pPr lvl="1"/>
            <a:r>
              <a:rPr lang="en-US" b="1" dirty="0" smtClean="0"/>
              <a:t>Daily Living Skills</a:t>
            </a:r>
          </a:p>
          <a:p>
            <a:pPr lvl="1"/>
            <a:r>
              <a:rPr lang="en-US" b="1" dirty="0" smtClean="0"/>
              <a:t>Personal Care Services</a:t>
            </a:r>
          </a:p>
          <a:p>
            <a:pPr lvl="1"/>
            <a:r>
              <a:rPr lang="en-US" b="1" dirty="0" smtClean="0"/>
              <a:t>Emergency Safety Response (ESR)</a:t>
            </a:r>
          </a:p>
          <a:p>
            <a:pPr lvl="1"/>
            <a:r>
              <a:rPr lang="en-US" b="1" dirty="0" smtClean="0"/>
              <a:t>Outdoor Behavioral Health Program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5307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Required Personnel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Behavioral Health Facilities must employ the following personnel: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Behavioral Health Professional (BHP)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Registered Nurse (RN)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Registered Dietician (RD)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Direct Care Workers </a:t>
            </a:r>
            <a:r>
              <a:rPr lang="en-US" sz="2400" dirty="0" smtClean="0"/>
              <a:t>(sometimes called a Behavioral Health Technician (BHT)  or Behavioral Health Paraprofessional (BHPP)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426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Required Personnel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4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R9-10-703.D:  If the facility has a licensed capacity of </a:t>
            </a:r>
            <a:r>
              <a:rPr lang="en-US" b="1" dirty="0" smtClean="0"/>
              <a:t>ten (10) or more</a:t>
            </a:r>
            <a:r>
              <a:rPr lang="en-US" dirty="0" smtClean="0"/>
              <a:t>, an administrator shall designate a Clinical Director who:</a:t>
            </a:r>
          </a:p>
          <a:p>
            <a:pPr lvl="1"/>
            <a:r>
              <a:rPr lang="en-US" dirty="0" smtClean="0"/>
              <a:t>Provides direction for the behavioral health services provided by or at the facility,</a:t>
            </a:r>
          </a:p>
          <a:p>
            <a:pPr lvl="1"/>
            <a:r>
              <a:rPr lang="en-US" dirty="0" smtClean="0"/>
              <a:t>Is a BHP, and</a:t>
            </a:r>
          </a:p>
          <a:p>
            <a:pPr lvl="1"/>
            <a:r>
              <a:rPr lang="en-US" dirty="0" smtClean="0"/>
              <a:t>May be the same individual as the administrator, if the individual meets the above requirements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36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Personnel Requirements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R9-10-706.A – An administrator shall ensure…</a:t>
            </a:r>
          </a:p>
          <a:p>
            <a:pPr marL="0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A personnel member is:</a:t>
            </a:r>
          </a:p>
          <a:p>
            <a:pPr lvl="3"/>
            <a:r>
              <a:rPr lang="en-US" dirty="0" smtClean="0"/>
              <a:t>(a) At least 21 years old, or</a:t>
            </a:r>
          </a:p>
          <a:p>
            <a:pPr lvl="3"/>
            <a:r>
              <a:rPr lang="en-US" dirty="0" smtClean="0"/>
              <a:t>(b) Licensed or certified under </a:t>
            </a:r>
            <a:r>
              <a:rPr lang="en-US" dirty="0" smtClean="0">
                <a:hlinkClick r:id="rId3"/>
              </a:rPr>
              <a:t>A.R.S. Title 32</a:t>
            </a:r>
            <a:r>
              <a:rPr lang="en-US" dirty="0" smtClean="0"/>
              <a:t> and providing services within the personnel member’s scope of practice</a:t>
            </a:r>
          </a:p>
          <a:p>
            <a:pPr marL="1371600" lvl="3" indent="0">
              <a:buNone/>
            </a:pPr>
            <a:endParaRPr lang="en-US" dirty="0" smtClean="0"/>
          </a:p>
          <a:p>
            <a:pPr marL="914400" lvl="2" indent="0">
              <a:buNone/>
            </a:pPr>
            <a:r>
              <a:rPr lang="en-US" sz="2800" dirty="0" smtClean="0"/>
              <a:t>An Employee is at least 18 years old</a:t>
            </a:r>
          </a:p>
          <a:p>
            <a:pPr marL="914400" lvl="2" indent="0">
              <a:buNone/>
            </a:pPr>
            <a:r>
              <a:rPr lang="en-US" sz="2800" dirty="0" smtClean="0"/>
              <a:t>A Student is at least 18 years old</a:t>
            </a:r>
          </a:p>
          <a:p>
            <a:pPr marL="914400" lvl="2" indent="0">
              <a:buNone/>
            </a:pPr>
            <a:r>
              <a:rPr lang="en-US" sz="2800" dirty="0" smtClean="0"/>
              <a:t>A volunteer is at least 21 years old</a:t>
            </a:r>
          </a:p>
        </p:txBody>
      </p:sp>
    </p:spTree>
    <p:extLst>
      <p:ext uri="{BB962C8B-B14F-4D97-AF65-F5344CB8AC3E}">
        <p14:creationId xmlns:p14="http://schemas.microsoft.com/office/powerpoint/2010/main" val="33503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hs-landscape-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adhs-landscape-master</Template>
  <TotalTime>20</TotalTime>
  <Words>2992</Words>
  <Application>Microsoft Office PowerPoint</Application>
  <PresentationFormat>On-screen Show (4:3)</PresentationFormat>
  <Paragraphs>446</Paragraphs>
  <Slides>56</Slides>
  <Notes>56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adhs-landscape-master</vt:lpstr>
      <vt:lpstr> Licensure Process Behavioral Health  Residential Facilities Breakout Session </vt:lpstr>
      <vt:lpstr>BH Subclasses</vt:lpstr>
      <vt:lpstr>Definition</vt:lpstr>
      <vt:lpstr>What is Behavioral Health?</vt:lpstr>
      <vt:lpstr>What is Behavioral Health?</vt:lpstr>
      <vt:lpstr>Scope of Services</vt:lpstr>
      <vt:lpstr>Required Personnel</vt:lpstr>
      <vt:lpstr>Required Personnel</vt:lpstr>
      <vt:lpstr>Personnel Requirements </vt:lpstr>
      <vt:lpstr>Personnel Qualifications</vt:lpstr>
      <vt:lpstr>Fingerprinting</vt:lpstr>
      <vt:lpstr>The BHP</vt:lpstr>
      <vt:lpstr>An important note regarding any BHP</vt:lpstr>
      <vt:lpstr>The Registered Nurse</vt:lpstr>
      <vt:lpstr>The Registered Dietician</vt:lpstr>
      <vt:lpstr>Direct Care Workers</vt:lpstr>
      <vt:lpstr>Who can be a BHT or BHPP?</vt:lpstr>
      <vt:lpstr>Clinical Oversight vs. Supervision</vt:lpstr>
      <vt:lpstr>Clinical Oversight for a BHT</vt:lpstr>
      <vt:lpstr>Supervision for a BHPP</vt:lpstr>
      <vt:lpstr>What is a behavioral health service?</vt:lpstr>
      <vt:lpstr>Policies and Procedures</vt:lpstr>
      <vt:lpstr>Policies &amp; Procedures</vt:lpstr>
      <vt:lpstr>Policies &amp; Procedures</vt:lpstr>
      <vt:lpstr>Policies &amp; Procedures</vt:lpstr>
      <vt:lpstr>What to report to the Department…</vt:lpstr>
      <vt:lpstr> Abuse/Neglect/Exploitation</vt:lpstr>
      <vt:lpstr>Admission &amp; Assessment</vt:lpstr>
      <vt:lpstr>Admission &amp; Assessment</vt:lpstr>
      <vt:lpstr>Behavioral Health Assessments</vt:lpstr>
      <vt:lpstr>Behavioral Health Assessments</vt:lpstr>
      <vt:lpstr>Respite Services (provided in a BH Residential; not BH Respite Homes) </vt:lpstr>
      <vt:lpstr>Treatment Plans</vt:lpstr>
      <vt:lpstr>PowerPoint Presentation</vt:lpstr>
      <vt:lpstr>Discharge Planning</vt:lpstr>
      <vt:lpstr>Discharge Summary</vt:lpstr>
      <vt:lpstr>Transport and Transfer</vt:lpstr>
      <vt:lpstr>Physical Health Services</vt:lpstr>
      <vt:lpstr>Physical Health Services</vt:lpstr>
      <vt:lpstr>Medication Services </vt:lpstr>
      <vt:lpstr>Medication Services </vt:lpstr>
      <vt:lpstr>Medication Services </vt:lpstr>
      <vt:lpstr> Medication Administration </vt:lpstr>
      <vt:lpstr>Assistance in Self-Administration of Medication </vt:lpstr>
      <vt:lpstr>Self-administration of Medication</vt:lpstr>
      <vt:lpstr>Drug and toxicology reference guides</vt:lpstr>
      <vt:lpstr>Emergency &amp; Safety</vt:lpstr>
      <vt:lpstr>Disaster &amp; Evacuation Drills</vt:lpstr>
      <vt:lpstr>Environmental &amp; Physical Plant</vt:lpstr>
      <vt:lpstr>Environmental &amp; Physical Plant</vt:lpstr>
      <vt:lpstr>Collaborating Health Care Institution R9-10-118</vt:lpstr>
      <vt:lpstr>Behavioral Health Respite Homes (Article 16) &amp;  Adult Behavioral Health Therapeutic Homes (Article 18)</vt:lpstr>
      <vt:lpstr>Behavioral Health Respite Homes  (Article 16)</vt:lpstr>
      <vt:lpstr>Adult Behavioral Health Therapeutic Homes (Article 18)</vt:lpstr>
      <vt:lpstr>Resources</vt:lpstr>
      <vt:lpstr>Questions????</vt:lpstr>
    </vt:vector>
  </TitlesOfParts>
  <Company>AzDHS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Gannon Wegner</dc:creator>
  <cp:lastModifiedBy>Nicole Bucher</cp:lastModifiedBy>
  <cp:revision>12</cp:revision>
  <dcterms:created xsi:type="dcterms:W3CDTF">2013-12-19T23:26:39Z</dcterms:created>
  <dcterms:modified xsi:type="dcterms:W3CDTF">2016-05-10T16:05:52Z</dcterms:modified>
</cp:coreProperties>
</file>