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5"/>
  </p:handoutMasterIdLst>
  <p:sldIdLst>
    <p:sldId id="256" r:id="rId2"/>
    <p:sldId id="259" r:id="rId3"/>
    <p:sldId id="261" r:id="rId4"/>
    <p:sldId id="266" r:id="rId5"/>
    <p:sldId id="262" r:id="rId6"/>
    <p:sldId id="260" r:id="rId7"/>
    <p:sldId id="267" r:id="rId8"/>
    <p:sldId id="268" r:id="rId9"/>
    <p:sldId id="272" r:id="rId10"/>
    <p:sldId id="279" r:id="rId11"/>
    <p:sldId id="273" r:id="rId12"/>
    <p:sldId id="274" r:id="rId13"/>
    <p:sldId id="275" r:id="rId14"/>
    <p:sldId id="269" r:id="rId15"/>
    <p:sldId id="330" r:id="rId16"/>
    <p:sldId id="331" r:id="rId17"/>
    <p:sldId id="332" r:id="rId18"/>
    <p:sldId id="276" r:id="rId19"/>
    <p:sldId id="280" r:id="rId20"/>
    <p:sldId id="281" r:id="rId21"/>
    <p:sldId id="282" r:id="rId22"/>
    <p:sldId id="333" r:id="rId23"/>
    <p:sldId id="277" r:id="rId24"/>
    <p:sldId id="278" r:id="rId25"/>
    <p:sldId id="283" r:id="rId26"/>
    <p:sldId id="309" r:id="rId27"/>
    <p:sldId id="311" r:id="rId28"/>
    <p:sldId id="312" r:id="rId29"/>
    <p:sldId id="315" r:id="rId30"/>
    <p:sldId id="310" r:id="rId31"/>
    <p:sldId id="338" r:id="rId32"/>
    <p:sldId id="313" r:id="rId33"/>
    <p:sldId id="314" r:id="rId34"/>
    <p:sldId id="339" r:id="rId35"/>
    <p:sldId id="318" r:id="rId36"/>
    <p:sldId id="284" r:id="rId37"/>
    <p:sldId id="320" r:id="rId38"/>
    <p:sldId id="321" r:id="rId39"/>
    <p:sldId id="327" r:id="rId40"/>
    <p:sldId id="326" r:id="rId41"/>
    <p:sldId id="319" r:id="rId42"/>
    <p:sldId id="340" r:id="rId43"/>
    <p:sldId id="322" r:id="rId44"/>
    <p:sldId id="324" r:id="rId45"/>
    <p:sldId id="328" r:id="rId46"/>
    <p:sldId id="341" r:id="rId47"/>
    <p:sldId id="289" r:id="rId48"/>
    <p:sldId id="337" r:id="rId49"/>
    <p:sldId id="335" r:id="rId50"/>
    <p:sldId id="336" r:id="rId51"/>
    <p:sldId id="285" r:id="rId52"/>
    <p:sldId id="334" r:id="rId53"/>
    <p:sldId id="291" r:id="rId54"/>
    <p:sldId id="347" r:id="rId55"/>
    <p:sldId id="290" r:id="rId56"/>
    <p:sldId id="292" r:id="rId57"/>
    <p:sldId id="293" r:id="rId58"/>
    <p:sldId id="294" r:id="rId59"/>
    <p:sldId id="348" r:id="rId60"/>
    <p:sldId id="295" r:id="rId61"/>
    <p:sldId id="296" r:id="rId62"/>
    <p:sldId id="297" r:id="rId63"/>
    <p:sldId id="349" r:id="rId64"/>
    <p:sldId id="298" r:id="rId65"/>
    <p:sldId id="299" r:id="rId66"/>
    <p:sldId id="301" r:id="rId67"/>
    <p:sldId id="342" r:id="rId68"/>
    <p:sldId id="343" r:id="rId69"/>
    <p:sldId id="344" r:id="rId70"/>
    <p:sldId id="345" r:id="rId71"/>
    <p:sldId id="346" r:id="rId72"/>
    <p:sldId id="308" r:id="rId73"/>
    <p:sldId id="258" r:id="rId7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49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C967EB5-E268-4260-B7C4-3EEB1D43BB7B}" type="datetimeFigureOut">
              <a:rPr lang="en-US" smtClean="0"/>
              <a:t>02/08/2019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C9A304B-8864-4202-8973-AC497A102B5F}" type="slidenum">
              <a:rPr lang="en-US" smtClean="0"/>
              <a:t>‹#›</a:t>
            </a:fld>
            <a:endParaRPr lang="en-US"/>
          </a:p>
        </p:txBody>
      </p:sp>
    </p:spTree>
    <p:extLst>
      <p:ext uri="{BB962C8B-B14F-4D97-AF65-F5344CB8AC3E}">
        <p14:creationId xmlns:p14="http://schemas.microsoft.com/office/powerpoint/2010/main" val="42700256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757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4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49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0181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20BA2D-33BB-8E4D-AC1C-BEB3ED73C540}" type="datetimeFigureOut">
              <a:rPr lang="en-US" smtClean="0"/>
              <a:t>02/08/2019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DE253F-F01B-0744-BF62-46202CEFA61C}" type="slidenum">
              <a:rPr lang="en-US" smtClean="0"/>
              <a:t>‹#›</a:t>
            </a:fld>
            <a:endParaRPr lang="en-US" dirty="0"/>
          </a:p>
        </p:txBody>
      </p:sp>
    </p:spTree>
    <p:extLst>
      <p:ext uri="{BB962C8B-B14F-4D97-AF65-F5344CB8AC3E}">
        <p14:creationId xmlns:p14="http://schemas.microsoft.com/office/powerpoint/2010/main" val="34475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29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4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1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83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3_ADHS_CorpID_PPT temp 4.3_V4_1.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12629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zleg.gov/FormatDocument.asp?inDoc=/ars/36/00422.htm&amp;Title=36&amp;DocType=A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zdhs.gov/als/residential/documents/informal-dispute-resolution-proces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esidential.Facilities@azdhs.gov" TargetMode="External"/><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licensing.azdhs.gov/LicensingOnline/R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ebapps.azdps.gov/public_inq_acct/acct/ShowClearanceCardStatus.actio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az.tmuniverse.com/" TargetMode="External"/><Relationship Id="rId2" Type="http://schemas.openxmlformats.org/officeDocument/2006/relationships/hyperlink" Target="http://www.aznciaboard.u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azcarecheck.com/" TargetMode="External"/><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hyperlink" Target="mailto:Residential.Facilities@azdhs.gov" TargetMode="External"/><Relationship Id="rId2" Type="http://schemas.openxmlformats.org/officeDocument/2006/relationships/hyperlink" Target="http://azdhs.gov/licensing/residential-facilities/index.ph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azdhs.gov/" TargetMode="External"/><Relationship Id="rId2" Type="http://schemas.openxmlformats.org/officeDocument/2006/relationships/hyperlink" Target="mailto:Residential.licensing@azdhs.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zdhs.gov/licensing/residential-facilities/index.php#providers-ho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9692" y="1767239"/>
            <a:ext cx="6644615" cy="3154710"/>
          </a:xfrm>
          <a:prstGeom prst="rect">
            <a:avLst/>
          </a:prstGeom>
          <a:noFill/>
        </p:spPr>
        <p:txBody>
          <a:bodyPr wrap="square" rtlCol="0">
            <a:spAutoFit/>
          </a:bodyPr>
          <a:lstStyle/>
          <a:p>
            <a:pPr algn="ctr"/>
            <a:r>
              <a:rPr lang="en-US" sz="4800" b="1" dirty="0" smtClean="0">
                <a:cs typeface="Fira Sans"/>
              </a:rPr>
              <a:t>Maintaining Compliance in Residential Facilities</a:t>
            </a:r>
          </a:p>
          <a:p>
            <a:pPr algn="ctr">
              <a:lnSpc>
                <a:spcPct val="200000"/>
              </a:lnSpc>
            </a:pPr>
            <a:endParaRPr lang="en-US" sz="1400" dirty="0" smtClean="0">
              <a:latin typeface="Fira Sans Light"/>
              <a:cs typeface="Fira Sans Light"/>
            </a:endParaRPr>
          </a:p>
          <a:p>
            <a:pPr algn="ctr">
              <a:lnSpc>
                <a:spcPct val="200000"/>
              </a:lnSpc>
            </a:pPr>
            <a:endParaRPr lang="en-US" sz="1400" dirty="0">
              <a:latin typeface="Fira Sans Light"/>
              <a:cs typeface="Fira Sans Light"/>
            </a:endParaRPr>
          </a:p>
          <a:p>
            <a:pPr algn="ctr">
              <a:lnSpc>
                <a:spcPct val="200000"/>
              </a:lnSpc>
            </a:pPr>
            <a:r>
              <a:rPr lang="en-US" sz="1400" dirty="0" smtClean="0">
                <a:latin typeface="Fira Sans Light"/>
                <a:cs typeface="Fira Sans Light"/>
              </a:rPr>
              <a:t>Presented by</a:t>
            </a:r>
          </a:p>
          <a:p>
            <a:pPr algn="ctr"/>
            <a:r>
              <a:rPr lang="en-US" sz="1900" dirty="0" smtClean="0">
                <a:latin typeface="Fira Sans"/>
                <a:cs typeface="Fira Sans"/>
              </a:rPr>
              <a:t>The Bureau of Residential Facilities Licensing</a:t>
            </a:r>
            <a:endParaRPr lang="en-US" sz="1900" dirty="0" smtClean="0">
              <a:latin typeface="Fira Sans Light"/>
              <a:cs typeface="Fira Sans Light"/>
            </a:endParaRPr>
          </a:p>
        </p:txBody>
      </p:sp>
    </p:spTree>
    <p:extLst>
      <p:ext uri="{BB962C8B-B14F-4D97-AF65-F5344CB8AC3E}">
        <p14:creationId xmlns:p14="http://schemas.microsoft.com/office/powerpoint/2010/main" val="340245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of Ownership (CHOW) Inspections</a:t>
            </a:r>
          </a:p>
        </p:txBody>
      </p:sp>
      <p:sp>
        <p:nvSpPr>
          <p:cNvPr id="3" name="Content Placeholder 2"/>
          <p:cNvSpPr>
            <a:spLocks noGrp="1"/>
          </p:cNvSpPr>
          <p:nvPr>
            <p:ph idx="1"/>
          </p:nvPr>
        </p:nvSpPr>
        <p:spPr/>
        <p:txBody>
          <a:bodyPr>
            <a:normAutofit fontScale="77500" lnSpcReduction="20000"/>
          </a:bodyPr>
          <a:lstStyle/>
          <a:p>
            <a:r>
              <a:rPr lang="en-US" dirty="0"/>
              <a:t>If you are purchasing or leasing a facility that is already licensed as a Residential Facility, this is referred to as a “CHOW”</a:t>
            </a:r>
          </a:p>
          <a:p>
            <a:pPr marL="0" indent="0">
              <a:buNone/>
            </a:pPr>
            <a:endParaRPr lang="en-US" sz="1100" dirty="0"/>
          </a:p>
          <a:p>
            <a:r>
              <a:rPr lang="en-US" dirty="0">
                <a:hlinkClick r:id="rId2"/>
              </a:rPr>
              <a:t>A.R.S. 36-422.D</a:t>
            </a:r>
            <a:r>
              <a:rPr lang="en-US" dirty="0"/>
              <a:t>: the current licensee must notify the Department in writing at least 30 days prior to the planned change of ownership and ensure services are not interrupted</a:t>
            </a:r>
          </a:p>
          <a:p>
            <a:pPr marL="0" indent="0">
              <a:buNone/>
            </a:pPr>
            <a:endParaRPr lang="en-US" sz="1100" dirty="0"/>
          </a:p>
          <a:p>
            <a:r>
              <a:rPr lang="en-US" dirty="0"/>
              <a:t>The new owner </a:t>
            </a:r>
            <a:r>
              <a:rPr lang="en-US" dirty="0" smtClean="0"/>
              <a:t>must submit an initial application and must </a:t>
            </a:r>
            <a:r>
              <a:rPr lang="en-US" b="1" u="sng" dirty="0" smtClean="0"/>
              <a:t>not</a:t>
            </a:r>
            <a:r>
              <a:rPr lang="en-US" dirty="0" smtClean="0"/>
              <a:t> </a:t>
            </a:r>
            <a:r>
              <a:rPr lang="en-US" dirty="0"/>
              <a:t>begin operating the facility until the Department issues a license</a:t>
            </a:r>
          </a:p>
          <a:p>
            <a:pPr marL="0" indent="0">
              <a:buNone/>
            </a:pPr>
            <a:endParaRPr lang="en-US" sz="1200" dirty="0"/>
          </a:p>
          <a:p>
            <a:r>
              <a:rPr lang="en-US" dirty="0" smtClean="0"/>
              <a:t>CMP’s will be considered and assessed if the Department does not get notification of a “CHOW”</a:t>
            </a:r>
            <a:endParaRPr lang="en-US" dirty="0"/>
          </a:p>
        </p:txBody>
      </p:sp>
    </p:spTree>
    <p:extLst>
      <p:ext uri="{BB962C8B-B14F-4D97-AF65-F5344CB8AC3E}">
        <p14:creationId xmlns:p14="http://schemas.microsoft.com/office/powerpoint/2010/main" val="841612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Inspections</a:t>
            </a:r>
          </a:p>
        </p:txBody>
      </p:sp>
      <p:sp>
        <p:nvSpPr>
          <p:cNvPr id="3" name="Content Placeholder 2"/>
          <p:cNvSpPr>
            <a:spLocks noGrp="1"/>
          </p:cNvSpPr>
          <p:nvPr>
            <p:ph idx="1"/>
          </p:nvPr>
        </p:nvSpPr>
        <p:spPr>
          <a:xfrm>
            <a:off x="457200" y="1435781"/>
            <a:ext cx="8229600" cy="4699000"/>
          </a:xfrm>
        </p:spPr>
        <p:txBody>
          <a:bodyPr>
            <a:normAutofit fontScale="70000" lnSpcReduction="20000"/>
          </a:bodyPr>
          <a:lstStyle/>
          <a:p>
            <a:r>
              <a:rPr lang="en-US" dirty="0"/>
              <a:t>Compliance inspections are conducted once per </a:t>
            </a:r>
            <a:r>
              <a:rPr lang="en-US" b="1" dirty="0"/>
              <a:t>licensure</a:t>
            </a:r>
            <a:r>
              <a:rPr lang="en-US" dirty="0"/>
              <a:t> </a:t>
            </a:r>
            <a:r>
              <a:rPr lang="en-US" b="1" dirty="0" smtClean="0"/>
              <a:t>period</a:t>
            </a:r>
          </a:p>
          <a:p>
            <a:r>
              <a:rPr lang="en-US" dirty="0"/>
              <a:t>Your licensure period runs for 12 </a:t>
            </a:r>
            <a:r>
              <a:rPr lang="en-US" dirty="0" smtClean="0"/>
              <a:t>months </a:t>
            </a:r>
            <a:endParaRPr lang="en-US" dirty="0"/>
          </a:p>
          <a:p>
            <a:pPr lvl="1"/>
            <a:r>
              <a:rPr lang="en-US" dirty="0"/>
              <a:t>Not always going to be January 1-December </a:t>
            </a:r>
            <a:r>
              <a:rPr lang="en-US" dirty="0" smtClean="0"/>
              <a:t>31, it’s printed on your license</a:t>
            </a:r>
            <a:endParaRPr lang="en-US" dirty="0"/>
          </a:p>
          <a:p>
            <a:pPr lvl="1"/>
            <a:r>
              <a:rPr lang="en-US" dirty="0"/>
              <a:t>A Surveyor can show up at </a:t>
            </a:r>
            <a:r>
              <a:rPr lang="en-US" b="1" dirty="0"/>
              <a:t>ANY</a:t>
            </a:r>
            <a:r>
              <a:rPr lang="en-US" dirty="0"/>
              <a:t> point within your licensure period for the compliance survey</a:t>
            </a:r>
          </a:p>
          <a:p>
            <a:r>
              <a:rPr lang="en-US" dirty="0" smtClean="0"/>
              <a:t>The </a:t>
            </a:r>
            <a:r>
              <a:rPr lang="en-US" dirty="0"/>
              <a:t>Surveyor will check for health and safety issues and outcomes </a:t>
            </a:r>
          </a:p>
          <a:p>
            <a:r>
              <a:rPr lang="en-US" dirty="0"/>
              <a:t>The Surveyor will </a:t>
            </a:r>
            <a:r>
              <a:rPr lang="en-US" dirty="0" smtClean="0"/>
              <a:t>conduct </a:t>
            </a:r>
            <a:r>
              <a:rPr lang="en-US" dirty="0"/>
              <a:t>a tour of the facility, review the facility’s P&amp;Ps, resident records, </a:t>
            </a:r>
            <a:r>
              <a:rPr lang="en-US" dirty="0" smtClean="0"/>
              <a:t>personnel records, facility records and conduct interviews</a:t>
            </a:r>
            <a:endParaRPr lang="en-US" dirty="0"/>
          </a:p>
          <a:p>
            <a:r>
              <a:rPr lang="en-US" dirty="0" smtClean="0"/>
              <a:t>You </a:t>
            </a:r>
            <a:r>
              <a:rPr lang="en-US" dirty="0"/>
              <a:t>are encouraged to </a:t>
            </a:r>
            <a:r>
              <a:rPr lang="en-US" dirty="0" smtClean="0"/>
              <a:t>participate during </a:t>
            </a:r>
            <a:r>
              <a:rPr lang="en-US" dirty="0"/>
              <a:t>the inspection </a:t>
            </a:r>
            <a:r>
              <a:rPr lang="en-US" dirty="0" smtClean="0"/>
              <a:t>process, accompany the surveyor during the facility tour and ask questions</a:t>
            </a:r>
            <a:endParaRPr lang="en-US" dirty="0"/>
          </a:p>
          <a:p>
            <a:r>
              <a:rPr lang="en-US" dirty="0"/>
              <a:t>Please take notes during the survey; the Surveyor cannot give you a copy of his/her notes</a:t>
            </a:r>
          </a:p>
          <a:p>
            <a:r>
              <a:rPr lang="en-US" dirty="0" smtClean="0"/>
              <a:t>Strive to be deficiency free!!</a:t>
            </a:r>
            <a:endParaRPr lang="en-US" dirty="0"/>
          </a:p>
          <a:p>
            <a:pPr marL="0" indent="0">
              <a:buNone/>
            </a:pPr>
            <a:endParaRPr lang="en-US" dirty="0"/>
          </a:p>
        </p:txBody>
      </p:sp>
    </p:spTree>
    <p:extLst>
      <p:ext uri="{BB962C8B-B14F-4D97-AF65-F5344CB8AC3E}">
        <p14:creationId xmlns:p14="http://schemas.microsoft.com/office/powerpoint/2010/main" val="379597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 Inspections</a:t>
            </a:r>
          </a:p>
        </p:txBody>
      </p:sp>
      <p:sp>
        <p:nvSpPr>
          <p:cNvPr id="3" name="Content Placeholder 2"/>
          <p:cNvSpPr>
            <a:spLocks noGrp="1"/>
          </p:cNvSpPr>
          <p:nvPr>
            <p:ph idx="1"/>
          </p:nvPr>
        </p:nvSpPr>
        <p:spPr/>
        <p:txBody>
          <a:bodyPr>
            <a:normAutofit fontScale="77500" lnSpcReduction="20000"/>
          </a:bodyPr>
          <a:lstStyle/>
          <a:p>
            <a:r>
              <a:rPr lang="en-US" dirty="0"/>
              <a:t>Anything that changes the existing </a:t>
            </a:r>
            <a:r>
              <a:rPr lang="en-US" dirty="0" smtClean="0"/>
              <a:t>license</a:t>
            </a:r>
            <a:endParaRPr lang="en-US" dirty="0"/>
          </a:p>
          <a:p>
            <a:pPr lvl="1"/>
            <a:r>
              <a:rPr lang="en-US" dirty="0"/>
              <a:t>Bed Increase or Decrease</a:t>
            </a:r>
          </a:p>
          <a:p>
            <a:pPr lvl="1"/>
            <a:r>
              <a:rPr lang="en-US" dirty="0"/>
              <a:t>Adding a service such as:</a:t>
            </a:r>
          </a:p>
          <a:p>
            <a:pPr lvl="2"/>
            <a:r>
              <a:rPr lang="en-US" dirty="0"/>
              <a:t>Personal Care for BH</a:t>
            </a:r>
          </a:p>
          <a:p>
            <a:pPr lvl="2"/>
            <a:r>
              <a:rPr lang="en-US" dirty="0"/>
              <a:t>Behavioral Health Services for AL</a:t>
            </a:r>
          </a:p>
          <a:p>
            <a:pPr lvl="2"/>
            <a:r>
              <a:rPr lang="en-US" dirty="0"/>
              <a:t>Outdoor Behavioral Health Program for BH</a:t>
            </a:r>
          </a:p>
          <a:p>
            <a:pPr lvl="2"/>
            <a:r>
              <a:rPr lang="en-US" dirty="0"/>
              <a:t>Changing the level of care</a:t>
            </a:r>
          </a:p>
          <a:p>
            <a:pPr marL="571500" indent="-457200"/>
            <a:r>
              <a:rPr lang="en-US" dirty="0"/>
              <a:t>Submit a written request to make a change</a:t>
            </a:r>
          </a:p>
          <a:p>
            <a:pPr marL="571500" indent="-457200"/>
            <a:r>
              <a:rPr lang="en-US" dirty="0"/>
              <a:t>Surveyor will ensure compliance before the facility is allowed to make a </a:t>
            </a:r>
            <a:r>
              <a:rPr lang="en-US" dirty="0" smtClean="0"/>
              <a:t>change and policies and procedures related to the change may be reviewed</a:t>
            </a:r>
          </a:p>
          <a:p>
            <a:pPr marL="571500" indent="-457200"/>
            <a:r>
              <a:rPr lang="en-US" dirty="0" smtClean="0"/>
              <a:t>DO NOT implement a change until approved and an amended license is issued</a:t>
            </a:r>
            <a:endParaRPr lang="en-US" dirty="0"/>
          </a:p>
          <a:p>
            <a:endParaRPr lang="en-US" dirty="0"/>
          </a:p>
        </p:txBody>
      </p:sp>
    </p:spTree>
    <p:extLst>
      <p:ext uri="{BB962C8B-B14F-4D97-AF65-F5344CB8AC3E}">
        <p14:creationId xmlns:p14="http://schemas.microsoft.com/office/powerpoint/2010/main" val="2109870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Complaint Investigation Inspections</a:t>
            </a:r>
          </a:p>
        </p:txBody>
      </p:sp>
      <p:sp>
        <p:nvSpPr>
          <p:cNvPr id="3" name="Content Placeholder 2"/>
          <p:cNvSpPr>
            <a:spLocks noGrp="1"/>
          </p:cNvSpPr>
          <p:nvPr>
            <p:ph idx="1"/>
          </p:nvPr>
        </p:nvSpPr>
        <p:spPr/>
        <p:txBody>
          <a:bodyPr/>
          <a:lstStyle/>
          <a:p>
            <a:r>
              <a:rPr lang="en-US" dirty="0"/>
              <a:t>Complaints can be received on facilities for a variety of reasons and from a variety of sources</a:t>
            </a:r>
          </a:p>
          <a:p>
            <a:r>
              <a:rPr lang="en-US" dirty="0"/>
              <a:t>Complaints are kept confidential; complainant information is </a:t>
            </a:r>
            <a:r>
              <a:rPr lang="en-US" b="1" dirty="0"/>
              <a:t>ALWAYS</a:t>
            </a:r>
            <a:r>
              <a:rPr lang="en-US" dirty="0"/>
              <a:t> kept confidential</a:t>
            </a:r>
          </a:p>
          <a:p>
            <a:r>
              <a:rPr lang="en-US" dirty="0"/>
              <a:t>Surveyors will gather information provided in the complaint and  deficiencies may be cited, if applicable</a:t>
            </a:r>
          </a:p>
        </p:txBody>
      </p:sp>
    </p:spTree>
    <p:extLst>
      <p:ext uri="{BB962C8B-B14F-4D97-AF65-F5344CB8AC3E}">
        <p14:creationId xmlns:p14="http://schemas.microsoft.com/office/powerpoint/2010/main" val="2376928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Survey Process</a:t>
            </a:r>
          </a:p>
        </p:txBody>
      </p:sp>
      <p:sp>
        <p:nvSpPr>
          <p:cNvPr id="3" name="Content Placeholder 2"/>
          <p:cNvSpPr>
            <a:spLocks noGrp="1"/>
          </p:cNvSpPr>
          <p:nvPr>
            <p:ph idx="1"/>
          </p:nvPr>
        </p:nvSpPr>
        <p:spPr/>
        <p:txBody>
          <a:bodyPr>
            <a:normAutofit fontScale="77500" lnSpcReduction="20000"/>
          </a:bodyPr>
          <a:lstStyle/>
          <a:p>
            <a:r>
              <a:rPr lang="en-US" sz="3800" u="sng" dirty="0"/>
              <a:t>Most</a:t>
            </a:r>
            <a:r>
              <a:rPr lang="en-US" sz="3800" dirty="0"/>
              <a:t> inspections are </a:t>
            </a:r>
            <a:r>
              <a:rPr lang="en-US" sz="3800" b="1" dirty="0"/>
              <a:t>unannounced</a:t>
            </a:r>
          </a:p>
          <a:p>
            <a:pPr marL="0" indent="0">
              <a:buNone/>
            </a:pPr>
            <a:endParaRPr lang="en-US" sz="1200" b="1" dirty="0"/>
          </a:p>
          <a:p>
            <a:pPr lvl="0"/>
            <a:r>
              <a:rPr lang="en-US" sz="3800" dirty="0">
                <a:solidFill>
                  <a:prstClr val="black"/>
                </a:solidFill>
              </a:rPr>
              <a:t>Length of an inspection varies and may depend on: </a:t>
            </a:r>
          </a:p>
          <a:p>
            <a:pPr lvl="1"/>
            <a:r>
              <a:rPr lang="en-US" sz="3800" dirty="0">
                <a:solidFill>
                  <a:prstClr val="black"/>
                </a:solidFill>
              </a:rPr>
              <a:t>The size of facility</a:t>
            </a:r>
          </a:p>
          <a:p>
            <a:pPr lvl="1"/>
            <a:r>
              <a:rPr lang="en-US" sz="3800" dirty="0">
                <a:solidFill>
                  <a:prstClr val="black"/>
                </a:solidFill>
              </a:rPr>
              <a:t>Completeness and organization of records</a:t>
            </a:r>
          </a:p>
          <a:p>
            <a:pPr lvl="1"/>
            <a:r>
              <a:rPr lang="en-US" sz="3800" dirty="0">
                <a:solidFill>
                  <a:prstClr val="black"/>
                </a:solidFill>
              </a:rPr>
              <a:t>Timeliness of staff to provide records to surveyors for review</a:t>
            </a:r>
          </a:p>
          <a:p>
            <a:pPr lvl="1"/>
            <a:r>
              <a:rPr lang="en-US" sz="3800" dirty="0">
                <a:solidFill>
                  <a:prstClr val="black"/>
                </a:solidFill>
              </a:rPr>
              <a:t>Compliance with the rules</a:t>
            </a:r>
          </a:p>
          <a:p>
            <a:pPr marL="457200" lvl="1" indent="0">
              <a:buNone/>
            </a:pPr>
            <a:endParaRPr lang="en-US" sz="1200" dirty="0">
              <a:solidFill>
                <a:prstClr val="black"/>
              </a:solidFill>
            </a:endParaRPr>
          </a:p>
          <a:p>
            <a:pPr marL="342900" lvl="1" indent="-342900">
              <a:buFont typeface="Arial" pitchFamily="34" charset="0"/>
              <a:buChar char="•"/>
            </a:pPr>
            <a:r>
              <a:rPr lang="en-US" sz="4100" dirty="0"/>
              <a:t>Surveys follow current rules, statutes, </a:t>
            </a:r>
            <a:r>
              <a:rPr lang="en-US" sz="4100" u="sng" dirty="0"/>
              <a:t>and</a:t>
            </a:r>
            <a:r>
              <a:rPr lang="en-US" sz="4100" dirty="0"/>
              <a:t> the facility’s Policies &amp; Procedures (P&amp;Ps)</a:t>
            </a:r>
          </a:p>
        </p:txBody>
      </p:sp>
    </p:spTree>
    <p:extLst>
      <p:ext uri="{BB962C8B-B14F-4D97-AF65-F5344CB8AC3E}">
        <p14:creationId xmlns:p14="http://schemas.microsoft.com/office/powerpoint/2010/main" val="712683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Policies &amp; Procedures (“P&amp;Ps”)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2042" y="2069961"/>
            <a:ext cx="7523116" cy="28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868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Policies &amp; Procedures (“P&amp;Ps”) </a:t>
            </a:r>
            <a:endParaRPr lang="en-US" dirty="0"/>
          </a:p>
        </p:txBody>
      </p:sp>
      <p:sp>
        <p:nvSpPr>
          <p:cNvPr id="3" name="Content Placeholder 2"/>
          <p:cNvSpPr>
            <a:spLocks noGrp="1"/>
          </p:cNvSpPr>
          <p:nvPr>
            <p:ph idx="1"/>
          </p:nvPr>
        </p:nvSpPr>
        <p:spPr/>
        <p:txBody>
          <a:bodyPr/>
          <a:lstStyle/>
          <a:p>
            <a:pPr marL="0" lvl="0" indent="0">
              <a:buNone/>
            </a:pPr>
            <a:r>
              <a:rPr lang="en-US" sz="2800" dirty="0">
                <a:solidFill>
                  <a:prstClr val="black"/>
                </a:solidFill>
              </a:rPr>
              <a:t>Policy = </a:t>
            </a:r>
            <a:r>
              <a:rPr lang="en-US" sz="2800" i="1" dirty="0">
                <a:solidFill>
                  <a:prstClr val="black"/>
                </a:solidFill>
              </a:rPr>
              <a:t>Clear simple statement of </a:t>
            </a:r>
            <a:r>
              <a:rPr lang="en-US" sz="2800" i="1" dirty="0" smtClean="0">
                <a:solidFill>
                  <a:prstClr val="black"/>
                </a:solidFill>
              </a:rPr>
              <a:t>how your facility intends to conduct it’s services, actions or business, </a:t>
            </a:r>
            <a:r>
              <a:rPr lang="en-US" sz="2800" i="1" dirty="0">
                <a:solidFill>
                  <a:prstClr val="black"/>
                </a:solidFill>
              </a:rPr>
              <a:t>a set of principles to guide decisions and achieve outcomes.</a:t>
            </a:r>
          </a:p>
          <a:p>
            <a:pPr marL="0" lvl="0" indent="0">
              <a:buNone/>
            </a:pPr>
            <a:endParaRPr lang="en-US" sz="2800" dirty="0">
              <a:solidFill>
                <a:prstClr val="black"/>
              </a:solidFill>
            </a:endParaRPr>
          </a:p>
          <a:p>
            <a:pPr marL="0" lvl="0" indent="0">
              <a:buNone/>
            </a:pPr>
            <a:r>
              <a:rPr lang="en-US" sz="2800" dirty="0">
                <a:solidFill>
                  <a:prstClr val="black"/>
                </a:solidFill>
              </a:rPr>
              <a:t>Procedure = </a:t>
            </a:r>
            <a:r>
              <a:rPr lang="en-US" sz="2800" i="1" dirty="0">
                <a:solidFill>
                  <a:prstClr val="black"/>
                </a:solidFill>
              </a:rPr>
              <a:t>The steps to put the policy in to action, who will do what, what steps they need to take, what forms or documents to use.</a:t>
            </a:r>
          </a:p>
          <a:p>
            <a:endParaRPr lang="en-US" dirty="0"/>
          </a:p>
        </p:txBody>
      </p:sp>
    </p:spTree>
    <p:extLst>
      <p:ext uri="{BB962C8B-B14F-4D97-AF65-F5344CB8AC3E}">
        <p14:creationId xmlns:p14="http://schemas.microsoft.com/office/powerpoint/2010/main" val="96642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3"/>
            <a:ext cx="8229600" cy="1002620"/>
          </a:xfrm>
        </p:spPr>
        <p:txBody>
          <a:bodyPr/>
          <a:lstStyle/>
          <a:p>
            <a:r>
              <a:rPr lang="en-US" dirty="0"/>
              <a:t>Policies &amp; Procedures (“P&amp;Ps”) </a:t>
            </a:r>
          </a:p>
        </p:txBody>
      </p:sp>
      <p:sp>
        <p:nvSpPr>
          <p:cNvPr id="4" name="Content Placeholder 3"/>
          <p:cNvSpPr>
            <a:spLocks noGrp="1"/>
          </p:cNvSpPr>
          <p:nvPr>
            <p:ph idx="1"/>
          </p:nvPr>
        </p:nvSpPr>
        <p:spPr>
          <a:xfrm>
            <a:off x="217713" y="914400"/>
            <a:ext cx="8650515" cy="5066621"/>
          </a:xfrm>
        </p:spPr>
        <p:txBody>
          <a:bodyPr>
            <a:normAutofit fontScale="25000" lnSpcReduction="20000"/>
          </a:bodyPr>
          <a:lstStyle/>
          <a:p>
            <a:pPr marL="0" indent="0">
              <a:buNone/>
            </a:pPr>
            <a:r>
              <a:rPr lang="en-US" sz="5600" i="1" dirty="0" smtClean="0"/>
              <a:t>R9-10-718.A.1.c/R9-10-816.A.1.c:</a:t>
            </a:r>
          </a:p>
          <a:p>
            <a:pPr marL="0" indent="0">
              <a:buNone/>
            </a:pPr>
            <a:r>
              <a:rPr lang="en-US" sz="5600" i="1" dirty="0" smtClean="0"/>
              <a:t>A manager/administrator shall ensure that policies and procedures for medication services include procedures to ensure that a resident’s medication regime and method of administration is reviewed by a medical practitioner to ensure the medication regimen meets the resident’s needs.</a:t>
            </a:r>
          </a:p>
          <a:p>
            <a:pPr marL="0" indent="0">
              <a:buNone/>
            </a:pPr>
            <a:endParaRPr lang="en-US" sz="5600" dirty="0" smtClean="0"/>
          </a:p>
          <a:p>
            <a:pPr marL="0" indent="0">
              <a:buNone/>
            </a:pPr>
            <a:r>
              <a:rPr lang="en-US" sz="5600" b="1" dirty="0" smtClean="0"/>
              <a:t>POLICY:  </a:t>
            </a:r>
            <a:r>
              <a:rPr lang="en-US" sz="5600" dirty="0" smtClean="0"/>
              <a:t>Residents of ABC Care Home will have their medications reviewed every 90 days to ensure that the medication regime and method of administration meets the resident’s needs.</a:t>
            </a:r>
          </a:p>
          <a:p>
            <a:pPr marL="0" indent="0">
              <a:buNone/>
            </a:pPr>
            <a:endParaRPr lang="en-US" sz="5600" dirty="0"/>
          </a:p>
          <a:p>
            <a:pPr marL="0" indent="0">
              <a:buNone/>
            </a:pPr>
            <a:r>
              <a:rPr lang="en-US" sz="5600" b="1" dirty="0" smtClean="0"/>
              <a:t>PROCEDURES:  </a:t>
            </a:r>
          </a:p>
          <a:p>
            <a:pPr marL="0" indent="0">
              <a:buNone/>
            </a:pPr>
            <a:r>
              <a:rPr lang="en-US" sz="5600" dirty="0" smtClean="0"/>
              <a:t>1.  Prior to the resident’s acceptance, the manager/administrator will contact the resident’s physician to obtain a list  of the resident’s medications signed by the resident’s physician.  If the resident’s physician is  unable/unwilling to provide a signed list, a list  of medications will be prepared by the manager/administrator, with the assistance of the resident and/or representative , and documented on the form titled “Initial Doctor’s Orders,” with the method of administration noted.  The Initial Doctor’s Order form will then be faxed/hand delivered to the resident’s physician by the manager/administrator/designee for review and signature by the resident’s physician no later than  the day of acceptance.</a:t>
            </a:r>
          </a:p>
          <a:p>
            <a:pPr marL="0" indent="0">
              <a:buNone/>
            </a:pPr>
            <a:endParaRPr lang="en-US" sz="5600" dirty="0" smtClean="0"/>
          </a:p>
          <a:p>
            <a:pPr marL="0" indent="0">
              <a:buNone/>
            </a:pPr>
            <a:r>
              <a:rPr lang="en-US" sz="5600" dirty="0" smtClean="0"/>
              <a:t>2.  Every 90 days from the date of acceptance the  manager/administrator will prepare a list of the resident’s  medications and method of administration and document on the form titled “Subsequent Doctor’s Orders”.  The Subsequent Doctor’s Order form will then be faxed/hand delivered to the resident’s physician by the manager/administrator/designee for review and signature by the resident’s physician.</a:t>
            </a:r>
          </a:p>
          <a:p>
            <a:pPr marL="0" indent="0">
              <a:buNone/>
            </a:pPr>
            <a:endParaRPr lang="en-US" sz="5600" dirty="0" smtClean="0"/>
          </a:p>
          <a:p>
            <a:pPr marL="0" indent="0">
              <a:buNone/>
            </a:pPr>
            <a:r>
              <a:rPr lang="en-US" sz="5600" dirty="0" smtClean="0"/>
              <a:t>3.  Upon receipt of the Initial Doctor’s Order form and Subsequent Doctor’s Order form </a:t>
            </a:r>
            <a:r>
              <a:rPr lang="en-US" sz="5600" dirty="0"/>
              <a:t> </a:t>
            </a:r>
            <a:r>
              <a:rPr lang="en-US" sz="5600" dirty="0" smtClean="0"/>
              <a:t>signed by the physician, the forms will be filed in the resident record under the tab labeled “Medication Orders.”</a:t>
            </a:r>
            <a:endParaRPr lang="en-US" sz="5600" dirty="0"/>
          </a:p>
          <a:p>
            <a:pPr marL="0" indent="0">
              <a:buNone/>
            </a:pPr>
            <a:endParaRPr lang="en-US" sz="1800" dirty="0" smtClean="0"/>
          </a:p>
          <a:p>
            <a:pPr marL="0" indent="0">
              <a:buNone/>
            </a:pPr>
            <a:endParaRPr lang="en-US" sz="1800" dirty="0" smtClean="0"/>
          </a:p>
          <a:p>
            <a:pPr marL="0" indent="0">
              <a:buNone/>
            </a:pPr>
            <a:endParaRPr lang="en-US" sz="1800" dirty="0"/>
          </a:p>
          <a:p>
            <a:pPr marL="0" indent="0" algn="ctr">
              <a:buNone/>
            </a:pPr>
            <a:r>
              <a:rPr lang="en-US" sz="5600" i="1" dirty="0"/>
              <a:t>Policies don’t need to be long or complicated – a couple of sentences may be all you need for each policy area…</a:t>
            </a:r>
          </a:p>
          <a:p>
            <a:pPr marL="0" indent="0">
              <a:buNone/>
            </a:pPr>
            <a:endParaRPr lang="en-US" sz="1800" dirty="0"/>
          </a:p>
        </p:txBody>
      </p:sp>
    </p:spTree>
    <p:extLst>
      <p:ext uri="{BB962C8B-B14F-4D97-AF65-F5344CB8AC3E}">
        <p14:creationId xmlns:p14="http://schemas.microsoft.com/office/powerpoint/2010/main" val="935017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Deficiencies (SOD)</a:t>
            </a:r>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r>
              <a:rPr lang="en-US" sz="2400" dirty="0"/>
              <a:t>After the inspection is compete, the Surveyor will conduct an </a:t>
            </a:r>
            <a:r>
              <a:rPr lang="en-US" sz="2400" b="1" dirty="0"/>
              <a:t>INFORMAL</a:t>
            </a:r>
            <a:r>
              <a:rPr lang="en-US" sz="2400" dirty="0"/>
              <a:t> exit interview</a:t>
            </a:r>
          </a:p>
          <a:p>
            <a:pPr lvl="1"/>
            <a:r>
              <a:rPr lang="en-US" sz="2100" dirty="0"/>
              <a:t>The Department will </a:t>
            </a:r>
            <a:r>
              <a:rPr lang="en-US" sz="2100" b="1" dirty="0"/>
              <a:t>NOT</a:t>
            </a:r>
            <a:r>
              <a:rPr lang="en-US" sz="2100" dirty="0"/>
              <a:t> give a list of deficiencies and findings may or may not mean </a:t>
            </a:r>
            <a:r>
              <a:rPr lang="en-US" sz="2100" dirty="0" smtClean="0"/>
              <a:t>deficiencies</a:t>
            </a:r>
          </a:p>
          <a:p>
            <a:pPr lvl="1"/>
            <a:r>
              <a:rPr lang="en-US" sz="2100" dirty="0"/>
              <a:t>Data may be reviewed with team leader to determine if there is a </a:t>
            </a:r>
            <a:r>
              <a:rPr lang="en-US" sz="2100" dirty="0" smtClean="0"/>
              <a:t>deficiency</a:t>
            </a:r>
            <a:endParaRPr lang="en-US" sz="2100" dirty="0"/>
          </a:p>
          <a:p>
            <a:pPr lvl="1"/>
            <a:r>
              <a:rPr lang="en-US" sz="2100" dirty="0"/>
              <a:t>Technical Assistance (TA) is documented and items of discussion are re-reviewed at the following inspection to ensure </a:t>
            </a:r>
            <a:r>
              <a:rPr lang="en-US" sz="2100" dirty="0" smtClean="0"/>
              <a:t>correction</a:t>
            </a:r>
          </a:p>
          <a:p>
            <a:pPr marL="457200" lvl="1" indent="0">
              <a:buNone/>
            </a:pPr>
            <a:endParaRPr lang="en-US" sz="1200" dirty="0" smtClean="0"/>
          </a:p>
          <a:p>
            <a:r>
              <a:rPr lang="en-US" sz="2400" dirty="0" smtClean="0"/>
              <a:t>Rosters </a:t>
            </a:r>
            <a:r>
              <a:rPr lang="en-US" sz="2400" dirty="0"/>
              <a:t>will</a:t>
            </a:r>
            <a:r>
              <a:rPr lang="en-US" sz="2400" b="1" dirty="0"/>
              <a:t> NOT </a:t>
            </a:r>
            <a:r>
              <a:rPr lang="en-US" sz="2400" dirty="0"/>
              <a:t>be sent with a </a:t>
            </a:r>
            <a:r>
              <a:rPr lang="en-US" sz="2400" dirty="0" smtClean="0"/>
              <a:t>SOD, looking for </a:t>
            </a:r>
            <a:r>
              <a:rPr lang="en-US" sz="2400" dirty="0"/>
              <a:t>a systemic fix &amp; to maintain </a:t>
            </a:r>
            <a:r>
              <a:rPr lang="en-US" sz="2400" dirty="0" smtClean="0"/>
              <a:t>HIPAA</a:t>
            </a:r>
          </a:p>
          <a:p>
            <a:pPr marL="0" indent="0">
              <a:buNone/>
            </a:pPr>
            <a:endParaRPr lang="en-US" sz="1300" dirty="0" smtClean="0"/>
          </a:p>
          <a:p>
            <a:r>
              <a:rPr lang="en-US" sz="2400" u="sng" dirty="0"/>
              <a:t>If </a:t>
            </a:r>
            <a:r>
              <a:rPr lang="en-US" sz="2400" b="1" u="sng" dirty="0"/>
              <a:t>no</a:t>
            </a:r>
            <a:r>
              <a:rPr lang="en-US" sz="2400" u="sng" dirty="0"/>
              <a:t> deficiencies are cited</a:t>
            </a:r>
            <a:r>
              <a:rPr lang="en-US" sz="2400" dirty="0"/>
              <a:t>:</a:t>
            </a:r>
          </a:p>
          <a:p>
            <a:pPr lvl="1"/>
            <a:r>
              <a:rPr lang="en-US" sz="2000" dirty="0"/>
              <a:t>A “No-Deficiency” SOD is written and mailed</a:t>
            </a:r>
          </a:p>
          <a:p>
            <a:pPr marL="457200" lvl="1" indent="0">
              <a:buNone/>
            </a:pPr>
            <a:endParaRPr lang="en-US" sz="1200" dirty="0"/>
          </a:p>
          <a:p>
            <a:r>
              <a:rPr lang="en-US" sz="2400" u="sng" dirty="0"/>
              <a:t>If deficiencies </a:t>
            </a:r>
            <a:r>
              <a:rPr lang="en-US" sz="2400" b="1" u="sng" dirty="0"/>
              <a:t>are</a:t>
            </a:r>
            <a:r>
              <a:rPr lang="en-US" sz="2400" u="sng" dirty="0"/>
              <a:t> cited</a:t>
            </a:r>
            <a:r>
              <a:rPr lang="en-US" sz="2400" dirty="0"/>
              <a:t>:</a:t>
            </a:r>
          </a:p>
          <a:p>
            <a:pPr lvl="1"/>
            <a:r>
              <a:rPr lang="en-US" sz="2000" dirty="0" smtClean="0"/>
              <a:t>A </a:t>
            </a:r>
            <a:r>
              <a:rPr lang="en-US" sz="2000" dirty="0"/>
              <a:t>Statement of Deficiencies (SOD) is mailed to the facility</a:t>
            </a:r>
          </a:p>
          <a:p>
            <a:pPr lvl="1"/>
            <a:r>
              <a:rPr lang="en-US" sz="2000" dirty="0"/>
              <a:t>An acceptable Plan of Correction (POC) is required to be received by the Department within 10 working days of </a:t>
            </a:r>
            <a:r>
              <a:rPr lang="en-US" sz="2000" dirty="0" smtClean="0"/>
              <a:t>receipt</a:t>
            </a:r>
            <a:endParaRPr lang="en-US" sz="2400" dirty="0"/>
          </a:p>
          <a:p>
            <a:endParaRPr lang="en-US" dirty="0"/>
          </a:p>
        </p:txBody>
      </p:sp>
    </p:spTree>
    <p:extLst>
      <p:ext uri="{BB962C8B-B14F-4D97-AF65-F5344CB8AC3E}">
        <p14:creationId xmlns:p14="http://schemas.microsoft.com/office/powerpoint/2010/main" val="628655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Informal Dispute Resolution (IDR) Process</a:t>
            </a:r>
          </a:p>
        </p:txBody>
      </p:sp>
      <p:sp>
        <p:nvSpPr>
          <p:cNvPr id="3" name="Content Placeholder 2"/>
          <p:cNvSpPr>
            <a:spLocks noGrp="1"/>
          </p:cNvSpPr>
          <p:nvPr>
            <p:ph idx="1"/>
          </p:nvPr>
        </p:nvSpPr>
        <p:spPr/>
        <p:txBody>
          <a:bodyPr>
            <a:normAutofit fontScale="62500" lnSpcReduction="20000"/>
          </a:bodyPr>
          <a:lstStyle/>
          <a:p>
            <a:r>
              <a:rPr lang="en-US" dirty="0"/>
              <a:t>Referred to as an “IDR,” the IDR process is described on our website: </a:t>
            </a:r>
            <a:r>
              <a:rPr lang="en-US" dirty="0">
                <a:hlinkClick r:id="rId2"/>
              </a:rPr>
              <a:t>http://azdhs.gov/als/residential/documents/informal-dispute-resolution-process.pdf</a:t>
            </a:r>
            <a:r>
              <a:rPr lang="en-US" dirty="0"/>
              <a:t> </a:t>
            </a:r>
            <a:r>
              <a:rPr lang="en-US" dirty="0" smtClean="0"/>
              <a:t>  </a:t>
            </a:r>
          </a:p>
          <a:p>
            <a:r>
              <a:rPr lang="en-US" dirty="0" smtClean="0"/>
              <a:t>It can also be </a:t>
            </a:r>
            <a:r>
              <a:rPr lang="en-US" dirty="0"/>
              <a:t>located on the Notice of Inspection Rights</a:t>
            </a:r>
          </a:p>
          <a:p>
            <a:pPr marL="0" indent="0">
              <a:buNone/>
            </a:pPr>
            <a:endParaRPr lang="en-US" sz="1100" dirty="0"/>
          </a:p>
          <a:p>
            <a:r>
              <a:rPr lang="en-US" dirty="0"/>
              <a:t>The purpose of an IDR is to show the facility was in compliance </a:t>
            </a:r>
            <a:r>
              <a:rPr lang="en-US" u="sng" dirty="0"/>
              <a:t>at the time of inspection</a:t>
            </a:r>
          </a:p>
          <a:p>
            <a:pPr marL="0" indent="0">
              <a:buNone/>
            </a:pPr>
            <a:endParaRPr lang="en-US" sz="1100" dirty="0"/>
          </a:p>
          <a:p>
            <a:r>
              <a:rPr lang="en-US" dirty="0"/>
              <a:t>It is not a guarantee a deficiency will be removed just because you disagree with a deficiency; it has to be legitimate and specific to the </a:t>
            </a:r>
            <a:r>
              <a:rPr lang="en-US" dirty="0" smtClean="0"/>
              <a:t>citation</a:t>
            </a:r>
          </a:p>
          <a:p>
            <a:r>
              <a:rPr lang="en-US" dirty="0" smtClean="0"/>
              <a:t>If </a:t>
            </a:r>
            <a:r>
              <a:rPr lang="en-US" dirty="0"/>
              <a:t>you wish to use the IDR process to request deficiencies be changed or removed, your IDR </a:t>
            </a:r>
            <a:r>
              <a:rPr lang="en-US" b="1" dirty="0"/>
              <a:t>MUST</a:t>
            </a:r>
            <a:r>
              <a:rPr lang="en-US" dirty="0"/>
              <a:t> be sent within 10 working days of receipt of the SOD to </a:t>
            </a:r>
            <a:r>
              <a:rPr lang="en-US" b="1" dirty="0" smtClean="0"/>
              <a:t>Harmony Duport, </a:t>
            </a:r>
            <a:r>
              <a:rPr lang="en-US" b="1" dirty="0"/>
              <a:t>Bureau Chief</a:t>
            </a:r>
          </a:p>
          <a:p>
            <a:pPr marL="0" indent="0">
              <a:buNone/>
            </a:pPr>
            <a:endParaRPr lang="en-US" sz="1000" dirty="0"/>
          </a:p>
          <a:p>
            <a:r>
              <a:rPr lang="en-US" dirty="0"/>
              <a:t>When submitting an IDR, a POC is </a:t>
            </a:r>
            <a:r>
              <a:rPr lang="en-US" b="1" dirty="0"/>
              <a:t>NOT</a:t>
            </a:r>
            <a:r>
              <a:rPr lang="en-US" dirty="0"/>
              <a:t> to be submitted at the same </a:t>
            </a:r>
            <a:r>
              <a:rPr lang="en-US" dirty="0" smtClean="0"/>
              <a:t>time</a:t>
            </a:r>
            <a:endParaRPr lang="en-US" sz="1000" dirty="0"/>
          </a:p>
          <a:p>
            <a:r>
              <a:rPr lang="en-US" dirty="0"/>
              <a:t>After the IDR is reviewed and the process is complete, the POC will be due</a:t>
            </a:r>
          </a:p>
          <a:p>
            <a:endParaRPr lang="en-US" dirty="0"/>
          </a:p>
        </p:txBody>
      </p:sp>
    </p:spTree>
    <p:extLst>
      <p:ext uri="{BB962C8B-B14F-4D97-AF65-F5344CB8AC3E}">
        <p14:creationId xmlns:p14="http://schemas.microsoft.com/office/powerpoint/2010/main" val="241164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38630"/>
            <a:ext cx="8229600" cy="5487534"/>
          </a:xfrm>
        </p:spPr>
        <p:txBody>
          <a:bodyPr>
            <a:normAutofit fontScale="85000" lnSpcReduction="10000"/>
          </a:bodyPr>
          <a:lstStyle/>
          <a:p>
            <a:pPr marL="0" indent="0" algn="ctr">
              <a:buNone/>
            </a:pPr>
            <a:r>
              <a:rPr lang="en-US" sz="4400" b="1" dirty="0"/>
              <a:t>Arizona Department of Health Services</a:t>
            </a:r>
          </a:p>
          <a:p>
            <a:pPr marL="0" indent="0" algn="ctr">
              <a:buNone/>
            </a:pPr>
            <a:r>
              <a:rPr lang="en-US" sz="4400" dirty="0"/>
              <a:t>Cara Christ M.D., Director</a:t>
            </a:r>
          </a:p>
          <a:p>
            <a:pPr marL="0" indent="0" algn="ctr">
              <a:buNone/>
            </a:pPr>
            <a:endParaRPr lang="en-US" sz="2800" dirty="0"/>
          </a:p>
          <a:p>
            <a:pPr marL="0" indent="0" algn="ctr">
              <a:buNone/>
            </a:pPr>
            <a:r>
              <a:rPr lang="en-US" b="1" dirty="0"/>
              <a:t>Division of Public Health Licensing</a:t>
            </a:r>
          </a:p>
          <a:p>
            <a:pPr marL="0" indent="0" algn="ctr">
              <a:buNone/>
            </a:pPr>
            <a:r>
              <a:rPr lang="en-US" dirty="0"/>
              <a:t>Colby Bower, Assistant Director</a:t>
            </a:r>
          </a:p>
          <a:p>
            <a:pPr marL="0" indent="0" algn="ctr">
              <a:buNone/>
            </a:pPr>
            <a:endParaRPr lang="en-US" sz="2800" dirty="0"/>
          </a:p>
          <a:p>
            <a:pPr marL="0" indent="0" algn="ctr">
              <a:buNone/>
            </a:pPr>
            <a:r>
              <a:rPr lang="en-US" sz="3600" b="1" dirty="0"/>
              <a:t>Health Care Institution Licensing</a:t>
            </a:r>
          </a:p>
          <a:p>
            <a:pPr marL="0" indent="0" algn="ctr">
              <a:buNone/>
            </a:pPr>
            <a:r>
              <a:rPr lang="en-US" sz="3600" dirty="0"/>
              <a:t>Kathryn </a:t>
            </a:r>
            <a:r>
              <a:rPr lang="en-US" sz="3600" dirty="0" err="1"/>
              <a:t>McCanna</a:t>
            </a:r>
            <a:r>
              <a:rPr lang="en-US" sz="3600" dirty="0"/>
              <a:t>, Branch Chief</a:t>
            </a:r>
          </a:p>
          <a:p>
            <a:pPr marL="0" indent="0" algn="ctr">
              <a:buNone/>
            </a:pPr>
            <a:endParaRPr lang="en-US" sz="2800" dirty="0"/>
          </a:p>
          <a:p>
            <a:pPr marL="0" indent="0" algn="ctr">
              <a:buNone/>
            </a:pPr>
            <a:r>
              <a:rPr lang="en-US" b="1" dirty="0"/>
              <a:t>Bureau of Residential Facilities Licensing</a:t>
            </a:r>
          </a:p>
          <a:p>
            <a:pPr marL="0" indent="0" algn="ctr">
              <a:buNone/>
            </a:pPr>
            <a:r>
              <a:rPr lang="en-US" dirty="0"/>
              <a:t>Harmony Duport, Bureau Chief</a:t>
            </a:r>
          </a:p>
          <a:p>
            <a:pPr marL="0" indent="0" algn="ctr">
              <a:buNone/>
            </a:pPr>
            <a:endParaRPr lang="en-US" sz="2800" dirty="0"/>
          </a:p>
          <a:p>
            <a:endParaRPr lang="en-US" dirty="0"/>
          </a:p>
        </p:txBody>
      </p:sp>
    </p:spTree>
    <p:extLst>
      <p:ext uri="{BB962C8B-B14F-4D97-AF65-F5344CB8AC3E}">
        <p14:creationId xmlns:p14="http://schemas.microsoft.com/office/powerpoint/2010/main" val="4165048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Correction (POC)</a:t>
            </a:r>
          </a:p>
        </p:txBody>
      </p:sp>
      <p:sp>
        <p:nvSpPr>
          <p:cNvPr id="3" name="Content Placeholder 2"/>
          <p:cNvSpPr>
            <a:spLocks noGrp="1"/>
          </p:cNvSpPr>
          <p:nvPr>
            <p:ph idx="1"/>
          </p:nvPr>
        </p:nvSpPr>
        <p:spPr/>
        <p:txBody>
          <a:bodyPr>
            <a:normAutofit fontScale="70000" lnSpcReduction="20000"/>
          </a:bodyPr>
          <a:lstStyle/>
          <a:p>
            <a:r>
              <a:rPr lang="en-US" dirty="0"/>
              <a:t>Required from the facility within 10 days after a facility received a SOD with deficiencies</a:t>
            </a:r>
          </a:p>
          <a:p>
            <a:pPr marL="0" indent="0">
              <a:buNone/>
            </a:pPr>
            <a:endParaRPr lang="en-US" sz="1100" dirty="0"/>
          </a:p>
          <a:p>
            <a:r>
              <a:rPr lang="en-US" dirty="0" smtClean="0"/>
              <a:t>Read the </a:t>
            </a:r>
            <a:r>
              <a:rPr lang="en-US" dirty="0"/>
              <a:t>cover letter that comes with the SOD carefully.  It gives you information and deadlines that apply to your situation</a:t>
            </a:r>
          </a:p>
          <a:p>
            <a:pPr marL="0" indent="0">
              <a:buNone/>
            </a:pPr>
            <a:endParaRPr lang="en-US" sz="1100" dirty="0"/>
          </a:p>
          <a:p>
            <a:r>
              <a:rPr lang="en-US" dirty="0"/>
              <a:t>You will need to write a POC for each citation on the space provided on your SOD, or attach the POC on a separate </a:t>
            </a:r>
            <a:r>
              <a:rPr lang="en-US" dirty="0" smtClean="0"/>
              <a:t>paper</a:t>
            </a:r>
          </a:p>
          <a:p>
            <a:pPr>
              <a:defRPr/>
            </a:pPr>
            <a:r>
              <a:rPr lang="en-US" dirty="0"/>
              <a:t>Please follow the steps stated on the cover letter to complete the POC process.  Call your surveyor if you have questions</a:t>
            </a:r>
          </a:p>
          <a:p>
            <a:pPr marL="0" indent="0">
              <a:buNone/>
              <a:defRPr/>
            </a:pPr>
            <a:endParaRPr lang="en-US" sz="1000" dirty="0"/>
          </a:p>
          <a:p>
            <a:pPr>
              <a:defRPr/>
            </a:pPr>
            <a:r>
              <a:rPr lang="en-US" dirty="0"/>
              <a:t>You can find a copy of the SOD cover letter with a sample POC on our website: </a:t>
            </a:r>
            <a:r>
              <a:rPr lang="en-US" dirty="0">
                <a:hlinkClick r:id="rId2"/>
              </a:rPr>
              <a:t>http://azdhs.gov/licensing/residential-facilities/index.php</a:t>
            </a:r>
            <a:r>
              <a:rPr lang="en-US" dirty="0"/>
              <a:t> </a:t>
            </a:r>
          </a:p>
          <a:p>
            <a:endParaRPr lang="en-US" dirty="0"/>
          </a:p>
        </p:txBody>
      </p:sp>
    </p:spTree>
    <p:extLst>
      <p:ext uri="{BB962C8B-B14F-4D97-AF65-F5344CB8AC3E}">
        <p14:creationId xmlns:p14="http://schemas.microsoft.com/office/powerpoint/2010/main" val="1044448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Correction (POC)</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POC </a:t>
            </a:r>
            <a:r>
              <a:rPr lang="en-US" b="1" dirty="0"/>
              <a:t>MUST</a:t>
            </a:r>
            <a:r>
              <a:rPr lang="en-US" dirty="0"/>
              <a:t> outline the specific steps taken to correct each deficiency noted, and </a:t>
            </a:r>
            <a:r>
              <a:rPr lang="en-US" b="1" dirty="0"/>
              <a:t>MUST</a:t>
            </a:r>
            <a:r>
              <a:rPr lang="en-US" dirty="0"/>
              <a:t> include the following:</a:t>
            </a:r>
          </a:p>
          <a:p>
            <a:pPr marL="0" indent="0">
              <a:buNone/>
            </a:pPr>
            <a:endParaRPr lang="en-US" sz="1300" dirty="0"/>
          </a:p>
          <a:p>
            <a:pPr marL="514350" indent="-514350">
              <a:buFont typeface="+mj-lt"/>
              <a:buAutoNum type="arabicPeriod"/>
            </a:pPr>
            <a:r>
              <a:rPr lang="en-US" dirty="0"/>
              <a:t>How the deficiency is to be corrected, on </a:t>
            </a:r>
            <a:r>
              <a:rPr lang="en-US" u="sng" dirty="0"/>
              <a:t>both</a:t>
            </a:r>
            <a:r>
              <a:rPr lang="en-US" dirty="0"/>
              <a:t> a temporary and permanent basis</a:t>
            </a:r>
          </a:p>
          <a:p>
            <a:pPr marL="514350" indent="-514350">
              <a:buFont typeface="+mj-lt"/>
              <a:buAutoNum type="arabicPeriod"/>
            </a:pPr>
            <a:r>
              <a:rPr lang="en-US" dirty="0"/>
              <a:t>The date the correction will be/was completed</a:t>
            </a:r>
          </a:p>
          <a:p>
            <a:pPr marL="514350" indent="-514350">
              <a:buFont typeface="+mj-lt"/>
              <a:buAutoNum type="arabicPeriod"/>
            </a:pPr>
            <a:r>
              <a:rPr lang="en-US" dirty="0"/>
              <a:t>The name, title, and/or position of the person responsible for implementing the corrective action</a:t>
            </a:r>
          </a:p>
          <a:p>
            <a:pPr marL="514350" indent="-514350">
              <a:buFont typeface="+mj-lt"/>
              <a:buAutoNum type="arabicPeriod"/>
            </a:pPr>
            <a:r>
              <a:rPr lang="en-US" dirty="0"/>
              <a:t>A description of the monitoring system you will use to prevent the deficiency from recurring</a:t>
            </a:r>
          </a:p>
          <a:p>
            <a:pPr marL="514350" indent="-514350">
              <a:buFont typeface="+mj-lt"/>
              <a:buAutoNum type="arabicPeriod"/>
            </a:pPr>
            <a:r>
              <a:rPr lang="en-US" dirty="0"/>
              <a:t>The signature, title, and date signed of the person responsible for the POC on the first page of the SOD</a:t>
            </a:r>
          </a:p>
          <a:p>
            <a:endParaRPr lang="en-US" dirty="0"/>
          </a:p>
        </p:txBody>
      </p:sp>
    </p:spTree>
    <p:extLst>
      <p:ext uri="{BB962C8B-B14F-4D97-AF65-F5344CB8AC3E}">
        <p14:creationId xmlns:p14="http://schemas.microsoft.com/office/powerpoint/2010/main" val="1331237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905"/>
            <a:ext cx="8229600" cy="1143000"/>
          </a:xfrm>
        </p:spPr>
        <p:txBody>
          <a:bodyPr/>
          <a:lstStyle/>
          <a:p>
            <a:r>
              <a:rPr lang="en-US" dirty="0" smtClean="0"/>
              <a:t>Monitoring Systems for Prevention</a:t>
            </a:r>
            <a:endParaRPr lang="en-US" dirty="0"/>
          </a:p>
        </p:txBody>
      </p:sp>
      <p:sp>
        <p:nvSpPr>
          <p:cNvPr id="3" name="Content Placeholder 2"/>
          <p:cNvSpPr>
            <a:spLocks noGrp="1"/>
          </p:cNvSpPr>
          <p:nvPr>
            <p:ph idx="1"/>
          </p:nvPr>
        </p:nvSpPr>
        <p:spPr>
          <a:xfrm>
            <a:off x="457200" y="1170896"/>
            <a:ext cx="8229600" cy="4533219"/>
          </a:xfrm>
        </p:spPr>
        <p:txBody>
          <a:bodyPr>
            <a:normAutofit fontScale="70000" lnSpcReduction="20000"/>
          </a:bodyPr>
          <a:lstStyle/>
          <a:p>
            <a:pPr marL="0" indent="0">
              <a:buNone/>
            </a:pPr>
            <a:r>
              <a:rPr lang="en-US" b="1" u="sng" dirty="0" smtClean="0">
                <a:solidFill>
                  <a:srgbClr val="FF0000"/>
                </a:solidFill>
              </a:rPr>
              <a:t>NOT Acceptable </a:t>
            </a:r>
            <a:r>
              <a:rPr lang="en-US" dirty="0" smtClean="0"/>
              <a:t>= The manager/administrator ensures that all residents will have proof of freedom from pulmonary tuberculosis (TB).</a:t>
            </a:r>
          </a:p>
          <a:p>
            <a:pPr marL="0" indent="0">
              <a:buNone/>
            </a:pPr>
            <a:endParaRPr lang="en-US" sz="2900" dirty="0"/>
          </a:p>
          <a:p>
            <a:pPr marL="0" lvl="0" indent="0">
              <a:buNone/>
            </a:pPr>
            <a:r>
              <a:rPr lang="en-US" sz="3100" b="1" u="sng" dirty="0">
                <a:solidFill>
                  <a:srgbClr val="FF0000"/>
                </a:solidFill>
              </a:rPr>
              <a:t>NOT Acceptable </a:t>
            </a:r>
            <a:r>
              <a:rPr lang="en-US" sz="3100" dirty="0">
                <a:solidFill>
                  <a:prstClr val="black"/>
                </a:solidFill>
              </a:rPr>
              <a:t>= The manager/administrator ensures that it will not happen again.</a:t>
            </a:r>
          </a:p>
          <a:p>
            <a:pPr marL="0" indent="0">
              <a:buNone/>
            </a:pPr>
            <a:endParaRPr lang="en-US" sz="2900" dirty="0"/>
          </a:p>
          <a:p>
            <a:pPr marL="0" indent="0">
              <a:buNone/>
            </a:pPr>
            <a:r>
              <a:rPr lang="en-US" b="1" u="sng" dirty="0" smtClean="0">
                <a:solidFill>
                  <a:srgbClr val="00B050"/>
                </a:solidFill>
              </a:rPr>
              <a:t>Acceptable</a:t>
            </a:r>
            <a:r>
              <a:rPr lang="en-US" dirty="0" smtClean="0"/>
              <a:t> = The manager/administrator will conduct a monthly review of resident records to ensure that all residents have current proof of freedom from pulmonary tuberculosis (TB).</a:t>
            </a:r>
          </a:p>
          <a:p>
            <a:pPr marL="0" indent="0">
              <a:buNone/>
            </a:pPr>
            <a:endParaRPr lang="en-US" sz="2900" dirty="0"/>
          </a:p>
          <a:p>
            <a:pPr marL="0" indent="0">
              <a:buNone/>
            </a:pPr>
            <a:r>
              <a:rPr lang="en-US" b="1" u="sng" dirty="0" smtClean="0">
                <a:solidFill>
                  <a:srgbClr val="00B050"/>
                </a:solidFill>
              </a:rPr>
              <a:t>Acceptable</a:t>
            </a:r>
            <a:r>
              <a:rPr lang="en-US" dirty="0" smtClean="0"/>
              <a:t> = The manager will maintain a list of due dates for resident TB tests and will check the list monthly to see if any residents are due for a TB test during the month to ensure that all residents have current proof of freedom from pulmonary tuberculosis.  </a:t>
            </a:r>
            <a:endParaRPr lang="en-US" dirty="0"/>
          </a:p>
        </p:txBody>
      </p:sp>
    </p:spTree>
    <p:extLst>
      <p:ext uri="{BB962C8B-B14F-4D97-AF65-F5344CB8AC3E}">
        <p14:creationId xmlns:p14="http://schemas.microsoft.com/office/powerpoint/2010/main" val="387558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Correction (POC)</a:t>
            </a:r>
          </a:p>
        </p:txBody>
      </p:sp>
      <p:sp>
        <p:nvSpPr>
          <p:cNvPr id="3" name="Content Placeholder 2"/>
          <p:cNvSpPr>
            <a:spLocks noGrp="1"/>
          </p:cNvSpPr>
          <p:nvPr>
            <p:ph idx="1"/>
          </p:nvPr>
        </p:nvSpPr>
        <p:spPr/>
        <p:txBody>
          <a:bodyPr>
            <a:normAutofit fontScale="77500" lnSpcReduction="20000"/>
          </a:bodyPr>
          <a:lstStyle/>
          <a:p>
            <a:pPr>
              <a:defRPr/>
            </a:pPr>
            <a:r>
              <a:rPr lang="en-US" dirty="0"/>
              <a:t>Return the signed SOD with the POC to the Department </a:t>
            </a:r>
            <a:r>
              <a:rPr lang="en-US" b="1" dirty="0"/>
              <a:t>ON TIME </a:t>
            </a:r>
            <a:r>
              <a:rPr lang="en-US" dirty="0"/>
              <a:t>and include any supporting documentation (such as pictures, etc.) as proof that the necessary corrections have been made</a:t>
            </a:r>
          </a:p>
          <a:p>
            <a:pPr marL="0" indent="0">
              <a:buNone/>
              <a:defRPr/>
            </a:pPr>
            <a:endParaRPr lang="en-US" sz="1000" dirty="0"/>
          </a:p>
          <a:p>
            <a:pPr>
              <a:defRPr/>
            </a:pPr>
            <a:r>
              <a:rPr lang="en-US" b="1" dirty="0"/>
              <a:t>Keep a copy for your records </a:t>
            </a:r>
            <a:r>
              <a:rPr lang="en-US" dirty="0"/>
              <a:t>- You must make the SOD and POC available to the public</a:t>
            </a:r>
          </a:p>
          <a:p>
            <a:r>
              <a:rPr lang="en-US" dirty="0"/>
              <a:t>Late POC’s</a:t>
            </a:r>
          </a:p>
          <a:p>
            <a:pPr lvl="1"/>
            <a:r>
              <a:rPr lang="en-US" dirty="0"/>
              <a:t>Get them in on time!</a:t>
            </a:r>
          </a:p>
          <a:p>
            <a:pPr lvl="1"/>
            <a:r>
              <a:rPr lang="en-US" dirty="0"/>
              <a:t>Late letters will be sent and could lead to further enforcement action, which can lead to civil money penalties</a:t>
            </a:r>
          </a:p>
          <a:p>
            <a:pPr lvl="1"/>
            <a:r>
              <a:rPr lang="en-US" dirty="0"/>
              <a:t>There are </a:t>
            </a:r>
            <a:r>
              <a:rPr lang="en-US" b="1" dirty="0"/>
              <a:t>NO</a:t>
            </a:r>
            <a:r>
              <a:rPr lang="en-US" dirty="0"/>
              <a:t> POC extensions granted </a:t>
            </a:r>
          </a:p>
          <a:p>
            <a:pPr marL="0" indent="0">
              <a:buNone/>
            </a:pPr>
            <a:endParaRPr lang="en-US" sz="1000" dirty="0"/>
          </a:p>
          <a:p>
            <a:r>
              <a:rPr lang="en-US" dirty="0"/>
              <a:t>Once received, your surveyor will review your POC</a:t>
            </a:r>
          </a:p>
          <a:p>
            <a:endParaRPr lang="en-US" dirty="0"/>
          </a:p>
        </p:txBody>
      </p:sp>
    </p:spTree>
    <p:extLst>
      <p:ext uri="{BB962C8B-B14F-4D97-AF65-F5344CB8AC3E}">
        <p14:creationId xmlns:p14="http://schemas.microsoft.com/office/powerpoint/2010/main" val="218463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Correction (POC)</a:t>
            </a:r>
          </a:p>
        </p:txBody>
      </p:sp>
      <p:sp>
        <p:nvSpPr>
          <p:cNvPr id="3" name="Content Placeholder 2"/>
          <p:cNvSpPr>
            <a:spLocks noGrp="1"/>
          </p:cNvSpPr>
          <p:nvPr>
            <p:ph idx="1"/>
          </p:nvPr>
        </p:nvSpPr>
        <p:spPr/>
        <p:txBody>
          <a:bodyPr>
            <a:normAutofit fontScale="62500" lnSpcReduction="20000"/>
          </a:bodyPr>
          <a:lstStyle/>
          <a:p>
            <a:r>
              <a:rPr lang="en-US" sz="3000" u="sng" dirty="0"/>
              <a:t>Acceptable POC’s </a:t>
            </a:r>
          </a:p>
          <a:p>
            <a:pPr lvl="1"/>
            <a:r>
              <a:rPr lang="en-US" sz="3000" dirty="0"/>
              <a:t>Surveyor will recommend closing the survey</a:t>
            </a:r>
          </a:p>
          <a:p>
            <a:pPr marL="457200" lvl="1" indent="0">
              <a:buNone/>
            </a:pPr>
            <a:endParaRPr lang="en-US" sz="1000" dirty="0"/>
          </a:p>
          <a:p>
            <a:r>
              <a:rPr lang="en-US" sz="3000" u="sng" dirty="0"/>
              <a:t>Unacceptable POC’s</a:t>
            </a:r>
          </a:p>
          <a:p>
            <a:pPr lvl="1"/>
            <a:r>
              <a:rPr lang="en-US" sz="3000" dirty="0"/>
              <a:t>You will receive a letter detailing what is missing</a:t>
            </a:r>
          </a:p>
          <a:p>
            <a:pPr lvl="1"/>
            <a:r>
              <a:rPr lang="en-US" sz="3000" b="1" dirty="0"/>
              <a:t>Read the letter</a:t>
            </a:r>
            <a:r>
              <a:rPr lang="en-US" sz="3000" dirty="0"/>
              <a:t>; if it was unacceptable, it means the POC did not meet one or more of the requirements in the SOD letter</a:t>
            </a:r>
          </a:p>
          <a:p>
            <a:pPr lvl="1"/>
            <a:r>
              <a:rPr lang="en-US" sz="3000" dirty="0"/>
              <a:t>A POC which includes language that argues the deficiency, or does not address a deficiency, will be returned as unacceptable</a:t>
            </a:r>
          </a:p>
          <a:p>
            <a:pPr lvl="1"/>
            <a:r>
              <a:rPr lang="en-US" sz="3000" dirty="0"/>
              <a:t>Call your surveyor if you have additional </a:t>
            </a:r>
            <a:r>
              <a:rPr lang="en-US" sz="3000" dirty="0" smtClean="0"/>
              <a:t>questions</a:t>
            </a:r>
          </a:p>
          <a:p>
            <a:pPr>
              <a:defRPr/>
            </a:pPr>
            <a:r>
              <a:rPr lang="en-US" sz="4000" dirty="0"/>
              <a:t>Depending on the circumstances, the Surveyor may do an onsite follow-up inspection to ensure all deficiencies are corrected before closing the inspection</a:t>
            </a:r>
          </a:p>
          <a:p>
            <a:pPr marL="0" indent="0">
              <a:buNone/>
              <a:defRPr/>
            </a:pPr>
            <a:endParaRPr lang="en-US" sz="1100" dirty="0"/>
          </a:p>
          <a:p>
            <a:pPr>
              <a:defRPr/>
            </a:pPr>
            <a:r>
              <a:rPr lang="en-US" sz="4000" u="sng" dirty="0"/>
              <a:t>Reminder</a:t>
            </a:r>
            <a:r>
              <a:rPr lang="en-US" sz="4000" dirty="0"/>
              <a:t>: Your survey results and POC are public record</a:t>
            </a:r>
          </a:p>
          <a:p>
            <a:pPr marL="457200" lvl="1" indent="0">
              <a:buNone/>
            </a:pPr>
            <a:endParaRPr lang="en-US" sz="3000" dirty="0"/>
          </a:p>
          <a:p>
            <a:endParaRPr lang="en-US" dirty="0"/>
          </a:p>
        </p:txBody>
      </p:sp>
    </p:spTree>
    <p:extLst>
      <p:ext uri="{BB962C8B-B14F-4D97-AF65-F5344CB8AC3E}">
        <p14:creationId xmlns:p14="http://schemas.microsoft.com/office/powerpoint/2010/main" val="362282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a:t>
            </a:r>
            <a:r>
              <a:rPr lang="en-US" dirty="0" smtClean="0"/>
              <a:t>Ten </a:t>
            </a:r>
            <a:r>
              <a:rPr lang="en-US" dirty="0" smtClean="0"/>
              <a:t>Deficiencies - 2018 </a:t>
            </a:r>
            <a:r>
              <a:rPr lang="en-US" dirty="0" smtClean="0"/>
              <a:t/>
            </a:r>
            <a:br>
              <a:rPr lang="en-US" dirty="0" smtClean="0"/>
            </a:br>
            <a:r>
              <a:rPr lang="en-US" dirty="0" smtClean="0"/>
              <a:t>(Assisted Living)</a:t>
            </a:r>
            <a:endParaRPr lang="en-US" dirty="0"/>
          </a:p>
        </p:txBody>
      </p:sp>
      <p:sp>
        <p:nvSpPr>
          <p:cNvPr id="3" name="Content Placeholder 2"/>
          <p:cNvSpPr>
            <a:spLocks noGrp="1"/>
          </p:cNvSpPr>
          <p:nvPr>
            <p:ph idx="1"/>
          </p:nvPr>
        </p:nvSpPr>
        <p:spPr>
          <a:xfrm>
            <a:off x="457200" y="1809524"/>
            <a:ext cx="8229600" cy="4054248"/>
          </a:xfrm>
        </p:spPr>
        <p:txBody>
          <a:bodyPr>
            <a:normAutofit fontScale="77500" lnSpcReduction="20000"/>
          </a:bodyPr>
          <a:lstStyle/>
          <a:p>
            <a:pPr marL="514350" indent="-514350">
              <a:buAutoNum type="arabicPeriod"/>
            </a:pPr>
            <a:r>
              <a:rPr lang="en-US" dirty="0" smtClean="0"/>
              <a:t>R9-10-816.B.3.b:  Medication </a:t>
            </a:r>
            <a:r>
              <a:rPr lang="en-US" dirty="0" smtClean="0"/>
              <a:t>Services</a:t>
            </a:r>
          </a:p>
          <a:p>
            <a:pPr marL="514350" indent="-514350">
              <a:buAutoNum type="arabicPeriod"/>
            </a:pPr>
            <a:r>
              <a:rPr lang="en-US" dirty="0" smtClean="0"/>
              <a:t>R9-10-807.B.1.a-b:  Residency </a:t>
            </a:r>
            <a:r>
              <a:rPr lang="en-US" dirty="0"/>
              <a:t>and Residency Agreements</a:t>
            </a:r>
          </a:p>
          <a:p>
            <a:pPr marL="514350" indent="-514350">
              <a:buAutoNum type="arabicPeriod"/>
            </a:pPr>
            <a:r>
              <a:rPr lang="en-US" dirty="0"/>
              <a:t>R9-10-819.A.11: </a:t>
            </a:r>
            <a:r>
              <a:rPr lang="en-US" dirty="0" smtClean="0"/>
              <a:t> Environmental </a:t>
            </a:r>
            <a:r>
              <a:rPr lang="en-US" dirty="0"/>
              <a:t>Standards</a:t>
            </a:r>
          </a:p>
          <a:p>
            <a:pPr marL="514350" indent="-514350">
              <a:buAutoNum type="arabicPeriod"/>
            </a:pPr>
            <a:r>
              <a:rPr lang="en-US" dirty="0"/>
              <a:t>R9-10-816.F.1: </a:t>
            </a:r>
            <a:r>
              <a:rPr lang="en-US" dirty="0" smtClean="0"/>
              <a:t> Medication </a:t>
            </a:r>
            <a:r>
              <a:rPr lang="en-US" dirty="0"/>
              <a:t>Services</a:t>
            </a:r>
          </a:p>
          <a:p>
            <a:pPr marL="514350" indent="-514350">
              <a:buAutoNum type="arabicPeriod"/>
            </a:pPr>
            <a:r>
              <a:rPr lang="en-US" dirty="0" smtClean="0"/>
              <a:t>R9-10-818.A.4:  Emergency and Safety Standards</a:t>
            </a:r>
          </a:p>
          <a:p>
            <a:pPr marL="514350" indent="-514350">
              <a:buAutoNum type="arabicPeriod"/>
            </a:pPr>
            <a:r>
              <a:rPr lang="en-US" dirty="0" smtClean="0"/>
              <a:t>R9-10-816.B.3.c:  Medication Services</a:t>
            </a:r>
          </a:p>
          <a:p>
            <a:pPr marL="514350" indent="-514350">
              <a:buAutoNum type="arabicPeriod"/>
            </a:pPr>
            <a:r>
              <a:rPr lang="en-US" dirty="0" smtClean="0"/>
              <a:t>R9-10-811.C.17:  Medical Records</a:t>
            </a:r>
            <a:endParaRPr lang="en-US" dirty="0"/>
          </a:p>
          <a:p>
            <a:pPr marL="514350" indent="-514350">
              <a:buAutoNum type="arabicPeriod"/>
            </a:pPr>
            <a:r>
              <a:rPr lang="en-US" dirty="0" smtClean="0"/>
              <a:t>R9-10-818.A.2:  Emergency and Safety Standards</a:t>
            </a:r>
            <a:endParaRPr lang="en-US" dirty="0"/>
          </a:p>
          <a:p>
            <a:pPr marL="514350" indent="-514350">
              <a:buAutoNum type="arabicPeriod"/>
            </a:pPr>
            <a:r>
              <a:rPr lang="en-US" dirty="0" smtClean="0"/>
              <a:t>R9-10-806.A.7.a-b:  Personnel</a:t>
            </a:r>
            <a:endParaRPr lang="en-US" dirty="0" smtClean="0"/>
          </a:p>
          <a:p>
            <a:pPr marL="514350" indent="-514350">
              <a:buAutoNum type="arabicPeriod"/>
            </a:pPr>
            <a:r>
              <a:rPr lang="en-US" dirty="0" smtClean="0"/>
              <a:t>R9-10-807.A.1-2:  Residency and Residency Agreements</a:t>
            </a:r>
            <a:endParaRPr lang="en-US" dirty="0"/>
          </a:p>
        </p:txBody>
      </p:sp>
    </p:spTree>
    <p:extLst>
      <p:ext uri="{BB962C8B-B14F-4D97-AF65-F5344CB8AC3E}">
        <p14:creationId xmlns:p14="http://schemas.microsoft.com/office/powerpoint/2010/main" val="363081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#1</a:t>
            </a:r>
            <a:endParaRPr lang="en-US" dirty="0"/>
          </a:p>
        </p:txBody>
      </p:sp>
      <p:sp>
        <p:nvSpPr>
          <p:cNvPr id="3" name="Content Placeholder 2"/>
          <p:cNvSpPr>
            <a:spLocks noGrp="1"/>
          </p:cNvSpPr>
          <p:nvPr>
            <p:ph idx="1"/>
          </p:nvPr>
        </p:nvSpPr>
        <p:spPr/>
        <p:txBody>
          <a:bodyPr/>
          <a:lstStyle/>
          <a:p>
            <a:pPr marL="0" lvl="0" indent="0">
              <a:buNone/>
            </a:pPr>
            <a:r>
              <a:rPr lang="en-US" b="1" dirty="0" smtClean="0"/>
              <a:t>R9-10-816.B.3.b:  Medication </a:t>
            </a:r>
            <a:r>
              <a:rPr lang="en-US" b="1" dirty="0"/>
              <a:t>Services</a:t>
            </a:r>
            <a:br>
              <a:rPr lang="en-US" b="1" dirty="0"/>
            </a:br>
            <a:r>
              <a:rPr lang="en-US" dirty="0"/>
              <a:t>B. If an assisted living facility provides medication administration, a manager shall ensure that:</a:t>
            </a:r>
            <a:br>
              <a:rPr lang="en-US" dirty="0"/>
            </a:br>
            <a:r>
              <a:rPr lang="en-US" dirty="0"/>
              <a:t>3. A medication administered to a resident:</a:t>
            </a:r>
            <a:br>
              <a:rPr lang="en-US" dirty="0"/>
            </a:br>
            <a:r>
              <a:rPr lang="en-US" dirty="0"/>
              <a:t>b. Is administered in compliance with a medication order.</a:t>
            </a:r>
          </a:p>
          <a:p>
            <a:endParaRPr lang="en-US" dirty="0"/>
          </a:p>
        </p:txBody>
      </p:sp>
    </p:spTree>
    <p:extLst>
      <p:ext uri="{BB962C8B-B14F-4D97-AF65-F5344CB8AC3E}">
        <p14:creationId xmlns:p14="http://schemas.microsoft.com/office/powerpoint/2010/main" val="2455359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#2</a:t>
            </a:r>
            <a:endParaRPr lang="en-US" dirty="0"/>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pPr marL="0" lvl="0" indent="0">
              <a:buNone/>
            </a:pPr>
            <a:r>
              <a:rPr lang="en-US" b="1" dirty="0"/>
              <a:t>R9-10-807.B.1.a-b: </a:t>
            </a:r>
            <a:r>
              <a:rPr lang="en-US" b="1" dirty="0" smtClean="0"/>
              <a:t> Residency </a:t>
            </a:r>
            <a:r>
              <a:rPr lang="en-US" b="1" dirty="0"/>
              <a:t>and Residency Agreements</a:t>
            </a:r>
            <a:endParaRPr lang="en-US" dirty="0" smtClean="0"/>
          </a:p>
          <a:p>
            <a:pPr marL="0" lvl="0" indent="0">
              <a:buNone/>
            </a:pPr>
            <a:r>
              <a:rPr lang="en-US" dirty="0" smtClean="0"/>
              <a:t>B</a:t>
            </a:r>
            <a:r>
              <a:rPr lang="en-US" dirty="0"/>
              <a:t>. A manager shall ensure that before or at the time of acceptance of an individual, the individual submits documentation that is dated within 90 calendar days before the individual is accepted by an assisted living facility and:</a:t>
            </a:r>
            <a:br>
              <a:rPr lang="en-US" dirty="0"/>
            </a:br>
            <a:r>
              <a:rPr lang="en-US" dirty="0"/>
              <a:t>1. If an individual is requesting or is expected to receive supervisory care services, personal care services, or directed care services:</a:t>
            </a:r>
            <a:br>
              <a:rPr lang="en-US" dirty="0"/>
            </a:br>
            <a:r>
              <a:rPr lang="en-US" dirty="0"/>
              <a:t>a. Includes whether the individual requires:</a:t>
            </a:r>
            <a:br>
              <a:rPr lang="en-US" dirty="0"/>
            </a:br>
            <a:r>
              <a:rPr lang="en-US" dirty="0"/>
              <a:t>i. Continuous medical services, </a:t>
            </a:r>
            <a:br>
              <a:rPr lang="en-US" dirty="0"/>
            </a:br>
            <a:r>
              <a:rPr lang="en-US" dirty="0"/>
              <a:t>ii. Continuous or intermittent nursing services, or</a:t>
            </a:r>
            <a:br>
              <a:rPr lang="en-US" dirty="0"/>
            </a:br>
            <a:r>
              <a:rPr lang="en-US" dirty="0"/>
              <a:t>iii. Restraints; and</a:t>
            </a:r>
            <a:br>
              <a:rPr lang="en-US" dirty="0"/>
            </a:br>
            <a:r>
              <a:rPr lang="en-US" dirty="0"/>
              <a:t>b. Is dated and signed by a:</a:t>
            </a:r>
            <a:br>
              <a:rPr lang="en-US" dirty="0"/>
            </a:br>
            <a:r>
              <a:rPr lang="en-US" dirty="0"/>
              <a:t>i. Physician,</a:t>
            </a:r>
            <a:br>
              <a:rPr lang="en-US" dirty="0"/>
            </a:br>
            <a:r>
              <a:rPr lang="en-US" dirty="0"/>
              <a:t>ii. Registered nurse practitioner,</a:t>
            </a:r>
            <a:br>
              <a:rPr lang="en-US" dirty="0"/>
            </a:br>
            <a:r>
              <a:rPr lang="en-US" dirty="0"/>
              <a:t>iii. Registered nurse, or </a:t>
            </a:r>
            <a:br>
              <a:rPr lang="en-US" dirty="0"/>
            </a:br>
            <a:r>
              <a:rPr lang="en-US" dirty="0"/>
              <a:t>iv. Physician </a:t>
            </a:r>
            <a:r>
              <a:rPr lang="en-US" dirty="0" smtClean="0"/>
              <a:t>assistant.</a:t>
            </a:r>
            <a:endParaRPr lang="en-US" dirty="0"/>
          </a:p>
          <a:p>
            <a:pPr marL="0" indent="0">
              <a:buNone/>
            </a:pPr>
            <a:endParaRPr lang="en-US" dirty="0"/>
          </a:p>
        </p:txBody>
      </p:sp>
    </p:spTree>
    <p:extLst>
      <p:ext uri="{BB962C8B-B14F-4D97-AF65-F5344CB8AC3E}">
        <p14:creationId xmlns:p14="http://schemas.microsoft.com/office/powerpoint/2010/main" val="2877485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#3</a:t>
            </a:r>
            <a:endParaRPr lang="en-US" dirty="0"/>
          </a:p>
        </p:txBody>
      </p:sp>
      <p:sp>
        <p:nvSpPr>
          <p:cNvPr id="3" name="Content Placeholder 2"/>
          <p:cNvSpPr>
            <a:spLocks noGrp="1"/>
          </p:cNvSpPr>
          <p:nvPr>
            <p:ph idx="1"/>
          </p:nvPr>
        </p:nvSpPr>
        <p:spPr/>
        <p:txBody>
          <a:bodyPr/>
          <a:lstStyle/>
          <a:p>
            <a:pPr marL="0" indent="0">
              <a:buNone/>
            </a:pPr>
            <a:r>
              <a:rPr lang="en-US" b="1" dirty="0"/>
              <a:t>R9-10-819.A.11: </a:t>
            </a:r>
            <a:r>
              <a:rPr lang="en-US" b="1" dirty="0" smtClean="0"/>
              <a:t> Environmental </a:t>
            </a:r>
            <a:r>
              <a:rPr lang="en-US" b="1" dirty="0"/>
              <a:t>Standards</a:t>
            </a:r>
            <a:endParaRPr lang="en-US" dirty="0" smtClean="0"/>
          </a:p>
          <a:p>
            <a:pPr marL="0" indent="0">
              <a:buNone/>
            </a:pPr>
            <a:r>
              <a:rPr lang="en-US" dirty="0" smtClean="0"/>
              <a:t>A</a:t>
            </a:r>
            <a:r>
              <a:rPr lang="en-US" dirty="0"/>
              <a:t>. A manager shall ensure that:</a:t>
            </a:r>
            <a:br>
              <a:rPr lang="en-US" dirty="0"/>
            </a:br>
            <a:r>
              <a:rPr lang="en-US" dirty="0"/>
              <a:t>11. Poisonous or toxic materials stored by the assisted living facility are </a:t>
            </a:r>
            <a:r>
              <a:rPr lang="en-US" dirty="0" smtClean="0"/>
              <a:t>maintained in labeled containers in a locked area separate from food preparation and storage, dining areas, and medications and are inaccessible to residents.</a:t>
            </a:r>
            <a:endParaRPr lang="en-US" dirty="0"/>
          </a:p>
        </p:txBody>
      </p:sp>
    </p:spTree>
    <p:extLst>
      <p:ext uri="{BB962C8B-B14F-4D97-AF65-F5344CB8AC3E}">
        <p14:creationId xmlns:p14="http://schemas.microsoft.com/office/powerpoint/2010/main" val="3276549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#4</a:t>
            </a:r>
            <a:endParaRPr lang="en-US" dirty="0"/>
          </a:p>
        </p:txBody>
      </p:sp>
      <p:sp>
        <p:nvSpPr>
          <p:cNvPr id="3" name="Content Placeholder 2"/>
          <p:cNvSpPr>
            <a:spLocks noGrp="1"/>
          </p:cNvSpPr>
          <p:nvPr>
            <p:ph idx="1"/>
          </p:nvPr>
        </p:nvSpPr>
        <p:spPr/>
        <p:txBody>
          <a:bodyPr/>
          <a:lstStyle/>
          <a:p>
            <a:pPr marL="0" indent="0">
              <a:buNone/>
            </a:pPr>
            <a:r>
              <a:rPr lang="en-US" b="1" dirty="0" smtClean="0"/>
              <a:t>R9-10-816.F.1:  Medication </a:t>
            </a:r>
            <a:r>
              <a:rPr lang="en-US" b="1" dirty="0"/>
              <a:t>Services</a:t>
            </a:r>
            <a:endParaRPr lang="en-US" dirty="0" smtClean="0"/>
          </a:p>
          <a:p>
            <a:pPr marL="0" indent="0">
              <a:buNone/>
            </a:pPr>
            <a:r>
              <a:rPr lang="en-US" dirty="0" smtClean="0"/>
              <a:t>F</a:t>
            </a:r>
            <a:r>
              <a:rPr lang="en-US" dirty="0"/>
              <a:t>. When medication is stored by an assisted  </a:t>
            </a:r>
            <a:r>
              <a:rPr lang="en-US" dirty="0" smtClean="0"/>
              <a:t>  living </a:t>
            </a:r>
            <a:r>
              <a:rPr lang="en-US" dirty="0"/>
              <a:t>facility, a manager shall ensure that:</a:t>
            </a:r>
            <a:br>
              <a:rPr lang="en-US" dirty="0"/>
            </a:br>
            <a:r>
              <a:rPr lang="en-US" dirty="0"/>
              <a:t>1. Medication is stored in a separate locked </a:t>
            </a:r>
            <a:r>
              <a:rPr lang="en-US" dirty="0" smtClean="0"/>
              <a:t>room</a:t>
            </a:r>
            <a:r>
              <a:rPr lang="en-US" dirty="0"/>
              <a:t>, closet, cabinet, or self-contained unit </a:t>
            </a:r>
            <a:r>
              <a:rPr lang="en-US" dirty="0" smtClean="0"/>
              <a:t>	and </a:t>
            </a:r>
            <a:r>
              <a:rPr lang="en-US" dirty="0"/>
              <a:t>used only for medication storage.</a:t>
            </a:r>
          </a:p>
        </p:txBody>
      </p:sp>
    </p:spTree>
    <p:extLst>
      <p:ext uri="{BB962C8B-B14F-4D97-AF65-F5344CB8AC3E}">
        <p14:creationId xmlns:p14="http://schemas.microsoft.com/office/powerpoint/2010/main" val="3743938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Office Locations and Phone Numbers</a:t>
            </a:r>
          </a:p>
        </p:txBody>
      </p:sp>
      <p:sp>
        <p:nvSpPr>
          <p:cNvPr id="3" name="Content Placeholder 2"/>
          <p:cNvSpPr>
            <a:spLocks noGrp="1"/>
          </p:cNvSpPr>
          <p:nvPr>
            <p:ph idx="1"/>
          </p:nvPr>
        </p:nvSpPr>
        <p:spPr/>
        <p:txBody>
          <a:bodyPr/>
          <a:lstStyle/>
          <a:p>
            <a:pPr marL="0" indent="0">
              <a:buNone/>
              <a:defRPr/>
            </a:pPr>
            <a:r>
              <a:rPr lang="en-US" dirty="0"/>
              <a:t>Phoenix:  150 N. 18</a:t>
            </a:r>
            <a:r>
              <a:rPr lang="en-US" baseline="30000" dirty="0"/>
              <a:t>th</a:t>
            </a:r>
            <a:r>
              <a:rPr lang="en-US" dirty="0"/>
              <a:t> Ave.,  Suite 420 </a:t>
            </a:r>
          </a:p>
          <a:p>
            <a:pPr marL="0" indent="0">
              <a:buNone/>
              <a:defRPr/>
            </a:pPr>
            <a:r>
              <a:rPr lang="en-US" dirty="0" smtClean="0"/>
              <a:t>	602-364-2639</a:t>
            </a:r>
            <a:r>
              <a:rPr lang="en-US" dirty="0"/>
              <a:t>		FAX: 602-324-5872</a:t>
            </a:r>
          </a:p>
          <a:p>
            <a:pPr marL="0" indent="0">
              <a:buNone/>
              <a:defRPr/>
            </a:pPr>
            <a:endParaRPr lang="en-US" sz="1200" dirty="0"/>
          </a:p>
          <a:p>
            <a:pPr marL="0" indent="0">
              <a:buNone/>
              <a:defRPr/>
            </a:pPr>
            <a:r>
              <a:rPr lang="en-US" dirty="0"/>
              <a:t>T</a:t>
            </a:r>
            <a:r>
              <a:rPr lang="en-US" dirty="0" smtClean="0"/>
              <a:t>ucson</a:t>
            </a:r>
            <a:r>
              <a:rPr lang="en-US" dirty="0"/>
              <a:t>:  400 W. Congress St.,  Suite 116 </a:t>
            </a:r>
          </a:p>
          <a:p>
            <a:pPr marL="0" indent="0">
              <a:buNone/>
              <a:defRPr/>
            </a:pPr>
            <a:r>
              <a:rPr lang="en-US" dirty="0" smtClean="0"/>
              <a:t>	520-628-6965</a:t>
            </a:r>
            <a:r>
              <a:rPr lang="en-US" dirty="0"/>
              <a:t>		FAX: 520-628-6991</a:t>
            </a:r>
          </a:p>
          <a:p>
            <a:pPr marL="0" indent="0">
              <a:buNone/>
              <a:defRPr/>
            </a:pPr>
            <a:endParaRPr lang="en-US" sz="2000" dirty="0"/>
          </a:p>
          <a:p>
            <a:pPr marL="0" indent="0">
              <a:buNone/>
              <a:tabLst>
                <a:tab pos="2578100" algn="l"/>
              </a:tabLst>
            </a:pPr>
            <a:r>
              <a:rPr lang="en-US" sz="2800" dirty="0"/>
              <a:t>Website: </a:t>
            </a:r>
            <a:r>
              <a:rPr lang="en-US" sz="2000" dirty="0">
                <a:hlinkClick r:id="rId2"/>
              </a:rPr>
              <a:t>http://azdhs.gov/licensing/residential-facilities/index.php</a:t>
            </a:r>
            <a:r>
              <a:rPr lang="en-US" sz="2000" dirty="0"/>
              <a:t> </a:t>
            </a:r>
          </a:p>
          <a:p>
            <a:pPr marL="0" indent="0">
              <a:buNone/>
            </a:pPr>
            <a:r>
              <a:rPr lang="en-US" dirty="0"/>
              <a:t>Email: </a:t>
            </a:r>
            <a:r>
              <a:rPr lang="en-US" dirty="0">
                <a:hlinkClick r:id="rId3"/>
              </a:rPr>
              <a:t>Residential.Licensing@azdhs.gov</a:t>
            </a:r>
            <a:endParaRPr lang="en-US" dirty="0"/>
          </a:p>
          <a:p>
            <a:endParaRPr lang="en-US" dirty="0"/>
          </a:p>
        </p:txBody>
      </p:sp>
    </p:spTree>
    <p:extLst>
      <p:ext uri="{BB962C8B-B14F-4D97-AF65-F5344CB8AC3E}">
        <p14:creationId xmlns:p14="http://schemas.microsoft.com/office/powerpoint/2010/main" val="2125026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#5</a:t>
            </a:r>
            <a:endParaRPr lang="en-US" dirty="0"/>
          </a:p>
        </p:txBody>
      </p:sp>
      <p:sp>
        <p:nvSpPr>
          <p:cNvPr id="3" name="Content Placeholder 2"/>
          <p:cNvSpPr>
            <a:spLocks noGrp="1"/>
          </p:cNvSpPr>
          <p:nvPr>
            <p:ph idx="1"/>
          </p:nvPr>
        </p:nvSpPr>
        <p:spPr/>
        <p:txBody>
          <a:bodyPr/>
          <a:lstStyle/>
          <a:p>
            <a:pPr marL="0" indent="0">
              <a:buNone/>
            </a:pPr>
            <a:r>
              <a:rPr lang="en-US" b="1" dirty="0" smtClean="0"/>
              <a:t>R9-10-818.A.4:  Emergency </a:t>
            </a:r>
            <a:r>
              <a:rPr lang="en-US" b="1" dirty="0"/>
              <a:t>and Safety Standards</a:t>
            </a:r>
            <a:endParaRPr lang="en-US" dirty="0" smtClean="0"/>
          </a:p>
          <a:p>
            <a:pPr marL="0" indent="0">
              <a:buNone/>
            </a:pPr>
            <a:r>
              <a:rPr lang="en-US" dirty="0" smtClean="0"/>
              <a:t>A</a:t>
            </a:r>
            <a:r>
              <a:rPr lang="en-US" dirty="0"/>
              <a:t>. A manager shall ensure that:</a:t>
            </a:r>
            <a:br>
              <a:rPr lang="en-US" dirty="0"/>
            </a:br>
            <a:r>
              <a:rPr lang="en-US" dirty="0"/>
              <a:t>4. A disaster drill for employees is conducted on each shift at least once every three months and documented.</a:t>
            </a:r>
          </a:p>
        </p:txBody>
      </p:sp>
    </p:spTree>
    <p:extLst>
      <p:ext uri="{BB962C8B-B14F-4D97-AF65-F5344CB8AC3E}">
        <p14:creationId xmlns:p14="http://schemas.microsoft.com/office/powerpoint/2010/main" val="525186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#6</a:t>
            </a:r>
            <a:endParaRPr lang="en-US" dirty="0"/>
          </a:p>
        </p:txBody>
      </p:sp>
      <p:sp>
        <p:nvSpPr>
          <p:cNvPr id="3" name="Content Placeholder 2"/>
          <p:cNvSpPr>
            <a:spLocks noGrp="1"/>
          </p:cNvSpPr>
          <p:nvPr>
            <p:ph idx="1"/>
          </p:nvPr>
        </p:nvSpPr>
        <p:spPr/>
        <p:txBody>
          <a:bodyPr/>
          <a:lstStyle/>
          <a:p>
            <a:pPr marL="0" lvl="0" indent="0">
              <a:buNone/>
            </a:pPr>
            <a:r>
              <a:rPr lang="en-US" b="1" dirty="0" smtClean="0"/>
              <a:t>R9-10-816.B.3.c:  Medication </a:t>
            </a:r>
            <a:r>
              <a:rPr lang="en-US" b="1" dirty="0"/>
              <a:t>Services</a:t>
            </a:r>
            <a:br>
              <a:rPr lang="en-US" b="1" dirty="0"/>
            </a:br>
            <a:r>
              <a:rPr lang="en-US" dirty="0"/>
              <a:t>B. If an assisted living facility provides medication administration, a manager shall ensure that:</a:t>
            </a:r>
            <a:br>
              <a:rPr lang="en-US" dirty="0"/>
            </a:br>
            <a:r>
              <a:rPr lang="en-US" dirty="0" smtClean="0"/>
              <a:t>3. A </a:t>
            </a:r>
            <a:r>
              <a:rPr lang="en-US" dirty="0"/>
              <a:t>medication administered to a resident:</a:t>
            </a:r>
            <a:br>
              <a:rPr lang="en-US" dirty="0"/>
            </a:br>
            <a:r>
              <a:rPr lang="en-US" dirty="0" smtClean="0"/>
              <a:t>c. Is documented in the resident’s medical record.</a:t>
            </a:r>
            <a:endParaRPr lang="en-US" dirty="0"/>
          </a:p>
          <a:p>
            <a:endParaRPr lang="en-US" dirty="0"/>
          </a:p>
        </p:txBody>
      </p:sp>
    </p:spTree>
    <p:extLst>
      <p:ext uri="{BB962C8B-B14F-4D97-AF65-F5344CB8AC3E}">
        <p14:creationId xmlns:p14="http://schemas.microsoft.com/office/powerpoint/2010/main" val="3131344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#7</a:t>
            </a:r>
            <a:endParaRPr lang="en-US" dirty="0"/>
          </a:p>
        </p:txBody>
      </p:sp>
      <p:sp>
        <p:nvSpPr>
          <p:cNvPr id="3" name="Content Placeholder 2"/>
          <p:cNvSpPr>
            <a:spLocks noGrp="1"/>
          </p:cNvSpPr>
          <p:nvPr>
            <p:ph idx="1"/>
          </p:nvPr>
        </p:nvSpPr>
        <p:spPr>
          <a:xfrm>
            <a:off x="457200" y="1600201"/>
            <a:ext cx="8229600" cy="4002314"/>
          </a:xfrm>
        </p:spPr>
        <p:txBody>
          <a:bodyPr/>
          <a:lstStyle/>
          <a:p>
            <a:pPr marL="0" lvl="0" indent="0">
              <a:buNone/>
            </a:pPr>
            <a:r>
              <a:rPr lang="en-US" b="1" dirty="0"/>
              <a:t>R9-10-811.C.17: </a:t>
            </a:r>
            <a:r>
              <a:rPr lang="en-US" b="1" dirty="0" smtClean="0"/>
              <a:t> Medical </a:t>
            </a:r>
            <a:r>
              <a:rPr lang="en-US" b="1" dirty="0"/>
              <a:t>Records</a:t>
            </a:r>
            <a:endParaRPr lang="en-US" dirty="0"/>
          </a:p>
          <a:p>
            <a:pPr marL="0" lvl="0" indent="0">
              <a:buNone/>
            </a:pPr>
            <a:r>
              <a:rPr lang="en-US" dirty="0"/>
              <a:t>C. A manager shall ensure that a resident’s medical record contains:</a:t>
            </a:r>
            <a:br>
              <a:rPr lang="en-US" dirty="0"/>
            </a:br>
            <a:r>
              <a:rPr lang="en-US" dirty="0"/>
              <a:t>17. Documentation of notification of the resident of the availability of vaccination for influenza and pneumonia, according to A.R.S. 36-406(1)(d</a:t>
            </a:r>
            <a:r>
              <a:rPr lang="en-US" dirty="0" smtClean="0"/>
              <a:t>).</a:t>
            </a:r>
            <a:endParaRPr lang="en-US" dirty="0"/>
          </a:p>
        </p:txBody>
      </p:sp>
    </p:spTree>
    <p:extLst>
      <p:ext uri="{BB962C8B-B14F-4D97-AF65-F5344CB8AC3E}">
        <p14:creationId xmlns:p14="http://schemas.microsoft.com/office/powerpoint/2010/main" val="3005988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#8</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a:solidFill>
                  <a:prstClr val="black"/>
                </a:solidFill>
              </a:rPr>
              <a:t>R9-10-818.A.2: </a:t>
            </a:r>
            <a:r>
              <a:rPr lang="en-US" b="1" dirty="0" smtClean="0">
                <a:solidFill>
                  <a:prstClr val="black"/>
                </a:solidFill>
              </a:rPr>
              <a:t> Emergency </a:t>
            </a:r>
            <a:r>
              <a:rPr lang="en-US" b="1" dirty="0">
                <a:solidFill>
                  <a:prstClr val="black"/>
                </a:solidFill>
              </a:rPr>
              <a:t>and Safety Standards</a:t>
            </a:r>
            <a:br>
              <a:rPr lang="en-US" b="1" dirty="0">
                <a:solidFill>
                  <a:prstClr val="black"/>
                </a:solidFill>
              </a:rPr>
            </a:br>
            <a:r>
              <a:rPr lang="en-US" dirty="0">
                <a:solidFill>
                  <a:prstClr val="black"/>
                </a:solidFill>
              </a:rPr>
              <a:t>A. A manager shall ensure that:</a:t>
            </a:r>
            <a:br>
              <a:rPr lang="en-US" dirty="0">
                <a:solidFill>
                  <a:prstClr val="black"/>
                </a:solidFill>
              </a:rPr>
            </a:br>
            <a:r>
              <a:rPr lang="en-US" dirty="0">
                <a:solidFill>
                  <a:prstClr val="black"/>
                </a:solidFill>
              </a:rPr>
              <a:t>2. The disaster plan required in subsection (A)(1) is reviewed at least once every 12 </a:t>
            </a:r>
            <a:r>
              <a:rPr lang="en-US" dirty="0" smtClean="0">
                <a:solidFill>
                  <a:prstClr val="black"/>
                </a:solidFill>
              </a:rPr>
              <a:t>months.</a:t>
            </a:r>
            <a:endParaRPr lang="en-US" dirty="0">
              <a:solidFill>
                <a:prstClr val="black"/>
              </a:solidFill>
            </a:endParaRPr>
          </a:p>
          <a:p>
            <a:pPr marL="0" lvl="0" indent="0">
              <a:buNone/>
            </a:pPr>
            <a:endParaRPr lang="en-US" b="1" dirty="0" smtClean="0"/>
          </a:p>
          <a:p>
            <a:pPr marL="0" lvl="0" indent="0">
              <a:buNone/>
            </a:pPr>
            <a:endParaRPr lang="en-US" b="1" dirty="0"/>
          </a:p>
        </p:txBody>
      </p:sp>
    </p:spTree>
    <p:extLst>
      <p:ext uri="{BB962C8B-B14F-4D97-AF65-F5344CB8AC3E}">
        <p14:creationId xmlns:p14="http://schemas.microsoft.com/office/powerpoint/2010/main" val="916147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#9</a:t>
            </a:r>
            <a:endParaRPr lang="en-US" dirty="0"/>
          </a:p>
        </p:txBody>
      </p:sp>
      <p:sp>
        <p:nvSpPr>
          <p:cNvPr id="3" name="Content Placeholder 2"/>
          <p:cNvSpPr>
            <a:spLocks noGrp="1"/>
          </p:cNvSpPr>
          <p:nvPr>
            <p:ph idx="1"/>
          </p:nvPr>
        </p:nvSpPr>
        <p:spPr>
          <a:xfrm>
            <a:off x="457200" y="1600201"/>
            <a:ext cx="8229600" cy="4278086"/>
          </a:xfrm>
        </p:spPr>
        <p:txBody>
          <a:bodyPr>
            <a:normAutofit fontScale="92500" lnSpcReduction="20000"/>
          </a:bodyPr>
          <a:lstStyle/>
          <a:p>
            <a:pPr marL="0" indent="0">
              <a:buNone/>
            </a:pPr>
            <a:r>
              <a:rPr lang="en-US" b="1" dirty="0" smtClean="0"/>
              <a:t>R9-10-806.A.7.a-b:  Personnel</a:t>
            </a:r>
            <a:endParaRPr lang="en-US" dirty="0"/>
          </a:p>
          <a:p>
            <a:pPr marL="0" indent="0">
              <a:buNone/>
            </a:pPr>
            <a:r>
              <a:rPr lang="en-US" dirty="0"/>
              <a:t>A. A manager shall ensure that:</a:t>
            </a:r>
            <a:r>
              <a:rPr lang="en-US" b="1" dirty="0"/>
              <a:t/>
            </a:r>
            <a:br>
              <a:rPr lang="en-US" b="1" dirty="0"/>
            </a:br>
            <a:r>
              <a:rPr lang="en-US" dirty="0"/>
              <a:t>7. A manager, a caregiver, and an assistant caregiver, or an employee or a volunteer who has or is expected to have more than eight hours per week of direct interaction with residents, provides evidence of freedom from infectious tuberculosis:</a:t>
            </a:r>
            <a:br>
              <a:rPr lang="en-US" dirty="0"/>
            </a:br>
            <a:r>
              <a:rPr lang="en-US" dirty="0"/>
              <a:t>a. On or before the date the individual begins providing services at or on behalf of the assisted living facility, and</a:t>
            </a:r>
            <a:br>
              <a:rPr lang="en-US" dirty="0"/>
            </a:br>
            <a:r>
              <a:rPr lang="en-US" dirty="0"/>
              <a:t>b. As specified in R9-10-113.</a:t>
            </a:r>
          </a:p>
          <a:p>
            <a:pPr marL="0" indent="0">
              <a:buNone/>
            </a:pPr>
            <a:endParaRPr lang="en-US" b="1" dirty="0" smtClean="0"/>
          </a:p>
        </p:txBody>
      </p:sp>
    </p:spTree>
    <p:extLst>
      <p:ext uri="{BB962C8B-B14F-4D97-AF65-F5344CB8AC3E}">
        <p14:creationId xmlns:p14="http://schemas.microsoft.com/office/powerpoint/2010/main" val="2479951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(Assisted Living</a:t>
            </a:r>
            <a:r>
              <a:rPr lang="en-US" dirty="0" smtClean="0"/>
              <a:t>) #10</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R9-10-807.A.1-2: </a:t>
            </a:r>
            <a:r>
              <a:rPr lang="en-US" b="1" dirty="0" smtClean="0"/>
              <a:t> Residency </a:t>
            </a:r>
            <a:r>
              <a:rPr lang="en-US" b="1" dirty="0"/>
              <a:t>and Residency Agreements</a:t>
            </a:r>
          </a:p>
          <a:p>
            <a:pPr marL="0" lvl="0" indent="0">
              <a:buNone/>
            </a:pPr>
            <a:r>
              <a:rPr lang="en-US" dirty="0">
                <a:solidFill>
                  <a:prstClr val="black"/>
                </a:solidFill>
              </a:rPr>
              <a:t>A. Except as provided in R9-10-808(B)(2), a manager shall ensure that a resident provides evidence of freedom from infectious tuberculosis:</a:t>
            </a:r>
          </a:p>
          <a:p>
            <a:pPr marL="0" lvl="0" indent="0">
              <a:buNone/>
            </a:pPr>
            <a:r>
              <a:rPr lang="en-US" dirty="0">
                <a:solidFill>
                  <a:prstClr val="black"/>
                </a:solidFill>
              </a:rPr>
              <a:t>1. Before or within seven calendar days after the resident’s date of occupancy, and</a:t>
            </a:r>
          </a:p>
          <a:p>
            <a:pPr marL="0" lvl="0" indent="0">
              <a:buNone/>
            </a:pPr>
            <a:r>
              <a:rPr lang="en-US" dirty="0">
                <a:solidFill>
                  <a:prstClr val="black"/>
                </a:solidFill>
              </a:rPr>
              <a:t>2.  As specified in R9-10-113.</a:t>
            </a:r>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1719331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24"/>
            <a:ext cx="8229600" cy="1143000"/>
          </a:xfrm>
        </p:spPr>
        <p:txBody>
          <a:bodyPr>
            <a:normAutofit fontScale="90000"/>
          </a:bodyPr>
          <a:lstStyle/>
          <a:p>
            <a:r>
              <a:rPr lang="en-US" dirty="0"/>
              <a:t>Top </a:t>
            </a:r>
            <a:r>
              <a:rPr lang="en-US" dirty="0" smtClean="0"/>
              <a:t>Ten </a:t>
            </a:r>
            <a:r>
              <a:rPr lang="en-US" dirty="0" smtClean="0"/>
              <a:t>Deficiencies - 2018 </a:t>
            </a:r>
            <a:r>
              <a:rPr lang="en-US" dirty="0" smtClean="0"/>
              <a:t/>
            </a:r>
            <a:br>
              <a:rPr lang="en-US" dirty="0" smtClean="0"/>
            </a:br>
            <a:r>
              <a:rPr lang="en-US" dirty="0" smtClean="0"/>
              <a:t>(Behavioral Health)</a:t>
            </a:r>
            <a:endParaRPr lang="en-US" dirty="0"/>
          </a:p>
        </p:txBody>
      </p:sp>
      <p:sp>
        <p:nvSpPr>
          <p:cNvPr id="3" name="Content Placeholder 2"/>
          <p:cNvSpPr>
            <a:spLocks noGrp="1"/>
          </p:cNvSpPr>
          <p:nvPr>
            <p:ph idx="1"/>
          </p:nvPr>
        </p:nvSpPr>
        <p:spPr>
          <a:xfrm>
            <a:off x="457200" y="1435780"/>
            <a:ext cx="8229600" cy="4544106"/>
          </a:xfrm>
        </p:spPr>
        <p:txBody>
          <a:bodyPr>
            <a:noAutofit/>
          </a:bodyPr>
          <a:lstStyle/>
          <a:p>
            <a:pPr marL="514350" lvl="0" indent="-514350">
              <a:buFont typeface="Arial"/>
              <a:buAutoNum type="arabicPeriod"/>
            </a:pPr>
            <a:r>
              <a:rPr lang="en-US" sz="2500" dirty="0" smtClean="0">
                <a:solidFill>
                  <a:prstClr val="black"/>
                </a:solidFill>
              </a:rPr>
              <a:t>R9-10-720.B.4:  Emergency </a:t>
            </a:r>
            <a:r>
              <a:rPr lang="en-US" sz="2500" dirty="0">
                <a:solidFill>
                  <a:prstClr val="black"/>
                </a:solidFill>
              </a:rPr>
              <a:t>and Safety </a:t>
            </a:r>
            <a:r>
              <a:rPr lang="en-US" sz="2500" dirty="0" smtClean="0">
                <a:solidFill>
                  <a:prstClr val="black"/>
                </a:solidFill>
              </a:rPr>
              <a:t>Standards</a:t>
            </a:r>
          </a:p>
          <a:p>
            <a:pPr marL="514350" lvl="0" indent="-514350">
              <a:buFont typeface="Arial"/>
              <a:buAutoNum type="arabicPeriod"/>
            </a:pPr>
            <a:r>
              <a:rPr lang="en-US" sz="2500" dirty="0" smtClean="0">
                <a:solidFill>
                  <a:prstClr val="black"/>
                </a:solidFill>
              </a:rPr>
              <a:t>R9-10-706.F.1-2:  Personnel</a:t>
            </a:r>
          </a:p>
          <a:p>
            <a:pPr marL="514350" lvl="0" indent="-514350">
              <a:buFont typeface="Arial"/>
              <a:buAutoNum type="arabicPeriod"/>
            </a:pPr>
            <a:r>
              <a:rPr lang="en-US" sz="2500" dirty="0" smtClean="0">
                <a:solidFill>
                  <a:prstClr val="black"/>
                </a:solidFill>
              </a:rPr>
              <a:t>R9-10-721.A.14:  Environmental Standards</a:t>
            </a:r>
            <a:endParaRPr lang="en-US" sz="2500" dirty="0">
              <a:solidFill>
                <a:prstClr val="black"/>
              </a:solidFill>
            </a:endParaRPr>
          </a:p>
          <a:p>
            <a:pPr marL="514350" lvl="0" indent="-514350">
              <a:buFont typeface="Arial"/>
              <a:buAutoNum type="arabicPeriod"/>
            </a:pPr>
            <a:r>
              <a:rPr lang="en-US" sz="2500" dirty="0" smtClean="0">
                <a:solidFill>
                  <a:prstClr val="black"/>
                </a:solidFill>
              </a:rPr>
              <a:t>R9-10-718.C.6.a:  Medication Services</a:t>
            </a:r>
            <a:endParaRPr lang="en-US" sz="2500" dirty="0">
              <a:solidFill>
                <a:prstClr val="black"/>
              </a:solidFill>
            </a:endParaRPr>
          </a:p>
          <a:p>
            <a:pPr marL="514350" indent="-514350">
              <a:buAutoNum type="arabicPeriod"/>
            </a:pPr>
            <a:r>
              <a:rPr lang="en-US" sz="2500" dirty="0" smtClean="0"/>
              <a:t>R9-10-707.A.12.a-b:  Admission; Assessment</a:t>
            </a:r>
          </a:p>
          <a:p>
            <a:pPr marL="514350" indent="-514350">
              <a:buAutoNum type="arabicPeriod"/>
            </a:pPr>
            <a:r>
              <a:rPr lang="en-US" sz="2500" dirty="0" smtClean="0"/>
              <a:t>R9-10-720.B.5:  Emergency and Safety Standards</a:t>
            </a:r>
          </a:p>
          <a:p>
            <a:pPr marL="514350" lvl="0" indent="-514350">
              <a:buFont typeface="Arial"/>
              <a:buAutoNum type="arabicPeriod"/>
            </a:pPr>
            <a:r>
              <a:rPr lang="en-US" sz="2500" dirty="0">
                <a:solidFill>
                  <a:prstClr val="black"/>
                </a:solidFill>
              </a:rPr>
              <a:t>R9-10-707.A.5</a:t>
            </a:r>
            <a:r>
              <a:rPr lang="en-US" sz="2500" dirty="0" smtClean="0">
                <a:solidFill>
                  <a:prstClr val="black"/>
                </a:solidFill>
              </a:rPr>
              <a:t>:  </a:t>
            </a:r>
            <a:r>
              <a:rPr lang="en-US" sz="2500" dirty="0">
                <a:solidFill>
                  <a:prstClr val="black"/>
                </a:solidFill>
              </a:rPr>
              <a:t>Admission; Assessment</a:t>
            </a:r>
          </a:p>
          <a:p>
            <a:pPr marL="514350" indent="-514350">
              <a:buAutoNum type="arabicPeriod"/>
            </a:pPr>
            <a:r>
              <a:rPr lang="en-US" sz="2500" dirty="0" smtClean="0"/>
              <a:t>R9-10-722.B.5.a:  Physical Plant Standards</a:t>
            </a:r>
            <a:endParaRPr lang="en-US" sz="2500" dirty="0" smtClean="0"/>
          </a:p>
          <a:p>
            <a:pPr marL="514350" lvl="0" indent="-514350">
              <a:buFont typeface="Arial"/>
              <a:buAutoNum type="arabicPeriod"/>
            </a:pPr>
            <a:r>
              <a:rPr lang="en-US" sz="2500" dirty="0" smtClean="0">
                <a:solidFill>
                  <a:prstClr val="black"/>
                </a:solidFill>
              </a:rPr>
              <a:t>R9-10-707.A.7.a:  Admission; Assessment</a:t>
            </a:r>
            <a:endParaRPr lang="en-US" sz="2500" dirty="0">
              <a:solidFill>
                <a:prstClr val="black"/>
              </a:solidFill>
            </a:endParaRPr>
          </a:p>
          <a:p>
            <a:pPr marL="514350" indent="-514350">
              <a:buAutoNum type="arabicPeriod"/>
            </a:pPr>
            <a:r>
              <a:rPr lang="en-US" sz="2500" dirty="0" smtClean="0"/>
              <a:t>R9-10-721.A.10:  Environmental </a:t>
            </a:r>
            <a:r>
              <a:rPr lang="en-US" sz="2500" dirty="0" smtClean="0"/>
              <a:t>Standards</a:t>
            </a:r>
          </a:p>
        </p:txBody>
      </p:sp>
    </p:spTree>
    <p:extLst>
      <p:ext uri="{BB962C8B-B14F-4D97-AF65-F5344CB8AC3E}">
        <p14:creationId xmlns:p14="http://schemas.microsoft.com/office/powerpoint/2010/main" val="3907101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R9-10-720.B.4:  Emergency </a:t>
            </a:r>
            <a:r>
              <a:rPr lang="en-US" b="1" dirty="0"/>
              <a:t>and Safety Standards</a:t>
            </a:r>
          </a:p>
          <a:p>
            <a:pPr marL="0" indent="0">
              <a:buNone/>
            </a:pPr>
            <a:r>
              <a:rPr lang="en-US" dirty="0"/>
              <a:t>B. Except for an outdoor behavioral health care program provided by a behavioral health residential facility, an administrator shall ensure that:</a:t>
            </a:r>
            <a:br>
              <a:rPr lang="en-US" dirty="0"/>
            </a:br>
            <a:r>
              <a:rPr lang="en-US" dirty="0"/>
              <a:t>4. A disaster drill for employees is conducted on each shift at least once every three months and </a:t>
            </a:r>
            <a:r>
              <a:rPr lang="en-US" dirty="0" smtClean="0"/>
              <a:t>documented.</a:t>
            </a:r>
            <a:endParaRPr lang="en-US" dirty="0"/>
          </a:p>
        </p:txBody>
      </p:sp>
    </p:spTree>
    <p:extLst>
      <p:ext uri="{BB962C8B-B14F-4D97-AF65-F5344CB8AC3E}">
        <p14:creationId xmlns:p14="http://schemas.microsoft.com/office/powerpoint/2010/main" val="177283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R9-10-706.F.1-2:  Personnel</a:t>
            </a:r>
            <a:endParaRPr lang="en-US" b="1" dirty="0"/>
          </a:p>
          <a:p>
            <a:pPr marL="0" indent="0">
              <a:buNone/>
            </a:pPr>
            <a:r>
              <a:rPr lang="en-US" dirty="0" smtClean="0"/>
              <a:t>F.  An </a:t>
            </a:r>
            <a:r>
              <a:rPr lang="en-US" dirty="0"/>
              <a:t>administrator shall ensure that a personnel member, or an employee, a volunteer, or a student who has or is expected to have more than eight hours of direct interaction per week with residents, provides evidence of freedom from infectious tuberculosis:</a:t>
            </a:r>
            <a:br>
              <a:rPr lang="en-US" dirty="0"/>
            </a:br>
            <a:r>
              <a:rPr lang="en-US" dirty="0"/>
              <a:t>1. On or before the date the individual begins providing services at or on behalf of the behavioral health residential facility, and</a:t>
            </a:r>
            <a:br>
              <a:rPr lang="en-US" dirty="0"/>
            </a:br>
            <a:r>
              <a:rPr lang="en-US" dirty="0"/>
              <a:t>2. As specified in R9-10-113.</a:t>
            </a:r>
          </a:p>
        </p:txBody>
      </p:sp>
    </p:spTree>
    <p:extLst>
      <p:ext uri="{BB962C8B-B14F-4D97-AF65-F5344CB8AC3E}">
        <p14:creationId xmlns:p14="http://schemas.microsoft.com/office/powerpoint/2010/main" val="2164213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#3</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R9-10-721.A.14:  Environmental </a:t>
            </a:r>
            <a:r>
              <a:rPr lang="en-US" b="1" dirty="0"/>
              <a:t>Standards</a:t>
            </a:r>
          </a:p>
          <a:p>
            <a:pPr marL="0" indent="0">
              <a:buNone/>
            </a:pPr>
            <a:r>
              <a:rPr lang="en-US" dirty="0"/>
              <a:t>A. Except for an outdoor behavioral health care program provided by a behavioral health residential facility, an administrator shall ensure that:</a:t>
            </a:r>
          </a:p>
          <a:p>
            <a:pPr marL="0" indent="0">
              <a:buNone/>
            </a:pPr>
            <a:r>
              <a:rPr lang="en-US" dirty="0"/>
              <a:t>14. Poisonous or toxic materials stored by the behavioral health residential facility are maintained in labeled containers in a locked area separate from food preparation and storage, dining areas, and medications and are inaccessible to </a:t>
            </a:r>
            <a:r>
              <a:rPr lang="en-US" dirty="0" smtClean="0"/>
              <a:t>residents.</a:t>
            </a:r>
            <a:endParaRPr lang="en-US" dirty="0"/>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1923289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Bureau of Residential Facilities Licensing (BRFL)</a:t>
            </a:r>
            <a:endParaRPr lang="en-US" dirty="0"/>
          </a:p>
        </p:txBody>
      </p:sp>
      <p:sp>
        <p:nvSpPr>
          <p:cNvPr id="3" name="Content Placeholder 2"/>
          <p:cNvSpPr>
            <a:spLocks noGrp="1"/>
          </p:cNvSpPr>
          <p:nvPr>
            <p:ph idx="1"/>
          </p:nvPr>
        </p:nvSpPr>
        <p:spPr/>
        <p:txBody>
          <a:bodyPr/>
          <a:lstStyle/>
          <a:p>
            <a:pPr marL="0" indent="0">
              <a:buNone/>
            </a:pPr>
            <a:r>
              <a:rPr lang="en-US" dirty="0"/>
              <a:t>Licenses, regulates, and provides training to Residential Healthcare Facilities, including:</a:t>
            </a:r>
          </a:p>
          <a:p>
            <a:pPr lvl="1"/>
            <a:r>
              <a:rPr lang="en-US" sz="2600" dirty="0"/>
              <a:t>Assisted Living Centers</a:t>
            </a:r>
          </a:p>
          <a:p>
            <a:pPr lvl="1"/>
            <a:r>
              <a:rPr lang="en-US" sz="2600" dirty="0"/>
              <a:t>Assisted Living Homes</a:t>
            </a:r>
          </a:p>
          <a:p>
            <a:pPr lvl="1"/>
            <a:r>
              <a:rPr lang="en-US" sz="2600" dirty="0"/>
              <a:t>Adult Foster Care Homes</a:t>
            </a:r>
          </a:p>
          <a:p>
            <a:pPr lvl="1"/>
            <a:r>
              <a:rPr lang="en-US" sz="2600" dirty="0"/>
              <a:t>Behavioral Health Residential Facilities</a:t>
            </a:r>
          </a:p>
          <a:p>
            <a:pPr lvl="1"/>
            <a:r>
              <a:rPr lang="en-US" sz="2600" dirty="0"/>
              <a:t>Adult Day Health Care Facilities</a:t>
            </a:r>
          </a:p>
          <a:p>
            <a:pPr lvl="1"/>
            <a:r>
              <a:rPr lang="en-US" sz="2600" dirty="0"/>
              <a:t>Behavioral Health Respite Homes</a:t>
            </a:r>
          </a:p>
          <a:p>
            <a:pPr lvl="1"/>
            <a:r>
              <a:rPr lang="en-US" sz="2600" dirty="0"/>
              <a:t>Adult Behavioral Health Therapeutic Homes</a:t>
            </a:r>
            <a:endParaRPr lang="en-US" dirty="0"/>
          </a:p>
          <a:p>
            <a:endParaRPr lang="en-US" dirty="0"/>
          </a:p>
        </p:txBody>
      </p:sp>
    </p:spTree>
    <p:extLst>
      <p:ext uri="{BB962C8B-B14F-4D97-AF65-F5344CB8AC3E}">
        <p14:creationId xmlns:p14="http://schemas.microsoft.com/office/powerpoint/2010/main" val="1564244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#4</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R9-10-718.C.6.a:  Medication </a:t>
            </a:r>
            <a:r>
              <a:rPr lang="en-US" b="1" dirty="0"/>
              <a:t>Services</a:t>
            </a:r>
          </a:p>
          <a:p>
            <a:pPr marL="0" indent="0">
              <a:buNone/>
            </a:pPr>
            <a:r>
              <a:rPr lang="en-US" dirty="0"/>
              <a:t>C. If behavioral health residential facility provides assistance in the self-administration of medication, an administrator shall ensure that:</a:t>
            </a:r>
          </a:p>
          <a:p>
            <a:pPr marL="0" indent="0">
              <a:buNone/>
            </a:pPr>
            <a:r>
              <a:rPr lang="en-US" dirty="0"/>
              <a:t>6. Assistance in the self-administration of medication provided to a resident:</a:t>
            </a:r>
          </a:p>
          <a:p>
            <a:pPr marL="0" indent="0">
              <a:buNone/>
            </a:pPr>
            <a:r>
              <a:rPr lang="en-US" dirty="0"/>
              <a:t>a. Is in compliance with an </a:t>
            </a:r>
            <a:r>
              <a:rPr lang="en-US" dirty="0" smtClean="0"/>
              <a:t>order.</a:t>
            </a:r>
            <a:endParaRPr lang="en-US" dirty="0"/>
          </a:p>
          <a:p>
            <a:pPr marL="0" indent="0">
              <a:buNone/>
            </a:pPr>
            <a:endParaRPr lang="en-US" dirty="0"/>
          </a:p>
        </p:txBody>
      </p:sp>
    </p:spTree>
    <p:extLst>
      <p:ext uri="{BB962C8B-B14F-4D97-AF65-F5344CB8AC3E}">
        <p14:creationId xmlns:p14="http://schemas.microsoft.com/office/powerpoint/2010/main" val="1110078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#5</a:t>
            </a:r>
            <a:endParaRPr lang="en-US" dirty="0"/>
          </a:p>
        </p:txBody>
      </p:sp>
      <p:sp>
        <p:nvSpPr>
          <p:cNvPr id="3" name="Content Placeholder 2"/>
          <p:cNvSpPr>
            <a:spLocks noGrp="1"/>
          </p:cNvSpPr>
          <p:nvPr>
            <p:ph idx="1"/>
          </p:nvPr>
        </p:nvSpPr>
        <p:spPr/>
        <p:txBody>
          <a:bodyPr/>
          <a:lstStyle/>
          <a:p>
            <a:pPr marL="0" indent="0">
              <a:buNone/>
            </a:pPr>
            <a:r>
              <a:rPr lang="en-US" b="1" dirty="0"/>
              <a:t>R9-10-707.A.12.a-b</a:t>
            </a:r>
            <a:r>
              <a:rPr lang="en-US" b="1" dirty="0" smtClean="0"/>
              <a:t>:  </a:t>
            </a:r>
            <a:r>
              <a:rPr lang="en-US" b="1" dirty="0"/>
              <a:t>Admission; Assessment</a:t>
            </a:r>
          </a:p>
          <a:p>
            <a:pPr marL="0" indent="0">
              <a:buNone/>
            </a:pPr>
            <a:r>
              <a:rPr lang="en-US" dirty="0"/>
              <a:t>A. An administrator shall ensure that:</a:t>
            </a:r>
            <a:br>
              <a:rPr lang="en-US" dirty="0"/>
            </a:br>
            <a:r>
              <a:rPr lang="en-US" dirty="0"/>
              <a:t>12. Except as provided in subsection (E)(1)(d), a resident provides evidence of freedom from infectious tuberculosis:</a:t>
            </a:r>
            <a:br>
              <a:rPr lang="en-US" dirty="0"/>
            </a:br>
            <a:r>
              <a:rPr lang="en-US" dirty="0"/>
              <a:t>a. Before or within seven calendar days after the resident’s admission, and</a:t>
            </a:r>
            <a:br>
              <a:rPr lang="en-US" dirty="0"/>
            </a:br>
            <a:r>
              <a:rPr lang="en-US" dirty="0"/>
              <a:t>b. As specified in R9-10-113.</a:t>
            </a:r>
          </a:p>
        </p:txBody>
      </p:sp>
    </p:spTree>
    <p:extLst>
      <p:ext uri="{BB962C8B-B14F-4D97-AF65-F5344CB8AC3E}">
        <p14:creationId xmlns:p14="http://schemas.microsoft.com/office/powerpoint/2010/main" val="3232189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#6</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R9-10-720.B.5: </a:t>
            </a:r>
            <a:r>
              <a:rPr lang="en-US" b="1" dirty="0" smtClean="0"/>
              <a:t> Emergency </a:t>
            </a:r>
            <a:r>
              <a:rPr lang="en-US" b="1" dirty="0"/>
              <a:t>and Safety Standards</a:t>
            </a:r>
          </a:p>
          <a:p>
            <a:pPr marL="0" indent="0">
              <a:buNone/>
            </a:pPr>
            <a:r>
              <a:rPr lang="en-US" dirty="0"/>
              <a:t>B. Except for an outdoor behavioral health care program provided by a behavioral health residential facility, an administrator shall ensure that:</a:t>
            </a:r>
            <a:br>
              <a:rPr lang="en-US" dirty="0"/>
            </a:br>
            <a:r>
              <a:rPr lang="en-US" dirty="0" smtClean="0"/>
              <a:t>5. An evacuation drill for employees and residents on the premises is conducted at least once every six months on each </a:t>
            </a:r>
            <a:r>
              <a:rPr lang="en-US" dirty="0" smtClean="0"/>
              <a:t>shift.</a:t>
            </a:r>
            <a:endParaRPr lang="en-US" dirty="0"/>
          </a:p>
        </p:txBody>
      </p:sp>
    </p:spTree>
    <p:extLst>
      <p:ext uri="{BB962C8B-B14F-4D97-AF65-F5344CB8AC3E}">
        <p14:creationId xmlns:p14="http://schemas.microsoft.com/office/powerpoint/2010/main" val="2411865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#7</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R9-10-707.A.5</a:t>
            </a:r>
            <a:r>
              <a:rPr lang="en-US" b="1" dirty="0" smtClean="0"/>
              <a:t>:  </a:t>
            </a:r>
            <a:r>
              <a:rPr lang="en-US" b="1" dirty="0"/>
              <a:t>Admission; </a:t>
            </a:r>
            <a:r>
              <a:rPr lang="en-US" b="1" dirty="0" smtClean="0"/>
              <a:t>Assessment</a:t>
            </a:r>
          </a:p>
          <a:p>
            <a:pPr marL="0" indent="0">
              <a:buNone/>
            </a:pPr>
            <a:r>
              <a:rPr lang="en-US" dirty="0"/>
              <a:t>A. An administrator shall ensure that:</a:t>
            </a:r>
            <a:br>
              <a:rPr lang="en-US" dirty="0"/>
            </a:br>
            <a:r>
              <a:rPr lang="en-US" dirty="0"/>
              <a:t>5. Except as provided in subsection (E)(1)(a), a medical practitioner performs a medical history and physical examination or a registered nurse performs a nursing assessment on a resident within 30 calendar days before admission or within seven calendar days after admission and documents the medical history and physical examination or nursing assessment in the resident’s medical record within seven calendar days after </a:t>
            </a:r>
            <a:r>
              <a:rPr lang="en-US" dirty="0" smtClean="0"/>
              <a:t>admission.</a:t>
            </a:r>
            <a:endParaRPr lang="en-US" dirty="0"/>
          </a:p>
        </p:txBody>
      </p:sp>
    </p:spTree>
    <p:extLst>
      <p:ext uri="{BB962C8B-B14F-4D97-AF65-F5344CB8AC3E}">
        <p14:creationId xmlns:p14="http://schemas.microsoft.com/office/powerpoint/2010/main" val="4045945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#8</a:t>
            </a:r>
            <a:endParaRPr lang="en-US" dirty="0"/>
          </a:p>
        </p:txBody>
      </p:sp>
      <p:sp>
        <p:nvSpPr>
          <p:cNvPr id="3" name="Content Placeholder 2"/>
          <p:cNvSpPr>
            <a:spLocks noGrp="1"/>
          </p:cNvSpPr>
          <p:nvPr>
            <p:ph idx="1"/>
          </p:nvPr>
        </p:nvSpPr>
        <p:spPr>
          <a:xfrm>
            <a:off x="457200" y="1600201"/>
            <a:ext cx="8229600" cy="4205514"/>
          </a:xfrm>
        </p:spPr>
        <p:txBody>
          <a:bodyPr>
            <a:normAutofit/>
          </a:bodyPr>
          <a:lstStyle/>
          <a:p>
            <a:pPr marL="0" indent="0">
              <a:buNone/>
            </a:pPr>
            <a:r>
              <a:rPr lang="en-US" b="1" dirty="0"/>
              <a:t>R9-10-722.B.5.a: </a:t>
            </a:r>
            <a:r>
              <a:rPr lang="en-US" b="1" dirty="0" smtClean="0"/>
              <a:t> Physical </a:t>
            </a:r>
            <a:r>
              <a:rPr lang="en-US" b="1" dirty="0"/>
              <a:t>Plant Standards</a:t>
            </a:r>
          </a:p>
          <a:p>
            <a:pPr marL="0" indent="0">
              <a:buNone/>
            </a:pPr>
            <a:r>
              <a:rPr lang="en-US" dirty="0"/>
              <a:t>B. An administrator shall ensure that:</a:t>
            </a:r>
            <a:br>
              <a:rPr lang="en-US" dirty="0"/>
            </a:br>
            <a:r>
              <a:rPr lang="en-US" dirty="0"/>
              <a:t>5. A resident bathroom provides privacy when in use and contains:</a:t>
            </a:r>
            <a:r>
              <a:rPr lang="en-US" b="1" dirty="0"/>
              <a:t/>
            </a:r>
            <a:br>
              <a:rPr lang="en-US" b="1" dirty="0"/>
            </a:br>
            <a:r>
              <a:rPr lang="en-US" dirty="0"/>
              <a:t>a. A shatter-proof mirror, unless the resident’s treatment plan allows for </a:t>
            </a:r>
            <a:r>
              <a:rPr lang="en-US" dirty="0" smtClean="0"/>
              <a:t>otherwise.</a:t>
            </a:r>
            <a:endParaRPr lang="en-US" b="1" dirty="0" smtClean="0"/>
          </a:p>
          <a:p>
            <a:pPr marL="0" indent="0">
              <a:buNone/>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99667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Deficiencies (Behavioral Health</a:t>
            </a:r>
            <a:r>
              <a:rPr lang="en-US" dirty="0" smtClean="0"/>
              <a:t>) #9</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R9-10-707.A.7.a:  Admission</a:t>
            </a:r>
            <a:r>
              <a:rPr lang="en-US" b="1" dirty="0"/>
              <a:t>; Assessment</a:t>
            </a:r>
          </a:p>
          <a:p>
            <a:pPr marL="0" indent="0">
              <a:buNone/>
            </a:pPr>
            <a:r>
              <a:rPr lang="en-US" dirty="0"/>
              <a:t>A.	An administrator shall ensure that:</a:t>
            </a:r>
          </a:p>
          <a:p>
            <a:pPr marL="0" indent="0">
              <a:buNone/>
            </a:pPr>
            <a:r>
              <a:rPr lang="en-US" dirty="0"/>
              <a:t>7. If a behavioral health assessment is conducted by a:</a:t>
            </a:r>
          </a:p>
          <a:p>
            <a:pPr marL="0" indent="0">
              <a:buNone/>
            </a:pPr>
            <a:r>
              <a:rPr lang="en-US" dirty="0"/>
              <a:t>a. Behavioral health technician or registered nurse, within 24 hours a behavioral health professional, certified or licensed to provide the behavioral health services needed by the resident, reviews and signs the behavioral health assessment to ensure that the behavioral health assessment identifies the behavioral health services needed by the </a:t>
            </a:r>
            <a:r>
              <a:rPr lang="en-US" dirty="0" smtClean="0"/>
              <a:t>resident</a:t>
            </a:r>
            <a:r>
              <a:rPr lang="en-US" dirty="0"/>
              <a:t>.</a:t>
            </a:r>
          </a:p>
          <a:p>
            <a:pPr marL="0" indent="0">
              <a:buNone/>
            </a:pPr>
            <a:endParaRPr lang="en-US" dirty="0"/>
          </a:p>
        </p:txBody>
      </p:sp>
    </p:spTree>
    <p:extLst>
      <p:ext uri="{BB962C8B-B14F-4D97-AF65-F5344CB8AC3E}">
        <p14:creationId xmlns:p14="http://schemas.microsoft.com/office/powerpoint/2010/main" val="660208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8" y="255362"/>
            <a:ext cx="8483600" cy="1143000"/>
          </a:xfrm>
        </p:spPr>
        <p:txBody>
          <a:bodyPr>
            <a:normAutofit fontScale="90000"/>
          </a:bodyPr>
          <a:lstStyle/>
          <a:p>
            <a:r>
              <a:rPr lang="en-US" dirty="0"/>
              <a:t>Top Deficiencies (Behavioral Health</a:t>
            </a:r>
            <a:r>
              <a:rPr lang="en-US" dirty="0" smtClean="0"/>
              <a:t>) #10</a:t>
            </a:r>
            <a:endParaRPr lang="en-US" dirty="0"/>
          </a:p>
        </p:txBody>
      </p:sp>
      <p:sp>
        <p:nvSpPr>
          <p:cNvPr id="3" name="Content Placeholder 2"/>
          <p:cNvSpPr>
            <a:spLocks noGrp="1"/>
          </p:cNvSpPr>
          <p:nvPr>
            <p:ph idx="1"/>
          </p:nvPr>
        </p:nvSpPr>
        <p:spPr>
          <a:xfrm>
            <a:off x="457200" y="1416505"/>
            <a:ext cx="8229600" cy="4525963"/>
          </a:xfrm>
        </p:spPr>
        <p:txBody>
          <a:bodyPr>
            <a:normAutofit lnSpcReduction="10000"/>
          </a:bodyPr>
          <a:lstStyle/>
          <a:p>
            <a:pPr marL="0" indent="0">
              <a:buNone/>
            </a:pPr>
            <a:r>
              <a:rPr lang="en-US" b="1" dirty="0" smtClean="0"/>
              <a:t>R9-10-721.A.10:  </a:t>
            </a:r>
            <a:r>
              <a:rPr lang="en-US" b="1" dirty="0" smtClean="0"/>
              <a:t>Environmental Standards</a:t>
            </a:r>
            <a:endParaRPr lang="en-US" b="1" dirty="0"/>
          </a:p>
          <a:p>
            <a:pPr marL="0" indent="0">
              <a:buNone/>
            </a:pPr>
            <a:r>
              <a:rPr lang="en-US" dirty="0" smtClean="0"/>
              <a:t>A.  Except for an outdoor behavioral health care program provided by a behavioral health residential facility, an administrator shall ensure that:                              </a:t>
            </a:r>
          </a:p>
          <a:p>
            <a:pPr marL="0" indent="0">
              <a:buNone/>
            </a:pPr>
            <a:r>
              <a:rPr lang="en-US" dirty="0" smtClean="0"/>
              <a:t>10.  Hot water temperatures are maintained between 95 degrees and 120 degrees F in the areas of the behavioral health residential facility used by residents.</a:t>
            </a:r>
            <a:endParaRPr lang="en-US" dirty="0"/>
          </a:p>
        </p:txBody>
      </p:sp>
    </p:spTree>
    <p:extLst>
      <p:ext uri="{BB962C8B-B14F-4D97-AF65-F5344CB8AC3E}">
        <p14:creationId xmlns:p14="http://schemas.microsoft.com/office/powerpoint/2010/main" val="3732588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Levels of Medication Assistance</a:t>
            </a:r>
            <a:endParaRPr lang="en-US" dirty="0"/>
          </a:p>
        </p:txBody>
      </p:sp>
      <p:sp>
        <p:nvSpPr>
          <p:cNvPr id="3" name="Content Placeholder 2"/>
          <p:cNvSpPr>
            <a:spLocks noGrp="1"/>
          </p:cNvSpPr>
          <p:nvPr>
            <p:ph idx="1"/>
          </p:nvPr>
        </p:nvSpPr>
        <p:spPr>
          <a:xfrm>
            <a:off x="319313" y="1417638"/>
            <a:ext cx="8577943" cy="4649333"/>
          </a:xfrm>
        </p:spPr>
        <p:txBody>
          <a:bodyPr>
            <a:normAutofit fontScale="55000" lnSpcReduction="20000"/>
          </a:bodyPr>
          <a:lstStyle/>
          <a:p>
            <a:pPr marL="0" indent="0" algn="ctr">
              <a:buNone/>
            </a:pPr>
            <a:r>
              <a:rPr lang="en-US" dirty="0" smtClean="0"/>
              <a:t>	</a:t>
            </a:r>
            <a:r>
              <a:rPr lang="en-US" sz="5800" u="sng" dirty="0" smtClean="0"/>
              <a:t>SELF-ADMINISTRATION OF MEDICATION</a:t>
            </a:r>
          </a:p>
          <a:p>
            <a:pPr marL="0" indent="0" algn="ctr">
              <a:buNone/>
            </a:pPr>
            <a:r>
              <a:rPr lang="en-US" sz="5100" i="1" dirty="0" smtClean="0"/>
              <a:t>“A patient having access to and control of the patient’s medication and may include the patient receiving limited support while taking the medication”</a:t>
            </a:r>
            <a:endParaRPr lang="en-US" sz="5100" i="1" dirty="0"/>
          </a:p>
          <a:p>
            <a:pPr marL="0" indent="0" algn="ctr">
              <a:buNone/>
            </a:pPr>
            <a:endParaRPr lang="en-US" sz="5100" u="sng" dirty="0" smtClean="0"/>
          </a:p>
          <a:p>
            <a:r>
              <a:rPr lang="en-US" sz="5100" dirty="0" smtClean="0"/>
              <a:t>The resident stores medications in a locked area in their room or residential unit</a:t>
            </a:r>
          </a:p>
          <a:p>
            <a:r>
              <a:rPr lang="en-US" sz="5100" dirty="0" smtClean="0"/>
              <a:t>The resident takes medications independently</a:t>
            </a:r>
          </a:p>
          <a:p>
            <a:pPr marL="0" indent="0">
              <a:buNone/>
            </a:pPr>
            <a:endParaRPr lang="en-US" dirty="0" smtClean="0"/>
          </a:p>
          <a:p>
            <a:pPr marL="0" indent="0">
              <a:buNone/>
            </a:pPr>
            <a:endParaRPr lang="en-US" dirty="0"/>
          </a:p>
          <a:p>
            <a:pPr marL="0" indent="0" algn="ctr">
              <a:buNone/>
            </a:pPr>
            <a:r>
              <a:rPr lang="en-US" sz="3300" i="1" dirty="0" smtClean="0"/>
              <a:t>Rules require the facility to have policy and procedures for monitoring </a:t>
            </a:r>
          </a:p>
          <a:p>
            <a:pPr marL="0" indent="0" algn="ctr">
              <a:buNone/>
            </a:pPr>
            <a:r>
              <a:rPr lang="en-US" sz="3300" i="1" dirty="0" smtClean="0"/>
              <a:t>a resident who self-administers medication.</a:t>
            </a:r>
          </a:p>
          <a:p>
            <a:endParaRPr lang="en-US" dirty="0"/>
          </a:p>
        </p:txBody>
      </p:sp>
    </p:spTree>
    <p:extLst>
      <p:ext uri="{BB962C8B-B14F-4D97-AF65-F5344CB8AC3E}">
        <p14:creationId xmlns:p14="http://schemas.microsoft.com/office/powerpoint/2010/main" val="4036619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Levels of Medication Assistance</a:t>
            </a:r>
            <a:endParaRPr lang="en-US" dirty="0"/>
          </a:p>
        </p:txBody>
      </p:sp>
      <p:sp>
        <p:nvSpPr>
          <p:cNvPr id="3" name="Content Placeholder 2"/>
          <p:cNvSpPr>
            <a:spLocks noGrp="1"/>
          </p:cNvSpPr>
          <p:nvPr>
            <p:ph idx="1"/>
          </p:nvPr>
        </p:nvSpPr>
        <p:spPr>
          <a:xfrm>
            <a:off x="203200" y="1417638"/>
            <a:ext cx="8752114" cy="4417105"/>
          </a:xfrm>
        </p:spPr>
        <p:txBody>
          <a:bodyPr>
            <a:normAutofit lnSpcReduction="10000"/>
          </a:bodyPr>
          <a:lstStyle/>
          <a:p>
            <a:pPr marL="0" lvl="0" indent="0" algn="ctr">
              <a:buNone/>
            </a:pPr>
            <a:r>
              <a:rPr lang="en-US" u="sng" dirty="0">
                <a:solidFill>
                  <a:prstClr val="black"/>
                </a:solidFill>
              </a:rPr>
              <a:t>ASSISTANCE IN THE SELF-ADMINISTRATION OF </a:t>
            </a:r>
            <a:r>
              <a:rPr lang="en-US" u="sng" dirty="0" smtClean="0">
                <a:solidFill>
                  <a:prstClr val="black"/>
                </a:solidFill>
              </a:rPr>
              <a:t>MEDICATION</a:t>
            </a:r>
          </a:p>
          <a:p>
            <a:pPr marL="0" lvl="0" indent="0" algn="ctr">
              <a:buNone/>
            </a:pPr>
            <a:r>
              <a:rPr lang="en-US" sz="2800" i="1" dirty="0" smtClean="0">
                <a:solidFill>
                  <a:prstClr val="black"/>
                </a:solidFill>
              </a:rPr>
              <a:t>“Restricting a patient’s access to the patient’s medication and providing support to the patient while the patient takes the medication to ensure that the medication is taken as ordered”</a:t>
            </a:r>
            <a:endParaRPr lang="en-US" sz="2800" i="1" dirty="0">
              <a:solidFill>
                <a:prstClr val="black"/>
              </a:solidFill>
            </a:endParaRPr>
          </a:p>
          <a:p>
            <a:pPr marL="0" lvl="0" indent="0">
              <a:buNone/>
            </a:pPr>
            <a:endParaRPr lang="en-US" sz="2200" dirty="0">
              <a:solidFill>
                <a:prstClr val="black"/>
              </a:solidFill>
            </a:endParaRPr>
          </a:p>
          <a:p>
            <a:pPr lvl="0"/>
            <a:r>
              <a:rPr lang="en-US" sz="2800" dirty="0">
                <a:solidFill>
                  <a:prstClr val="black"/>
                </a:solidFill>
              </a:rPr>
              <a:t>The facility is required to store the resident’s medications in a separate locked room, closet, cabinet, or self-contained unit used only for medication storage</a:t>
            </a:r>
          </a:p>
          <a:p>
            <a:endParaRPr lang="en-US" dirty="0"/>
          </a:p>
        </p:txBody>
      </p:sp>
    </p:spTree>
    <p:extLst>
      <p:ext uri="{BB962C8B-B14F-4D97-AF65-F5344CB8AC3E}">
        <p14:creationId xmlns:p14="http://schemas.microsoft.com/office/powerpoint/2010/main" val="3653936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Medication Assistance</a:t>
            </a:r>
          </a:p>
        </p:txBody>
      </p:sp>
      <p:sp>
        <p:nvSpPr>
          <p:cNvPr id="4" name="Content Placeholder 3"/>
          <p:cNvSpPr>
            <a:spLocks noGrp="1"/>
          </p:cNvSpPr>
          <p:nvPr>
            <p:ph idx="1"/>
          </p:nvPr>
        </p:nvSpPr>
        <p:spPr>
          <a:xfrm>
            <a:off x="290285" y="1417638"/>
            <a:ext cx="8592457" cy="4525963"/>
          </a:xfrm>
        </p:spPr>
        <p:txBody>
          <a:bodyPr>
            <a:normAutofit fontScale="92500" lnSpcReduction="10000"/>
          </a:bodyPr>
          <a:lstStyle/>
          <a:p>
            <a:pPr marL="0" lvl="0" indent="0" algn="ctr">
              <a:buNone/>
            </a:pPr>
            <a:r>
              <a:rPr lang="en-US" sz="3500" u="sng" dirty="0" smtClean="0">
                <a:solidFill>
                  <a:prstClr val="black"/>
                </a:solidFill>
              </a:rPr>
              <a:t>ASSISTANCE IN THE SELF-ADMINISTRATION OF </a:t>
            </a:r>
            <a:r>
              <a:rPr lang="en-US" sz="3500" u="sng" dirty="0">
                <a:solidFill>
                  <a:prstClr val="black"/>
                </a:solidFill>
              </a:rPr>
              <a:t>MEDICATION</a:t>
            </a:r>
          </a:p>
          <a:p>
            <a:pPr lvl="0"/>
            <a:r>
              <a:rPr lang="en-US" sz="3000" dirty="0" smtClean="0">
                <a:solidFill>
                  <a:prstClr val="black"/>
                </a:solidFill>
              </a:rPr>
              <a:t>The following assistance is provided to a resident</a:t>
            </a:r>
          </a:p>
          <a:p>
            <a:pPr marL="0" lvl="0" indent="0">
              <a:buNone/>
            </a:pPr>
            <a:r>
              <a:rPr lang="en-US" sz="2400" dirty="0">
                <a:solidFill>
                  <a:prstClr val="black"/>
                </a:solidFill>
              </a:rPr>
              <a:t>	</a:t>
            </a:r>
            <a:r>
              <a:rPr lang="en-US" sz="2400" dirty="0" smtClean="0">
                <a:solidFill>
                  <a:prstClr val="black"/>
                </a:solidFill>
              </a:rPr>
              <a:t>-A reminder when it is time to take the medication;</a:t>
            </a:r>
          </a:p>
          <a:p>
            <a:pPr marL="0" lvl="0" indent="0">
              <a:buNone/>
            </a:pPr>
            <a:r>
              <a:rPr lang="en-US" sz="2400" dirty="0">
                <a:solidFill>
                  <a:prstClr val="black"/>
                </a:solidFill>
              </a:rPr>
              <a:t>	</a:t>
            </a:r>
            <a:r>
              <a:rPr lang="en-US" sz="2400" dirty="0" smtClean="0">
                <a:solidFill>
                  <a:prstClr val="black"/>
                </a:solidFill>
              </a:rPr>
              <a:t>-Opening the medication container </a:t>
            </a:r>
            <a:r>
              <a:rPr lang="en-US" sz="2400" smtClean="0">
                <a:solidFill>
                  <a:prstClr val="black"/>
                </a:solidFill>
              </a:rPr>
              <a:t>or medication </a:t>
            </a:r>
            <a:r>
              <a:rPr lang="en-US" sz="2400" dirty="0" smtClean="0">
                <a:solidFill>
                  <a:prstClr val="black"/>
                </a:solidFill>
              </a:rPr>
              <a:t>organizer for the 	  	 resident;</a:t>
            </a:r>
          </a:p>
          <a:p>
            <a:pPr marL="0" lvl="0" indent="0">
              <a:buNone/>
            </a:pPr>
            <a:r>
              <a:rPr lang="en-US" sz="2400" dirty="0">
                <a:solidFill>
                  <a:prstClr val="black"/>
                </a:solidFill>
              </a:rPr>
              <a:t>	</a:t>
            </a:r>
            <a:r>
              <a:rPr lang="en-US" sz="2400" dirty="0" smtClean="0">
                <a:solidFill>
                  <a:prstClr val="black"/>
                </a:solidFill>
              </a:rPr>
              <a:t>-Observing the resident while </a:t>
            </a:r>
            <a:r>
              <a:rPr lang="en-US" sz="2400" b="1" u="sng" dirty="0" smtClean="0">
                <a:solidFill>
                  <a:prstClr val="black"/>
                </a:solidFill>
              </a:rPr>
              <a:t>the resident</a:t>
            </a:r>
            <a:r>
              <a:rPr lang="en-US" sz="2400" dirty="0" smtClean="0">
                <a:solidFill>
                  <a:prstClr val="black"/>
                </a:solidFill>
              </a:rPr>
              <a:t> removes the medication 	 	 from the container or medication organizer;</a:t>
            </a:r>
          </a:p>
          <a:p>
            <a:pPr marL="0" lvl="0" indent="0">
              <a:buNone/>
            </a:pPr>
            <a:r>
              <a:rPr lang="en-US" sz="2400" dirty="0">
                <a:solidFill>
                  <a:prstClr val="black"/>
                </a:solidFill>
              </a:rPr>
              <a:t>	</a:t>
            </a:r>
            <a:r>
              <a:rPr lang="en-US" sz="2400" dirty="0" smtClean="0">
                <a:solidFill>
                  <a:prstClr val="black"/>
                </a:solidFill>
              </a:rPr>
              <a:t>-Verifying that the medication is taken as ordered by the resident’s  	 	 medical practitioner and according 	 to the schedule specified on the 	 medical practitioner’s order; or</a:t>
            </a:r>
          </a:p>
          <a:p>
            <a:pPr marL="0" lvl="0" indent="0">
              <a:buNone/>
            </a:pPr>
            <a:r>
              <a:rPr lang="en-US" sz="2400" dirty="0">
                <a:solidFill>
                  <a:prstClr val="black"/>
                </a:solidFill>
              </a:rPr>
              <a:t>	</a:t>
            </a:r>
            <a:r>
              <a:rPr lang="en-US" sz="2400" dirty="0" smtClean="0">
                <a:solidFill>
                  <a:prstClr val="black"/>
                </a:solidFill>
              </a:rPr>
              <a:t>-Observing the resident while the resident takes the medication</a:t>
            </a:r>
            <a:endParaRPr lang="en-US" sz="2400" dirty="0">
              <a:solidFill>
                <a:prstClr val="black"/>
              </a:solidFill>
            </a:endParaRPr>
          </a:p>
          <a:p>
            <a:pPr lvl="0"/>
            <a:endParaRPr lang="en-US" sz="2700" dirty="0" smtClean="0">
              <a:solidFill>
                <a:prstClr val="black"/>
              </a:solidFill>
            </a:endParaRPr>
          </a:p>
          <a:p>
            <a:pPr lvl="0"/>
            <a:endParaRPr lang="en-US" sz="2700" dirty="0">
              <a:solidFill>
                <a:prstClr val="black"/>
              </a:solidFill>
            </a:endParaRPr>
          </a:p>
          <a:p>
            <a:pPr lvl="0"/>
            <a:endParaRPr lang="en-US" sz="2700" dirty="0" smtClean="0">
              <a:solidFill>
                <a:prstClr val="black"/>
              </a:solidFill>
            </a:endParaRPr>
          </a:p>
          <a:p>
            <a:pPr lvl="0"/>
            <a:endParaRPr lang="en-US" sz="2700" dirty="0">
              <a:solidFill>
                <a:prstClr val="black"/>
              </a:solidFill>
            </a:endParaRPr>
          </a:p>
          <a:p>
            <a:pPr lvl="0"/>
            <a:endParaRPr lang="en-US" sz="2700" dirty="0" smtClean="0">
              <a:solidFill>
                <a:prstClr val="black"/>
              </a:solidFill>
            </a:endParaRPr>
          </a:p>
          <a:p>
            <a:pPr lvl="0"/>
            <a:endParaRPr lang="en-US" sz="2700" dirty="0">
              <a:solidFill>
                <a:prstClr val="black"/>
              </a:solidFill>
            </a:endParaRPr>
          </a:p>
          <a:p>
            <a:pPr marL="0" lvl="0" indent="0">
              <a:buNone/>
            </a:pPr>
            <a:endParaRPr lang="en-US" sz="2700" dirty="0">
              <a:solidFill>
                <a:prstClr val="black"/>
              </a:solidFill>
            </a:endParaRPr>
          </a:p>
        </p:txBody>
      </p:sp>
    </p:spTree>
    <p:extLst>
      <p:ext uri="{BB962C8B-B14F-4D97-AF65-F5344CB8AC3E}">
        <p14:creationId xmlns:p14="http://schemas.microsoft.com/office/powerpoint/2010/main" val="83346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Training </a:t>
            </a:r>
            <a:endParaRPr lang="en-US" dirty="0"/>
          </a:p>
        </p:txBody>
      </p:sp>
      <p:sp>
        <p:nvSpPr>
          <p:cNvPr id="3" name="Content Placeholder 2"/>
          <p:cNvSpPr>
            <a:spLocks noGrp="1"/>
          </p:cNvSpPr>
          <p:nvPr>
            <p:ph idx="1"/>
          </p:nvPr>
        </p:nvSpPr>
        <p:spPr>
          <a:xfrm>
            <a:off x="457200" y="1412876"/>
            <a:ext cx="8229600" cy="4292600"/>
          </a:xfrm>
        </p:spPr>
        <p:txBody>
          <a:bodyPr>
            <a:normAutofit fontScale="92500"/>
          </a:bodyPr>
          <a:lstStyle/>
          <a:p>
            <a:r>
              <a:rPr lang="en-US" sz="3000" dirty="0">
                <a:solidFill>
                  <a:prstClr val="black"/>
                </a:solidFill>
              </a:rPr>
              <a:t>Review </a:t>
            </a:r>
            <a:r>
              <a:rPr lang="en-US" sz="3000" dirty="0" smtClean="0">
                <a:solidFill>
                  <a:prstClr val="black"/>
                </a:solidFill>
              </a:rPr>
              <a:t>various types of surveys and the survey process</a:t>
            </a:r>
            <a:endParaRPr lang="en-US" sz="3000" dirty="0">
              <a:solidFill>
                <a:prstClr val="black"/>
              </a:solidFill>
            </a:endParaRPr>
          </a:p>
          <a:p>
            <a:r>
              <a:rPr lang="en-US" sz="3000" dirty="0" smtClean="0">
                <a:solidFill>
                  <a:prstClr val="black"/>
                </a:solidFill>
              </a:rPr>
              <a:t>Introduce the basics of preparing an acceptable Plan of Correction (POC)</a:t>
            </a:r>
            <a:endParaRPr lang="en-US" sz="3000" dirty="0">
              <a:solidFill>
                <a:prstClr val="black"/>
              </a:solidFill>
            </a:endParaRPr>
          </a:p>
          <a:p>
            <a:r>
              <a:rPr lang="en-US" sz="3000" dirty="0" smtClean="0">
                <a:solidFill>
                  <a:prstClr val="black"/>
                </a:solidFill>
              </a:rPr>
              <a:t>Review the top ten most commonly cited deficiencies</a:t>
            </a:r>
          </a:p>
          <a:p>
            <a:r>
              <a:rPr lang="en-US" sz="3000" dirty="0" smtClean="0">
                <a:solidFill>
                  <a:prstClr val="black"/>
                </a:solidFill>
              </a:rPr>
              <a:t>Provide information regarding the Compliance Team and trends in Enforcement</a:t>
            </a:r>
            <a:endParaRPr lang="en-US" sz="3000" dirty="0">
              <a:solidFill>
                <a:prstClr val="black"/>
              </a:solidFill>
            </a:endParaRPr>
          </a:p>
          <a:p>
            <a:r>
              <a:rPr lang="en-US" sz="3000" dirty="0">
                <a:solidFill>
                  <a:prstClr val="black"/>
                </a:solidFill>
              </a:rPr>
              <a:t>Assist in navigating the Bureau’s website </a:t>
            </a:r>
            <a:r>
              <a:rPr lang="en-US" sz="3000" dirty="0" smtClean="0">
                <a:solidFill>
                  <a:prstClr val="black"/>
                </a:solidFill>
              </a:rPr>
              <a:t>for additional </a:t>
            </a:r>
            <a:r>
              <a:rPr lang="en-US" sz="3000" dirty="0">
                <a:solidFill>
                  <a:prstClr val="black"/>
                </a:solidFill>
              </a:rPr>
              <a:t>resources</a:t>
            </a:r>
          </a:p>
          <a:p>
            <a:endParaRPr lang="en-US" dirty="0"/>
          </a:p>
        </p:txBody>
      </p:sp>
    </p:spTree>
    <p:extLst>
      <p:ext uri="{BB962C8B-B14F-4D97-AF65-F5344CB8AC3E}">
        <p14:creationId xmlns:p14="http://schemas.microsoft.com/office/powerpoint/2010/main" val="10694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Medication Assistance</a:t>
            </a:r>
          </a:p>
        </p:txBody>
      </p:sp>
      <p:sp>
        <p:nvSpPr>
          <p:cNvPr id="3" name="Content Placeholder 2"/>
          <p:cNvSpPr>
            <a:spLocks noGrp="1"/>
          </p:cNvSpPr>
          <p:nvPr>
            <p:ph idx="1"/>
          </p:nvPr>
        </p:nvSpPr>
        <p:spPr>
          <a:xfrm>
            <a:off x="290285" y="1600201"/>
            <a:ext cx="8577943" cy="4278086"/>
          </a:xfrm>
        </p:spPr>
        <p:txBody>
          <a:bodyPr>
            <a:normAutofit/>
          </a:bodyPr>
          <a:lstStyle/>
          <a:p>
            <a:pPr marL="0" lvl="0" indent="0" algn="ctr">
              <a:buNone/>
            </a:pPr>
            <a:r>
              <a:rPr lang="en-US" u="sng" dirty="0" smtClean="0">
                <a:solidFill>
                  <a:prstClr val="black"/>
                </a:solidFill>
              </a:rPr>
              <a:t>MEDICATION ADMINISTRATION</a:t>
            </a:r>
          </a:p>
          <a:p>
            <a:pPr marL="0" lvl="0" indent="0" algn="ctr">
              <a:buNone/>
            </a:pPr>
            <a:r>
              <a:rPr lang="en-US" sz="2800" i="1" dirty="0" smtClean="0">
                <a:solidFill>
                  <a:prstClr val="black"/>
                </a:solidFill>
              </a:rPr>
              <a:t>“Restricting a patient’s access to the patient’s medication and providing the medication to the patient or applying the medication to the patient’s body, as ordered by a medical practitioner”</a:t>
            </a:r>
            <a:endParaRPr lang="en-US" sz="2800" i="1" dirty="0">
              <a:solidFill>
                <a:prstClr val="black"/>
              </a:solidFill>
            </a:endParaRPr>
          </a:p>
          <a:p>
            <a:pPr marL="0" lvl="0" indent="0" algn="ctr">
              <a:buNone/>
            </a:pPr>
            <a:endParaRPr lang="en-US" sz="2200" u="sng" dirty="0" smtClean="0">
              <a:solidFill>
                <a:prstClr val="black"/>
              </a:solidFill>
            </a:endParaRPr>
          </a:p>
          <a:p>
            <a:pPr lvl="0"/>
            <a:r>
              <a:rPr lang="en-US" sz="2800" dirty="0" smtClean="0">
                <a:solidFill>
                  <a:prstClr val="black"/>
                </a:solidFill>
              </a:rPr>
              <a:t>The </a:t>
            </a:r>
            <a:r>
              <a:rPr lang="en-US" sz="2800" dirty="0">
                <a:solidFill>
                  <a:prstClr val="black"/>
                </a:solidFill>
              </a:rPr>
              <a:t>facility is required to store the resident’s </a:t>
            </a:r>
            <a:r>
              <a:rPr lang="en-US" sz="2800" dirty="0" smtClean="0">
                <a:solidFill>
                  <a:prstClr val="black"/>
                </a:solidFill>
              </a:rPr>
              <a:t>medications in a separate locked room, closet, cabinet, or self-contained unit used only for medication storage</a:t>
            </a:r>
            <a:endParaRPr lang="en-US" sz="2800" dirty="0">
              <a:solidFill>
                <a:prstClr val="black"/>
              </a:solidFill>
            </a:endParaRPr>
          </a:p>
          <a:p>
            <a:endParaRPr lang="en-US" dirty="0"/>
          </a:p>
        </p:txBody>
      </p:sp>
    </p:spTree>
    <p:extLst>
      <p:ext uri="{BB962C8B-B14F-4D97-AF65-F5344CB8AC3E}">
        <p14:creationId xmlns:p14="http://schemas.microsoft.com/office/powerpoint/2010/main" val="16037577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Management</a:t>
            </a:r>
            <a:endParaRPr lang="en-US" dirty="0"/>
          </a:p>
        </p:txBody>
      </p:sp>
      <p:sp>
        <p:nvSpPr>
          <p:cNvPr id="3" name="Content Placeholder 2"/>
          <p:cNvSpPr>
            <a:spLocks noGrp="1"/>
          </p:cNvSpPr>
          <p:nvPr>
            <p:ph idx="1"/>
          </p:nvPr>
        </p:nvSpPr>
        <p:spPr>
          <a:xfrm>
            <a:off x="319314" y="2354944"/>
            <a:ext cx="8519886" cy="2188027"/>
          </a:xfrm>
        </p:spPr>
        <p:txBody>
          <a:bodyPr>
            <a:normAutofit/>
          </a:bodyPr>
          <a:lstStyle/>
          <a:p>
            <a:pPr marL="0" indent="0">
              <a:buNone/>
            </a:pPr>
            <a:r>
              <a:rPr lang="en-US" sz="2800" dirty="0" smtClean="0"/>
              <a:t>“Ongoing activities designed and implemented by a health care institution to improve the delivery of medical services, nursing services, health-related services, and ancillary services provided by the health care institution”</a:t>
            </a:r>
            <a:endParaRPr lang="en-US" sz="2800" dirty="0"/>
          </a:p>
        </p:txBody>
      </p:sp>
    </p:spTree>
    <p:extLst>
      <p:ext uri="{BB962C8B-B14F-4D97-AF65-F5344CB8AC3E}">
        <p14:creationId xmlns:p14="http://schemas.microsoft.com/office/powerpoint/2010/main" val="4101909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a:t>
            </a:r>
          </a:p>
        </p:txBody>
      </p:sp>
      <p:sp>
        <p:nvSpPr>
          <p:cNvPr id="3" name="Content Placeholder 2"/>
          <p:cNvSpPr>
            <a:spLocks noGrp="1"/>
          </p:cNvSpPr>
          <p:nvPr>
            <p:ph idx="1"/>
          </p:nvPr>
        </p:nvSpPr>
        <p:spPr>
          <a:xfrm>
            <a:off x="348343" y="1306286"/>
            <a:ext cx="8461827" cy="4688113"/>
          </a:xfrm>
        </p:spPr>
        <p:txBody>
          <a:bodyPr>
            <a:normAutofit fontScale="85000" lnSpcReduction="20000"/>
          </a:bodyPr>
          <a:lstStyle/>
          <a:p>
            <a:pPr marL="0" indent="0">
              <a:buNone/>
            </a:pPr>
            <a:r>
              <a:rPr lang="en-US" sz="3300" dirty="0" smtClean="0"/>
              <a:t>R9-10-704/R9-10-804 requires facilities to establish, document and implement a plan for an ongoing quality management program that includes:</a:t>
            </a:r>
          </a:p>
          <a:p>
            <a:r>
              <a:rPr lang="en-US" sz="2600" dirty="0" smtClean="0"/>
              <a:t>A </a:t>
            </a:r>
            <a:r>
              <a:rPr lang="en-US" sz="2600" u="sng" dirty="0" smtClean="0"/>
              <a:t>method</a:t>
            </a:r>
            <a:r>
              <a:rPr lang="en-US" sz="2600" dirty="0" smtClean="0"/>
              <a:t> to identify, document and evaluate incidents;</a:t>
            </a:r>
          </a:p>
          <a:p>
            <a:r>
              <a:rPr lang="en-US" sz="2600" dirty="0" smtClean="0"/>
              <a:t>A </a:t>
            </a:r>
            <a:r>
              <a:rPr lang="en-US" sz="2600" u="sng" dirty="0" smtClean="0"/>
              <a:t>method</a:t>
            </a:r>
            <a:r>
              <a:rPr lang="en-US" sz="2600" dirty="0" smtClean="0"/>
              <a:t> to collect data to evaluate services provided to residents;</a:t>
            </a:r>
          </a:p>
          <a:p>
            <a:r>
              <a:rPr lang="en-US" sz="2600" dirty="0" smtClean="0"/>
              <a:t>A </a:t>
            </a:r>
            <a:r>
              <a:rPr lang="en-US" sz="2600" u="sng" dirty="0" smtClean="0"/>
              <a:t>method</a:t>
            </a:r>
            <a:r>
              <a:rPr lang="en-US" sz="2600" dirty="0" smtClean="0"/>
              <a:t> to evaluate the data collected to identify a concern about the delivery of services related to resident care;</a:t>
            </a:r>
          </a:p>
          <a:p>
            <a:r>
              <a:rPr lang="en-US" sz="2600" dirty="0" smtClean="0"/>
              <a:t>A </a:t>
            </a:r>
            <a:r>
              <a:rPr lang="en-US" sz="2600" u="sng" dirty="0" smtClean="0"/>
              <a:t>method</a:t>
            </a:r>
            <a:r>
              <a:rPr lang="en-US" sz="2600" dirty="0" smtClean="0"/>
              <a:t> to make changes or take action as a result of the identification of a concern about the delivery of services related to resident care; and</a:t>
            </a:r>
          </a:p>
          <a:p>
            <a:r>
              <a:rPr lang="en-US" sz="2600" dirty="0" smtClean="0"/>
              <a:t>The frequency of submitting a documented report that includes an identification of each concern about the delivery of services related to resident care and any changes made or action taken as a result of the identification of a concern about the delivery of services related to resident care to the governing authority</a:t>
            </a:r>
          </a:p>
          <a:p>
            <a:endParaRPr lang="en-US" dirty="0"/>
          </a:p>
        </p:txBody>
      </p:sp>
    </p:spTree>
    <p:extLst>
      <p:ext uri="{BB962C8B-B14F-4D97-AF65-F5344CB8AC3E}">
        <p14:creationId xmlns:p14="http://schemas.microsoft.com/office/powerpoint/2010/main" val="536256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Team</a:t>
            </a:r>
          </a:p>
        </p:txBody>
      </p:sp>
      <p:sp>
        <p:nvSpPr>
          <p:cNvPr id="3" name="Content Placeholder 2"/>
          <p:cNvSpPr>
            <a:spLocks noGrp="1"/>
          </p:cNvSpPr>
          <p:nvPr>
            <p:ph idx="1"/>
          </p:nvPr>
        </p:nvSpPr>
        <p:spPr>
          <a:xfrm>
            <a:off x="457200" y="1446666"/>
            <a:ext cx="8229600" cy="4340905"/>
          </a:xfrm>
        </p:spPr>
        <p:txBody>
          <a:bodyPr>
            <a:normAutofit lnSpcReduction="10000"/>
          </a:bodyPr>
          <a:lstStyle/>
          <a:p>
            <a:r>
              <a:rPr lang="en-US" sz="3000" dirty="0" smtClean="0"/>
              <a:t>Management team who reviews deficient practices and repeat deficiencies in facilities </a:t>
            </a:r>
          </a:p>
          <a:p>
            <a:endParaRPr lang="en-US" sz="1400" dirty="0" smtClean="0"/>
          </a:p>
          <a:p>
            <a:r>
              <a:rPr lang="en-US" sz="3000" dirty="0" smtClean="0">
                <a:solidFill>
                  <a:prstClr val="black"/>
                </a:solidFill>
              </a:rPr>
              <a:t>Depending </a:t>
            </a:r>
            <a:r>
              <a:rPr lang="en-US" sz="3000" dirty="0">
                <a:solidFill>
                  <a:prstClr val="black"/>
                </a:solidFill>
              </a:rPr>
              <a:t>on </a:t>
            </a:r>
            <a:r>
              <a:rPr lang="en-US" sz="3000" dirty="0" smtClean="0">
                <a:solidFill>
                  <a:prstClr val="black"/>
                </a:solidFill>
              </a:rPr>
              <a:t>scope and severity, outcomes and health and safety risks, enforcement </a:t>
            </a:r>
            <a:r>
              <a:rPr lang="en-US" sz="3000" dirty="0">
                <a:solidFill>
                  <a:prstClr val="black"/>
                </a:solidFill>
              </a:rPr>
              <a:t>actions are typically progressive in </a:t>
            </a:r>
            <a:r>
              <a:rPr lang="en-US" sz="3000" dirty="0" smtClean="0">
                <a:solidFill>
                  <a:prstClr val="black"/>
                </a:solidFill>
              </a:rPr>
              <a:t>nature</a:t>
            </a:r>
          </a:p>
          <a:p>
            <a:pPr marL="0" indent="0">
              <a:buNone/>
            </a:pPr>
            <a:endParaRPr lang="en-US" sz="1400" dirty="0">
              <a:solidFill>
                <a:prstClr val="black"/>
              </a:solidFill>
            </a:endParaRPr>
          </a:p>
          <a:p>
            <a:pPr lvl="0"/>
            <a:r>
              <a:rPr lang="en-US" sz="3000" dirty="0">
                <a:solidFill>
                  <a:prstClr val="black"/>
                </a:solidFill>
              </a:rPr>
              <a:t>Penalties are assessed, up to and including </a:t>
            </a:r>
            <a:r>
              <a:rPr lang="en-US" sz="3000" dirty="0" smtClean="0">
                <a:solidFill>
                  <a:prstClr val="black"/>
                </a:solidFill>
              </a:rPr>
              <a:t>revocation	</a:t>
            </a:r>
            <a:endParaRPr lang="en-US" sz="3000" dirty="0">
              <a:solidFill>
                <a:prstClr val="black"/>
              </a:solidFill>
            </a:endParaRPr>
          </a:p>
          <a:p>
            <a:pPr marL="0" lvl="0" indent="0">
              <a:buNone/>
            </a:pPr>
            <a:r>
              <a:rPr lang="en-US" sz="3000" dirty="0" smtClean="0">
                <a:solidFill>
                  <a:prstClr val="black"/>
                </a:solidFill>
              </a:rPr>
              <a:t>          -Facilities </a:t>
            </a:r>
            <a:r>
              <a:rPr lang="en-US" sz="3000" dirty="0">
                <a:solidFill>
                  <a:prstClr val="black"/>
                </a:solidFill>
              </a:rPr>
              <a:t>have had their licenses revoked</a:t>
            </a:r>
          </a:p>
          <a:p>
            <a:pPr marL="0" indent="0">
              <a:buNone/>
            </a:pPr>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descr="C:\Users\omalial\AppData\Local\Microsoft\Windows\Temporary Internet Files\Content.IE5\7H2UVO5E\Frowny_Face_1.jpeg.crdown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86603">
            <a:off x="7927295" y="5652182"/>
            <a:ext cx="937304" cy="93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76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Actions</a:t>
            </a:r>
            <a:endParaRPr lang="en-US" dirty="0"/>
          </a:p>
        </p:txBody>
      </p:sp>
      <p:sp>
        <p:nvSpPr>
          <p:cNvPr id="3" name="Content Placeholder 2"/>
          <p:cNvSpPr>
            <a:spLocks noGrp="1"/>
          </p:cNvSpPr>
          <p:nvPr>
            <p:ph idx="1"/>
          </p:nvPr>
        </p:nvSpPr>
        <p:spPr>
          <a:xfrm>
            <a:off x="457200" y="1435781"/>
            <a:ext cx="8229600" cy="4525963"/>
          </a:xfrm>
        </p:spPr>
        <p:txBody>
          <a:bodyPr/>
          <a:lstStyle/>
          <a:p>
            <a:r>
              <a:rPr lang="en-US" dirty="0"/>
              <a:t>Not a comprehensive list, but common items referred for </a:t>
            </a:r>
            <a:r>
              <a:rPr lang="en-US" dirty="0" smtClean="0"/>
              <a:t>Enforcement include:</a:t>
            </a:r>
            <a:endParaRPr lang="en-US" dirty="0"/>
          </a:p>
          <a:p>
            <a:pPr lvl="1"/>
            <a:r>
              <a:rPr lang="en-US" dirty="0"/>
              <a:t>Late </a:t>
            </a:r>
            <a:r>
              <a:rPr lang="en-US" dirty="0" smtClean="0"/>
              <a:t>renewal applications</a:t>
            </a:r>
            <a:endParaRPr lang="en-US" dirty="0"/>
          </a:p>
          <a:p>
            <a:pPr lvl="1"/>
            <a:r>
              <a:rPr lang="en-US" dirty="0"/>
              <a:t>Repeat/uncorrected deficiencies</a:t>
            </a:r>
          </a:p>
          <a:p>
            <a:pPr lvl="1"/>
            <a:r>
              <a:rPr lang="en-US" dirty="0" smtClean="0"/>
              <a:t>Fingerprinting issues</a:t>
            </a:r>
            <a:endParaRPr lang="en-US" dirty="0"/>
          </a:p>
          <a:p>
            <a:pPr lvl="1"/>
            <a:r>
              <a:rPr lang="en-US" dirty="0"/>
              <a:t>Personnel issues </a:t>
            </a:r>
          </a:p>
          <a:p>
            <a:pPr lvl="1"/>
            <a:r>
              <a:rPr lang="en-US" dirty="0" smtClean="0"/>
              <a:t>Residents </a:t>
            </a:r>
            <a:r>
              <a:rPr lang="en-US" dirty="0"/>
              <a:t>left alone</a:t>
            </a:r>
          </a:p>
          <a:p>
            <a:pPr lvl="1"/>
            <a:r>
              <a:rPr lang="en-US" dirty="0"/>
              <a:t>False documentation</a:t>
            </a:r>
          </a:p>
          <a:p>
            <a:endParaRPr lang="en-US" dirty="0"/>
          </a:p>
        </p:txBody>
      </p:sp>
    </p:spTree>
    <p:extLst>
      <p:ext uri="{BB962C8B-B14F-4D97-AF65-F5344CB8AC3E}">
        <p14:creationId xmlns:p14="http://schemas.microsoft.com/office/powerpoint/2010/main" val="27680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09"/>
            <a:ext cx="8229600" cy="1143000"/>
          </a:xfrm>
        </p:spPr>
        <p:txBody>
          <a:bodyPr/>
          <a:lstStyle/>
          <a:p>
            <a:r>
              <a:rPr lang="en-US" dirty="0" smtClean="0"/>
              <a:t>Late Renewal Applications</a:t>
            </a:r>
            <a:endParaRPr lang="en-US" dirty="0"/>
          </a:p>
        </p:txBody>
      </p:sp>
      <p:sp>
        <p:nvSpPr>
          <p:cNvPr id="3" name="Content Placeholder 2"/>
          <p:cNvSpPr>
            <a:spLocks noGrp="1"/>
          </p:cNvSpPr>
          <p:nvPr>
            <p:ph idx="1"/>
          </p:nvPr>
        </p:nvSpPr>
        <p:spPr>
          <a:xfrm>
            <a:off x="304800" y="1170895"/>
            <a:ext cx="8621485" cy="4708525"/>
          </a:xfrm>
        </p:spPr>
        <p:txBody>
          <a:bodyPr>
            <a:normAutofit fontScale="85000" lnSpcReduction="20000"/>
          </a:bodyPr>
          <a:lstStyle/>
          <a:p>
            <a:pPr>
              <a:defRPr/>
            </a:pPr>
            <a:r>
              <a:rPr lang="en-US" dirty="0" smtClean="0"/>
              <a:t>You are </a:t>
            </a:r>
            <a:r>
              <a:rPr lang="en-US" dirty="0"/>
              <a:t>responsible for ensuring that your renewal application is submitted </a:t>
            </a:r>
            <a:r>
              <a:rPr lang="en-US" b="1" u="sng" dirty="0"/>
              <a:t>on </a:t>
            </a:r>
            <a:r>
              <a:rPr lang="en-US" b="1" u="sng" dirty="0" smtClean="0"/>
              <a:t>time</a:t>
            </a:r>
            <a:r>
              <a:rPr lang="en-US" dirty="0" smtClean="0"/>
              <a:t> </a:t>
            </a:r>
          </a:p>
          <a:p>
            <a:pPr marL="0" indent="0">
              <a:buNone/>
              <a:defRPr/>
            </a:pPr>
            <a:r>
              <a:rPr lang="en-US" dirty="0"/>
              <a:t>	</a:t>
            </a:r>
            <a:r>
              <a:rPr lang="en-US" sz="2800" i="1" dirty="0" smtClean="0"/>
              <a:t>(Reminder cards are no longer being mailed, but e-mail 	reminders will be issued as long as your e-mail address is 	current on the renewal portal.)</a:t>
            </a:r>
            <a:endParaRPr lang="en-US" sz="2800" i="1" u="sng" dirty="0" smtClean="0"/>
          </a:p>
          <a:p>
            <a:pPr marL="0" indent="0">
              <a:buNone/>
              <a:defRPr/>
            </a:pPr>
            <a:endParaRPr lang="en-US" sz="1200" b="1" u="sng" dirty="0"/>
          </a:p>
          <a:p>
            <a:pPr>
              <a:defRPr/>
            </a:pPr>
            <a:r>
              <a:rPr lang="en-US" dirty="0" smtClean="0"/>
              <a:t>All renewals must be done online.  Once you register for an account, you can renew your license online! </a:t>
            </a:r>
            <a:r>
              <a:rPr lang="en-US" dirty="0" smtClean="0">
                <a:hlinkClick r:id="rId2"/>
              </a:rPr>
              <a:t>https</a:t>
            </a:r>
            <a:r>
              <a:rPr lang="en-US" dirty="0">
                <a:hlinkClick r:id="rId2"/>
              </a:rPr>
              <a:t>://</a:t>
            </a:r>
            <a:r>
              <a:rPr lang="en-US" dirty="0" smtClean="0">
                <a:hlinkClick r:id="rId2"/>
              </a:rPr>
              <a:t>licensing.azdhs.gov/LicensingOnline/RES</a:t>
            </a:r>
            <a:r>
              <a:rPr lang="en-US" dirty="0" smtClean="0"/>
              <a:t> </a:t>
            </a:r>
          </a:p>
          <a:p>
            <a:pPr marL="0" indent="0">
              <a:buNone/>
              <a:defRPr/>
            </a:pPr>
            <a:endParaRPr lang="en-US" sz="1200" dirty="0"/>
          </a:p>
          <a:p>
            <a:r>
              <a:rPr lang="en-US" dirty="0"/>
              <a:t>When a completed renewal application and all fees are received, the Department will mail you your new license.  Hang the original license on the wall at the time of the </a:t>
            </a:r>
            <a:r>
              <a:rPr lang="en-US" u="sng" dirty="0"/>
              <a:t>effective date</a:t>
            </a:r>
            <a:r>
              <a:rPr lang="en-US" dirty="0"/>
              <a:t>.</a:t>
            </a:r>
          </a:p>
          <a:p>
            <a:endParaRPr lang="en-US" dirty="0"/>
          </a:p>
        </p:txBody>
      </p:sp>
    </p:spTree>
    <p:extLst>
      <p:ext uri="{BB962C8B-B14F-4D97-AF65-F5344CB8AC3E}">
        <p14:creationId xmlns:p14="http://schemas.microsoft.com/office/powerpoint/2010/main" val="2419566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a:t>
            </a:r>
            <a:r>
              <a:rPr lang="en-US" dirty="0" smtClean="0"/>
              <a:t>Renewal Applications</a:t>
            </a:r>
            <a:endParaRPr lang="en-US" dirty="0"/>
          </a:p>
        </p:txBody>
      </p:sp>
      <p:sp>
        <p:nvSpPr>
          <p:cNvPr id="3" name="Content Placeholder 2"/>
          <p:cNvSpPr>
            <a:spLocks noGrp="1"/>
          </p:cNvSpPr>
          <p:nvPr>
            <p:ph idx="1"/>
          </p:nvPr>
        </p:nvSpPr>
        <p:spPr>
          <a:xfrm>
            <a:off x="457200" y="1435782"/>
            <a:ext cx="8229600" cy="4297362"/>
          </a:xfrm>
        </p:spPr>
        <p:txBody>
          <a:bodyPr>
            <a:normAutofit fontScale="77500" lnSpcReduction="20000"/>
          </a:bodyPr>
          <a:lstStyle/>
          <a:p>
            <a:r>
              <a:rPr lang="en-US" dirty="0"/>
              <a:t>Renewal applications are due to the Bureau </a:t>
            </a:r>
            <a:r>
              <a:rPr lang="en-US" b="1" dirty="0"/>
              <a:t>no later than 60 days prior </a:t>
            </a:r>
            <a:r>
              <a:rPr lang="en-US" dirty="0"/>
              <a:t>to the expiration date on the </a:t>
            </a:r>
            <a:r>
              <a:rPr lang="en-US" dirty="0" smtClean="0"/>
              <a:t>license</a:t>
            </a:r>
          </a:p>
          <a:p>
            <a:pPr marL="0" indent="0">
              <a:buNone/>
            </a:pPr>
            <a:endParaRPr lang="en-US" sz="1300" dirty="0"/>
          </a:p>
          <a:p>
            <a:r>
              <a:rPr lang="en-US" dirty="0"/>
              <a:t>An application received 59 or fewer days prior to the license expiration date will result in the assessment of a civil penalty of $250.00 for a first </a:t>
            </a:r>
            <a:r>
              <a:rPr lang="en-US" dirty="0" smtClean="0"/>
              <a:t>offense. Subsequent </a:t>
            </a:r>
            <a:r>
              <a:rPr lang="en-US" dirty="0"/>
              <a:t>offenses will result in higher </a:t>
            </a:r>
            <a:r>
              <a:rPr lang="en-US" dirty="0" smtClean="0"/>
              <a:t>penalties.</a:t>
            </a:r>
          </a:p>
          <a:p>
            <a:pPr marL="0" indent="0">
              <a:buNone/>
            </a:pPr>
            <a:endParaRPr lang="en-US" sz="1300" dirty="0" smtClean="0"/>
          </a:p>
          <a:p>
            <a:r>
              <a:rPr lang="en-US" dirty="0" smtClean="0"/>
              <a:t>If an application is not received prior to the expiration date of the license, the facility may be considered closed</a:t>
            </a:r>
          </a:p>
          <a:p>
            <a:pPr marL="0" indent="0">
              <a:buNone/>
            </a:pPr>
            <a:endParaRPr lang="en-US" sz="1300" dirty="0" smtClean="0"/>
          </a:p>
          <a:p>
            <a:r>
              <a:rPr lang="en-US" dirty="0" smtClean="0"/>
              <a:t>If such a facility is still providing services, enforcement action may be taken, as the facility is providing unlicensed care</a:t>
            </a:r>
          </a:p>
          <a:p>
            <a:endParaRPr lang="en-US" dirty="0" smtClean="0"/>
          </a:p>
          <a:p>
            <a:endParaRPr lang="en-US" dirty="0"/>
          </a:p>
          <a:p>
            <a:endParaRPr lang="en-US" dirty="0"/>
          </a:p>
        </p:txBody>
      </p:sp>
    </p:spTree>
    <p:extLst>
      <p:ext uri="{BB962C8B-B14F-4D97-AF65-F5344CB8AC3E}">
        <p14:creationId xmlns:p14="http://schemas.microsoft.com/office/powerpoint/2010/main" val="26371414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Repeat/Uncorrected Deficiencies</a:t>
            </a:r>
          </a:p>
        </p:txBody>
      </p:sp>
      <p:sp>
        <p:nvSpPr>
          <p:cNvPr id="3" name="Content Placeholder 2"/>
          <p:cNvSpPr>
            <a:spLocks noGrp="1"/>
          </p:cNvSpPr>
          <p:nvPr>
            <p:ph idx="1"/>
          </p:nvPr>
        </p:nvSpPr>
        <p:spPr>
          <a:xfrm>
            <a:off x="457200" y="1464809"/>
            <a:ext cx="8229600" cy="4326391"/>
          </a:xfrm>
        </p:spPr>
        <p:txBody>
          <a:bodyPr>
            <a:normAutofit fontScale="92500" lnSpcReduction="10000"/>
          </a:bodyPr>
          <a:lstStyle/>
          <a:p>
            <a:r>
              <a:rPr lang="en-US" dirty="0"/>
              <a:t>After </a:t>
            </a:r>
            <a:r>
              <a:rPr lang="en-US" dirty="0" smtClean="0"/>
              <a:t>a survey when </a:t>
            </a:r>
            <a:r>
              <a:rPr lang="en-US" dirty="0"/>
              <a:t>deficiencies are cited, a </a:t>
            </a:r>
            <a:r>
              <a:rPr lang="en-US" dirty="0" smtClean="0"/>
              <a:t>Plan of Correction (POC) </a:t>
            </a:r>
            <a:r>
              <a:rPr lang="en-US" dirty="0"/>
              <a:t>is </a:t>
            </a:r>
            <a:r>
              <a:rPr lang="en-US" dirty="0" smtClean="0"/>
              <a:t>required</a:t>
            </a:r>
            <a:endParaRPr lang="en-US" dirty="0"/>
          </a:p>
          <a:p>
            <a:pPr marL="0" indent="0">
              <a:buNone/>
            </a:pPr>
            <a:endParaRPr lang="en-US" sz="1000" dirty="0"/>
          </a:p>
          <a:p>
            <a:r>
              <a:rPr lang="en-US" dirty="0"/>
              <a:t>Once the POC is received, reviewed, and accepted, the deficiency should NOT be found at or during the next inspection</a:t>
            </a:r>
          </a:p>
          <a:p>
            <a:pPr marL="0" indent="0">
              <a:buNone/>
            </a:pPr>
            <a:endParaRPr lang="en-US" sz="1000" dirty="0"/>
          </a:p>
          <a:p>
            <a:r>
              <a:rPr lang="en-US" dirty="0"/>
              <a:t>If it is, it is a repeat or uncorrected </a:t>
            </a:r>
            <a:r>
              <a:rPr lang="en-US" dirty="0" smtClean="0"/>
              <a:t>deficiency</a:t>
            </a:r>
          </a:p>
          <a:p>
            <a:pPr marL="0" indent="0">
              <a:buNone/>
            </a:pPr>
            <a:endParaRPr lang="en-US" sz="1100" dirty="0" smtClean="0"/>
          </a:p>
          <a:p>
            <a:r>
              <a:rPr lang="en-US" dirty="0" smtClean="0"/>
              <a:t>Most often, a repeat deficiency has a starting fine of $250.00</a:t>
            </a:r>
            <a:endParaRPr lang="en-US" dirty="0"/>
          </a:p>
          <a:p>
            <a:endParaRPr lang="en-US" dirty="0"/>
          </a:p>
        </p:txBody>
      </p:sp>
    </p:spTree>
    <p:extLst>
      <p:ext uri="{BB962C8B-B14F-4D97-AF65-F5344CB8AC3E}">
        <p14:creationId xmlns:p14="http://schemas.microsoft.com/office/powerpoint/2010/main" val="1753987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Fingerprinting Issues</a:t>
            </a:r>
            <a:endParaRPr lang="en-US" dirty="0"/>
          </a:p>
        </p:txBody>
      </p:sp>
      <p:sp>
        <p:nvSpPr>
          <p:cNvPr id="3" name="Content Placeholder 2"/>
          <p:cNvSpPr>
            <a:spLocks noGrp="1"/>
          </p:cNvSpPr>
          <p:nvPr>
            <p:ph idx="1"/>
          </p:nvPr>
        </p:nvSpPr>
        <p:spPr>
          <a:xfrm>
            <a:off x="457200" y="1285875"/>
            <a:ext cx="8229600" cy="4457019"/>
          </a:xfrm>
        </p:spPr>
        <p:txBody>
          <a:bodyPr>
            <a:normAutofit fontScale="70000" lnSpcReduction="20000"/>
          </a:bodyPr>
          <a:lstStyle/>
          <a:p>
            <a:r>
              <a:rPr lang="en-US" sz="5100" dirty="0"/>
              <a:t>Fingerprint </a:t>
            </a:r>
            <a:r>
              <a:rPr lang="en-US" sz="5100" dirty="0" smtClean="0"/>
              <a:t>Statute - </a:t>
            </a:r>
            <a:r>
              <a:rPr lang="en-US" sz="4500" dirty="0" smtClean="0"/>
              <a:t>A.R.S</a:t>
            </a:r>
            <a:r>
              <a:rPr lang="en-US" sz="4500" dirty="0"/>
              <a:t>.§ 36-411</a:t>
            </a:r>
          </a:p>
          <a:p>
            <a:pPr marL="457200" lvl="1" indent="0">
              <a:buNone/>
            </a:pPr>
            <a:endParaRPr lang="en-US" sz="1100" dirty="0" smtClean="0"/>
          </a:p>
          <a:p>
            <a:pPr marL="457200" lvl="1" indent="0">
              <a:buNone/>
            </a:pPr>
            <a:endParaRPr lang="en-US" sz="1100" dirty="0"/>
          </a:p>
          <a:p>
            <a:pPr marL="457200" lvl="1" indent="0">
              <a:buNone/>
            </a:pPr>
            <a:endParaRPr lang="en-US" sz="1100" dirty="0"/>
          </a:p>
          <a:p>
            <a:pPr marL="0" indent="0">
              <a:buNone/>
            </a:pPr>
            <a:r>
              <a:rPr lang="en-US" dirty="0"/>
              <a:t>Direct care staff in all facilities </a:t>
            </a:r>
            <a:r>
              <a:rPr lang="en-US" dirty="0" smtClean="0"/>
              <a:t>shall </a:t>
            </a:r>
            <a:r>
              <a:rPr lang="en-US" dirty="0"/>
              <a:t>have valid fingerprint clearance cards that are issued pursuant to title 41, chapter 12, article 3.1 or shall apply for a fingerprint clearance card within twenty working days of employment or beginning volunteer work.</a:t>
            </a:r>
          </a:p>
          <a:p>
            <a:pPr marL="0" indent="0">
              <a:buNone/>
            </a:pPr>
            <a:r>
              <a:rPr lang="en-US" dirty="0" smtClean="0"/>
              <a:t>					               AND	</a:t>
            </a:r>
          </a:p>
          <a:p>
            <a:pPr marL="0" indent="0">
              <a:buNone/>
            </a:pPr>
            <a:r>
              <a:rPr lang="en-US" dirty="0" smtClean="0"/>
              <a:t>Owners </a:t>
            </a:r>
            <a:r>
              <a:rPr lang="en-US" dirty="0"/>
              <a:t>shall make documented, good faith efforts to:</a:t>
            </a:r>
          </a:p>
          <a:p>
            <a:pPr marL="0" indent="0">
              <a:buNone/>
            </a:pPr>
            <a:r>
              <a:rPr lang="en-US" dirty="0" smtClean="0"/>
              <a:t>	-Contact </a:t>
            </a:r>
            <a:r>
              <a:rPr lang="en-US" dirty="0"/>
              <a:t>previous employers to obtain information or 	</a:t>
            </a:r>
            <a:r>
              <a:rPr lang="en-US" dirty="0" smtClean="0"/>
              <a:t> 	 	 	  recommendations that </a:t>
            </a:r>
            <a:r>
              <a:rPr lang="en-US" dirty="0"/>
              <a:t>may be relevant to a person's fitness </a:t>
            </a:r>
            <a:r>
              <a:rPr lang="en-US" dirty="0" smtClean="0"/>
              <a:t>to    	  work in a </a:t>
            </a:r>
            <a:r>
              <a:rPr lang="en-US" dirty="0"/>
              <a:t>residential care </a:t>
            </a:r>
            <a:r>
              <a:rPr lang="en-US" dirty="0" smtClean="0"/>
              <a:t>institution</a:t>
            </a:r>
            <a:r>
              <a:rPr lang="en-US" dirty="0"/>
              <a:t>, nursing care institution or </a:t>
            </a:r>
            <a:r>
              <a:rPr lang="en-US" dirty="0" smtClean="0"/>
              <a:t>	 	  home health agency</a:t>
            </a:r>
            <a:r>
              <a:rPr lang="en-US" dirty="0"/>
              <a:t>.</a:t>
            </a:r>
          </a:p>
          <a:p>
            <a:pPr marL="0" indent="0">
              <a:buNone/>
            </a:pPr>
            <a:r>
              <a:rPr lang="en-US" dirty="0" smtClean="0"/>
              <a:t>	-Verify </a:t>
            </a:r>
            <a:r>
              <a:rPr lang="en-US" dirty="0"/>
              <a:t>the current status of a person's fingerprint clearance card.</a:t>
            </a:r>
          </a:p>
          <a:p>
            <a:endParaRPr lang="en-US" dirty="0"/>
          </a:p>
        </p:txBody>
      </p:sp>
    </p:spTree>
    <p:extLst>
      <p:ext uri="{BB962C8B-B14F-4D97-AF65-F5344CB8AC3E}">
        <p14:creationId xmlns:p14="http://schemas.microsoft.com/office/powerpoint/2010/main" val="2827271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6"/>
            <a:ext cx="8229600" cy="1143000"/>
          </a:xfrm>
        </p:spPr>
        <p:txBody>
          <a:bodyPr/>
          <a:lstStyle/>
          <a:p>
            <a:r>
              <a:rPr lang="en-US" dirty="0" smtClean="0">
                <a:solidFill>
                  <a:prstClr val="black"/>
                </a:solidFill>
              </a:rPr>
              <a:t>Fingerprinting Issues</a:t>
            </a:r>
            <a:endParaRPr lang="en-US" dirty="0"/>
          </a:p>
        </p:txBody>
      </p:sp>
      <p:sp>
        <p:nvSpPr>
          <p:cNvPr id="3" name="Content Placeholder 2"/>
          <p:cNvSpPr>
            <a:spLocks noGrp="1"/>
          </p:cNvSpPr>
          <p:nvPr>
            <p:ph idx="1"/>
          </p:nvPr>
        </p:nvSpPr>
        <p:spPr>
          <a:xfrm>
            <a:off x="457200" y="1285876"/>
            <a:ext cx="8229600" cy="4779962"/>
          </a:xfrm>
        </p:spPr>
        <p:txBody>
          <a:bodyPr>
            <a:normAutofit fontScale="25000" lnSpcReduction="20000"/>
          </a:bodyPr>
          <a:lstStyle/>
          <a:p>
            <a:pPr algn="ctr"/>
            <a:r>
              <a:rPr lang="en-US" sz="14400" dirty="0"/>
              <a:t>Fingerprint </a:t>
            </a:r>
            <a:r>
              <a:rPr lang="en-US" sz="14400" dirty="0" smtClean="0"/>
              <a:t>Statute - </a:t>
            </a:r>
            <a:r>
              <a:rPr lang="en-US" sz="14400" dirty="0" smtClean="0">
                <a:solidFill>
                  <a:prstClr val="black"/>
                </a:solidFill>
              </a:rPr>
              <a:t>A.R.S</a:t>
            </a:r>
            <a:r>
              <a:rPr lang="en-US" sz="14400" dirty="0">
                <a:solidFill>
                  <a:prstClr val="black"/>
                </a:solidFill>
              </a:rPr>
              <a:t>.§ 36-425.03 </a:t>
            </a:r>
            <a:r>
              <a:rPr lang="en-US" sz="9600" dirty="0">
                <a:solidFill>
                  <a:prstClr val="black"/>
                </a:solidFill>
              </a:rPr>
              <a:t>(Specific to Behavioral Health Residential Facilities </a:t>
            </a:r>
            <a:endParaRPr lang="en-US" sz="9600" dirty="0" smtClean="0">
              <a:solidFill>
                <a:prstClr val="black"/>
              </a:solidFill>
            </a:endParaRPr>
          </a:p>
          <a:p>
            <a:pPr marL="0" indent="0" algn="ctr">
              <a:buNone/>
            </a:pPr>
            <a:r>
              <a:rPr lang="en-US" sz="9600" dirty="0" smtClean="0">
                <a:solidFill>
                  <a:prstClr val="black"/>
                </a:solidFill>
              </a:rPr>
              <a:t>providing services </a:t>
            </a:r>
            <a:r>
              <a:rPr lang="en-US" sz="9600" dirty="0">
                <a:solidFill>
                  <a:prstClr val="black"/>
                </a:solidFill>
              </a:rPr>
              <a:t>to children)</a:t>
            </a:r>
          </a:p>
          <a:p>
            <a:pPr marL="0" indent="0">
              <a:buNone/>
            </a:pPr>
            <a:r>
              <a:rPr lang="en-US" sz="7200" dirty="0" smtClean="0"/>
              <a:t>Children’s behavioral </a:t>
            </a:r>
            <a:r>
              <a:rPr lang="en-US" sz="7200" dirty="0"/>
              <a:t>health program personnel, including volunteers, </a:t>
            </a:r>
            <a:r>
              <a:rPr lang="en-US" sz="7200" dirty="0" smtClean="0"/>
              <a:t>shall </a:t>
            </a:r>
            <a:r>
              <a:rPr lang="en-US" sz="7200" dirty="0"/>
              <a:t>have a valid fingerprint clearance card issued pursuant to title 41, chapter 12, article 3.1 or, within seven working days after employment or beginning volunteer work, shall apply for a fingerprint clearance card</a:t>
            </a:r>
            <a:r>
              <a:rPr lang="en-US" sz="7200" dirty="0" smtClean="0"/>
              <a:t>.</a:t>
            </a:r>
          </a:p>
          <a:p>
            <a:pPr marL="0" indent="0">
              <a:buNone/>
            </a:pPr>
            <a:r>
              <a:rPr lang="en-US" sz="7200" dirty="0"/>
              <a:t>	</a:t>
            </a:r>
            <a:r>
              <a:rPr lang="en-US" sz="7200" dirty="0" smtClean="0"/>
              <a:t>							AND</a:t>
            </a:r>
            <a:endParaRPr lang="en-US" sz="7200" dirty="0"/>
          </a:p>
          <a:p>
            <a:pPr marL="0" indent="0">
              <a:buNone/>
            </a:pPr>
            <a:r>
              <a:rPr lang="en-US" sz="7200" dirty="0" smtClean="0"/>
              <a:t>Children's </a:t>
            </a:r>
            <a:r>
              <a:rPr lang="en-US" sz="7200" dirty="0"/>
              <a:t>behavioral health program personnel shall certify on forms that are provided by the department and notarized that they are not awaiting trial on or have never been convicted of or admitted in open court or pursuant to a plea agreement to committing any of the offenses listed in section 41-1758.03, subsection B or C in this state or similar offenses in another state or jurisdiction</a:t>
            </a:r>
            <a:r>
              <a:rPr lang="en-US" sz="7200" dirty="0" smtClean="0"/>
              <a:t>.</a:t>
            </a:r>
          </a:p>
          <a:p>
            <a:pPr marL="0" indent="0">
              <a:buNone/>
            </a:pPr>
            <a:r>
              <a:rPr lang="en-US" sz="7200" dirty="0"/>
              <a:t>	</a:t>
            </a:r>
            <a:r>
              <a:rPr lang="en-US" sz="7200" dirty="0" smtClean="0"/>
              <a:t>							AND</a:t>
            </a:r>
            <a:endParaRPr lang="en-US" sz="7200" dirty="0"/>
          </a:p>
          <a:p>
            <a:pPr marL="0" indent="0">
              <a:buNone/>
            </a:pPr>
            <a:r>
              <a:rPr lang="en-US" sz="7200" dirty="0" smtClean="0"/>
              <a:t>Employers </a:t>
            </a:r>
            <a:r>
              <a:rPr lang="en-US" sz="7200" dirty="0"/>
              <a:t>of children's behavioral health program personnel shall make documented, good faith efforts to contact previous employers of children's behavioral health program personnel to obtain information or recommendations that may be relevant to an individual's fitness for employment in a children's behavioral health program.</a:t>
            </a:r>
          </a:p>
          <a:p>
            <a:endParaRPr lang="en-US" sz="7400" dirty="0"/>
          </a:p>
        </p:txBody>
      </p:sp>
    </p:spTree>
    <p:extLst>
      <p:ext uri="{BB962C8B-B14F-4D97-AF65-F5344CB8AC3E}">
        <p14:creationId xmlns:p14="http://schemas.microsoft.com/office/powerpoint/2010/main" val="139244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Bureau of Residential Facilities Licensing (BRFL)</a:t>
            </a:r>
          </a:p>
        </p:txBody>
      </p:sp>
      <p:sp>
        <p:nvSpPr>
          <p:cNvPr id="3" name="Content Placeholder 2"/>
          <p:cNvSpPr>
            <a:spLocks noGrp="1"/>
          </p:cNvSpPr>
          <p:nvPr>
            <p:ph idx="1"/>
          </p:nvPr>
        </p:nvSpPr>
        <p:spPr/>
        <p:txBody>
          <a:bodyPr/>
          <a:lstStyle/>
          <a:p>
            <a:r>
              <a:rPr lang="en-US" dirty="0" smtClean="0"/>
              <a:t>Based on Arizona’s </a:t>
            </a:r>
            <a:r>
              <a:rPr lang="en-US" dirty="0"/>
              <a:t>Rules and Statutes</a:t>
            </a:r>
          </a:p>
          <a:p>
            <a:pPr marL="0" indent="0">
              <a:buNone/>
            </a:pPr>
            <a:endParaRPr lang="en-US" sz="900" dirty="0"/>
          </a:p>
          <a:p>
            <a:r>
              <a:rPr lang="en-US" dirty="0"/>
              <a:t>Our goal is </a:t>
            </a:r>
            <a:r>
              <a:rPr lang="en-US" b="1" u="sng" dirty="0"/>
              <a:t>COMPLIANCE</a:t>
            </a:r>
            <a:r>
              <a:rPr lang="en-US" dirty="0"/>
              <a:t> – we want to help you to be in compliance with the applicable Rules and Statutes for your facility</a:t>
            </a:r>
          </a:p>
          <a:p>
            <a:pPr marL="0" indent="0">
              <a:buNone/>
            </a:pPr>
            <a:endParaRPr lang="en-US" sz="900" dirty="0"/>
          </a:p>
          <a:p>
            <a:r>
              <a:rPr lang="en-US" dirty="0" smtClean="0"/>
              <a:t>It is </a:t>
            </a:r>
            <a:r>
              <a:rPr lang="en-US" b="1" u="sng" dirty="0"/>
              <a:t>YOUR RESPONSIBILITY</a:t>
            </a:r>
            <a:r>
              <a:rPr lang="en-US" b="1" dirty="0"/>
              <a:t> </a:t>
            </a:r>
            <a:r>
              <a:rPr lang="en-US" dirty="0"/>
              <a:t>to ensure that </a:t>
            </a:r>
            <a:r>
              <a:rPr lang="en-US" b="1" u="sng" dirty="0"/>
              <a:t>YOU</a:t>
            </a:r>
            <a:r>
              <a:rPr lang="en-US" dirty="0"/>
              <a:t> are aware of the rules as they apply to </a:t>
            </a:r>
            <a:r>
              <a:rPr lang="en-US" b="1" u="sng" dirty="0"/>
              <a:t>YOUR</a:t>
            </a:r>
            <a:r>
              <a:rPr lang="en-US" dirty="0"/>
              <a:t> facility</a:t>
            </a:r>
          </a:p>
          <a:p>
            <a:endParaRPr lang="en-US" dirty="0"/>
          </a:p>
        </p:txBody>
      </p:sp>
    </p:spTree>
    <p:extLst>
      <p:ext uri="{BB962C8B-B14F-4D97-AF65-F5344CB8AC3E}">
        <p14:creationId xmlns:p14="http://schemas.microsoft.com/office/powerpoint/2010/main" val="1196456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Issues</a:t>
            </a:r>
          </a:p>
        </p:txBody>
      </p:sp>
      <p:sp>
        <p:nvSpPr>
          <p:cNvPr id="3" name="Content Placeholder 2"/>
          <p:cNvSpPr>
            <a:spLocks noGrp="1"/>
          </p:cNvSpPr>
          <p:nvPr>
            <p:ph idx="1"/>
          </p:nvPr>
        </p:nvSpPr>
        <p:spPr>
          <a:xfrm>
            <a:off x="275771" y="1257981"/>
            <a:ext cx="8548915" cy="4525963"/>
          </a:xfrm>
        </p:spPr>
        <p:txBody>
          <a:bodyPr>
            <a:normAutofit fontScale="92500" lnSpcReduction="20000"/>
          </a:bodyPr>
          <a:lstStyle/>
          <a:p>
            <a:pPr marL="0" indent="0">
              <a:buNone/>
            </a:pPr>
            <a:endParaRPr lang="en-US" sz="1100" dirty="0"/>
          </a:p>
          <a:p>
            <a:r>
              <a:rPr lang="en-US" dirty="0"/>
              <a:t>For Assisted </a:t>
            </a:r>
            <a:r>
              <a:rPr lang="en-US" dirty="0" smtClean="0"/>
              <a:t>Living facilities </a:t>
            </a:r>
            <a:r>
              <a:rPr lang="en-US" dirty="0"/>
              <a:t>and BH residential authorized to provide Personal Care services:</a:t>
            </a:r>
          </a:p>
          <a:p>
            <a:pPr lvl="1"/>
            <a:r>
              <a:rPr lang="en-US" sz="3200" dirty="0"/>
              <a:t>Leaving a resident with a volunteer, staff, or individual who does not have Caregiver training approved through the NCIA </a:t>
            </a:r>
            <a:r>
              <a:rPr lang="en-US" sz="3200" dirty="0" smtClean="0"/>
              <a:t>Board</a:t>
            </a:r>
          </a:p>
          <a:p>
            <a:pPr marL="457200" lvl="1" indent="0">
              <a:buNone/>
            </a:pPr>
            <a:endParaRPr lang="en-US" sz="3200" dirty="0"/>
          </a:p>
          <a:p>
            <a:pPr lvl="0"/>
            <a:r>
              <a:rPr lang="en-US" sz="3000" dirty="0">
                <a:solidFill>
                  <a:prstClr val="black"/>
                </a:solidFill>
              </a:rPr>
              <a:t>Caregivers do not have current CPR/First Aid training, or training not complete per P&amp;P and/or regulations which </a:t>
            </a:r>
            <a:r>
              <a:rPr lang="en-US" sz="3000" dirty="0" smtClean="0">
                <a:solidFill>
                  <a:prstClr val="black"/>
                </a:solidFill>
              </a:rPr>
              <a:t>requires </a:t>
            </a:r>
            <a:r>
              <a:rPr lang="en-US" sz="3000" dirty="0">
                <a:solidFill>
                  <a:prstClr val="black"/>
                </a:solidFill>
              </a:rPr>
              <a:t>CPR training to include a demonstration of the caregiver’s ability to provide CPR </a:t>
            </a:r>
            <a:r>
              <a:rPr lang="en-US" sz="3000" i="1" dirty="0">
                <a:solidFill>
                  <a:prstClr val="black"/>
                </a:solidFill>
              </a:rPr>
              <a:t>(Online courses not acceptable)</a:t>
            </a:r>
          </a:p>
          <a:p>
            <a:endParaRPr lang="en-US" dirty="0"/>
          </a:p>
        </p:txBody>
      </p:sp>
    </p:spTree>
    <p:extLst>
      <p:ext uri="{BB962C8B-B14F-4D97-AF65-F5344CB8AC3E}">
        <p14:creationId xmlns:p14="http://schemas.microsoft.com/office/powerpoint/2010/main" val="24234139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Residents </a:t>
            </a:r>
            <a:r>
              <a:rPr lang="en-US" dirty="0"/>
              <a:t>Left Alone</a:t>
            </a:r>
          </a:p>
        </p:txBody>
      </p:sp>
      <p:sp>
        <p:nvSpPr>
          <p:cNvPr id="3" name="Content Placeholder 2"/>
          <p:cNvSpPr>
            <a:spLocks noGrp="1"/>
          </p:cNvSpPr>
          <p:nvPr>
            <p:ph idx="1"/>
          </p:nvPr>
        </p:nvSpPr>
        <p:spPr/>
        <p:txBody>
          <a:bodyPr>
            <a:normAutofit lnSpcReduction="10000"/>
          </a:bodyPr>
          <a:lstStyle/>
          <a:p>
            <a:r>
              <a:rPr lang="en-US" dirty="0"/>
              <a:t>All subclasses require </a:t>
            </a:r>
            <a:r>
              <a:rPr lang="en-US" u="sng" dirty="0"/>
              <a:t>AT LEAST </a:t>
            </a:r>
            <a:r>
              <a:rPr lang="en-US" dirty="0"/>
              <a:t>one personnel member present at the facility when there is a resident on the premises</a:t>
            </a:r>
          </a:p>
          <a:p>
            <a:pPr lvl="1"/>
            <a:r>
              <a:rPr lang="en-US" dirty="0"/>
              <a:t>Many facilities require awake staff 24 hours a day, while some </a:t>
            </a:r>
            <a:r>
              <a:rPr lang="en-US" dirty="0" smtClean="0"/>
              <a:t>do not, so check </a:t>
            </a:r>
            <a:r>
              <a:rPr lang="en-US" dirty="0"/>
              <a:t>your P&amp;Ps and the regulations!</a:t>
            </a:r>
          </a:p>
          <a:p>
            <a:pPr marL="457200" lvl="1" indent="0">
              <a:buNone/>
            </a:pPr>
            <a:endParaRPr lang="en-US" sz="1000" dirty="0"/>
          </a:p>
          <a:p>
            <a:r>
              <a:rPr lang="en-US" dirty="0"/>
              <a:t>Going around the corner to a house or facility “next door” does </a:t>
            </a:r>
            <a:r>
              <a:rPr lang="en-US" b="1" dirty="0"/>
              <a:t>NOT</a:t>
            </a:r>
            <a:r>
              <a:rPr lang="en-US" dirty="0"/>
              <a:t> count as being on premises</a:t>
            </a:r>
          </a:p>
          <a:p>
            <a:endParaRPr lang="en-US" dirty="0"/>
          </a:p>
        </p:txBody>
      </p:sp>
    </p:spTree>
    <p:extLst>
      <p:ext uri="{BB962C8B-B14F-4D97-AF65-F5344CB8AC3E}">
        <p14:creationId xmlns:p14="http://schemas.microsoft.com/office/powerpoint/2010/main" val="20933487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Documentation</a:t>
            </a:r>
            <a:endParaRPr lang="en-US" dirty="0"/>
          </a:p>
        </p:txBody>
      </p:sp>
      <p:sp>
        <p:nvSpPr>
          <p:cNvPr id="3" name="Content Placeholder 2"/>
          <p:cNvSpPr>
            <a:spLocks noGrp="1"/>
          </p:cNvSpPr>
          <p:nvPr>
            <p:ph idx="1"/>
          </p:nvPr>
        </p:nvSpPr>
        <p:spPr>
          <a:xfrm>
            <a:off x="457200" y="1435781"/>
            <a:ext cx="8229600" cy="4525963"/>
          </a:xfrm>
        </p:spPr>
        <p:txBody>
          <a:bodyPr/>
          <a:lstStyle/>
          <a:p>
            <a:r>
              <a:rPr lang="en-US" dirty="0" smtClean="0"/>
              <a:t>Documentation may be provided to you from a new employee that has been falsified.  You are still responsible to verify the employee is qualified for the position hired</a:t>
            </a:r>
          </a:p>
          <a:p>
            <a:endParaRPr lang="en-US" dirty="0" smtClean="0"/>
          </a:p>
          <a:p>
            <a:r>
              <a:rPr lang="en-US" dirty="0" smtClean="0"/>
              <a:t>Common falsified documents include:</a:t>
            </a:r>
          </a:p>
          <a:p>
            <a:pPr lvl="1"/>
            <a:r>
              <a:rPr lang="en-US" dirty="0" smtClean="0"/>
              <a:t>FP cards</a:t>
            </a:r>
          </a:p>
          <a:p>
            <a:pPr lvl="1"/>
            <a:r>
              <a:rPr lang="en-US" dirty="0" smtClean="0"/>
              <a:t>Caregiver certificates</a:t>
            </a:r>
          </a:p>
          <a:p>
            <a:endParaRPr lang="en-US" dirty="0"/>
          </a:p>
        </p:txBody>
      </p:sp>
    </p:spTree>
    <p:extLst>
      <p:ext uri="{BB962C8B-B14F-4D97-AF65-F5344CB8AC3E}">
        <p14:creationId xmlns:p14="http://schemas.microsoft.com/office/powerpoint/2010/main" val="3683149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a:t>
            </a:r>
            <a:r>
              <a:rPr lang="en-US" dirty="0" smtClean="0"/>
              <a:t>Documentation – FP Cards</a:t>
            </a:r>
            <a:endParaRPr lang="en-US" dirty="0"/>
          </a:p>
        </p:txBody>
      </p:sp>
      <p:sp>
        <p:nvSpPr>
          <p:cNvPr id="3" name="Content Placeholder 2"/>
          <p:cNvSpPr>
            <a:spLocks noGrp="1"/>
          </p:cNvSpPr>
          <p:nvPr>
            <p:ph idx="1"/>
          </p:nvPr>
        </p:nvSpPr>
        <p:spPr>
          <a:xfrm>
            <a:off x="609600" y="1412877"/>
            <a:ext cx="7968343" cy="4567010"/>
          </a:xfrm>
        </p:spPr>
        <p:txBody>
          <a:bodyPr>
            <a:normAutofit fontScale="85000" lnSpcReduction="20000"/>
          </a:bodyPr>
          <a:lstStyle/>
          <a:p>
            <a:pPr marL="0" indent="0">
              <a:buNone/>
            </a:pPr>
            <a:r>
              <a:rPr lang="en-US" dirty="0" smtClean="0"/>
              <a:t>To verify the current status of an individual’s fingerprint clearance card:</a:t>
            </a:r>
          </a:p>
          <a:p>
            <a:pPr marL="0" indent="0">
              <a:buNone/>
            </a:pPr>
            <a:endParaRPr lang="en-US" sz="2400" dirty="0" smtClean="0"/>
          </a:p>
          <a:p>
            <a:pPr marL="0" indent="0">
              <a:buNone/>
            </a:pPr>
            <a:r>
              <a:rPr lang="en-US" dirty="0" smtClean="0"/>
              <a:t>-Check </a:t>
            </a:r>
            <a:r>
              <a:rPr lang="en-US" dirty="0"/>
              <a:t>online at: </a:t>
            </a:r>
            <a:r>
              <a:rPr lang="en-US" dirty="0">
                <a:hlinkClick r:id="rId2"/>
              </a:rPr>
              <a:t>https://</a:t>
            </a:r>
            <a:r>
              <a:rPr lang="en-US" dirty="0" smtClean="0">
                <a:hlinkClick r:id="rId2"/>
              </a:rPr>
              <a:t>webapps.azdps.gov/public_inq_acct/acct/ShowClearanceCardStatus.action</a:t>
            </a:r>
            <a:r>
              <a:rPr lang="en-US" dirty="0" smtClean="0"/>
              <a:t> and print the document showing verification</a:t>
            </a:r>
          </a:p>
          <a:p>
            <a:pPr marL="0" indent="0">
              <a:buNone/>
            </a:pPr>
            <a:r>
              <a:rPr lang="en-US" dirty="0" smtClean="0"/>
              <a:t> 							OR</a:t>
            </a:r>
          </a:p>
          <a:p>
            <a:pPr marL="0" indent="0">
              <a:buNone/>
            </a:pPr>
            <a:r>
              <a:rPr lang="en-US" dirty="0" smtClean="0"/>
              <a:t>-Verify by phone by calling DPS at:</a:t>
            </a:r>
          </a:p>
          <a:p>
            <a:pPr marL="0" indent="0">
              <a:buNone/>
            </a:pPr>
            <a:r>
              <a:rPr lang="en-US" dirty="0" smtClean="0">
                <a:solidFill>
                  <a:srgbClr val="0000FF"/>
                </a:solidFill>
              </a:rPr>
              <a:t>602-223-2279</a:t>
            </a:r>
            <a:r>
              <a:rPr lang="en-US" dirty="0" smtClean="0"/>
              <a:t> and document the date you called, person you spoke to and badge number and the status of the fingerprint card</a:t>
            </a:r>
          </a:p>
        </p:txBody>
      </p:sp>
    </p:spTree>
    <p:extLst>
      <p:ext uri="{BB962C8B-B14F-4D97-AF65-F5344CB8AC3E}">
        <p14:creationId xmlns:p14="http://schemas.microsoft.com/office/powerpoint/2010/main" val="1086962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181428"/>
            <a:ext cx="8998857" cy="1143000"/>
          </a:xfrm>
        </p:spPr>
        <p:txBody>
          <a:bodyPr>
            <a:noAutofit/>
          </a:bodyPr>
          <a:lstStyle/>
          <a:p>
            <a:r>
              <a:rPr lang="en-US" sz="3200" dirty="0"/>
              <a:t/>
            </a:r>
            <a:br>
              <a:rPr lang="en-US" sz="3200" dirty="0"/>
            </a:br>
            <a:r>
              <a:rPr lang="en-US" dirty="0" smtClean="0"/>
              <a:t>False </a:t>
            </a:r>
            <a:r>
              <a:rPr lang="en-US" dirty="0"/>
              <a:t>Documentation – </a:t>
            </a:r>
            <a:r>
              <a:rPr lang="en-US" dirty="0" smtClean="0"/>
              <a:t>CG Certificates</a:t>
            </a:r>
            <a:r>
              <a:rPr lang="en-US" dirty="0"/>
              <a:t/>
            </a:r>
            <a:br>
              <a:rPr lang="en-US" dirty="0"/>
            </a:br>
            <a:endParaRPr lang="en-US" sz="3200" dirty="0"/>
          </a:p>
        </p:txBody>
      </p:sp>
      <p:sp>
        <p:nvSpPr>
          <p:cNvPr id="3" name="Content Placeholder 2"/>
          <p:cNvSpPr>
            <a:spLocks noGrp="1"/>
          </p:cNvSpPr>
          <p:nvPr>
            <p:ph idx="1"/>
          </p:nvPr>
        </p:nvSpPr>
        <p:spPr>
          <a:xfrm>
            <a:off x="254000" y="1328057"/>
            <a:ext cx="8229600" cy="4525963"/>
          </a:xfrm>
        </p:spPr>
        <p:txBody>
          <a:bodyPr>
            <a:normAutofit fontScale="77500" lnSpcReduction="20000"/>
          </a:bodyPr>
          <a:lstStyle/>
          <a:p>
            <a:r>
              <a:rPr lang="en-US" sz="2400" dirty="0" smtClean="0"/>
              <a:t>Caregiver training is regulated by the Arizona Board of Nursing Care Institution Administrators and Assisted Living Facility Managers Board (NCIA Board)</a:t>
            </a:r>
          </a:p>
          <a:p>
            <a:pPr marL="0" indent="0">
              <a:buNone/>
            </a:pPr>
            <a:endParaRPr lang="en-US" sz="2400" dirty="0" smtClean="0"/>
          </a:p>
          <a:p>
            <a:r>
              <a:rPr lang="en-US" sz="2400" dirty="0" smtClean="0"/>
              <a:t>Caregiver </a:t>
            </a:r>
            <a:r>
              <a:rPr lang="en-US" sz="2400" dirty="0"/>
              <a:t>training certificates </a:t>
            </a:r>
            <a:r>
              <a:rPr lang="en-US" sz="2400" b="1" dirty="0"/>
              <a:t>DO NOT </a:t>
            </a:r>
            <a:r>
              <a:rPr lang="en-US" sz="2400" dirty="0" smtClean="0"/>
              <a:t>expire</a:t>
            </a:r>
          </a:p>
          <a:p>
            <a:endParaRPr lang="en-US" sz="2400" dirty="0" smtClean="0"/>
          </a:p>
          <a:p>
            <a:r>
              <a:rPr lang="en-US" sz="2400" dirty="0" smtClean="0"/>
              <a:t>For caregiver certificates issued </a:t>
            </a:r>
            <a:r>
              <a:rPr lang="en-US" sz="2400" u="sng" dirty="0" smtClean="0"/>
              <a:t>prior to August 3, 2013</a:t>
            </a:r>
            <a:r>
              <a:rPr lang="en-US" sz="2400" dirty="0" smtClean="0"/>
              <a:t>, the Department and NCIA Board may assist with certificate verification</a:t>
            </a:r>
          </a:p>
          <a:p>
            <a:endParaRPr lang="en-US" sz="2400" dirty="0" smtClean="0"/>
          </a:p>
          <a:p>
            <a:pPr lvl="0"/>
            <a:r>
              <a:rPr lang="en-US" sz="2400" dirty="0">
                <a:solidFill>
                  <a:prstClr val="black"/>
                </a:solidFill>
              </a:rPr>
              <a:t>A </a:t>
            </a:r>
            <a:r>
              <a:rPr lang="en-US" sz="2400" dirty="0" smtClean="0">
                <a:solidFill>
                  <a:prstClr val="black"/>
                </a:solidFill>
              </a:rPr>
              <a:t>current list </a:t>
            </a:r>
            <a:r>
              <a:rPr lang="en-US" sz="2400" dirty="0">
                <a:solidFill>
                  <a:prstClr val="black"/>
                </a:solidFill>
              </a:rPr>
              <a:t>of approved caregiver training programs can be found at: </a:t>
            </a:r>
            <a:r>
              <a:rPr lang="en-US" sz="2400" dirty="0">
                <a:solidFill>
                  <a:prstClr val="black"/>
                </a:solidFill>
                <a:hlinkClick r:id="rId2"/>
              </a:rPr>
              <a:t>www.aznciaboard.us</a:t>
            </a:r>
            <a:endParaRPr lang="en-US" sz="2400" dirty="0">
              <a:solidFill>
                <a:prstClr val="black"/>
              </a:solidFill>
            </a:endParaRPr>
          </a:p>
          <a:p>
            <a:pPr marL="0" indent="0">
              <a:buNone/>
            </a:pPr>
            <a:endParaRPr lang="en-US" sz="2400" dirty="0" smtClean="0"/>
          </a:p>
          <a:p>
            <a:r>
              <a:rPr lang="en-US" sz="2400" dirty="0" smtClean="0"/>
              <a:t>Any </a:t>
            </a:r>
            <a:r>
              <a:rPr lang="en-US" sz="2400" dirty="0"/>
              <a:t>training taken </a:t>
            </a:r>
            <a:r>
              <a:rPr lang="en-US" sz="2400" u="sng" dirty="0"/>
              <a:t>after August 3, 2013, </a:t>
            </a:r>
            <a:r>
              <a:rPr lang="en-US" sz="2400" dirty="0"/>
              <a:t>from a provider not on the NCIA approved list is </a:t>
            </a:r>
            <a:r>
              <a:rPr lang="en-US" sz="2400" b="1" dirty="0"/>
              <a:t>NOT</a:t>
            </a:r>
            <a:r>
              <a:rPr lang="en-US" sz="2400" dirty="0"/>
              <a:t> valid</a:t>
            </a:r>
          </a:p>
          <a:p>
            <a:pPr marL="0" indent="0">
              <a:buNone/>
            </a:pPr>
            <a:endParaRPr lang="en-US" sz="2400" dirty="0"/>
          </a:p>
          <a:p>
            <a:r>
              <a:rPr lang="en-US" sz="2400" dirty="0"/>
              <a:t>Verification of a person who took training after August 3, 2013 can be checked at the following website: </a:t>
            </a:r>
            <a:r>
              <a:rPr lang="en-US" sz="2400" dirty="0">
                <a:hlinkClick r:id="rId3"/>
              </a:rPr>
              <a:t>https://az.tmuniverse.com/</a:t>
            </a:r>
            <a:r>
              <a:rPr lang="en-US" sz="2400" dirty="0"/>
              <a:t> </a:t>
            </a:r>
          </a:p>
          <a:p>
            <a:endParaRPr lang="en-US" sz="1700" dirty="0"/>
          </a:p>
        </p:txBody>
      </p:sp>
    </p:spTree>
    <p:extLst>
      <p:ext uri="{BB962C8B-B14F-4D97-AF65-F5344CB8AC3E}">
        <p14:creationId xmlns:p14="http://schemas.microsoft.com/office/powerpoint/2010/main" val="29000457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False Documentation – CG Certificates</a:t>
            </a:r>
          </a:p>
        </p:txBody>
      </p:sp>
      <p:sp>
        <p:nvSpPr>
          <p:cNvPr id="3" name="Content Placeholder 2"/>
          <p:cNvSpPr>
            <a:spLocks noGrp="1"/>
          </p:cNvSpPr>
          <p:nvPr>
            <p:ph idx="1"/>
          </p:nvPr>
        </p:nvSpPr>
        <p:spPr>
          <a:xfrm>
            <a:off x="457200" y="1417638"/>
            <a:ext cx="8229600" cy="4525963"/>
          </a:xfrm>
        </p:spPr>
        <p:txBody>
          <a:bodyPr>
            <a:noAutofit/>
          </a:bodyPr>
          <a:lstStyle/>
          <a:p>
            <a:r>
              <a:rPr lang="en-US" sz="2000" dirty="0"/>
              <a:t>The older acceptable certificates have: </a:t>
            </a:r>
          </a:p>
          <a:p>
            <a:pPr lvl="1"/>
            <a:r>
              <a:rPr lang="en-US" sz="2000" dirty="0"/>
              <a:t>An ALTP # and name of the training program</a:t>
            </a:r>
          </a:p>
          <a:p>
            <a:pPr lvl="1"/>
            <a:r>
              <a:rPr lang="en-US" sz="2000" dirty="0"/>
              <a:t>Name of the caregiver</a:t>
            </a:r>
          </a:p>
          <a:p>
            <a:pPr lvl="1"/>
            <a:r>
              <a:rPr lang="en-US" sz="2000" dirty="0"/>
              <a:t>Date of completion </a:t>
            </a:r>
          </a:p>
          <a:p>
            <a:pPr lvl="1"/>
            <a:r>
              <a:rPr lang="en-US" sz="2000" dirty="0"/>
              <a:t>Evidence of three levels of care: supervisory, personal and directed</a:t>
            </a:r>
          </a:p>
          <a:p>
            <a:pPr lvl="1"/>
            <a:r>
              <a:rPr lang="en-US" sz="2000" dirty="0"/>
              <a:t>Evidence of at least 62 hours of training </a:t>
            </a:r>
          </a:p>
          <a:p>
            <a:pPr lvl="1"/>
            <a:r>
              <a:rPr lang="en-US" sz="2000" dirty="0"/>
              <a:t>Signed by the </a:t>
            </a:r>
            <a:r>
              <a:rPr lang="en-US" sz="2000" dirty="0" smtClean="0"/>
              <a:t>trainer</a:t>
            </a:r>
          </a:p>
          <a:p>
            <a:pPr marL="457200" lvl="1" indent="0">
              <a:buNone/>
            </a:pPr>
            <a:endParaRPr lang="en-US" sz="1400" dirty="0" smtClean="0"/>
          </a:p>
          <a:p>
            <a:r>
              <a:rPr lang="en-US" sz="2000" dirty="0"/>
              <a:t> The newer certificates have:</a:t>
            </a:r>
          </a:p>
          <a:p>
            <a:pPr lvl="1"/>
            <a:r>
              <a:rPr lang="en-US" sz="2000" dirty="0"/>
              <a:t>The same format and a total of 104 hours, some of which may be distance learning</a:t>
            </a:r>
          </a:p>
          <a:p>
            <a:pPr lvl="1"/>
            <a:r>
              <a:rPr lang="en-US" sz="2000" dirty="0"/>
              <a:t>A validation code at the bottom which is different for each </a:t>
            </a:r>
            <a:r>
              <a:rPr lang="en-US" sz="2000" dirty="0" smtClean="0"/>
              <a:t>person…If </a:t>
            </a:r>
            <a:r>
              <a:rPr lang="en-US" sz="2000" dirty="0"/>
              <a:t>duplicated = </a:t>
            </a:r>
            <a:r>
              <a:rPr lang="en-US" sz="2000" dirty="0" smtClean="0"/>
              <a:t>fraudulent</a:t>
            </a:r>
            <a:endParaRPr lang="en-US" sz="2000" dirty="0"/>
          </a:p>
        </p:txBody>
      </p:sp>
    </p:spTree>
    <p:extLst>
      <p:ext uri="{BB962C8B-B14F-4D97-AF65-F5344CB8AC3E}">
        <p14:creationId xmlns:p14="http://schemas.microsoft.com/office/powerpoint/2010/main" val="31525754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Bureau of Residential Facilities Website:</a:t>
            </a:r>
          </a:p>
          <a:p>
            <a:pPr marL="0" indent="0">
              <a:buNone/>
            </a:pPr>
            <a:r>
              <a:rPr lang="en-US" dirty="0">
                <a:hlinkClick r:id="rId2"/>
              </a:rPr>
              <a:t>http://</a:t>
            </a:r>
            <a:r>
              <a:rPr lang="en-US" dirty="0" smtClean="0">
                <a:hlinkClick r:id="rId2"/>
              </a:rPr>
              <a:t>azdhs.gov/licensing/residential-facilities/index.php</a:t>
            </a:r>
            <a:r>
              <a:rPr lang="en-US" dirty="0" smtClean="0"/>
              <a:t> </a:t>
            </a:r>
          </a:p>
          <a:p>
            <a:r>
              <a:rPr lang="en-US" dirty="0" smtClean="0"/>
              <a:t>Frequently Asked Questions</a:t>
            </a:r>
          </a:p>
          <a:p>
            <a:r>
              <a:rPr lang="en-US" dirty="0" smtClean="0"/>
              <a:t>License Application Forms</a:t>
            </a:r>
          </a:p>
          <a:p>
            <a:r>
              <a:rPr lang="en-US" dirty="0" smtClean="0"/>
              <a:t>How to Prepare a Plan of Correction (POC)</a:t>
            </a:r>
          </a:p>
          <a:p>
            <a:r>
              <a:rPr lang="en-US" dirty="0" smtClean="0"/>
              <a:t>Informal Dispute Resolution</a:t>
            </a:r>
          </a:p>
          <a:p>
            <a:r>
              <a:rPr lang="en-US" dirty="0" smtClean="0"/>
              <a:t>Links to rules, statutes, enforcement actions</a:t>
            </a:r>
          </a:p>
          <a:p>
            <a:pPr marL="0" indent="0">
              <a:buNone/>
            </a:pPr>
            <a:endParaRPr lang="en-US" dirty="0"/>
          </a:p>
          <a:p>
            <a:pPr marL="0" indent="0">
              <a:buNone/>
            </a:pPr>
            <a:r>
              <a:rPr lang="en-US" dirty="0" smtClean="0">
                <a:hlinkClick r:id="rId3"/>
              </a:rPr>
              <a:t>www.azcarecheck.com</a:t>
            </a:r>
            <a:r>
              <a:rPr lang="en-US" dirty="0" smtClean="0"/>
              <a:t>: facility information, including survey history and enforcement actions</a:t>
            </a:r>
            <a:endParaRPr lang="en-US" dirty="0"/>
          </a:p>
        </p:txBody>
      </p:sp>
    </p:spTree>
    <p:extLst>
      <p:ext uri="{BB962C8B-B14F-4D97-AF65-F5344CB8AC3E}">
        <p14:creationId xmlns:p14="http://schemas.microsoft.com/office/powerpoint/2010/main" val="19537655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89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686" y="1324429"/>
            <a:ext cx="8824685" cy="464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8554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8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943" y="1397001"/>
            <a:ext cx="8752114" cy="455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70405"/>
            <a:ext cx="1682983" cy="30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433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09311"/>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114" y="1397000"/>
            <a:ext cx="88972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086" y="4194628"/>
            <a:ext cx="5969000"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385" y="4556578"/>
            <a:ext cx="712787"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16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648"/>
          </a:xfrm>
        </p:spPr>
        <p:txBody>
          <a:bodyPr/>
          <a:lstStyle/>
          <a:p>
            <a:r>
              <a:rPr lang="en-US" dirty="0"/>
              <a:t>Applicable Rules and Statutes</a:t>
            </a:r>
          </a:p>
        </p:txBody>
      </p:sp>
      <p:sp>
        <p:nvSpPr>
          <p:cNvPr id="3" name="Content Placeholder 2"/>
          <p:cNvSpPr>
            <a:spLocks noGrp="1"/>
          </p:cNvSpPr>
          <p:nvPr>
            <p:ph idx="1"/>
          </p:nvPr>
        </p:nvSpPr>
        <p:spPr>
          <a:xfrm>
            <a:off x="457200" y="1306286"/>
            <a:ext cx="8229600" cy="4708525"/>
          </a:xfrm>
        </p:spPr>
        <p:txBody>
          <a:bodyPr>
            <a:normAutofit fontScale="55000" lnSpcReduction="20000"/>
          </a:bodyPr>
          <a:lstStyle/>
          <a:p>
            <a:pPr marL="0" indent="0">
              <a:buNone/>
            </a:pPr>
            <a:r>
              <a:rPr lang="en-US" sz="3600" dirty="0"/>
              <a:t>Licensing of Residential Facilities is governed by the Arizona Revised Statutes (“A.R.S.”), primarily</a:t>
            </a:r>
            <a:r>
              <a:rPr lang="en-US" sz="3600" dirty="0" smtClean="0"/>
              <a:t>:</a:t>
            </a:r>
          </a:p>
          <a:p>
            <a:pPr marL="0" indent="0" algn="ctr">
              <a:buNone/>
            </a:pPr>
            <a:r>
              <a:rPr lang="en-US" sz="3300" u="sng" dirty="0" smtClean="0">
                <a:solidFill>
                  <a:srgbClr val="00B0F0"/>
                </a:solidFill>
              </a:rPr>
              <a:t>Title 36:  Public Health and Safety, </a:t>
            </a:r>
            <a:r>
              <a:rPr lang="en-US" sz="3300" u="sng" dirty="0" smtClean="0">
                <a:solidFill>
                  <a:srgbClr val="FF0000"/>
                </a:solidFill>
              </a:rPr>
              <a:t>Chapter 4:  Health Care Institutions</a:t>
            </a:r>
          </a:p>
          <a:p>
            <a:pPr marL="0" indent="0">
              <a:buNone/>
            </a:pPr>
            <a:endParaRPr lang="en-US" sz="1300" dirty="0"/>
          </a:p>
          <a:p>
            <a:endParaRPr lang="en-US" sz="800" dirty="0"/>
          </a:p>
          <a:p>
            <a:pPr marL="0" indent="0" algn="ctr">
              <a:buNone/>
            </a:pPr>
            <a:r>
              <a:rPr lang="en-US" dirty="0"/>
              <a:t>Reference to a statute generally uses this format:  </a:t>
            </a:r>
            <a:endParaRPr lang="en-US" dirty="0" smtClean="0"/>
          </a:p>
          <a:p>
            <a:pPr marL="0" indent="0" algn="ctr">
              <a:buNone/>
            </a:pPr>
            <a:r>
              <a:rPr lang="en-US" dirty="0" smtClean="0"/>
              <a:t>A.R.S</a:t>
            </a:r>
            <a:r>
              <a:rPr lang="en-US" dirty="0"/>
              <a:t>. </a:t>
            </a:r>
            <a:r>
              <a:rPr lang="en-US" dirty="0" smtClean="0"/>
              <a:t>§ </a:t>
            </a:r>
            <a:r>
              <a:rPr lang="en-US" dirty="0" smtClean="0">
                <a:solidFill>
                  <a:srgbClr val="00B0F0"/>
                </a:solidFill>
              </a:rPr>
              <a:t>36</a:t>
            </a:r>
            <a:r>
              <a:rPr lang="en-US" dirty="0" smtClean="0"/>
              <a:t>.</a:t>
            </a:r>
            <a:r>
              <a:rPr lang="en-US" dirty="0" smtClean="0">
                <a:solidFill>
                  <a:srgbClr val="FF0000"/>
                </a:solidFill>
              </a:rPr>
              <a:t>4</a:t>
            </a:r>
            <a:r>
              <a:rPr lang="en-US" dirty="0" smtClean="0"/>
              <a:t>01.A.1 or A.R S. </a:t>
            </a:r>
            <a:r>
              <a:rPr lang="en-US" sz="3100" dirty="0">
                <a:solidFill>
                  <a:prstClr val="black"/>
                </a:solidFill>
              </a:rPr>
              <a:t>§ </a:t>
            </a:r>
            <a:r>
              <a:rPr lang="en-US" sz="3100" dirty="0" smtClean="0">
                <a:solidFill>
                  <a:srgbClr val="00B0F0"/>
                </a:solidFill>
              </a:rPr>
              <a:t>36</a:t>
            </a:r>
            <a:r>
              <a:rPr lang="en-US" sz="3100" dirty="0" smtClean="0">
                <a:solidFill>
                  <a:prstClr val="black"/>
                </a:solidFill>
              </a:rPr>
              <a:t>.</a:t>
            </a:r>
            <a:r>
              <a:rPr lang="en-US" sz="3100" dirty="0" smtClean="0">
                <a:solidFill>
                  <a:srgbClr val="FF0000"/>
                </a:solidFill>
              </a:rPr>
              <a:t>4</a:t>
            </a:r>
            <a:r>
              <a:rPr lang="en-US" sz="3100" dirty="0" smtClean="0">
                <a:solidFill>
                  <a:prstClr val="black"/>
                </a:solidFill>
              </a:rPr>
              <a:t>01(A)(1)</a:t>
            </a:r>
            <a:r>
              <a:rPr lang="en-US" dirty="0"/>
              <a:t>	</a:t>
            </a:r>
          </a:p>
          <a:p>
            <a:pPr marL="0" indent="0">
              <a:buNone/>
              <a:tabLst>
                <a:tab pos="628650" algn="l"/>
              </a:tabLst>
            </a:pPr>
            <a:endParaRPr lang="en-US" sz="3100" dirty="0" smtClean="0"/>
          </a:p>
          <a:p>
            <a:pPr marL="0" indent="0">
              <a:buNone/>
              <a:tabLst>
                <a:tab pos="628650" algn="l"/>
              </a:tabLst>
            </a:pPr>
            <a:r>
              <a:rPr lang="en-US" sz="3300" i="1" dirty="0" smtClean="0"/>
              <a:t>Statutes are law, and authorize the Department to adopt Regulations or Rules which govern Health Care Institutions.</a:t>
            </a:r>
          </a:p>
          <a:p>
            <a:pPr marL="0" indent="0">
              <a:buNone/>
              <a:tabLst>
                <a:tab pos="628650" algn="l"/>
              </a:tabLst>
            </a:pPr>
            <a:endParaRPr lang="en-US" sz="3100" dirty="0"/>
          </a:p>
          <a:p>
            <a:pPr marL="0" indent="0">
              <a:buNone/>
              <a:tabLst>
                <a:tab pos="628650" algn="l"/>
              </a:tabLst>
            </a:pPr>
            <a:r>
              <a:rPr lang="en-US" sz="3600" dirty="0" smtClean="0"/>
              <a:t>Rules are contained in the Arizona Administrative Code (“A.A.C.”), primarily:</a:t>
            </a:r>
          </a:p>
          <a:p>
            <a:pPr marL="0" indent="0" algn="ctr">
              <a:buNone/>
              <a:tabLst>
                <a:tab pos="628650" algn="l"/>
              </a:tabLst>
            </a:pPr>
            <a:r>
              <a:rPr lang="en-US" sz="3300" u="sng" dirty="0" smtClean="0">
                <a:solidFill>
                  <a:srgbClr val="00B0F0"/>
                </a:solidFill>
              </a:rPr>
              <a:t>Title 9:  Health Services, </a:t>
            </a:r>
            <a:r>
              <a:rPr lang="en-US" sz="3300" u="sng" dirty="0" smtClean="0">
                <a:solidFill>
                  <a:srgbClr val="FF0000"/>
                </a:solidFill>
              </a:rPr>
              <a:t>Chapter 10:  Department of Health Services Health Care </a:t>
            </a:r>
          </a:p>
          <a:p>
            <a:pPr marL="0" indent="0" algn="ctr">
              <a:buNone/>
              <a:tabLst>
                <a:tab pos="628650" algn="l"/>
              </a:tabLst>
            </a:pPr>
            <a:r>
              <a:rPr lang="en-US" sz="3300" u="sng" dirty="0" smtClean="0">
                <a:solidFill>
                  <a:srgbClr val="FF0000"/>
                </a:solidFill>
              </a:rPr>
              <a:t>Institution Licensing</a:t>
            </a:r>
          </a:p>
          <a:p>
            <a:pPr marL="0" indent="0">
              <a:buNone/>
              <a:tabLst>
                <a:tab pos="628650" algn="l"/>
              </a:tabLst>
            </a:pPr>
            <a:endParaRPr lang="en-US" sz="1300" dirty="0"/>
          </a:p>
          <a:p>
            <a:pPr marL="0" indent="0" algn="ctr">
              <a:buNone/>
            </a:pPr>
            <a:r>
              <a:rPr lang="en-US" dirty="0"/>
              <a:t>Reference to a rule is generally in this </a:t>
            </a:r>
            <a:r>
              <a:rPr lang="en-US" dirty="0" smtClean="0"/>
              <a:t>format:</a:t>
            </a:r>
          </a:p>
          <a:p>
            <a:pPr marL="0" indent="0" algn="ctr">
              <a:buNone/>
            </a:pPr>
            <a:r>
              <a:rPr lang="en-US" dirty="0" smtClean="0">
                <a:solidFill>
                  <a:srgbClr val="00B0F0"/>
                </a:solidFill>
              </a:rPr>
              <a:t>R9</a:t>
            </a:r>
            <a:r>
              <a:rPr lang="en-US" dirty="0" smtClean="0"/>
              <a:t>-</a:t>
            </a:r>
            <a:r>
              <a:rPr lang="en-US" dirty="0" smtClean="0">
                <a:solidFill>
                  <a:srgbClr val="FF0000"/>
                </a:solidFill>
              </a:rPr>
              <a:t>10</a:t>
            </a:r>
            <a:r>
              <a:rPr lang="en-US" dirty="0" smtClean="0"/>
              <a:t>-</a:t>
            </a:r>
            <a:r>
              <a:rPr lang="en-US" dirty="0" smtClean="0">
                <a:solidFill>
                  <a:srgbClr val="00B050"/>
                </a:solidFill>
              </a:rPr>
              <a:t>8</a:t>
            </a:r>
            <a:r>
              <a:rPr lang="en-US" dirty="0" smtClean="0"/>
              <a:t>03.A.3.a</a:t>
            </a:r>
          </a:p>
          <a:p>
            <a:pPr marL="0" indent="0">
              <a:buNone/>
            </a:pPr>
            <a:endParaRPr lang="en-US" dirty="0"/>
          </a:p>
          <a:p>
            <a:pPr marL="0" indent="0">
              <a:buNone/>
            </a:pPr>
            <a:r>
              <a:rPr lang="en-US" i="1" dirty="0" smtClean="0"/>
              <a:t>Rules are broken down into </a:t>
            </a:r>
            <a:r>
              <a:rPr lang="en-US" i="1" dirty="0" smtClean="0">
                <a:solidFill>
                  <a:srgbClr val="00B050"/>
                </a:solidFill>
              </a:rPr>
              <a:t>Articles</a:t>
            </a:r>
            <a:r>
              <a:rPr lang="en-US" i="1" dirty="0" smtClean="0"/>
              <a:t> specific to each type of facility.</a:t>
            </a:r>
            <a:endParaRPr lang="en-US" i="1" dirty="0"/>
          </a:p>
        </p:txBody>
      </p:sp>
    </p:spTree>
    <p:extLst>
      <p:ext uri="{BB962C8B-B14F-4D97-AF65-F5344CB8AC3E}">
        <p14:creationId xmlns:p14="http://schemas.microsoft.com/office/powerpoint/2010/main" val="29189463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8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171" y="1422401"/>
            <a:ext cx="8839200" cy="455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99" y="3432969"/>
            <a:ext cx="865187"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687" y="1422402"/>
            <a:ext cx="4165600" cy="510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207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81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686" y="1465943"/>
            <a:ext cx="8752113" cy="452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14" y="5704114"/>
            <a:ext cx="1243013" cy="28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2119086"/>
            <a:ext cx="5078186" cy="406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8439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lnSpcReduction="10000"/>
          </a:bodyPr>
          <a:lstStyle/>
          <a:p>
            <a:pPr marL="0" indent="0">
              <a:buNone/>
            </a:pPr>
            <a:r>
              <a:rPr lang="en-US" dirty="0"/>
              <a:t>Phoenix office:  150 N. 18th Ave.,  Suite 420 </a:t>
            </a:r>
          </a:p>
          <a:p>
            <a:pPr marL="0" indent="0">
              <a:buNone/>
            </a:pPr>
            <a:r>
              <a:rPr lang="en-US" dirty="0" smtClean="0"/>
              <a:t>	602-364-2639</a:t>
            </a:r>
            <a:r>
              <a:rPr lang="en-US" dirty="0"/>
              <a:t>		FAX: 602-324-5872</a:t>
            </a:r>
          </a:p>
          <a:p>
            <a:endParaRPr lang="en-US" dirty="0"/>
          </a:p>
          <a:p>
            <a:pPr marL="0" indent="0">
              <a:buNone/>
            </a:pPr>
            <a:r>
              <a:rPr lang="en-US" dirty="0"/>
              <a:t>Tucson office:  400 W. Congress St.,  Suite 116 </a:t>
            </a:r>
          </a:p>
          <a:p>
            <a:pPr marL="0" indent="0">
              <a:buNone/>
            </a:pPr>
            <a:r>
              <a:rPr lang="en-US" dirty="0" smtClean="0"/>
              <a:t>	520-628-6965</a:t>
            </a:r>
            <a:r>
              <a:rPr lang="en-US" dirty="0"/>
              <a:t>		FAX: 520-628-6991</a:t>
            </a:r>
          </a:p>
          <a:p>
            <a:endParaRPr lang="en-US" dirty="0"/>
          </a:p>
          <a:p>
            <a:pPr marL="0" indent="0">
              <a:buNone/>
            </a:pPr>
            <a:r>
              <a:rPr lang="en-US" dirty="0"/>
              <a:t>Website: </a:t>
            </a:r>
            <a:r>
              <a:rPr lang="en-US" sz="2000" dirty="0">
                <a:hlinkClick r:id="rId2"/>
              </a:rPr>
              <a:t>http://azdhs.gov/licensing/residential-facilities/index.php</a:t>
            </a:r>
            <a:r>
              <a:rPr lang="en-US" sz="2000" dirty="0"/>
              <a:t> </a:t>
            </a:r>
          </a:p>
          <a:p>
            <a:pPr marL="0" indent="0">
              <a:buNone/>
            </a:pPr>
            <a:r>
              <a:rPr lang="en-US" dirty="0"/>
              <a:t>Email: </a:t>
            </a:r>
            <a:r>
              <a:rPr lang="en-US" dirty="0">
                <a:hlinkClick r:id="rId3"/>
              </a:rPr>
              <a:t>Residential.Licensing@azdhs.gov</a:t>
            </a:r>
            <a:endParaRPr lang="en-US" dirty="0"/>
          </a:p>
          <a:p>
            <a:endParaRPr lang="en-US" dirty="0"/>
          </a:p>
        </p:txBody>
      </p:sp>
    </p:spTree>
    <p:extLst>
      <p:ext uri="{BB962C8B-B14F-4D97-AF65-F5344CB8AC3E}">
        <p14:creationId xmlns:p14="http://schemas.microsoft.com/office/powerpoint/2010/main" val="3693746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400" y="1121173"/>
            <a:ext cx="8447314" cy="3156249"/>
          </a:xfrm>
          <a:prstGeom prst="rect">
            <a:avLst/>
          </a:prstGeom>
          <a:noFill/>
        </p:spPr>
        <p:txBody>
          <a:bodyPr wrap="square" rtlCol="0">
            <a:spAutoFit/>
          </a:bodyPr>
          <a:lstStyle/>
          <a:p>
            <a:pPr algn="ctr"/>
            <a:r>
              <a:rPr lang="en-US" sz="3100" dirty="0" smtClean="0">
                <a:latin typeface="Fira Sans"/>
                <a:cs typeface="Fira Sans"/>
              </a:rPr>
              <a:t>THANK YOU</a:t>
            </a:r>
          </a:p>
          <a:p>
            <a:pPr algn="ctr">
              <a:lnSpc>
                <a:spcPct val="200000"/>
              </a:lnSpc>
            </a:pPr>
            <a:r>
              <a:rPr lang="en-US" sz="1900" dirty="0" smtClean="0">
                <a:latin typeface="Fira Sans"/>
                <a:cs typeface="Fira Sans"/>
              </a:rPr>
              <a:t>Nicole </a:t>
            </a:r>
            <a:r>
              <a:rPr lang="en-US" sz="1900" dirty="0" err="1" smtClean="0">
                <a:latin typeface="Fira Sans"/>
                <a:cs typeface="Fira Sans"/>
              </a:rPr>
              <a:t>Morong</a:t>
            </a:r>
            <a:r>
              <a:rPr lang="en-US" sz="1900" dirty="0" smtClean="0">
                <a:latin typeface="Fira Sans Light"/>
                <a:cs typeface="Fira Sans Light"/>
              </a:rPr>
              <a:t>|  Team Leader</a:t>
            </a:r>
          </a:p>
          <a:p>
            <a:pPr algn="ctr">
              <a:lnSpc>
                <a:spcPct val="200000"/>
              </a:lnSpc>
            </a:pPr>
            <a:r>
              <a:rPr lang="en-US" sz="1900" dirty="0" smtClean="0">
                <a:latin typeface="Fira Sans Light"/>
                <a:cs typeface="Fira Sans Light"/>
              </a:rPr>
              <a:t>Lynn </a:t>
            </a:r>
            <a:r>
              <a:rPr lang="en-US" sz="1900" dirty="0">
                <a:latin typeface="Fira Sans Light"/>
                <a:cs typeface="Fira Sans Light"/>
              </a:rPr>
              <a:t>O’Malia |  </a:t>
            </a:r>
            <a:r>
              <a:rPr lang="en-US" sz="1900" dirty="0" smtClean="0">
                <a:latin typeface="Fira Sans Light"/>
                <a:cs typeface="Fira Sans Light"/>
              </a:rPr>
              <a:t>Surveyor</a:t>
            </a:r>
            <a:endParaRPr lang="en-US" sz="1900" dirty="0">
              <a:latin typeface="Fira Sans Light"/>
              <a:cs typeface="Fira Sans Light"/>
            </a:endParaRPr>
          </a:p>
          <a:p>
            <a:pPr algn="ctr">
              <a:lnSpc>
                <a:spcPct val="200000"/>
              </a:lnSpc>
            </a:pPr>
            <a:r>
              <a:rPr lang="en-US" sz="1900" dirty="0" smtClean="0">
                <a:latin typeface="Fira Sans Light"/>
                <a:cs typeface="Fira Sans Light"/>
              </a:rPr>
              <a:t>Deanna Adams |  Surveyor</a:t>
            </a:r>
          </a:p>
          <a:p>
            <a:pPr algn="ctr"/>
            <a:r>
              <a:rPr lang="en-US" dirty="0" smtClean="0">
                <a:latin typeface="Fira Sans Light"/>
                <a:cs typeface="Fira Sans Light"/>
                <a:hlinkClick r:id="rId2"/>
              </a:rPr>
              <a:t>Residential.licensing@azdhs.gov</a:t>
            </a:r>
            <a:r>
              <a:rPr lang="en-US" dirty="0" smtClean="0">
                <a:latin typeface="Fira Sans Light"/>
                <a:cs typeface="Fira Sans Light"/>
              </a:rPr>
              <a:t>  |  602-364-2639</a:t>
            </a:r>
          </a:p>
          <a:p>
            <a:pPr algn="ctr">
              <a:lnSpc>
                <a:spcPct val="70000"/>
              </a:lnSpc>
            </a:pPr>
            <a:endParaRPr lang="en-US" sz="1900" dirty="0" smtClean="0">
              <a:latin typeface="Fira Sans Light"/>
              <a:cs typeface="Fira Sans Light"/>
            </a:endParaRPr>
          </a:p>
          <a:p>
            <a:pPr algn="ctr">
              <a:lnSpc>
                <a:spcPct val="120000"/>
              </a:lnSpc>
            </a:pPr>
            <a:r>
              <a:rPr lang="en-US" sz="1900" dirty="0" smtClean="0">
                <a:latin typeface="Fira Sans"/>
                <a:cs typeface="Fira Sans"/>
              </a:rPr>
              <a:t> </a:t>
            </a:r>
            <a:r>
              <a:rPr lang="en-US" sz="1900" dirty="0" smtClean="0">
                <a:latin typeface="Fira Sans"/>
                <a:cs typeface="Fira Sans"/>
                <a:hlinkClick r:id="rId3"/>
              </a:rPr>
              <a:t>www.azdhs.gov</a:t>
            </a:r>
            <a:endParaRPr lang="en-US" sz="1900" dirty="0" smtClean="0">
              <a:latin typeface="Fira Sans"/>
              <a:cs typeface="Fira Sans"/>
            </a:endParaRPr>
          </a:p>
        </p:txBody>
      </p:sp>
    </p:spTree>
    <p:extLst>
      <p:ext uri="{BB962C8B-B14F-4D97-AF65-F5344CB8AC3E}">
        <p14:creationId xmlns:p14="http://schemas.microsoft.com/office/powerpoint/2010/main" val="3296289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Governing Residential Facilities</a:t>
            </a:r>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dirty="0">
                <a:solidFill>
                  <a:srgbClr val="00B050"/>
                </a:solidFill>
              </a:rPr>
              <a:t>Article 1</a:t>
            </a:r>
            <a:r>
              <a:rPr lang="en-US" dirty="0"/>
              <a:t>: General</a:t>
            </a:r>
          </a:p>
          <a:p>
            <a:pPr lvl="1">
              <a:buFont typeface="Arial" panose="020B0604020202020204" pitchFamily="34" charset="0"/>
              <a:buChar char="•"/>
            </a:pPr>
            <a:r>
              <a:rPr lang="en-US" dirty="0">
                <a:solidFill>
                  <a:srgbClr val="00B050"/>
                </a:solidFill>
              </a:rPr>
              <a:t>Article 7</a:t>
            </a:r>
            <a:r>
              <a:rPr lang="en-US" dirty="0"/>
              <a:t>: Behavioral Health Residential Facilities</a:t>
            </a:r>
          </a:p>
          <a:p>
            <a:pPr lvl="1">
              <a:buFont typeface="Arial" panose="020B0604020202020204" pitchFamily="34" charset="0"/>
              <a:buChar char="•"/>
            </a:pPr>
            <a:r>
              <a:rPr lang="en-US" dirty="0">
                <a:solidFill>
                  <a:srgbClr val="00B050"/>
                </a:solidFill>
              </a:rPr>
              <a:t>Article 8</a:t>
            </a:r>
            <a:r>
              <a:rPr lang="en-US" dirty="0"/>
              <a:t>: Assisted Living Facilities</a:t>
            </a:r>
          </a:p>
          <a:p>
            <a:pPr lvl="1">
              <a:buFont typeface="Arial" panose="020B0604020202020204" pitchFamily="34" charset="0"/>
              <a:buChar char="•"/>
            </a:pPr>
            <a:r>
              <a:rPr lang="en-US" dirty="0">
                <a:solidFill>
                  <a:srgbClr val="00B050"/>
                </a:solidFill>
              </a:rPr>
              <a:t>Article 11</a:t>
            </a:r>
            <a:r>
              <a:rPr lang="en-US" dirty="0"/>
              <a:t>: Adult Day Health Care Facilities</a:t>
            </a:r>
          </a:p>
          <a:p>
            <a:pPr lvl="1">
              <a:buFont typeface="Arial" panose="020B0604020202020204" pitchFamily="34" charset="0"/>
              <a:buChar char="•"/>
            </a:pPr>
            <a:r>
              <a:rPr lang="en-US" dirty="0">
                <a:solidFill>
                  <a:srgbClr val="00B050"/>
                </a:solidFill>
              </a:rPr>
              <a:t>Article 16</a:t>
            </a:r>
            <a:r>
              <a:rPr lang="en-US" dirty="0"/>
              <a:t>: Behavioral Health Respite Homes</a:t>
            </a:r>
          </a:p>
          <a:p>
            <a:pPr lvl="1">
              <a:buFont typeface="Arial" panose="020B0604020202020204" pitchFamily="34" charset="0"/>
              <a:buChar char="•"/>
            </a:pPr>
            <a:r>
              <a:rPr lang="en-US" dirty="0">
                <a:solidFill>
                  <a:srgbClr val="00B050"/>
                </a:solidFill>
              </a:rPr>
              <a:t>Article 18</a:t>
            </a:r>
            <a:r>
              <a:rPr lang="en-US" dirty="0"/>
              <a:t>: Adult Behavioral Health Therapeutic Homes</a:t>
            </a:r>
          </a:p>
          <a:p>
            <a:pPr marL="457200" lvl="1" indent="0">
              <a:buNone/>
            </a:pPr>
            <a:endParaRPr lang="en-US" sz="1100" dirty="0"/>
          </a:p>
          <a:p>
            <a:pPr marL="0" indent="0" algn="ctr">
              <a:buNone/>
            </a:pPr>
            <a:r>
              <a:rPr lang="en-US" sz="2400" dirty="0"/>
              <a:t>You can find the most up-to-date copy of the rules at </a:t>
            </a:r>
            <a:r>
              <a:rPr lang="en-US" sz="2400" dirty="0" smtClean="0"/>
              <a:t>our</a:t>
            </a:r>
          </a:p>
          <a:p>
            <a:pPr marL="0" indent="0" algn="ctr">
              <a:buNone/>
            </a:pPr>
            <a:r>
              <a:rPr lang="en-US" sz="2400" dirty="0" smtClean="0"/>
              <a:t>website</a:t>
            </a:r>
            <a:r>
              <a:rPr lang="en-US" sz="2400" dirty="0"/>
              <a:t>: </a:t>
            </a:r>
            <a:r>
              <a:rPr lang="en-US" sz="2400" dirty="0">
                <a:hlinkClick r:id="rId2"/>
              </a:rPr>
              <a:t>http://www.azdhs.gov/licensing/residential-facilities/index.php#providers-home</a:t>
            </a:r>
            <a:r>
              <a:rPr lang="en-US" sz="2400" dirty="0"/>
              <a:t> </a:t>
            </a:r>
            <a:endParaRPr lang="en-US" sz="1050" dirty="0"/>
          </a:p>
          <a:p>
            <a:endParaRPr lang="en-US" dirty="0"/>
          </a:p>
        </p:txBody>
      </p:sp>
    </p:spTree>
    <p:extLst>
      <p:ext uri="{BB962C8B-B14F-4D97-AF65-F5344CB8AC3E}">
        <p14:creationId xmlns:p14="http://schemas.microsoft.com/office/powerpoint/2010/main" val="1658129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Surveys</a:t>
            </a:r>
          </a:p>
        </p:txBody>
      </p:sp>
      <p:sp>
        <p:nvSpPr>
          <p:cNvPr id="3" name="Content Placeholder 2"/>
          <p:cNvSpPr>
            <a:spLocks noGrp="1"/>
          </p:cNvSpPr>
          <p:nvPr>
            <p:ph idx="1"/>
          </p:nvPr>
        </p:nvSpPr>
        <p:spPr/>
        <p:txBody>
          <a:bodyPr/>
          <a:lstStyle/>
          <a:p>
            <a:pPr marL="0" indent="0">
              <a:buNone/>
            </a:pPr>
            <a:r>
              <a:rPr lang="en-US" dirty="0"/>
              <a:t>There are five main kinds of surveys that Surveyors will conduct:</a:t>
            </a:r>
          </a:p>
          <a:p>
            <a:pPr marL="0" indent="0">
              <a:buNone/>
            </a:pPr>
            <a:endParaRPr lang="en-US" sz="1100" dirty="0"/>
          </a:p>
          <a:p>
            <a:r>
              <a:rPr lang="en-US" dirty="0"/>
              <a:t>Initials</a:t>
            </a:r>
          </a:p>
          <a:p>
            <a:r>
              <a:rPr lang="en-US" dirty="0"/>
              <a:t>Change of Ownership (CHOWs)</a:t>
            </a:r>
          </a:p>
          <a:p>
            <a:r>
              <a:rPr lang="en-US" dirty="0"/>
              <a:t>Compliance</a:t>
            </a:r>
          </a:p>
          <a:p>
            <a:r>
              <a:rPr lang="en-US" dirty="0"/>
              <a:t>Amends</a:t>
            </a:r>
          </a:p>
          <a:p>
            <a:r>
              <a:rPr lang="en-US" dirty="0"/>
              <a:t>Complaints</a:t>
            </a:r>
          </a:p>
          <a:p>
            <a:endParaRPr lang="en-US" dirty="0"/>
          </a:p>
        </p:txBody>
      </p:sp>
    </p:spTree>
    <p:extLst>
      <p:ext uri="{BB962C8B-B14F-4D97-AF65-F5344CB8AC3E}">
        <p14:creationId xmlns:p14="http://schemas.microsoft.com/office/powerpoint/2010/main" val="2171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3956</Words>
  <Application>Microsoft Office PowerPoint</Application>
  <PresentationFormat>On-screen Show (4:3)</PresentationFormat>
  <Paragraphs>483</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PowerPoint Presentation</vt:lpstr>
      <vt:lpstr>Office Locations and Phone Numbers</vt:lpstr>
      <vt:lpstr>Bureau of Residential Facilities Licensing (BRFL)</vt:lpstr>
      <vt:lpstr>Purpose of this Training </vt:lpstr>
      <vt:lpstr>Bureau of Residential Facilities Licensing (BRFL)</vt:lpstr>
      <vt:lpstr>Applicable Rules and Statutes</vt:lpstr>
      <vt:lpstr>Rules Governing Residential Facilities</vt:lpstr>
      <vt:lpstr>Types of Surveys</vt:lpstr>
      <vt:lpstr>Change of Ownership (CHOW) Inspections</vt:lpstr>
      <vt:lpstr>Compliance Inspections</vt:lpstr>
      <vt:lpstr>Amend Inspections</vt:lpstr>
      <vt:lpstr>Complaint Investigation Inspections</vt:lpstr>
      <vt:lpstr>The Survey Process</vt:lpstr>
      <vt:lpstr>Policies &amp; Procedures (“P&amp;Ps”)</vt:lpstr>
      <vt:lpstr>Policies &amp; Procedures (“P&amp;Ps”) </vt:lpstr>
      <vt:lpstr>Policies &amp; Procedures (“P&amp;Ps”) </vt:lpstr>
      <vt:lpstr>Statement of Deficiencies (SOD)</vt:lpstr>
      <vt:lpstr>Informal Dispute Resolution (IDR) Process</vt:lpstr>
      <vt:lpstr>Plan of Correction (POC)</vt:lpstr>
      <vt:lpstr>Plan of Correction (POC)</vt:lpstr>
      <vt:lpstr>Monitoring Systems for Prevention</vt:lpstr>
      <vt:lpstr>Plan of Correction (POC)</vt:lpstr>
      <vt:lpstr>Plan of Correction (POC)</vt:lpstr>
      <vt:lpstr>Top Ten Deficiencies - 2018  (Assisted Living)</vt:lpstr>
      <vt:lpstr>Top Deficiencies (Assisted Living) #1</vt:lpstr>
      <vt:lpstr>Top Deficiencies (Assisted Living) #2</vt:lpstr>
      <vt:lpstr>Top Deficiencies (Assisted Living) #3</vt:lpstr>
      <vt:lpstr>Top Deficiencies (Assisted Living) #4</vt:lpstr>
      <vt:lpstr>Top Deficiencies (Assisted Living) #5</vt:lpstr>
      <vt:lpstr>Top Deficiencies (Assisted Living) #6</vt:lpstr>
      <vt:lpstr>Top Deficiencies (Assisted Living) #7</vt:lpstr>
      <vt:lpstr>Top Deficiencies (Assisted Living) #8</vt:lpstr>
      <vt:lpstr>Top Deficiencies (Assisted Living) #9</vt:lpstr>
      <vt:lpstr>Top Deficiencies (Assisted Living) #10</vt:lpstr>
      <vt:lpstr>Top Ten Deficiencies - 2018  (Behavioral Health)</vt:lpstr>
      <vt:lpstr>Top Deficiencies (Behavioral Health) #1</vt:lpstr>
      <vt:lpstr>Top Deficiencies (Behavioral Health) #2</vt:lpstr>
      <vt:lpstr>Top Deficiencies (Behavioral Health) #3</vt:lpstr>
      <vt:lpstr>Top Deficiencies (Behavioral Health) #4</vt:lpstr>
      <vt:lpstr>Top Deficiencies (Behavioral Health) #5</vt:lpstr>
      <vt:lpstr>Top Deficiencies (Behavioral Health) #6</vt:lpstr>
      <vt:lpstr>Top Deficiencies (Behavioral Health) #7</vt:lpstr>
      <vt:lpstr>Top Deficiencies (Behavioral Health) #8</vt:lpstr>
      <vt:lpstr>Top Deficiencies (Behavioral Health) #9</vt:lpstr>
      <vt:lpstr>Top Deficiencies (Behavioral Health) #10</vt:lpstr>
      <vt:lpstr>Levels of Medication Assistance</vt:lpstr>
      <vt:lpstr>Levels of Medication Assistance</vt:lpstr>
      <vt:lpstr>Levels of Medication Assistance</vt:lpstr>
      <vt:lpstr>Levels of Medication Assistance</vt:lpstr>
      <vt:lpstr>Quality Management</vt:lpstr>
      <vt:lpstr>Quality Management</vt:lpstr>
      <vt:lpstr>Compliance Team</vt:lpstr>
      <vt:lpstr>Enforcement Actions</vt:lpstr>
      <vt:lpstr>Late Renewal Applications</vt:lpstr>
      <vt:lpstr>Late Renewal Applications</vt:lpstr>
      <vt:lpstr>Repeat/Uncorrected Deficiencies</vt:lpstr>
      <vt:lpstr>Fingerprinting Issues</vt:lpstr>
      <vt:lpstr>Fingerprinting Issues</vt:lpstr>
      <vt:lpstr>Personnel Issues</vt:lpstr>
      <vt:lpstr>Residents Left Alone</vt:lpstr>
      <vt:lpstr>False Documentation</vt:lpstr>
      <vt:lpstr>False Documentation – FP Cards</vt:lpstr>
      <vt:lpstr> False Documentation – CG Certificates </vt:lpstr>
      <vt:lpstr>False Documentation – CG Certificates</vt:lpstr>
      <vt:lpstr>Online Resources</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Lynn O'Malia</cp:lastModifiedBy>
  <cp:revision>81</cp:revision>
  <cp:lastPrinted>2019-01-09T20:11:33Z</cp:lastPrinted>
  <dcterms:created xsi:type="dcterms:W3CDTF">2016-05-18T19:23:34Z</dcterms:created>
  <dcterms:modified xsi:type="dcterms:W3CDTF">2019-02-08T19:45:24Z</dcterms:modified>
</cp:coreProperties>
</file>