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iACGAOInFycA0mhaXZ7oUawFXh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8B8621-972A-4B8B-A3EB-9580903576D8}">
  <a:tblStyle styleId="{218B8621-972A-4B8B-A3EB-9580903576D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b52a042835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1b52a042835_0_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b52a042835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1b52a042835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b52a042835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1b52a042835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adf5fb130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1adf5fb130f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adf5fb130f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g1adf5fb130f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adf5fb130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g1adf5fb130f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bab866893b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1bab866893b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 name="Google Shape;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bab866893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g1bab866893b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b52a042835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g1b52a042835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6" name="Google Shape;326;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b52a042835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g1b52a042835_0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 name="Google Shape;35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5" name="Google Shape;375;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1adf5fb130f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g1adf5fb130f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7" name="Google Shape;407;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1b52a042835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3" name="Google Shape;413;g1b52a042835_0_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 name="Google Shape;6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adf5fb130f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1adf5fb130f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b52a042835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1b52a042835_0_1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a8f6212a7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1a8f6212a7e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b52a042835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g1b52a042835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5"/>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 name="Google Shape;11;p5"/>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9"/>
        <p:cNvGrpSpPr/>
        <p:nvPr/>
      </p:nvGrpSpPr>
      <p:grpSpPr>
        <a:xfrm>
          <a:off x="0" y="0"/>
          <a:ext cx="0" cy="0"/>
          <a:chOff x="0" y="0"/>
          <a:chExt cx="0" cy="0"/>
        </a:xfrm>
      </p:grpSpPr>
      <p:sp>
        <p:nvSpPr>
          <p:cNvPr id="40" name="Google Shape;40;p1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4"/>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2"/>
        <p:cNvGrpSpPr/>
        <p:nvPr/>
      </p:nvGrpSpPr>
      <p:grpSpPr>
        <a:xfrm>
          <a:off x="0" y="0"/>
          <a:ext cx="0" cy="0"/>
          <a:chOff x="0" y="0"/>
          <a:chExt cx="0" cy="0"/>
        </a:xfrm>
      </p:grpSpPr>
      <p:sp>
        <p:nvSpPr>
          <p:cNvPr id="43" name="Google Shape;43;p15"/>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5"/>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7"/>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
        <p:cNvGrpSpPr/>
        <p:nvPr/>
      </p:nvGrpSpPr>
      <p:grpSpPr>
        <a:xfrm>
          <a:off x="0" y="0"/>
          <a:ext cx="0" cy="0"/>
          <a:chOff x="0" y="0"/>
          <a:chExt cx="0" cy="0"/>
        </a:xfrm>
      </p:grpSpPr>
      <p:sp>
        <p:nvSpPr>
          <p:cNvPr id="17" name="Google Shape;17;p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9"/>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9" name="Google Shape;19;p9"/>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8"/>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8"/>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1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0"/>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8" name="Google Shape;28;p10"/>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9" name="Google Shape;29;p10"/>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0" name="Google Shape;30;p10"/>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1"/>
        <p:cNvGrpSpPr/>
        <p:nvPr/>
      </p:nvGrpSpPr>
      <p:grpSpPr>
        <a:xfrm>
          <a:off x="0" y="0"/>
          <a:ext cx="0" cy="0"/>
          <a:chOff x="0" y="0"/>
          <a:chExt cx="0" cy="0"/>
        </a:xfrm>
      </p:grpSpPr>
      <p:sp>
        <p:nvSpPr>
          <p:cNvPr id="32" name="Google Shape;32;p12"/>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2"/>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34" name="Google Shape;34;p12"/>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5"/>
        <p:cNvGrpSpPr/>
        <p:nvPr/>
      </p:nvGrpSpPr>
      <p:grpSpPr>
        <a:xfrm>
          <a:off x="0" y="0"/>
          <a:ext cx="0" cy="0"/>
          <a:chOff x="0" y="0"/>
          <a:chExt cx="0" cy="0"/>
        </a:xfrm>
      </p:grpSpPr>
      <p:sp>
        <p:nvSpPr>
          <p:cNvPr id="36" name="Google Shape;36;p13"/>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3"/>
          <p:cNvSpPr>
            <a:spLocks noGrp="1"/>
          </p:cNvSpPr>
          <p:nvPr>
            <p:ph type="pic" idx="2"/>
          </p:nvPr>
        </p:nvSpPr>
        <p:spPr>
          <a:xfrm>
            <a:off x="1792288" y="459581"/>
            <a:ext cx="5486400" cy="3086100"/>
          </a:xfrm>
          <a:prstGeom prst="rect">
            <a:avLst/>
          </a:prstGeom>
          <a:noFill/>
          <a:ln>
            <a:noFill/>
          </a:ln>
        </p:spPr>
      </p:sp>
      <p:sp>
        <p:nvSpPr>
          <p:cNvPr id="38" name="Google Shape;38;p13"/>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4"/>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 name="Google Shape;8;p4" descr="12340-4_ADHS_CorpID_PPT temp 16.9_V4_1.eps"/>
          <p:cNvPicPr preferRelativeResize="0"/>
          <p:nvPr/>
        </p:nvPicPr>
        <p:blipFill rotWithShape="1">
          <a:blip r:embed="rId13">
            <a:alphaModFix/>
          </a:blip>
          <a:srcRect/>
          <a:stretch/>
        </p:blipFill>
        <p:spPr>
          <a:xfrm>
            <a:off x="0" y="101602"/>
            <a:ext cx="9144000" cy="5143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www.azcc.gov/"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hyperlink" Target="mailto:Answers@AzCC.Go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Residential.Licensing@AzDHS.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Medical.Licensing@AzDHS.Gov"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6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www.azrha.org/"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66.png"/><Relationship Id="rId4" Type="http://schemas.openxmlformats.org/officeDocument/2006/relationships/hyperlink" Target="mailto:info@MyAzRHA.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68.png"/><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hyperlink" Target="http://www.azdhs.gov/" TargetMode="External"/><Relationship Id="rId10" Type="http://schemas.openxmlformats.org/officeDocument/2006/relationships/image" Target="../media/image9.png"/><Relationship Id="rId4" Type="http://schemas.openxmlformats.org/officeDocument/2006/relationships/hyperlink" Target="mailto:BSLFacilities@AzDHS.Gov" TargetMode="External"/><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azcc.gov/" TargetMode="External"/><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pic>
        <p:nvPicPr>
          <p:cNvPr id="49" name="Google Shape;49;p1" descr="12340-4_ADHS_CorpID_PPT temp 16.9_V4_1.eps"/>
          <p:cNvPicPr preferRelativeResize="0"/>
          <p:nvPr/>
        </p:nvPicPr>
        <p:blipFill rotWithShape="1">
          <a:blip r:embed="rId3">
            <a:alphaModFix/>
          </a:blip>
          <a:srcRect t="-2790" b="2789"/>
          <a:stretch/>
        </p:blipFill>
        <p:spPr>
          <a:xfrm>
            <a:off x="0" y="0"/>
            <a:ext cx="9144000" cy="5143500"/>
          </a:xfrm>
          <a:prstGeom prst="rect">
            <a:avLst/>
          </a:prstGeom>
          <a:noFill/>
          <a:ln>
            <a:noFill/>
          </a:ln>
        </p:spPr>
      </p:pic>
      <p:sp>
        <p:nvSpPr>
          <p:cNvPr id="50" name="Google Shape;50;p1"/>
          <p:cNvSpPr txBox="1"/>
          <p:nvPr/>
        </p:nvSpPr>
        <p:spPr>
          <a:xfrm>
            <a:off x="527282" y="109824"/>
            <a:ext cx="7929250" cy="141596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4000" b="1" i="0" u="none" strike="noStrike" cap="none">
                <a:solidFill>
                  <a:srgbClr val="0070C0"/>
                </a:solidFill>
                <a:latin typeface="Arial"/>
                <a:ea typeface="Arial"/>
                <a:cs typeface="Arial"/>
                <a:sym typeface="Arial"/>
              </a:rPr>
              <a:t>Sober Living Home </a:t>
            </a:r>
            <a:endParaRPr/>
          </a:p>
          <a:p>
            <a:pPr marL="0" marR="0" lvl="0" indent="0" algn="ctr" rtl="0">
              <a:lnSpc>
                <a:spcPct val="100000"/>
              </a:lnSpc>
              <a:spcBef>
                <a:spcPts val="0"/>
              </a:spcBef>
              <a:spcAft>
                <a:spcPts val="0"/>
              </a:spcAft>
              <a:buClr>
                <a:srgbClr val="000000"/>
              </a:buClr>
              <a:buSzPts val="2500"/>
              <a:buFont typeface="Arial"/>
              <a:buNone/>
            </a:pPr>
            <a:r>
              <a:rPr lang="en-US" sz="4000" b="1" i="0" u="none" strike="noStrike" cap="none">
                <a:solidFill>
                  <a:srgbClr val="0070C0"/>
                </a:solidFill>
                <a:latin typeface="Arial"/>
                <a:ea typeface="Arial"/>
                <a:cs typeface="Arial"/>
                <a:sym typeface="Arial"/>
              </a:rPr>
              <a:t>Application Guide</a:t>
            </a:r>
            <a:endParaRPr sz="4000" b="1" i="0" u="none" strike="noStrike" cap="none">
              <a:solidFill>
                <a:srgbClr val="0070C0"/>
              </a:solidFill>
              <a:latin typeface="Arial"/>
              <a:ea typeface="Arial"/>
              <a:cs typeface="Arial"/>
              <a:sym typeface="Arial"/>
            </a:endParaRPr>
          </a:p>
          <a:p>
            <a:pPr marL="0" marR="0" lvl="0" indent="0" algn="ctr" rtl="0">
              <a:lnSpc>
                <a:spcPct val="110000"/>
              </a:lnSpc>
              <a:spcBef>
                <a:spcPts val="0"/>
              </a:spcBef>
              <a:spcAft>
                <a:spcPts val="0"/>
              </a:spcAft>
              <a:buClr>
                <a:srgbClr val="000000"/>
              </a:buClr>
              <a:buSzPts val="1600"/>
              <a:buFont typeface="Arial"/>
              <a:buNone/>
            </a:pPr>
            <a:endParaRPr sz="1400" b="0" i="0" u="none" strike="noStrike" cap="none">
              <a:solidFill>
                <a:srgbClr val="000000"/>
              </a:solidFill>
              <a:latin typeface="Calibri"/>
              <a:ea typeface="Calibri"/>
              <a:cs typeface="Calibri"/>
              <a:sym typeface="Calibri"/>
            </a:endParaRPr>
          </a:p>
          <a:p>
            <a:pPr marL="0" marR="0" lvl="0" indent="0" algn="ctr" rtl="0">
              <a:lnSpc>
                <a:spcPct val="200000"/>
              </a:lnSpc>
              <a:spcBef>
                <a:spcPts val="0"/>
              </a:spcBef>
              <a:spcAft>
                <a:spcPts val="0"/>
              </a:spcAft>
              <a:buClr>
                <a:srgbClr val="000000"/>
              </a:buClr>
              <a:buSzPts val="1200"/>
              <a:buFont typeface="Arial"/>
              <a:buNone/>
            </a:pPr>
            <a:endParaRPr sz="1400" b="0" i="0" u="none" strike="noStrike" cap="none">
              <a:solidFill>
                <a:srgbClr val="000000"/>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1600"/>
              <a:buFont typeface="Arial"/>
              <a:buNone/>
            </a:pPr>
            <a:endParaRPr sz="1400" b="0" i="0" u="none" strike="noStrike" cap="none">
              <a:solidFill>
                <a:srgbClr val="000000"/>
              </a:solidFill>
              <a:latin typeface="Calibri"/>
              <a:ea typeface="Calibri"/>
              <a:cs typeface="Calibri"/>
              <a:sym typeface="Calibri"/>
            </a:endParaRPr>
          </a:p>
        </p:txBody>
      </p:sp>
      <p:pic>
        <p:nvPicPr>
          <p:cNvPr id="51" name="Google Shape;51;p1"/>
          <p:cNvPicPr preferRelativeResize="0"/>
          <p:nvPr/>
        </p:nvPicPr>
        <p:blipFill rotWithShape="1">
          <a:blip r:embed="rId4">
            <a:alphaModFix/>
          </a:blip>
          <a:srcRect/>
          <a:stretch/>
        </p:blipFill>
        <p:spPr>
          <a:xfrm>
            <a:off x="14011" y="1761221"/>
            <a:ext cx="3463379" cy="2362756"/>
          </a:xfrm>
          <a:prstGeom prst="rect">
            <a:avLst/>
          </a:prstGeom>
          <a:noFill/>
          <a:ln>
            <a:noFill/>
          </a:ln>
        </p:spPr>
      </p:pic>
      <p:sp>
        <p:nvSpPr>
          <p:cNvPr id="52" name="Google Shape;52;p1"/>
          <p:cNvSpPr/>
          <p:nvPr/>
        </p:nvSpPr>
        <p:spPr>
          <a:xfrm>
            <a:off x="3904555" y="2628899"/>
            <a:ext cx="1334890" cy="627399"/>
          </a:xfrm>
          <a:prstGeom prst="rightArrow">
            <a:avLst>
              <a:gd name="adj1" fmla="val 50000"/>
              <a:gd name="adj2" fmla="val 50000"/>
            </a:avLst>
          </a:prstGeom>
          <a:gradFill>
            <a:gsLst>
              <a:gs pos="0">
                <a:srgbClr val="7C898D"/>
              </a:gs>
              <a:gs pos="50000">
                <a:srgbClr val="B4C7CC"/>
              </a:gs>
              <a:gs pos="100000">
                <a:srgbClr val="D8EFF4"/>
              </a:gs>
            </a:gsLst>
            <a:lin ang="16200000" scaled="0"/>
          </a:gra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3" name="Google Shape;53;p1"/>
          <p:cNvPicPr preferRelativeResize="0"/>
          <p:nvPr/>
        </p:nvPicPr>
        <p:blipFill rotWithShape="1">
          <a:blip r:embed="rId5">
            <a:alphaModFix/>
          </a:blip>
          <a:srcRect/>
          <a:stretch/>
        </p:blipFill>
        <p:spPr>
          <a:xfrm>
            <a:off x="5683296" y="1749372"/>
            <a:ext cx="3016853" cy="2362756"/>
          </a:xfrm>
          <a:prstGeom prst="rect">
            <a:avLst/>
          </a:prstGeom>
          <a:noFill/>
          <a:ln>
            <a:noFill/>
          </a:ln>
        </p:spPr>
      </p:pic>
      <p:pic>
        <p:nvPicPr>
          <p:cNvPr id="54" name="Google Shape;54;p1"/>
          <p:cNvPicPr preferRelativeResize="0"/>
          <p:nvPr/>
        </p:nvPicPr>
        <p:blipFill rotWithShape="1">
          <a:blip r:embed="rId6">
            <a:alphaModFix/>
          </a:blip>
          <a:srcRect/>
          <a:stretch/>
        </p:blipFill>
        <p:spPr>
          <a:xfrm>
            <a:off x="1535588" y="3298949"/>
            <a:ext cx="444740" cy="645652"/>
          </a:xfrm>
          <a:prstGeom prst="rect">
            <a:avLst/>
          </a:prstGeom>
          <a:noFill/>
          <a:ln>
            <a:noFill/>
          </a:ln>
        </p:spPr>
      </p:pic>
      <p:sp>
        <p:nvSpPr>
          <p:cNvPr id="55" name="Google Shape;55;p1"/>
          <p:cNvSpPr txBox="1"/>
          <p:nvPr/>
        </p:nvSpPr>
        <p:spPr>
          <a:xfrm>
            <a:off x="4491907" y="4427472"/>
            <a:ext cx="4428500" cy="49244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400" b="0" i="1" u="none" strike="noStrike" cap="none">
                <a:solidFill>
                  <a:srgbClr val="0070C0"/>
                </a:solidFill>
                <a:latin typeface="Arial"/>
                <a:ea typeface="Arial"/>
                <a:cs typeface="Arial"/>
                <a:sym typeface="Arial"/>
              </a:rPr>
              <a:t>Bureau of Special Licensing, Sober Living Homes </a:t>
            </a:r>
            <a:endParaRPr/>
          </a:p>
          <a:p>
            <a:pPr marL="0" marR="0" lvl="0" indent="0" algn="r" rtl="0">
              <a:lnSpc>
                <a:spcPct val="100000"/>
              </a:lnSpc>
              <a:spcBef>
                <a:spcPts val="0"/>
              </a:spcBef>
              <a:spcAft>
                <a:spcPts val="0"/>
              </a:spcAft>
              <a:buNone/>
            </a:pPr>
            <a:r>
              <a:rPr lang="en-US" sz="1200" b="0" i="1" u="none" strike="noStrike" cap="none">
                <a:solidFill>
                  <a:srgbClr val="0070C0"/>
                </a:solidFill>
                <a:latin typeface="Arial"/>
                <a:ea typeface="Arial"/>
                <a:cs typeface="Arial"/>
                <a:sym typeface="Arial"/>
              </a:rPr>
              <a:t>150 N 18th Ave Ste 410 Phoenix, AZ 85014</a:t>
            </a:r>
            <a:endParaRPr sz="1200" b="0" i="1" u="none" strike="noStrike" cap="none">
              <a:solidFill>
                <a:srgbClr val="0070C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1b52a042835_0_167"/>
          <p:cNvSpPr txBox="1">
            <a:spLocks noGrp="1"/>
          </p:cNvSpPr>
          <p:nvPr>
            <p:ph type="title"/>
          </p:nvPr>
        </p:nvSpPr>
        <p:spPr>
          <a:xfrm>
            <a:off x="97600" y="109752"/>
            <a:ext cx="5542312" cy="482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2800" b="1">
                <a:latin typeface="Arial"/>
                <a:ea typeface="Arial"/>
                <a:cs typeface="Arial"/>
                <a:sym typeface="Arial"/>
              </a:rPr>
              <a:t>Arizona Corporate Commission</a:t>
            </a:r>
            <a:endParaRPr sz="2800" b="1">
              <a:latin typeface="Arial"/>
              <a:ea typeface="Arial"/>
              <a:cs typeface="Arial"/>
              <a:sym typeface="Arial"/>
            </a:endParaRPr>
          </a:p>
        </p:txBody>
      </p:sp>
      <p:sp>
        <p:nvSpPr>
          <p:cNvPr id="152" name="Google Shape;152;g1b52a042835_0_167"/>
          <p:cNvSpPr txBox="1">
            <a:spLocks noGrp="1"/>
          </p:cNvSpPr>
          <p:nvPr>
            <p:ph type="body" idx="1"/>
          </p:nvPr>
        </p:nvSpPr>
        <p:spPr>
          <a:xfrm>
            <a:off x="97600" y="592152"/>
            <a:ext cx="8925300" cy="3450300"/>
          </a:xfrm>
          <a:prstGeom prst="rect">
            <a:avLst/>
          </a:prstGeom>
          <a:gradFill>
            <a:gsLst>
              <a:gs pos="0">
                <a:srgbClr val="7C898D"/>
              </a:gs>
              <a:gs pos="50000">
                <a:srgbClr val="B4C7CC"/>
              </a:gs>
              <a:gs pos="100000">
                <a:srgbClr val="D8EFF4"/>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100000"/>
              </a:lnSpc>
              <a:spcBef>
                <a:spcPts val="360"/>
              </a:spcBef>
              <a:spcAft>
                <a:spcPts val="0"/>
              </a:spcAft>
              <a:buSzPts val="1100"/>
              <a:buNone/>
            </a:pPr>
            <a:r>
              <a:rPr lang="en-US" sz="1200" u="sng">
                <a:solidFill>
                  <a:srgbClr val="0070C0"/>
                </a:solidFill>
                <a:hlinkClick r:id="rId3">
                  <a:extLst>
                    <a:ext uri="{A12FA001-AC4F-418D-AE19-62706E023703}">
                      <ahyp:hlinkClr xmlns:ahyp="http://schemas.microsoft.com/office/drawing/2018/hyperlinkcolor" val="tx"/>
                    </a:ext>
                  </a:extLst>
                </a:hlinkClick>
              </a:rPr>
              <a:t>www.AzCC.Gov</a:t>
            </a:r>
            <a:r>
              <a:rPr lang="en-US" sz="1200">
                <a:solidFill>
                  <a:srgbClr val="0070C0"/>
                </a:solidFill>
              </a:rPr>
              <a:t>     </a:t>
            </a:r>
            <a:r>
              <a:rPr lang="en-US" sz="1200"/>
              <a:t>Email: </a:t>
            </a:r>
            <a:r>
              <a:rPr lang="en-US" sz="1200" u="sng">
                <a:solidFill>
                  <a:srgbClr val="0070C0"/>
                </a:solidFill>
                <a:hlinkClick r:id="rId4">
                  <a:extLst>
                    <a:ext uri="{A12FA001-AC4F-418D-AE19-62706E023703}">
                      <ahyp:hlinkClr xmlns:ahyp="http://schemas.microsoft.com/office/drawing/2018/hyperlinkcolor" val="tx"/>
                    </a:ext>
                  </a:extLst>
                </a:hlinkClick>
              </a:rPr>
              <a:t>Answers@AzCC.Gov</a:t>
            </a:r>
            <a:endParaRPr sz="1200">
              <a:solidFill>
                <a:srgbClr val="0070C0"/>
              </a:solidFill>
            </a:endParaRPr>
          </a:p>
          <a:p>
            <a:pPr marL="0" lvl="0" indent="0" algn="ctr" rtl="0">
              <a:lnSpc>
                <a:spcPct val="100000"/>
              </a:lnSpc>
              <a:spcBef>
                <a:spcPts val="360"/>
              </a:spcBef>
              <a:spcAft>
                <a:spcPts val="0"/>
              </a:spcAft>
              <a:buSzPts val="1100"/>
              <a:buNone/>
            </a:pPr>
            <a:r>
              <a:rPr lang="en-US" sz="1200"/>
              <a:t>Customer Service: (602) 542-3026             Toll Free In-State Only: 1-(800) 345-5819</a:t>
            </a:r>
            <a:endParaRPr sz="1200">
              <a:solidFill>
                <a:srgbClr val="0070C0"/>
              </a:solidFill>
            </a:endParaRPr>
          </a:p>
          <a:p>
            <a:pPr marL="0" lvl="0" indent="0" algn="l" rtl="0">
              <a:lnSpc>
                <a:spcPct val="100000"/>
              </a:lnSpc>
              <a:spcBef>
                <a:spcPts val="560"/>
              </a:spcBef>
              <a:spcAft>
                <a:spcPts val="0"/>
              </a:spcAft>
              <a:buSzPts val="1100"/>
              <a:buNone/>
            </a:pPr>
            <a:endParaRPr sz="1200"/>
          </a:p>
          <a:p>
            <a:pPr marL="0" lvl="0" indent="0" algn="l" rtl="0">
              <a:lnSpc>
                <a:spcPct val="100000"/>
              </a:lnSpc>
              <a:spcBef>
                <a:spcPts val="560"/>
              </a:spcBef>
              <a:spcAft>
                <a:spcPts val="0"/>
              </a:spcAft>
              <a:buSzPts val="1100"/>
              <a:buNone/>
            </a:pPr>
            <a:r>
              <a:rPr lang="en-US" sz="1200"/>
              <a:t>ACC is a different agency than ADHS</a:t>
            </a:r>
            <a:endParaRPr/>
          </a:p>
          <a:p>
            <a:pPr marL="0" lvl="0" indent="0" algn="l" rtl="0">
              <a:lnSpc>
                <a:spcPct val="100000"/>
              </a:lnSpc>
              <a:spcBef>
                <a:spcPts val="560"/>
              </a:spcBef>
              <a:spcAft>
                <a:spcPts val="0"/>
              </a:spcAft>
              <a:buClr>
                <a:schemeClr val="dk1"/>
              </a:buClr>
              <a:buSzPts val="1100"/>
              <a:buFont typeface="Arial"/>
              <a:buNone/>
            </a:pPr>
            <a:r>
              <a:rPr lang="en-US" sz="1200">
                <a:latin typeface="Arial"/>
                <a:ea typeface="Arial"/>
                <a:cs typeface="Arial"/>
                <a:sym typeface="Arial"/>
              </a:rPr>
              <a:t>Register the business organization with the </a:t>
            </a:r>
            <a:r>
              <a:rPr lang="en-US" sz="1200" b="1">
                <a:latin typeface="Arial"/>
                <a:ea typeface="Arial"/>
                <a:cs typeface="Arial"/>
                <a:sym typeface="Arial"/>
              </a:rPr>
              <a:t>Arizona Corporate Commission </a:t>
            </a:r>
            <a:r>
              <a:rPr lang="en-US" sz="800">
                <a:latin typeface="Arial"/>
                <a:ea typeface="Arial"/>
                <a:cs typeface="Arial"/>
                <a:sym typeface="Arial"/>
              </a:rPr>
              <a:t>(approximately 1-3 weeks for the ACC to process/update)</a:t>
            </a:r>
            <a:endParaRPr/>
          </a:p>
          <a:p>
            <a:pPr marL="171450" lvl="0" indent="-171450" algn="l" rtl="0">
              <a:lnSpc>
                <a:spcPct val="100000"/>
              </a:lnSpc>
              <a:spcBef>
                <a:spcPts val="360"/>
              </a:spcBef>
              <a:spcAft>
                <a:spcPts val="0"/>
              </a:spcAft>
              <a:buClr>
                <a:schemeClr val="dk1"/>
              </a:buClr>
              <a:buSzPts val="1100"/>
              <a:buFont typeface="Noto Sans Symbols"/>
              <a:buChar char="✔"/>
            </a:pPr>
            <a:r>
              <a:rPr lang="en-US" sz="1200">
                <a:latin typeface="Arial"/>
                <a:ea typeface="Arial"/>
                <a:cs typeface="Arial"/>
                <a:sym typeface="Arial"/>
              </a:rPr>
              <a:t>All Business (even the individual) must be registered</a:t>
            </a:r>
            <a:endParaRPr/>
          </a:p>
          <a:p>
            <a:pPr marL="171450" lvl="0" indent="-171450" algn="l" rtl="0">
              <a:lnSpc>
                <a:spcPct val="100000"/>
              </a:lnSpc>
              <a:spcBef>
                <a:spcPts val="360"/>
              </a:spcBef>
              <a:spcAft>
                <a:spcPts val="0"/>
              </a:spcAft>
              <a:buSzPts val="1100"/>
              <a:buFont typeface="Noto Sans Symbols"/>
              <a:buChar char="✔"/>
            </a:pPr>
            <a:r>
              <a:rPr lang="en-US" sz="1200">
                <a:latin typeface="Arial"/>
                <a:ea typeface="Arial"/>
                <a:cs typeface="Arial"/>
                <a:sym typeface="Arial"/>
              </a:rPr>
              <a:t>A “Controlling </a:t>
            </a:r>
            <a:r>
              <a:rPr lang="en-US" sz="1200" u="sng">
                <a:latin typeface="Arial"/>
                <a:ea typeface="Arial"/>
                <a:cs typeface="Arial"/>
                <a:sym typeface="Arial"/>
              </a:rPr>
              <a:t>person</a:t>
            </a:r>
            <a:r>
              <a:rPr lang="en-US" sz="1200">
                <a:latin typeface="Arial"/>
                <a:ea typeface="Arial"/>
                <a:cs typeface="Arial"/>
                <a:sym typeface="Arial"/>
              </a:rPr>
              <a:t> of the business organization” needs to be listed under the </a:t>
            </a:r>
            <a:r>
              <a:rPr lang="en-US" sz="1200" b="1">
                <a:latin typeface="Arial"/>
                <a:ea typeface="Arial"/>
                <a:cs typeface="Arial"/>
                <a:sym typeface="Arial"/>
              </a:rPr>
              <a:t>Principal Information </a:t>
            </a:r>
            <a:r>
              <a:rPr lang="en-US" sz="1200">
                <a:latin typeface="Arial"/>
                <a:ea typeface="Arial"/>
                <a:cs typeface="Arial"/>
                <a:sym typeface="Arial"/>
              </a:rPr>
              <a:t>section</a:t>
            </a:r>
            <a:endParaRPr/>
          </a:p>
          <a:p>
            <a:pPr marL="171450" lvl="0" indent="-171450" algn="l" rtl="0">
              <a:lnSpc>
                <a:spcPct val="100000"/>
              </a:lnSpc>
              <a:spcBef>
                <a:spcPts val="360"/>
              </a:spcBef>
              <a:spcAft>
                <a:spcPts val="0"/>
              </a:spcAft>
              <a:buSzPts val="1100"/>
              <a:buFont typeface="Noto Sans Symbols"/>
              <a:buChar char="✔"/>
            </a:pPr>
            <a:r>
              <a:rPr lang="en-US" sz="1200">
                <a:latin typeface="Arial"/>
                <a:ea typeface="Arial"/>
                <a:cs typeface="Arial"/>
                <a:sym typeface="Arial"/>
              </a:rPr>
              <a:t>If more than 1 business is affiliated with the SLH, then </a:t>
            </a:r>
            <a:r>
              <a:rPr lang="en-US" sz="1200" u="sng">
                <a:latin typeface="Arial"/>
                <a:ea typeface="Arial"/>
                <a:cs typeface="Arial"/>
                <a:sym typeface="Arial"/>
              </a:rPr>
              <a:t>ALL</a:t>
            </a:r>
            <a:r>
              <a:rPr lang="en-US" sz="1200">
                <a:latin typeface="Arial"/>
                <a:ea typeface="Arial"/>
                <a:cs typeface="Arial"/>
                <a:sym typeface="Arial"/>
              </a:rPr>
              <a:t> entities must be associated within the ACC</a:t>
            </a:r>
            <a:endParaRPr/>
          </a:p>
          <a:p>
            <a:pPr marL="171450" lvl="0" indent="-171450" algn="l" rtl="0">
              <a:lnSpc>
                <a:spcPct val="100000"/>
              </a:lnSpc>
              <a:spcBef>
                <a:spcPts val="360"/>
              </a:spcBef>
              <a:spcAft>
                <a:spcPts val="0"/>
              </a:spcAft>
              <a:buSzPts val="1100"/>
              <a:buFont typeface="Noto Sans Symbols"/>
              <a:buChar char="✔"/>
            </a:pPr>
            <a:r>
              <a:rPr lang="en-US" sz="1200">
                <a:latin typeface="Arial"/>
                <a:ea typeface="Arial"/>
                <a:cs typeface="Arial"/>
                <a:sym typeface="Arial"/>
              </a:rPr>
              <a:t>ACC must list the “</a:t>
            </a:r>
            <a:r>
              <a:rPr lang="en-US" sz="1200" b="1">
                <a:latin typeface="Arial"/>
                <a:ea typeface="Arial"/>
                <a:cs typeface="Arial"/>
                <a:sym typeface="Arial"/>
              </a:rPr>
              <a:t>Entity Status</a:t>
            </a:r>
            <a:r>
              <a:rPr lang="en-US" sz="1200">
                <a:latin typeface="Arial"/>
                <a:ea typeface="Arial"/>
                <a:cs typeface="Arial"/>
                <a:sym typeface="Arial"/>
              </a:rPr>
              <a:t>” as </a:t>
            </a:r>
            <a:r>
              <a:rPr lang="en-US" sz="1200">
                <a:solidFill>
                  <a:srgbClr val="00B050"/>
                </a:solidFill>
                <a:latin typeface="Arial"/>
                <a:ea typeface="Arial"/>
                <a:cs typeface="Arial"/>
                <a:sym typeface="Arial"/>
              </a:rPr>
              <a:t>ACTIVE</a:t>
            </a:r>
            <a:endParaRPr/>
          </a:p>
          <a:p>
            <a:pPr marL="171450" lvl="0" indent="-171450" algn="l" rtl="0">
              <a:lnSpc>
                <a:spcPct val="100000"/>
              </a:lnSpc>
              <a:spcBef>
                <a:spcPts val="360"/>
              </a:spcBef>
              <a:spcAft>
                <a:spcPts val="0"/>
              </a:spcAft>
              <a:buSzPts val="1100"/>
              <a:buFont typeface="Noto Sans Symbols"/>
              <a:buChar char="✔"/>
            </a:pPr>
            <a:r>
              <a:rPr lang="en-US" sz="1200">
                <a:latin typeface="Arial"/>
                <a:ea typeface="Arial"/>
                <a:cs typeface="Arial"/>
                <a:sym typeface="Arial"/>
              </a:rPr>
              <a:t>ACC must list the “</a:t>
            </a:r>
            <a:r>
              <a:rPr lang="en-US" sz="1200" b="1">
                <a:latin typeface="Arial"/>
                <a:ea typeface="Arial"/>
                <a:cs typeface="Arial"/>
                <a:sym typeface="Arial"/>
              </a:rPr>
              <a:t>Reason for Status</a:t>
            </a:r>
            <a:r>
              <a:rPr lang="en-US" sz="1200">
                <a:latin typeface="Arial"/>
                <a:ea typeface="Arial"/>
                <a:cs typeface="Arial"/>
                <a:sym typeface="Arial"/>
              </a:rPr>
              <a:t>” as </a:t>
            </a:r>
            <a:r>
              <a:rPr lang="en-US" sz="1200">
                <a:solidFill>
                  <a:srgbClr val="00B050"/>
                </a:solidFill>
                <a:latin typeface="Arial"/>
                <a:ea typeface="Arial"/>
                <a:cs typeface="Arial"/>
                <a:sym typeface="Arial"/>
              </a:rPr>
              <a:t>IN GOOD STANDING</a:t>
            </a:r>
            <a:endParaRPr/>
          </a:p>
          <a:p>
            <a:pPr marL="0" lvl="0" indent="0" algn="l" rtl="0">
              <a:lnSpc>
                <a:spcPct val="100000"/>
              </a:lnSpc>
              <a:spcBef>
                <a:spcPts val="360"/>
              </a:spcBef>
              <a:spcAft>
                <a:spcPts val="0"/>
              </a:spcAft>
              <a:buSzPts val="1100"/>
              <a:buNone/>
            </a:pPr>
            <a:r>
              <a:rPr lang="en-US" sz="1200" i="1">
                <a:solidFill>
                  <a:schemeClr val="dk1"/>
                </a:solidFill>
                <a:latin typeface="Arial"/>
                <a:ea typeface="Arial"/>
                <a:cs typeface="Arial"/>
                <a:sym typeface="Arial"/>
              </a:rPr>
              <a:t>See examples on next slide</a:t>
            </a:r>
            <a:endParaRPr/>
          </a:p>
          <a:p>
            <a:pPr marL="0" lvl="0" indent="0" algn="ctr" rtl="0">
              <a:lnSpc>
                <a:spcPct val="100000"/>
              </a:lnSpc>
              <a:spcBef>
                <a:spcPts val="360"/>
              </a:spcBef>
              <a:spcAft>
                <a:spcPts val="0"/>
              </a:spcAft>
              <a:buClr>
                <a:schemeClr val="dk1"/>
              </a:buClr>
              <a:buSzPts val="1100"/>
              <a:buFont typeface="Arial"/>
              <a:buNone/>
            </a:pPr>
            <a:endParaRPr sz="1200"/>
          </a:p>
          <a:p>
            <a:pPr marL="0" lvl="0" indent="0" algn="l" rtl="0">
              <a:lnSpc>
                <a:spcPct val="100000"/>
              </a:lnSpc>
              <a:spcBef>
                <a:spcPts val="360"/>
              </a:spcBef>
              <a:spcAft>
                <a:spcPts val="0"/>
              </a:spcAft>
              <a:buClr>
                <a:schemeClr val="dk1"/>
              </a:buClr>
              <a:buSzPts val="1100"/>
              <a:buFont typeface="Arial"/>
              <a:buNone/>
            </a:pPr>
            <a:endParaRPr sz="1800"/>
          </a:p>
          <a:p>
            <a:pPr marL="0" lvl="0" indent="0" algn="l" rtl="0">
              <a:lnSpc>
                <a:spcPct val="100000"/>
              </a:lnSpc>
              <a:spcBef>
                <a:spcPts val="560"/>
              </a:spcBef>
              <a:spcAft>
                <a:spcPts val="0"/>
              </a:spcAft>
              <a:buClr>
                <a:schemeClr val="dk1"/>
              </a:buClr>
              <a:buSzPts val="1100"/>
              <a:buFont typeface="Arial"/>
              <a:buNone/>
            </a:pPr>
            <a:endParaRPr sz="1800"/>
          </a:p>
          <a:p>
            <a:pPr marL="0" lvl="0" indent="0" algn="l" rtl="0">
              <a:lnSpc>
                <a:spcPct val="100000"/>
              </a:lnSpc>
              <a:spcBef>
                <a:spcPts val="360"/>
              </a:spcBef>
              <a:spcAft>
                <a:spcPts val="0"/>
              </a:spcAft>
              <a:buSzPts val="1800"/>
              <a:buNone/>
            </a:pPr>
            <a:endParaRPr/>
          </a:p>
        </p:txBody>
      </p:sp>
      <p:pic>
        <p:nvPicPr>
          <p:cNvPr id="153" name="Google Shape;153;g1b52a042835_0_167"/>
          <p:cNvPicPr preferRelativeResize="0"/>
          <p:nvPr/>
        </p:nvPicPr>
        <p:blipFill rotWithShape="1">
          <a:blip r:embed="rId5">
            <a:alphaModFix/>
          </a:blip>
          <a:srcRect/>
          <a:stretch/>
        </p:blipFill>
        <p:spPr>
          <a:xfrm>
            <a:off x="7842536" y="-4589"/>
            <a:ext cx="1301464" cy="59674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8"/>
          <p:cNvSpPr txBox="1">
            <a:spLocks noGrp="1"/>
          </p:cNvSpPr>
          <p:nvPr>
            <p:ph type="title"/>
          </p:nvPr>
        </p:nvSpPr>
        <p:spPr>
          <a:xfrm>
            <a:off x="97599" y="109752"/>
            <a:ext cx="5548987" cy="482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2800" b="1">
                <a:latin typeface="Arial"/>
                <a:ea typeface="Arial"/>
                <a:cs typeface="Arial"/>
                <a:sym typeface="Arial"/>
              </a:rPr>
              <a:t>Arizona Corporate Commission</a:t>
            </a:r>
            <a:endParaRPr sz="2800" b="1">
              <a:latin typeface="Arial"/>
              <a:ea typeface="Arial"/>
              <a:cs typeface="Arial"/>
              <a:sym typeface="Arial"/>
            </a:endParaRPr>
          </a:p>
        </p:txBody>
      </p:sp>
      <p:pic>
        <p:nvPicPr>
          <p:cNvPr id="159" name="Google Shape;159;p18"/>
          <p:cNvPicPr preferRelativeResize="0"/>
          <p:nvPr/>
        </p:nvPicPr>
        <p:blipFill rotWithShape="1">
          <a:blip r:embed="rId3">
            <a:alphaModFix/>
          </a:blip>
          <a:srcRect/>
          <a:stretch/>
        </p:blipFill>
        <p:spPr>
          <a:xfrm>
            <a:off x="246955" y="873485"/>
            <a:ext cx="8810278" cy="2248524"/>
          </a:xfrm>
          <a:prstGeom prst="rect">
            <a:avLst/>
          </a:prstGeom>
          <a:noFill/>
          <a:ln>
            <a:noFill/>
          </a:ln>
        </p:spPr>
      </p:pic>
      <p:sp>
        <p:nvSpPr>
          <p:cNvPr id="160" name="Google Shape;160;p18"/>
          <p:cNvSpPr txBox="1"/>
          <p:nvPr/>
        </p:nvSpPr>
        <p:spPr>
          <a:xfrm>
            <a:off x="246955" y="3200581"/>
            <a:ext cx="2283776" cy="861774"/>
          </a:xfrm>
          <a:prstGeom prst="rect">
            <a:avLst/>
          </a:prstGeom>
          <a:gradFill>
            <a:gsLst>
              <a:gs pos="0">
                <a:srgbClr val="7C898D"/>
              </a:gs>
              <a:gs pos="50000">
                <a:srgbClr val="B4C7CC"/>
              </a:gs>
              <a:gs pos="100000">
                <a:srgbClr val="D8EFF4"/>
              </a:gs>
            </a:gsLst>
            <a:lin ang="16200000" scaled="0"/>
          </a:gra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a:solidFill>
                  <a:srgbClr val="FF0000"/>
                </a:solidFill>
                <a:latin typeface="Arial"/>
                <a:ea typeface="Arial"/>
                <a:cs typeface="Arial"/>
                <a:sym typeface="Arial"/>
              </a:rPr>
              <a:t>Example if 2 or more Business Organization (B.O.) are linked to / owned by the SLH.  Each B.O. must be connected to a </a:t>
            </a:r>
            <a:r>
              <a:rPr lang="en-US" sz="1000" b="0" i="0" u="sng" strike="noStrike" cap="none">
                <a:solidFill>
                  <a:srgbClr val="FF0000"/>
                </a:solidFill>
                <a:latin typeface="Arial"/>
                <a:ea typeface="Arial"/>
                <a:cs typeface="Arial"/>
                <a:sym typeface="Arial"/>
              </a:rPr>
              <a:t>Individual</a:t>
            </a:r>
            <a:r>
              <a:rPr lang="en-US" sz="1000" b="0" i="0" u="none" strike="noStrike" cap="none">
                <a:solidFill>
                  <a:srgbClr val="FF0000"/>
                </a:solidFill>
                <a:latin typeface="Arial"/>
                <a:ea typeface="Arial"/>
                <a:cs typeface="Arial"/>
                <a:sym typeface="Arial"/>
              </a:rPr>
              <a:t>. Follow all 3 boxes </a:t>
            </a:r>
            <a:endParaRPr/>
          </a:p>
        </p:txBody>
      </p:sp>
      <p:sp>
        <p:nvSpPr>
          <p:cNvPr id="161" name="Google Shape;161;p18"/>
          <p:cNvSpPr txBox="1"/>
          <p:nvPr/>
        </p:nvSpPr>
        <p:spPr>
          <a:xfrm>
            <a:off x="3310529" y="3205621"/>
            <a:ext cx="2442849" cy="707886"/>
          </a:xfrm>
          <a:prstGeom prst="rect">
            <a:avLst/>
          </a:prstGeom>
          <a:gradFill>
            <a:gsLst>
              <a:gs pos="0">
                <a:srgbClr val="7C898D"/>
              </a:gs>
              <a:gs pos="50000">
                <a:srgbClr val="B4C7CC"/>
              </a:gs>
              <a:gs pos="100000">
                <a:srgbClr val="D8EFF4"/>
              </a:gs>
            </a:gsLst>
            <a:lin ang="16200000" scaled="0"/>
          </a:gradFill>
          <a:ln w="9525"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a:solidFill>
                  <a:srgbClr val="974806"/>
                </a:solidFill>
                <a:latin typeface="Arial"/>
                <a:ea typeface="Arial"/>
                <a:cs typeface="Arial"/>
                <a:sym typeface="Arial"/>
              </a:rPr>
              <a:t>Example if 1 B.O.  or parent company is linked to / owned by the SLH.  The B.O. must be connected to a </a:t>
            </a:r>
            <a:r>
              <a:rPr lang="en-US" sz="1000" b="0" i="0" u="sng" strike="noStrike" cap="none">
                <a:solidFill>
                  <a:srgbClr val="974806"/>
                </a:solidFill>
                <a:latin typeface="Arial"/>
                <a:ea typeface="Arial"/>
                <a:cs typeface="Arial"/>
                <a:sym typeface="Arial"/>
              </a:rPr>
              <a:t>Individual</a:t>
            </a:r>
            <a:r>
              <a:rPr lang="en-US" sz="1000" b="0" i="0" u="none" strike="noStrike" cap="none">
                <a:solidFill>
                  <a:srgbClr val="974806"/>
                </a:solidFill>
                <a:latin typeface="Arial"/>
                <a:ea typeface="Arial"/>
                <a:cs typeface="Arial"/>
                <a:sym typeface="Arial"/>
              </a:rPr>
              <a:t>. Follow the last 2 boxes only</a:t>
            </a:r>
            <a:endParaRPr/>
          </a:p>
        </p:txBody>
      </p:sp>
      <p:sp>
        <p:nvSpPr>
          <p:cNvPr id="162" name="Google Shape;162;p18"/>
          <p:cNvSpPr txBox="1"/>
          <p:nvPr/>
        </p:nvSpPr>
        <p:spPr>
          <a:xfrm>
            <a:off x="6533176" y="3200581"/>
            <a:ext cx="2363869" cy="1015663"/>
          </a:xfrm>
          <a:prstGeom prst="rect">
            <a:avLst/>
          </a:prstGeom>
          <a:gradFill>
            <a:gsLst>
              <a:gs pos="0">
                <a:srgbClr val="7C898D"/>
              </a:gs>
              <a:gs pos="50000">
                <a:srgbClr val="B4C7CC"/>
              </a:gs>
              <a:gs pos="100000">
                <a:srgbClr val="D8EFF4"/>
              </a:gs>
            </a:gsLst>
            <a:lin ang="16200000" scaled="0"/>
          </a:gradFill>
          <a:ln w="9525"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a:solidFill>
                  <a:srgbClr val="0070C0"/>
                </a:solidFill>
                <a:latin typeface="Arial"/>
                <a:ea typeface="Arial"/>
                <a:cs typeface="Arial"/>
                <a:sym typeface="Arial"/>
              </a:rPr>
              <a:t>Example if the B.O. &amp;/or individual is the SLH.  The B.O. must be connect to an </a:t>
            </a:r>
            <a:r>
              <a:rPr lang="en-US" sz="1000" b="0" i="0" u="sng" strike="noStrike" cap="none">
                <a:solidFill>
                  <a:srgbClr val="00B050"/>
                </a:solidFill>
                <a:latin typeface="Arial"/>
                <a:ea typeface="Arial"/>
                <a:cs typeface="Arial"/>
                <a:sym typeface="Arial"/>
              </a:rPr>
              <a:t>Individual/Person</a:t>
            </a:r>
            <a:r>
              <a:rPr lang="en-US" sz="1000" b="0" i="0" u="none" strike="noStrike" cap="none">
                <a:solidFill>
                  <a:srgbClr val="00B050"/>
                </a:solidFill>
                <a:latin typeface="Arial"/>
                <a:ea typeface="Arial"/>
                <a:cs typeface="Arial"/>
                <a:sym typeface="Arial"/>
              </a:rPr>
              <a:t> </a:t>
            </a:r>
            <a:r>
              <a:rPr lang="en-US" sz="1000" b="0" i="0" u="none" strike="noStrike" cap="none">
                <a:solidFill>
                  <a:srgbClr val="0070C0"/>
                </a:solidFill>
                <a:latin typeface="Arial"/>
                <a:ea typeface="Arial"/>
                <a:cs typeface="Arial"/>
                <a:sym typeface="Arial"/>
              </a:rPr>
              <a:t>under the </a:t>
            </a:r>
            <a:r>
              <a:rPr lang="en-US" sz="1000" b="1" i="0" u="sng" strike="noStrike" cap="none">
                <a:solidFill>
                  <a:srgbClr val="0070C0"/>
                </a:solidFill>
                <a:latin typeface="Arial"/>
                <a:ea typeface="Arial"/>
                <a:cs typeface="Arial"/>
                <a:sym typeface="Arial"/>
              </a:rPr>
              <a:t>Principal Information</a:t>
            </a:r>
            <a:r>
              <a:rPr lang="en-US" sz="1000" b="0" i="0" u="none" strike="noStrike" cap="none">
                <a:solidFill>
                  <a:srgbClr val="0070C0"/>
                </a:solidFill>
                <a:latin typeface="Arial"/>
                <a:ea typeface="Arial"/>
                <a:cs typeface="Arial"/>
                <a:sym typeface="Arial"/>
              </a:rPr>
              <a:t>. Use this last box only </a:t>
            </a:r>
            <a:r>
              <a:rPr lang="en-US" sz="1000" b="0" i="1" u="none" strike="noStrike" cap="none">
                <a:solidFill>
                  <a:schemeClr val="dk1"/>
                </a:solidFill>
                <a:latin typeface="Arial"/>
                <a:ea typeface="Arial"/>
                <a:cs typeface="Arial"/>
                <a:sym typeface="Arial"/>
              </a:rPr>
              <a:t>(This is the most common &amp; minimal  set up needed)</a:t>
            </a:r>
            <a:endParaRPr/>
          </a:p>
        </p:txBody>
      </p:sp>
      <p:pic>
        <p:nvPicPr>
          <p:cNvPr id="163" name="Google Shape;163;p18"/>
          <p:cNvPicPr preferRelativeResize="0"/>
          <p:nvPr/>
        </p:nvPicPr>
        <p:blipFill rotWithShape="1">
          <a:blip r:embed="rId4">
            <a:alphaModFix/>
          </a:blip>
          <a:srcRect/>
          <a:stretch/>
        </p:blipFill>
        <p:spPr>
          <a:xfrm>
            <a:off x="6533176" y="148399"/>
            <a:ext cx="2076450" cy="457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1b52a042835_0_57"/>
          <p:cNvSpPr txBox="1">
            <a:spLocks noGrp="1"/>
          </p:cNvSpPr>
          <p:nvPr>
            <p:ph type="title"/>
          </p:nvPr>
        </p:nvSpPr>
        <p:spPr>
          <a:xfrm>
            <a:off x="457200" y="89117"/>
            <a:ext cx="8229600" cy="226029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sz="3000" b="1">
                <a:latin typeface="Arial"/>
                <a:ea typeface="Arial"/>
                <a:cs typeface="Arial"/>
                <a:sym typeface="Arial"/>
              </a:rPr>
              <a:t>Application: Downloading</a:t>
            </a:r>
            <a:endParaRPr sz="3000" b="1">
              <a:latin typeface="Arial"/>
              <a:ea typeface="Arial"/>
              <a:cs typeface="Arial"/>
              <a:sym typeface="Arial"/>
            </a:endParaRPr>
          </a:p>
          <a:p>
            <a:pPr marL="0" lvl="0" indent="0" algn="ctr" rtl="0">
              <a:lnSpc>
                <a:spcPct val="100000"/>
              </a:lnSpc>
              <a:spcBef>
                <a:spcPts val="0"/>
              </a:spcBef>
              <a:spcAft>
                <a:spcPts val="0"/>
              </a:spcAft>
              <a:buSzPts val="1800"/>
              <a:buNone/>
            </a:pPr>
            <a:br>
              <a:rPr lang="en-US" sz="3000">
                <a:latin typeface="Arial"/>
                <a:ea typeface="Arial"/>
                <a:cs typeface="Arial"/>
                <a:sym typeface="Arial"/>
              </a:rPr>
            </a:br>
            <a:r>
              <a:rPr lang="en-US" sz="3000">
                <a:latin typeface="Arial"/>
                <a:ea typeface="Arial"/>
                <a:cs typeface="Arial"/>
                <a:sym typeface="Arial"/>
              </a:rPr>
              <a:t>Visit our website </a:t>
            </a:r>
            <a:r>
              <a:rPr lang="en-US" sz="3000" u="sng">
                <a:solidFill>
                  <a:schemeClr val="hlink"/>
                </a:solidFill>
                <a:latin typeface="Arial"/>
                <a:ea typeface="Arial"/>
                <a:cs typeface="Arial"/>
                <a:sym typeface="Arial"/>
              </a:rPr>
              <a:t>AzDHS.Gov</a:t>
            </a:r>
            <a:r>
              <a:rPr lang="en-US" sz="3000">
                <a:solidFill>
                  <a:schemeClr val="hlink"/>
                </a:solidFill>
                <a:latin typeface="Arial"/>
                <a:ea typeface="Arial"/>
                <a:cs typeface="Arial"/>
                <a:sym typeface="Arial"/>
              </a:rPr>
              <a:t> </a:t>
            </a:r>
            <a:br>
              <a:rPr lang="en-US" sz="3000">
                <a:solidFill>
                  <a:schemeClr val="hlink"/>
                </a:solidFill>
                <a:latin typeface="Arial"/>
                <a:ea typeface="Arial"/>
                <a:cs typeface="Arial"/>
                <a:sym typeface="Arial"/>
              </a:rPr>
            </a:br>
            <a:br>
              <a:rPr lang="en-US" sz="1200">
                <a:solidFill>
                  <a:schemeClr val="hlink"/>
                </a:solidFill>
                <a:latin typeface="Arial"/>
                <a:ea typeface="Arial"/>
                <a:cs typeface="Arial"/>
                <a:sym typeface="Arial"/>
              </a:rPr>
            </a:br>
            <a:r>
              <a:rPr lang="en-US" sz="1200">
                <a:solidFill>
                  <a:schemeClr val="dk1"/>
                </a:solidFill>
                <a:latin typeface="Arial"/>
                <a:ea typeface="Arial"/>
                <a:cs typeface="Arial"/>
                <a:sym typeface="Arial"/>
              </a:rPr>
              <a:t>Make sure to download the most recent application.  Any out of date applications will not accepted.  </a:t>
            </a:r>
            <a:endParaRPr sz="1200">
              <a:solidFill>
                <a:schemeClr val="dk1"/>
              </a:solidFill>
              <a:latin typeface="Arial"/>
              <a:ea typeface="Arial"/>
              <a:cs typeface="Arial"/>
              <a:sym typeface="Arial"/>
            </a:endParaRPr>
          </a:p>
        </p:txBody>
      </p:sp>
      <p:pic>
        <p:nvPicPr>
          <p:cNvPr id="169" name="Google Shape;169;g1b52a042835_0_57"/>
          <p:cNvPicPr preferRelativeResize="0"/>
          <p:nvPr/>
        </p:nvPicPr>
        <p:blipFill rotWithShape="1">
          <a:blip r:embed="rId3">
            <a:alphaModFix/>
          </a:blip>
          <a:srcRect/>
          <a:stretch/>
        </p:blipFill>
        <p:spPr>
          <a:xfrm>
            <a:off x="3534339" y="2456198"/>
            <a:ext cx="2189220" cy="154134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1b52a042835_0_64"/>
          <p:cNvSpPr txBox="1">
            <a:spLocks noGrp="1"/>
          </p:cNvSpPr>
          <p:nvPr>
            <p:ph type="title"/>
          </p:nvPr>
        </p:nvSpPr>
        <p:spPr>
          <a:xfrm>
            <a:off x="0" y="14374"/>
            <a:ext cx="4872350" cy="51958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2800" b="1">
                <a:latin typeface="Arial"/>
                <a:ea typeface="Arial"/>
                <a:cs typeface="Arial"/>
                <a:sym typeface="Arial"/>
              </a:rPr>
              <a:t>Application: Downloading</a:t>
            </a:r>
            <a:endParaRPr sz="2800" b="1">
              <a:latin typeface="Arial"/>
              <a:ea typeface="Arial"/>
              <a:cs typeface="Arial"/>
              <a:sym typeface="Arial"/>
            </a:endParaRPr>
          </a:p>
        </p:txBody>
      </p:sp>
      <p:pic>
        <p:nvPicPr>
          <p:cNvPr id="175" name="Google Shape;175;g1b52a042835_0_64"/>
          <p:cNvPicPr preferRelativeResize="0"/>
          <p:nvPr/>
        </p:nvPicPr>
        <p:blipFill rotWithShape="1">
          <a:blip r:embed="rId3">
            <a:alphaModFix/>
          </a:blip>
          <a:srcRect/>
          <a:stretch/>
        </p:blipFill>
        <p:spPr>
          <a:xfrm>
            <a:off x="84765" y="640748"/>
            <a:ext cx="2566996" cy="3468212"/>
          </a:xfrm>
          <a:prstGeom prst="rect">
            <a:avLst/>
          </a:prstGeom>
          <a:noFill/>
          <a:ln>
            <a:noFill/>
          </a:ln>
        </p:spPr>
      </p:pic>
      <p:sp>
        <p:nvSpPr>
          <p:cNvPr id="176" name="Google Shape;176;g1b52a042835_0_64"/>
          <p:cNvSpPr txBox="1"/>
          <p:nvPr/>
        </p:nvSpPr>
        <p:spPr>
          <a:xfrm>
            <a:off x="2067746" y="1706460"/>
            <a:ext cx="1361588" cy="1323439"/>
          </a:xfrm>
          <a:prstGeom prst="rect">
            <a:avLst/>
          </a:prstGeom>
          <a:gradFill>
            <a:gsLst>
              <a:gs pos="0">
                <a:srgbClr val="7C898D"/>
              </a:gs>
              <a:gs pos="50000">
                <a:srgbClr val="B4C7CC"/>
              </a:gs>
              <a:gs pos="100000">
                <a:srgbClr val="D8EFF4"/>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a:solidFill>
                  <a:srgbClr val="000000"/>
                </a:solidFill>
                <a:latin typeface="Arial"/>
                <a:ea typeface="Arial"/>
                <a:cs typeface="Arial"/>
                <a:sym typeface="Arial"/>
              </a:rPr>
              <a:t>Select the </a:t>
            </a:r>
            <a:r>
              <a:rPr lang="en-US" sz="1000" b="1" i="0" u="none" strike="noStrike" cap="none">
                <a:solidFill>
                  <a:srgbClr val="000000"/>
                </a:solidFill>
                <a:latin typeface="Arial"/>
                <a:ea typeface="Arial"/>
                <a:cs typeface="Arial"/>
                <a:sym typeface="Arial"/>
              </a:rPr>
              <a:t>Divisions</a:t>
            </a:r>
            <a:r>
              <a:rPr lang="en-US" sz="1000" b="0" i="0" u="none" strike="noStrike" cap="none">
                <a:solidFill>
                  <a:srgbClr val="000000"/>
                </a:solidFill>
                <a:latin typeface="Arial"/>
                <a:ea typeface="Arial"/>
                <a:cs typeface="Arial"/>
                <a:sym typeface="Arial"/>
              </a:rPr>
              <a:t> Tab, then a new menu will show below. </a:t>
            </a:r>
            <a:endParaRPr/>
          </a:p>
          <a:p>
            <a:pPr marL="0" marR="0" lvl="0" indent="0" algn="l" rtl="0">
              <a:lnSpc>
                <a:spcPct val="100000"/>
              </a:lnSpc>
              <a:spcBef>
                <a:spcPts val="0"/>
              </a:spcBef>
              <a:spcAft>
                <a:spcPts val="0"/>
              </a:spcAft>
              <a:buNone/>
            </a:pPr>
            <a:r>
              <a:rPr lang="en-US" sz="1000" b="0" i="0" u="none" strike="noStrike" cap="none">
                <a:solidFill>
                  <a:srgbClr val="000000"/>
                </a:solidFill>
                <a:latin typeface="Arial"/>
                <a:ea typeface="Arial"/>
                <a:cs typeface="Arial"/>
                <a:sym typeface="Arial"/>
              </a:rPr>
              <a:t>Under the </a:t>
            </a:r>
            <a:r>
              <a:rPr lang="en-US" sz="1000" b="1" i="0" u="none" strike="noStrike" cap="none">
                <a:solidFill>
                  <a:srgbClr val="000000"/>
                </a:solidFill>
                <a:latin typeface="Arial"/>
                <a:ea typeface="Arial"/>
                <a:cs typeface="Arial"/>
                <a:sym typeface="Arial"/>
              </a:rPr>
              <a:t>Licensing</a:t>
            </a:r>
            <a:r>
              <a:rPr lang="en-US" sz="1000" b="0" i="0" u="none" strike="noStrike" cap="none">
                <a:solidFill>
                  <a:srgbClr val="000000"/>
                </a:solidFill>
                <a:latin typeface="Arial"/>
                <a:ea typeface="Arial"/>
                <a:cs typeface="Arial"/>
                <a:sym typeface="Arial"/>
              </a:rPr>
              <a:t> section, </a:t>
            </a:r>
            <a:endParaRPr/>
          </a:p>
          <a:p>
            <a:pPr marL="0" marR="0" lvl="0" indent="0" algn="l" rtl="0">
              <a:lnSpc>
                <a:spcPct val="100000"/>
              </a:lnSpc>
              <a:spcBef>
                <a:spcPts val="0"/>
              </a:spcBef>
              <a:spcAft>
                <a:spcPts val="0"/>
              </a:spcAft>
              <a:buNone/>
            </a:pPr>
            <a:r>
              <a:rPr lang="en-US" sz="1000" b="0" i="0" u="none" strike="noStrike" cap="none">
                <a:solidFill>
                  <a:srgbClr val="000000"/>
                </a:solidFill>
                <a:latin typeface="Arial"/>
                <a:ea typeface="Arial"/>
                <a:cs typeface="Arial"/>
                <a:sym typeface="Arial"/>
              </a:rPr>
              <a:t>Select </a:t>
            </a:r>
            <a:endParaRPr/>
          </a:p>
          <a:p>
            <a:pPr marL="0" marR="0" lvl="0" indent="0" algn="l" rtl="0">
              <a:lnSpc>
                <a:spcPct val="100000"/>
              </a:lnSpc>
              <a:spcBef>
                <a:spcPts val="0"/>
              </a:spcBef>
              <a:spcAft>
                <a:spcPts val="0"/>
              </a:spcAft>
              <a:buNone/>
            </a:pPr>
            <a:r>
              <a:rPr lang="en-US" sz="1000" b="1" i="0" u="none" strike="noStrike" cap="none">
                <a:solidFill>
                  <a:srgbClr val="000000"/>
                </a:solidFill>
                <a:latin typeface="Arial"/>
                <a:ea typeface="Arial"/>
                <a:cs typeface="Arial"/>
                <a:sym typeface="Arial"/>
              </a:rPr>
              <a:t>Special Licensing</a:t>
            </a:r>
            <a:endParaRPr/>
          </a:p>
        </p:txBody>
      </p:sp>
      <p:cxnSp>
        <p:nvCxnSpPr>
          <p:cNvPr id="177" name="Google Shape;177;g1b52a042835_0_64"/>
          <p:cNvCxnSpPr/>
          <p:nvPr/>
        </p:nvCxnSpPr>
        <p:spPr>
          <a:xfrm rot="10800000">
            <a:off x="1588520" y="854330"/>
            <a:ext cx="479226" cy="1520524"/>
          </a:xfrm>
          <a:prstGeom prst="straightConnector1">
            <a:avLst/>
          </a:prstGeom>
          <a:noFill/>
          <a:ln w="25400" cap="flat" cmpd="sng">
            <a:solidFill>
              <a:schemeClr val="accent2"/>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178" name="Google Shape;178;g1b52a042835_0_64"/>
          <p:cNvCxnSpPr/>
          <p:nvPr/>
        </p:nvCxnSpPr>
        <p:spPr>
          <a:xfrm rot="10800000">
            <a:off x="630068" y="1267034"/>
            <a:ext cx="1437678" cy="1107820"/>
          </a:xfrm>
          <a:prstGeom prst="straightConnector1">
            <a:avLst/>
          </a:prstGeom>
          <a:noFill/>
          <a:ln w="25400" cap="flat" cmpd="sng">
            <a:solidFill>
              <a:schemeClr val="accent2"/>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179" name="Google Shape;179;g1b52a042835_0_64"/>
          <p:cNvCxnSpPr/>
          <p:nvPr/>
        </p:nvCxnSpPr>
        <p:spPr>
          <a:xfrm flipH="1">
            <a:off x="1294844" y="2368180"/>
            <a:ext cx="772902" cy="673118"/>
          </a:xfrm>
          <a:prstGeom prst="straightConnector1">
            <a:avLst/>
          </a:prstGeom>
          <a:noFill/>
          <a:ln w="25400" cap="flat" cmpd="sng">
            <a:solidFill>
              <a:schemeClr val="accent2"/>
            </a:solidFill>
            <a:prstDash val="solid"/>
            <a:round/>
            <a:headEnd type="none" w="sm" len="sm"/>
            <a:tailEnd type="triangle" w="med" len="med"/>
          </a:ln>
          <a:effectLst>
            <a:outerShdw blurRad="40000" dist="20000" dir="5400000" rotWithShape="0">
              <a:srgbClr val="000000">
                <a:alpha val="37647"/>
              </a:srgbClr>
            </a:outerShdw>
          </a:effectLst>
        </p:spPr>
      </p:cxnSp>
      <p:sp>
        <p:nvSpPr>
          <p:cNvPr id="180" name="Google Shape;180;g1b52a042835_0_64"/>
          <p:cNvSpPr txBox="1"/>
          <p:nvPr/>
        </p:nvSpPr>
        <p:spPr>
          <a:xfrm>
            <a:off x="3690496" y="1842965"/>
            <a:ext cx="1361588" cy="861774"/>
          </a:xfrm>
          <a:prstGeom prst="rect">
            <a:avLst/>
          </a:prstGeom>
          <a:gradFill>
            <a:gsLst>
              <a:gs pos="0">
                <a:srgbClr val="7C898D"/>
              </a:gs>
              <a:gs pos="50000">
                <a:srgbClr val="B4C7CC"/>
              </a:gs>
              <a:gs pos="100000">
                <a:srgbClr val="D8EFF4"/>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a:solidFill>
                  <a:srgbClr val="000000"/>
                </a:solidFill>
                <a:latin typeface="Arial"/>
                <a:ea typeface="Arial"/>
                <a:cs typeface="Arial"/>
                <a:sym typeface="Arial"/>
              </a:rPr>
              <a:t>Then select </a:t>
            </a:r>
            <a:r>
              <a:rPr lang="en-US" sz="1000" b="1" i="0" u="none" strike="noStrike" cap="none">
                <a:solidFill>
                  <a:srgbClr val="000000"/>
                </a:solidFill>
                <a:latin typeface="Arial"/>
                <a:ea typeface="Arial"/>
                <a:cs typeface="Arial"/>
                <a:sym typeface="Arial"/>
              </a:rPr>
              <a:t>BSL Homes &amp; Facilities, </a:t>
            </a:r>
            <a:endParaRPr/>
          </a:p>
          <a:p>
            <a:pPr marL="0" marR="0" lvl="0" indent="0" algn="l" rtl="0">
              <a:lnSpc>
                <a:spcPct val="100000"/>
              </a:lnSpc>
              <a:spcBef>
                <a:spcPts val="0"/>
              </a:spcBef>
              <a:spcAft>
                <a:spcPts val="0"/>
              </a:spcAft>
              <a:buNone/>
            </a:pPr>
            <a:r>
              <a:rPr lang="en-US" sz="1000" b="0" i="0" u="none" strike="noStrike" cap="none">
                <a:solidFill>
                  <a:srgbClr val="000000"/>
                </a:solidFill>
                <a:latin typeface="Arial"/>
                <a:ea typeface="Arial"/>
                <a:cs typeface="Arial"/>
                <a:sym typeface="Arial"/>
              </a:rPr>
              <a:t>then select </a:t>
            </a:r>
            <a:endParaRPr/>
          </a:p>
          <a:p>
            <a:pPr marL="0" marR="0" lvl="0" indent="0" algn="l" rtl="0">
              <a:lnSpc>
                <a:spcPct val="100000"/>
              </a:lnSpc>
              <a:spcBef>
                <a:spcPts val="0"/>
              </a:spcBef>
              <a:spcAft>
                <a:spcPts val="0"/>
              </a:spcAft>
              <a:buNone/>
            </a:pPr>
            <a:r>
              <a:rPr lang="en-US" sz="1000" b="1" i="0" u="none" strike="noStrike" cap="none">
                <a:solidFill>
                  <a:srgbClr val="0070C0"/>
                </a:solidFill>
                <a:latin typeface="Arial"/>
                <a:ea typeface="Arial"/>
                <a:cs typeface="Arial"/>
                <a:sym typeface="Arial"/>
              </a:rPr>
              <a:t>Sober Living Homes</a:t>
            </a:r>
            <a:endParaRPr/>
          </a:p>
        </p:txBody>
      </p:sp>
      <p:pic>
        <p:nvPicPr>
          <p:cNvPr id="181" name="Google Shape;181;g1b52a042835_0_64"/>
          <p:cNvPicPr preferRelativeResize="0"/>
          <p:nvPr/>
        </p:nvPicPr>
        <p:blipFill rotWithShape="1">
          <a:blip r:embed="rId4">
            <a:alphaModFix/>
          </a:blip>
          <a:srcRect/>
          <a:stretch/>
        </p:blipFill>
        <p:spPr>
          <a:xfrm>
            <a:off x="5449580" y="1082498"/>
            <a:ext cx="1450316" cy="2300179"/>
          </a:xfrm>
          <a:prstGeom prst="rect">
            <a:avLst/>
          </a:prstGeom>
          <a:noFill/>
          <a:ln>
            <a:noFill/>
          </a:ln>
        </p:spPr>
      </p:pic>
      <p:pic>
        <p:nvPicPr>
          <p:cNvPr id="182" name="Google Shape;182;g1b52a042835_0_64"/>
          <p:cNvPicPr preferRelativeResize="0"/>
          <p:nvPr/>
        </p:nvPicPr>
        <p:blipFill rotWithShape="1">
          <a:blip r:embed="rId5">
            <a:alphaModFix/>
          </a:blip>
          <a:srcRect/>
          <a:stretch/>
        </p:blipFill>
        <p:spPr>
          <a:xfrm>
            <a:off x="7360492" y="1082499"/>
            <a:ext cx="1450317" cy="2300187"/>
          </a:xfrm>
          <a:prstGeom prst="rect">
            <a:avLst/>
          </a:prstGeom>
          <a:noFill/>
          <a:ln>
            <a:noFill/>
          </a:ln>
        </p:spPr>
      </p:pic>
      <p:cxnSp>
        <p:nvCxnSpPr>
          <p:cNvPr id="183" name="Google Shape;183;g1b52a042835_0_64"/>
          <p:cNvCxnSpPr/>
          <p:nvPr/>
        </p:nvCxnSpPr>
        <p:spPr>
          <a:xfrm>
            <a:off x="5052084" y="2259438"/>
            <a:ext cx="397496" cy="0"/>
          </a:xfrm>
          <a:prstGeom prst="straightConnector1">
            <a:avLst/>
          </a:prstGeom>
          <a:noFill/>
          <a:ln w="25400" cap="flat" cmpd="sng">
            <a:solidFill>
              <a:schemeClr val="accent2"/>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184" name="Google Shape;184;g1b52a042835_0_64"/>
          <p:cNvCxnSpPr/>
          <p:nvPr/>
        </p:nvCxnSpPr>
        <p:spPr>
          <a:xfrm>
            <a:off x="6873374" y="2232592"/>
            <a:ext cx="424018" cy="0"/>
          </a:xfrm>
          <a:prstGeom prst="straightConnector1">
            <a:avLst/>
          </a:prstGeom>
          <a:noFill/>
          <a:ln w="25400" cap="flat" cmpd="sng">
            <a:solidFill>
              <a:schemeClr val="accent2"/>
            </a:solidFill>
            <a:prstDash val="solid"/>
            <a:round/>
            <a:headEnd type="none" w="sm" len="sm"/>
            <a:tailEnd type="triangle" w="med" len="med"/>
          </a:ln>
          <a:effectLst>
            <a:outerShdw blurRad="40000" dist="20000" dir="5400000" rotWithShape="0">
              <a:srgbClr val="000000">
                <a:alpha val="37647"/>
              </a:srgbClr>
            </a:outerShdw>
          </a:effectLst>
        </p:spPr>
      </p:cxn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0" name="Google Shape;190;g1adf5fb130f_0_16"/>
          <p:cNvSpPr txBox="1"/>
          <p:nvPr/>
        </p:nvSpPr>
        <p:spPr>
          <a:xfrm>
            <a:off x="6394201" y="709411"/>
            <a:ext cx="2571900" cy="2769959"/>
          </a:xfrm>
          <a:prstGeom prst="rect">
            <a:avLst/>
          </a:prstGeom>
          <a:gradFill>
            <a:gsLst>
              <a:gs pos="0">
                <a:srgbClr val="7C898D"/>
              </a:gs>
              <a:gs pos="50000">
                <a:srgbClr val="B4C7CC"/>
              </a:gs>
              <a:gs pos="100000">
                <a:srgbClr val="D8EFF4"/>
              </a:gs>
            </a:gsLst>
            <a:lin ang="16200000" scaled="0"/>
          </a:gra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1400" b="0" i="0" u="none" strike="noStrike" cap="none" dirty="0">
                <a:solidFill>
                  <a:schemeClr val="dk1"/>
                </a:solidFill>
                <a:latin typeface="Arial"/>
                <a:ea typeface="Arial"/>
                <a:cs typeface="Arial"/>
                <a:sym typeface="Arial"/>
              </a:rPr>
              <a:t>This page contains:</a:t>
            </a:r>
            <a:endParaRPr dirty="0"/>
          </a:p>
          <a:p>
            <a:pPr marL="0" marR="0" lvl="0" indent="0" algn="l" rtl="0">
              <a:lnSpc>
                <a:spcPct val="100000"/>
              </a:lnSpc>
              <a:spcBef>
                <a:spcPts val="0"/>
              </a:spcBef>
              <a:spcAft>
                <a:spcPts val="0"/>
              </a:spcAft>
              <a:buClr>
                <a:schemeClr val="dk1"/>
              </a:buClr>
              <a:buSzPts val="1100"/>
              <a:buFont typeface="Arial"/>
              <a:buNone/>
            </a:pPr>
            <a:endParaRPr sz="14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100"/>
              <a:buFont typeface="Noto Sans Symbols"/>
              <a:buChar char="✔"/>
            </a:pPr>
            <a:r>
              <a:rPr lang="en-US" sz="1400" b="0" i="0" u="none" strike="noStrike" cap="none" dirty="0">
                <a:solidFill>
                  <a:schemeClr val="dk1"/>
                </a:solidFill>
                <a:latin typeface="Arial"/>
                <a:ea typeface="Arial"/>
                <a:cs typeface="Arial"/>
                <a:sym typeface="Arial"/>
              </a:rPr>
              <a:t>SLH Rules &amp; Regulations</a:t>
            </a:r>
            <a:endParaRPr dirty="0"/>
          </a:p>
          <a:p>
            <a:pPr marL="285750" marR="0" lvl="0" indent="-215900" algn="l" rtl="0">
              <a:lnSpc>
                <a:spcPct val="100000"/>
              </a:lnSpc>
              <a:spcBef>
                <a:spcPts val="0"/>
              </a:spcBef>
              <a:spcAft>
                <a:spcPts val="0"/>
              </a:spcAft>
              <a:buClr>
                <a:schemeClr val="dk1"/>
              </a:buClr>
              <a:buSzPts val="1100"/>
              <a:buFont typeface="Noto Sans Symbols"/>
              <a:buNone/>
            </a:pPr>
            <a:endParaRPr sz="14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100"/>
              <a:buFont typeface="Noto Sans Symbols"/>
              <a:buChar char="✔"/>
            </a:pPr>
            <a:r>
              <a:rPr lang="en-US" sz="1400" b="0" i="0" u="none" strike="noStrike" cap="none" dirty="0">
                <a:solidFill>
                  <a:schemeClr val="dk1"/>
                </a:solidFill>
                <a:latin typeface="Arial"/>
                <a:ea typeface="Arial"/>
                <a:cs typeface="Arial"/>
                <a:sym typeface="Arial"/>
              </a:rPr>
              <a:t>Different types of SLH applications, Basic </a:t>
            </a:r>
            <a:r>
              <a:rPr lang="en-US" dirty="0">
                <a:solidFill>
                  <a:schemeClr val="dk1"/>
                </a:solidFill>
              </a:rPr>
              <a:t>I</a:t>
            </a:r>
            <a:r>
              <a:rPr lang="en-US" sz="1400" b="0" i="0" u="none" strike="noStrike" cap="none" dirty="0">
                <a:solidFill>
                  <a:schemeClr val="dk1"/>
                </a:solidFill>
                <a:latin typeface="Arial"/>
                <a:ea typeface="Arial"/>
                <a:cs typeface="Arial"/>
                <a:sym typeface="Arial"/>
              </a:rPr>
              <a:t>nfo &amp; </a:t>
            </a:r>
            <a:r>
              <a:rPr lang="en-US" dirty="0">
                <a:solidFill>
                  <a:schemeClr val="dk1"/>
                </a:solidFill>
              </a:rPr>
              <a:t>Other Helpful Tools</a:t>
            </a:r>
          </a:p>
          <a:p>
            <a:pPr marL="285750" marR="0" lvl="0" indent="-285750" algn="l" rtl="0">
              <a:lnSpc>
                <a:spcPct val="100000"/>
              </a:lnSpc>
              <a:spcBef>
                <a:spcPts val="0"/>
              </a:spcBef>
              <a:spcAft>
                <a:spcPts val="0"/>
              </a:spcAft>
              <a:buClr>
                <a:schemeClr val="dk1"/>
              </a:buClr>
              <a:buSzPts val="1100"/>
              <a:buFont typeface="Noto Sans Symbols"/>
              <a:buChar char="✔"/>
            </a:pPr>
            <a:endParaRPr lang="en-US" sz="14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100"/>
              <a:buFont typeface="Noto Sans Symbols"/>
              <a:buChar char="✔"/>
            </a:pPr>
            <a:r>
              <a:rPr lang="en-US" dirty="0">
                <a:solidFill>
                  <a:schemeClr val="dk1"/>
                </a:solidFill>
              </a:rPr>
              <a:t>AzRHA Link</a:t>
            </a:r>
          </a:p>
          <a:p>
            <a:pPr marL="285750" marR="0" lvl="0" indent="-285750" algn="l" rtl="0">
              <a:lnSpc>
                <a:spcPct val="100000"/>
              </a:lnSpc>
              <a:spcBef>
                <a:spcPts val="0"/>
              </a:spcBef>
              <a:spcAft>
                <a:spcPts val="0"/>
              </a:spcAft>
              <a:buClr>
                <a:schemeClr val="dk1"/>
              </a:buClr>
              <a:buSzPts val="1100"/>
              <a:buFont typeface="Noto Sans Symbols"/>
              <a:buChar char="✔"/>
            </a:pPr>
            <a:endParaRPr lang="en-US" sz="14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100"/>
              <a:buFont typeface="Noto Sans Symbols"/>
              <a:buChar char="✔"/>
            </a:pPr>
            <a:r>
              <a:rPr lang="en-US" sz="1400" b="0" i="0" u="none" strike="noStrike" cap="none" dirty="0">
                <a:solidFill>
                  <a:schemeClr val="dk1"/>
                </a:solidFill>
                <a:latin typeface="Arial"/>
                <a:ea typeface="Arial"/>
                <a:cs typeface="Arial"/>
                <a:sym typeface="Arial"/>
              </a:rPr>
              <a:t>SLH FAQ sheets </a:t>
            </a:r>
            <a:endParaRPr dirty="0"/>
          </a:p>
          <a:p>
            <a:pPr marL="285750" marR="0" lvl="0" indent="-215900" algn="l" rtl="0">
              <a:lnSpc>
                <a:spcPct val="100000"/>
              </a:lnSpc>
              <a:spcBef>
                <a:spcPts val="0"/>
              </a:spcBef>
              <a:spcAft>
                <a:spcPts val="0"/>
              </a:spcAft>
              <a:buClr>
                <a:schemeClr val="dk1"/>
              </a:buClr>
              <a:buSzPts val="1100"/>
              <a:buFont typeface="Noto Sans Symbols"/>
              <a:buNone/>
            </a:pPr>
            <a:endParaRPr sz="1400" b="0" i="0" u="none" strike="noStrike" cap="none" dirty="0">
              <a:solidFill>
                <a:schemeClr val="dk1"/>
              </a:solidFill>
              <a:latin typeface="Arial"/>
              <a:ea typeface="Arial"/>
              <a:cs typeface="Arial"/>
              <a:sym typeface="Arial"/>
            </a:endParaRPr>
          </a:p>
        </p:txBody>
      </p:sp>
      <p:sp>
        <p:nvSpPr>
          <p:cNvPr id="191" name="Google Shape;191;g1adf5fb130f_0_16"/>
          <p:cNvSpPr txBox="1">
            <a:spLocks noGrp="1"/>
          </p:cNvSpPr>
          <p:nvPr>
            <p:ph type="title"/>
          </p:nvPr>
        </p:nvSpPr>
        <p:spPr>
          <a:xfrm>
            <a:off x="-1" y="14374"/>
            <a:ext cx="4798931" cy="51958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2800" b="1">
                <a:latin typeface="Arial"/>
                <a:ea typeface="Arial"/>
                <a:cs typeface="Arial"/>
                <a:sym typeface="Arial"/>
              </a:rPr>
              <a:t>Applications &amp; Information</a:t>
            </a:r>
            <a:endParaRPr sz="2800" b="1">
              <a:latin typeface="Arial"/>
              <a:ea typeface="Arial"/>
              <a:cs typeface="Arial"/>
              <a:sym typeface="Arial"/>
            </a:endParaRPr>
          </a:p>
        </p:txBody>
      </p:sp>
      <p:pic>
        <p:nvPicPr>
          <p:cNvPr id="3" name="Picture 2">
            <a:extLst>
              <a:ext uri="{FF2B5EF4-FFF2-40B4-BE49-F238E27FC236}">
                <a16:creationId xmlns:a16="http://schemas.microsoft.com/office/drawing/2014/main" id="{304F7C2B-ECCB-4275-A709-CF80364AAC32}"/>
              </a:ext>
            </a:extLst>
          </p:cNvPr>
          <p:cNvPicPr>
            <a:picLocks noChangeAspect="1"/>
          </p:cNvPicPr>
          <p:nvPr/>
        </p:nvPicPr>
        <p:blipFill>
          <a:blip r:embed="rId3"/>
          <a:stretch>
            <a:fillRect/>
          </a:stretch>
        </p:blipFill>
        <p:spPr>
          <a:xfrm>
            <a:off x="0" y="533956"/>
            <a:ext cx="5735172" cy="3533779"/>
          </a:xfrm>
          <a:prstGeom prst="rect">
            <a:avLst/>
          </a:prstGeom>
        </p:spPr>
      </p:pic>
      <p:cxnSp>
        <p:nvCxnSpPr>
          <p:cNvPr id="5" name="Straight Arrow Connector 4">
            <a:extLst>
              <a:ext uri="{FF2B5EF4-FFF2-40B4-BE49-F238E27FC236}">
                <a16:creationId xmlns:a16="http://schemas.microsoft.com/office/drawing/2014/main" id="{4BADD04F-EDD4-457A-8CA4-97F2A5AFBA48}"/>
              </a:ext>
            </a:extLst>
          </p:cNvPr>
          <p:cNvCxnSpPr>
            <a:cxnSpLocks/>
          </p:cNvCxnSpPr>
          <p:nvPr/>
        </p:nvCxnSpPr>
        <p:spPr>
          <a:xfrm flipH="1" flipV="1">
            <a:off x="3207124" y="709411"/>
            <a:ext cx="3119717" cy="64874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 name="Straight Arrow Connector 6">
            <a:extLst>
              <a:ext uri="{FF2B5EF4-FFF2-40B4-BE49-F238E27FC236}">
                <a16:creationId xmlns:a16="http://schemas.microsoft.com/office/drawing/2014/main" id="{841CBFD4-5C9C-4F9C-9987-29FC36B42088}"/>
              </a:ext>
            </a:extLst>
          </p:cNvPr>
          <p:cNvCxnSpPr/>
          <p:nvPr/>
        </p:nvCxnSpPr>
        <p:spPr>
          <a:xfrm flipH="1" flipV="1">
            <a:off x="1573306" y="1647265"/>
            <a:ext cx="4753535" cy="208429"/>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9" name="Straight Arrow Connector 8">
            <a:extLst>
              <a:ext uri="{FF2B5EF4-FFF2-40B4-BE49-F238E27FC236}">
                <a16:creationId xmlns:a16="http://schemas.microsoft.com/office/drawing/2014/main" id="{5CDA5974-1AF7-4928-805B-70F3855D829A}"/>
              </a:ext>
            </a:extLst>
          </p:cNvPr>
          <p:cNvCxnSpPr>
            <a:cxnSpLocks/>
          </p:cNvCxnSpPr>
          <p:nvPr/>
        </p:nvCxnSpPr>
        <p:spPr>
          <a:xfrm flipH="1">
            <a:off x="2178425" y="3119718"/>
            <a:ext cx="4148416" cy="49754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4" name="Straight Arrow Connector 13">
            <a:extLst>
              <a:ext uri="{FF2B5EF4-FFF2-40B4-BE49-F238E27FC236}">
                <a16:creationId xmlns:a16="http://schemas.microsoft.com/office/drawing/2014/main" id="{1E9EAE72-8218-451C-B1CC-3CE7F4C14F78}"/>
              </a:ext>
            </a:extLst>
          </p:cNvPr>
          <p:cNvCxnSpPr>
            <a:cxnSpLocks/>
          </p:cNvCxnSpPr>
          <p:nvPr/>
        </p:nvCxnSpPr>
        <p:spPr>
          <a:xfrm flipH="1">
            <a:off x="2749801" y="2662518"/>
            <a:ext cx="3577040"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1adf5fb130f_0_21"/>
          <p:cNvSpPr txBox="1">
            <a:spLocks noGrp="1"/>
          </p:cNvSpPr>
          <p:nvPr>
            <p:ph type="body" idx="1"/>
          </p:nvPr>
        </p:nvSpPr>
        <p:spPr>
          <a:xfrm>
            <a:off x="123300" y="620973"/>
            <a:ext cx="8897400" cy="3664025"/>
          </a:xfrm>
          <a:prstGeom prst="rect">
            <a:avLst/>
          </a:prstGeom>
          <a:gradFill>
            <a:gsLst>
              <a:gs pos="0">
                <a:srgbClr val="7C898D"/>
              </a:gs>
              <a:gs pos="50000">
                <a:srgbClr val="B4C7CC"/>
              </a:gs>
              <a:gs pos="100000">
                <a:srgbClr val="D8EFF4"/>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Font typeface="Noto Sans Symbols"/>
              <a:buChar char="✔"/>
            </a:pPr>
            <a:r>
              <a:rPr lang="en-US" sz="1200" dirty="0">
                <a:latin typeface="Arial"/>
                <a:ea typeface="Arial"/>
                <a:cs typeface="Arial"/>
                <a:sym typeface="Arial"/>
              </a:rPr>
              <a:t>Always download the most current application from the ADHS website </a:t>
            </a:r>
            <a:endParaRPr dirty="0"/>
          </a:p>
          <a:p>
            <a:pPr marL="457200" lvl="0" indent="-342900" algn="l" rtl="0">
              <a:lnSpc>
                <a:spcPct val="100000"/>
              </a:lnSpc>
              <a:spcBef>
                <a:spcPts val="360"/>
              </a:spcBef>
              <a:spcAft>
                <a:spcPts val="0"/>
              </a:spcAft>
              <a:buSzPts val="1800"/>
              <a:buFont typeface="Noto Sans Symbols"/>
              <a:buChar char="✔"/>
            </a:pPr>
            <a:r>
              <a:rPr lang="en-US" sz="1200" dirty="0">
                <a:latin typeface="Arial"/>
                <a:ea typeface="Arial"/>
                <a:cs typeface="Arial"/>
                <a:sym typeface="Arial"/>
              </a:rPr>
              <a:t>Make sure to read &amp; fill out all sections of the application</a:t>
            </a:r>
            <a:r>
              <a:rPr lang="en-US" sz="800" dirty="0">
                <a:latin typeface="Arial"/>
                <a:ea typeface="Arial"/>
                <a:cs typeface="Arial"/>
                <a:sym typeface="Arial"/>
              </a:rPr>
              <a:t> </a:t>
            </a:r>
            <a:r>
              <a:rPr lang="en-US" sz="800" i="1" dirty="0">
                <a:latin typeface="Arial"/>
                <a:ea typeface="Arial"/>
                <a:cs typeface="Arial"/>
                <a:sym typeface="Arial"/>
              </a:rPr>
              <a:t>(double check top to bottom, left to right, all cells, all pages)</a:t>
            </a:r>
            <a:endParaRPr dirty="0"/>
          </a:p>
          <a:p>
            <a:pPr marL="457200" lvl="0" indent="-342900" algn="l" rtl="0">
              <a:lnSpc>
                <a:spcPct val="100000"/>
              </a:lnSpc>
              <a:spcBef>
                <a:spcPts val="360"/>
              </a:spcBef>
              <a:spcAft>
                <a:spcPts val="0"/>
              </a:spcAft>
              <a:buSzPts val="1800"/>
              <a:buFont typeface="Noto Sans Symbols"/>
              <a:buChar char="✔"/>
            </a:pPr>
            <a:r>
              <a:rPr lang="en-US" sz="1200" dirty="0">
                <a:latin typeface="Arial"/>
                <a:ea typeface="Arial"/>
                <a:cs typeface="Arial"/>
                <a:sym typeface="Arial"/>
              </a:rPr>
              <a:t>Only submit the documentation listed on the checklist, extra items are not required</a:t>
            </a:r>
            <a:endParaRPr dirty="0"/>
          </a:p>
          <a:p>
            <a:pPr marL="457200" lvl="0" indent="-342900" algn="l" rtl="0">
              <a:lnSpc>
                <a:spcPct val="100000"/>
              </a:lnSpc>
              <a:spcBef>
                <a:spcPts val="360"/>
              </a:spcBef>
              <a:spcAft>
                <a:spcPts val="0"/>
              </a:spcAft>
              <a:buSzPts val="1800"/>
              <a:buFont typeface="Noto Sans Symbols"/>
              <a:buChar char="✔"/>
            </a:pPr>
            <a:r>
              <a:rPr lang="en-US" sz="1200" dirty="0">
                <a:latin typeface="Arial"/>
                <a:ea typeface="Arial"/>
                <a:cs typeface="Arial"/>
                <a:sym typeface="Arial"/>
              </a:rPr>
              <a:t>Clearly written OR </a:t>
            </a:r>
            <a:r>
              <a:rPr lang="en-US" sz="1200" b="1" dirty="0">
                <a:latin typeface="Arial"/>
                <a:ea typeface="Arial"/>
                <a:cs typeface="Arial"/>
                <a:sym typeface="Arial"/>
              </a:rPr>
              <a:t>typed wording </a:t>
            </a:r>
            <a:r>
              <a:rPr lang="en-US" sz="1200" dirty="0">
                <a:latin typeface="Arial"/>
                <a:ea typeface="Arial"/>
                <a:cs typeface="Arial"/>
                <a:sym typeface="Arial"/>
              </a:rPr>
              <a:t>is required in all sections </a:t>
            </a:r>
            <a:r>
              <a:rPr lang="en-US" sz="800" i="1" dirty="0">
                <a:latin typeface="Arial"/>
                <a:ea typeface="Arial"/>
                <a:cs typeface="Arial"/>
                <a:sym typeface="Arial"/>
              </a:rPr>
              <a:t>(When downloading the PDF, you can type in it)</a:t>
            </a:r>
            <a:endParaRPr dirty="0"/>
          </a:p>
          <a:p>
            <a:pPr marL="914400" lvl="1" indent="-342900" algn="l" rtl="0">
              <a:lnSpc>
                <a:spcPct val="100000"/>
              </a:lnSpc>
              <a:spcBef>
                <a:spcPts val="360"/>
              </a:spcBef>
              <a:spcAft>
                <a:spcPts val="0"/>
              </a:spcAft>
              <a:buSzPts val="1800"/>
              <a:buFont typeface="Noto Sans Symbols"/>
              <a:buChar char="✔"/>
            </a:pPr>
            <a:r>
              <a:rPr lang="en-US" sz="1200" dirty="0">
                <a:latin typeface="Arial"/>
                <a:ea typeface="Arial"/>
                <a:cs typeface="Arial"/>
                <a:sym typeface="Arial"/>
              </a:rPr>
              <a:t>Any illegible writing will result in a NOD (Notice of Deficiency) &amp; delay the process </a:t>
            </a:r>
            <a:endParaRPr dirty="0"/>
          </a:p>
          <a:p>
            <a:pPr lvl="1">
              <a:buFont typeface="Noto Sans Symbols"/>
              <a:buChar char="✔"/>
            </a:pPr>
            <a:r>
              <a:rPr lang="en-US" sz="1200" u="sng" dirty="0">
                <a:latin typeface="Arial"/>
                <a:ea typeface="Arial"/>
                <a:cs typeface="Arial"/>
                <a:sym typeface="Arial"/>
              </a:rPr>
              <a:t>All Signature lines </a:t>
            </a:r>
            <a:r>
              <a:rPr lang="en-US" sz="1200" dirty="0">
                <a:latin typeface="Arial"/>
                <a:ea typeface="Arial"/>
                <a:cs typeface="Arial"/>
                <a:sym typeface="Arial"/>
              </a:rPr>
              <a:t>must be signed (Handwritten or Digital / E-Signed  - No Typing)</a:t>
            </a:r>
          </a:p>
          <a:p>
            <a:pPr marL="457200" lvl="0" indent="-342900" algn="l" rtl="0">
              <a:lnSpc>
                <a:spcPct val="100000"/>
              </a:lnSpc>
              <a:spcBef>
                <a:spcPts val="0"/>
              </a:spcBef>
              <a:spcAft>
                <a:spcPts val="0"/>
              </a:spcAft>
              <a:buSzPts val="1800"/>
              <a:buFont typeface="Noto Sans Symbols"/>
              <a:buChar char="✔"/>
            </a:pPr>
            <a:r>
              <a:rPr lang="en-US" sz="1200" dirty="0">
                <a:latin typeface="Arial"/>
                <a:ea typeface="Arial"/>
                <a:cs typeface="Arial"/>
                <a:sym typeface="Arial"/>
              </a:rPr>
              <a:t>Missing information &amp;/or documents will result in a NOD </a:t>
            </a:r>
            <a:endParaRPr dirty="0"/>
          </a:p>
          <a:p>
            <a:pPr marL="457200" lvl="0" indent="-342900" algn="l" rtl="0">
              <a:lnSpc>
                <a:spcPct val="100000"/>
              </a:lnSpc>
              <a:spcBef>
                <a:spcPts val="0"/>
              </a:spcBef>
              <a:spcAft>
                <a:spcPts val="0"/>
              </a:spcAft>
              <a:buSzPts val="1800"/>
              <a:buFont typeface="Noto Sans Symbols"/>
              <a:buChar char="✔"/>
            </a:pPr>
            <a:r>
              <a:rPr lang="en-US" sz="1200" dirty="0">
                <a:latin typeface="Arial"/>
                <a:ea typeface="Arial"/>
                <a:cs typeface="Arial"/>
                <a:sym typeface="Arial"/>
              </a:rPr>
              <a:t>Timeline to review the application is; the department has 30 days for an Initial &amp; Modification applications. Then 10 days for a Renewal (A.A.C R9-12-101) </a:t>
            </a:r>
            <a:endParaRPr dirty="0"/>
          </a:p>
          <a:p>
            <a:pPr marL="457200" lvl="0" indent="-342900" algn="l" rtl="0">
              <a:lnSpc>
                <a:spcPct val="100000"/>
              </a:lnSpc>
              <a:spcBef>
                <a:spcPts val="0"/>
              </a:spcBef>
              <a:spcAft>
                <a:spcPts val="0"/>
              </a:spcAft>
              <a:buSzPts val="1800"/>
              <a:buFont typeface="Noto Sans Symbols"/>
              <a:buChar char="✔"/>
            </a:pPr>
            <a:r>
              <a:rPr lang="en-US" sz="1200" dirty="0">
                <a:latin typeface="Arial"/>
                <a:ea typeface="Arial"/>
                <a:cs typeface="Arial"/>
                <a:sym typeface="Arial"/>
              </a:rPr>
              <a:t>Once your application has been received &amp; reviewed, either:</a:t>
            </a:r>
            <a:endParaRPr dirty="0"/>
          </a:p>
          <a:p>
            <a:pPr marL="914400" lvl="1" indent="-342900" algn="l" rtl="0">
              <a:lnSpc>
                <a:spcPct val="100000"/>
              </a:lnSpc>
              <a:spcBef>
                <a:spcPts val="0"/>
              </a:spcBef>
              <a:spcAft>
                <a:spcPts val="0"/>
              </a:spcAft>
              <a:buSzPts val="1800"/>
              <a:buFont typeface="Noto Sans Symbols"/>
              <a:buChar char="✔"/>
            </a:pPr>
            <a:r>
              <a:rPr lang="en-US" sz="1200" dirty="0">
                <a:latin typeface="Arial"/>
                <a:ea typeface="Arial"/>
                <a:cs typeface="Arial"/>
                <a:sym typeface="Arial"/>
              </a:rPr>
              <a:t>You will receive a Administratively Complete Letter ...OR…</a:t>
            </a:r>
            <a:endParaRPr dirty="0"/>
          </a:p>
          <a:p>
            <a:pPr marL="914400" lvl="1" indent="-342900" algn="l" rtl="0">
              <a:lnSpc>
                <a:spcPct val="100000"/>
              </a:lnSpc>
              <a:spcBef>
                <a:spcPts val="0"/>
              </a:spcBef>
              <a:spcAft>
                <a:spcPts val="0"/>
              </a:spcAft>
              <a:buSzPts val="1800"/>
              <a:buFont typeface="Noto Sans Symbols"/>
              <a:buChar char="✔"/>
            </a:pPr>
            <a:r>
              <a:rPr lang="en-US" sz="1200" dirty="0">
                <a:latin typeface="Arial"/>
                <a:ea typeface="Arial"/>
                <a:cs typeface="Arial"/>
                <a:sym typeface="Arial"/>
              </a:rPr>
              <a:t>You will receive an NOD Letter with what needs to be corrected </a:t>
            </a:r>
            <a:r>
              <a:rPr lang="en-US" sz="800" i="1" dirty="0">
                <a:latin typeface="Arial"/>
                <a:ea typeface="Arial"/>
                <a:cs typeface="Arial"/>
                <a:sym typeface="Arial"/>
              </a:rPr>
              <a:t>(Facility needs to submit a POC - Plan of Correction)</a:t>
            </a:r>
            <a:endParaRPr sz="1200" i="1" dirty="0">
              <a:latin typeface="Arial"/>
              <a:ea typeface="Arial"/>
              <a:cs typeface="Arial"/>
              <a:sym typeface="Arial"/>
            </a:endParaRPr>
          </a:p>
          <a:p>
            <a:pPr marL="571500" lvl="1" indent="0" algn="l" rtl="0">
              <a:lnSpc>
                <a:spcPct val="100000"/>
              </a:lnSpc>
              <a:spcBef>
                <a:spcPts val="0"/>
              </a:spcBef>
              <a:spcAft>
                <a:spcPts val="0"/>
              </a:spcAft>
              <a:buSzPts val="1800"/>
              <a:buNone/>
            </a:pPr>
            <a:r>
              <a:rPr lang="en-US" sz="1200" dirty="0">
                <a:latin typeface="Arial"/>
                <a:ea typeface="Arial"/>
                <a:cs typeface="Arial"/>
                <a:sym typeface="Arial"/>
              </a:rPr>
              <a:t>***Failure to complete within the SLH timelines will result in a automatic withdrawal of the application</a:t>
            </a:r>
            <a:endParaRPr dirty="0"/>
          </a:p>
          <a:p>
            <a:pPr marL="571500" lvl="1" indent="0" algn="l" rtl="0">
              <a:lnSpc>
                <a:spcPct val="100000"/>
              </a:lnSpc>
              <a:spcBef>
                <a:spcPts val="0"/>
              </a:spcBef>
              <a:spcAft>
                <a:spcPts val="0"/>
              </a:spcAft>
              <a:buSzPts val="1800"/>
              <a:buNone/>
            </a:pPr>
            <a:endParaRPr sz="1200" dirty="0">
              <a:latin typeface="Arial"/>
              <a:ea typeface="Arial"/>
              <a:cs typeface="Arial"/>
              <a:sym typeface="Arial"/>
            </a:endParaRPr>
          </a:p>
          <a:p>
            <a:pPr marL="571500" lvl="1" indent="0" algn="l" rtl="0">
              <a:lnSpc>
                <a:spcPct val="100000"/>
              </a:lnSpc>
              <a:spcBef>
                <a:spcPts val="0"/>
              </a:spcBef>
              <a:spcAft>
                <a:spcPts val="0"/>
              </a:spcAft>
              <a:buSzPts val="1800"/>
              <a:buNone/>
            </a:pPr>
            <a:endParaRPr sz="1800" dirty="0">
              <a:latin typeface="Arial"/>
              <a:ea typeface="Arial"/>
              <a:cs typeface="Arial"/>
              <a:sym typeface="Arial"/>
            </a:endParaRPr>
          </a:p>
        </p:txBody>
      </p:sp>
      <p:sp>
        <p:nvSpPr>
          <p:cNvPr id="200" name="Google Shape;200;g1adf5fb130f_0_21"/>
          <p:cNvSpPr txBox="1">
            <a:spLocks noGrp="1"/>
          </p:cNvSpPr>
          <p:nvPr>
            <p:ph type="title"/>
          </p:nvPr>
        </p:nvSpPr>
        <p:spPr>
          <a:xfrm>
            <a:off x="0" y="0"/>
            <a:ext cx="5192724" cy="69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2800" b="1">
                <a:latin typeface="Arial"/>
                <a:ea typeface="Arial"/>
                <a:cs typeface="Arial"/>
                <a:sym typeface="Arial"/>
              </a:rPr>
              <a:t>Application: Basics</a:t>
            </a:r>
            <a:endParaRPr sz="2800" b="1">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1adf5fb130f_0_6"/>
          <p:cNvSpPr txBox="1">
            <a:spLocks noGrp="1"/>
          </p:cNvSpPr>
          <p:nvPr>
            <p:ph type="body" idx="1"/>
          </p:nvPr>
        </p:nvSpPr>
        <p:spPr>
          <a:xfrm>
            <a:off x="5064600" y="442153"/>
            <a:ext cx="4079400" cy="3729379"/>
          </a:xfrm>
          <a:prstGeom prst="rect">
            <a:avLst/>
          </a:prstGeom>
          <a:gradFill>
            <a:gsLst>
              <a:gs pos="0">
                <a:srgbClr val="7C898D"/>
              </a:gs>
              <a:gs pos="50000">
                <a:srgbClr val="B4C7CC"/>
              </a:gs>
              <a:gs pos="100000">
                <a:srgbClr val="D8EFF4"/>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342900" lvl="0" indent="-342900" algn="l" rtl="0">
              <a:lnSpc>
                <a:spcPct val="100000"/>
              </a:lnSpc>
              <a:spcBef>
                <a:spcPts val="360"/>
              </a:spcBef>
              <a:spcAft>
                <a:spcPts val="0"/>
              </a:spcAft>
              <a:buSzPts val="1800"/>
              <a:buFont typeface="Arial"/>
              <a:buAutoNum type="arabicPeriod"/>
            </a:pPr>
            <a:r>
              <a:rPr lang="en-US" sz="1400" b="1"/>
              <a:t>Initials</a:t>
            </a:r>
            <a:r>
              <a:rPr lang="en-US" sz="1400"/>
              <a:t> - Leave “</a:t>
            </a:r>
            <a:r>
              <a:rPr lang="en-US" sz="1400" b="1"/>
              <a:t>SLH-</a:t>
            </a:r>
            <a:r>
              <a:rPr lang="en-US" sz="1400"/>
              <a:t>” box blank, this is completed by the ADHS team. </a:t>
            </a:r>
            <a:r>
              <a:rPr lang="en-US" sz="1400" b="1"/>
              <a:t>Renewals</a:t>
            </a:r>
            <a:r>
              <a:rPr lang="en-US" sz="1400"/>
              <a:t> – see you License for the # to enter</a:t>
            </a:r>
            <a:endParaRPr/>
          </a:p>
          <a:p>
            <a:pPr marL="342900" lvl="0" indent="-228600" algn="l" rtl="0">
              <a:lnSpc>
                <a:spcPct val="100000"/>
              </a:lnSpc>
              <a:spcBef>
                <a:spcPts val="360"/>
              </a:spcBef>
              <a:spcAft>
                <a:spcPts val="0"/>
              </a:spcAft>
              <a:buSzPts val="1800"/>
              <a:buNone/>
            </a:pPr>
            <a:endParaRPr sz="1400"/>
          </a:p>
          <a:p>
            <a:pPr marL="342900" lvl="0" indent="-342900" algn="l" rtl="0">
              <a:lnSpc>
                <a:spcPct val="100000"/>
              </a:lnSpc>
              <a:spcBef>
                <a:spcPts val="360"/>
              </a:spcBef>
              <a:spcAft>
                <a:spcPts val="0"/>
              </a:spcAft>
              <a:buSzPts val="1800"/>
              <a:buAutoNum type="arabicPeriod"/>
            </a:pPr>
            <a:r>
              <a:rPr lang="en-US" sz="1400"/>
              <a:t>Enter the </a:t>
            </a:r>
            <a:r>
              <a:rPr lang="en-US" sz="1400" b="1"/>
              <a:t>SLH name </a:t>
            </a:r>
            <a:r>
              <a:rPr lang="en-US" sz="1400"/>
              <a:t>or</a:t>
            </a:r>
            <a:r>
              <a:rPr lang="en-US" sz="1400" b="1"/>
              <a:t> business organization </a:t>
            </a:r>
            <a:r>
              <a:rPr lang="en-US" sz="1400"/>
              <a:t>name here</a:t>
            </a:r>
            <a:endParaRPr/>
          </a:p>
          <a:p>
            <a:pPr marL="342900" lvl="0" indent="-228600" algn="l" rtl="0">
              <a:lnSpc>
                <a:spcPct val="100000"/>
              </a:lnSpc>
              <a:spcBef>
                <a:spcPts val="360"/>
              </a:spcBef>
              <a:spcAft>
                <a:spcPts val="0"/>
              </a:spcAft>
              <a:buSzPts val="1800"/>
              <a:buNone/>
            </a:pPr>
            <a:endParaRPr sz="1400"/>
          </a:p>
          <a:p>
            <a:pPr marL="342900" lvl="0" indent="-342900" algn="l" rtl="0">
              <a:lnSpc>
                <a:spcPct val="100000"/>
              </a:lnSpc>
              <a:spcBef>
                <a:spcPts val="360"/>
              </a:spcBef>
              <a:spcAft>
                <a:spcPts val="0"/>
              </a:spcAft>
              <a:buSzPts val="1800"/>
              <a:buAutoNum type="arabicPeriod"/>
            </a:pPr>
            <a:r>
              <a:rPr lang="en-US" sz="1400"/>
              <a:t>8 sections, each section is something different.  Each box gives a brief overview of the instructions. Mark the smaller box to the left when it is completed &amp;/or attached with the application</a:t>
            </a:r>
            <a:endParaRPr/>
          </a:p>
          <a:p>
            <a:pPr marL="342900" lvl="0" indent="-228600" algn="l" rtl="0">
              <a:lnSpc>
                <a:spcPct val="100000"/>
              </a:lnSpc>
              <a:spcBef>
                <a:spcPts val="360"/>
              </a:spcBef>
              <a:spcAft>
                <a:spcPts val="0"/>
              </a:spcAft>
              <a:buSzPts val="1800"/>
              <a:buNone/>
            </a:pPr>
            <a:endParaRPr sz="1400"/>
          </a:p>
          <a:p>
            <a:pPr marL="342900" lvl="0" indent="-342900" algn="l" rtl="0">
              <a:lnSpc>
                <a:spcPct val="100000"/>
              </a:lnSpc>
              <a:spcBef>
                <a:spcPts val="360"/>
              </a:spcBef>
              <a:spcAft>
                <a:spcPts val="0"/>
              </a:spcAft>
              <a:buSzPts val="1800"/>
              <a:buAutoNum type="arabicPeriod"/>
            </a:pPr>
            <a:r>
              <a:rPr lang="en-US" sz="1400"/>
              <a:t>Licensing fee total is entered here</a:t>
            </a:r>
            <a:endParaRPr sz="1800"/>
          </a:p>
        </p:txBody>
      </p:sp>
      <p:pic>
        <p:nvPicPr>
          <p:cNvPr id="206" name="Google Shape;206;g1adf5fb130f_0_6"/>
          <p:cNvPicPr preferRelativeResize="0"/>
          <p:nvPr/>
        </p:nvPicPr>
        <p:blipFill rotWithShape="1">
          <a:blip r:embed="rId3">
            <a:alphaModFix/>
          </a:blip>
          <a:srcRect/>
          <a:stretch/>
        </p:blipFill>
        <p:spPr>
          <a:xfrm>
            <a:off x="121350" y="103600"/>
            <a:ext cx="4770525" cy="4018600"/>
          </a:xfrm>
          <a:prstGeom prst="rect">
            <a:avLst/>
          </a:prstGeom>
          <a:noFill/>
          <a:ln w="19050" cap="flat" cmpd="sng">
            <a:solidFill>
              <a:schemeClr val="dk1"/>
            </a:solidFill>
            <a:prstDash val="solid"/>
            <a:round/>
            <a:headEnd type="none" w="sm" len="sm"/>
            <a:tailEnd type="none" w="sm" len="sm"/>
          </a:ln>
        </p:spPr>
      </p:pic>
      <p:cxnSp>
        <p:nvCxnSpPr>
          <p:cNvPr id="207" name="Google Shape;207;g1adf5fb130f_0_6"/>
          <p:cNvCxnSpPr/>
          <p:nvPr/>
        </p:nvCxnSpPr>
        <p:spPr>
          <a:xfrm rot="10800000">
            <a:off x="1879960" y="858782"/>
            <a:ext cx="3232671" cy="868354"/>
          </a:xfrm>
          <a:prstGeom prst="straightConnector1">
            <a:avLst/>
          </a:prstGeom>
          <a:noFill/>
          <a:ln w="25400" cap="flat" cmpd="sng">
            <a:solidFill>
              <a:schemeClr val="accent2"/>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208" name="Google Shape;208;g1adf5fb130f_0_6"/>
          <p:cNvCxnSpPr/>
          <p:nvPr/>
        </p:nvCxnSpPr>
        <p:spPr>
          <a:xfrm rot="10800000">
            <a:off x="4365092" y="858782"/>
            <a:ext cx="760889" cy="173642"/>
          </a:xfrm>
          <a:prstGeom prst="straightConnector1">
            <a:avLst/>
          </a:prstGeom>
          <a:noFill/>
          <a:ln w="25400" cap="flat" cmpd="sng">
            <a:solidFill>
              <a:schemeClr val="accent3"/>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209" name="Google Shape;209;g1adf5fb130f_0_6"/>
          <p:cNvCxnSpPr/>
          <p:nvPr/>
        </p:nvCxnSpPr>
        <p:spPr>
          <a:xfrm rot="10800000">
            <a:off x="4098114" y="2215918"/>
            <a:ext cx="1027866" cy="493910"/>
          </a:xfrm>
          <a:prstGeom prst="straightConnector1">
            <a:avLst/>
          </a:prstGeom>
          <a:noFill/>
          <a:ln w="25400" cap="flat" cmpd="sng">
            <a:solidFill>
              <a:schemeClr val="accent5"/>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210" name="Google Shape;210;g1adf5fb130f_0_6"/>
          <p:cNvCxnSpPr/>
          <p:nvPr/>
        </p:nvCxnSpPr>
        <p:spPr>
          <a:xfrm rot="10800000">
            <a:off x="4044719" y="2794044"/>
            <a:ext cx="1081261" cy="0"/>
          </a:xfrm>
          <a:prstGeom prst="straightConnector1">
            <a:avLst/>
          </a:prstGeom>
          <a:noFill/>
          <a:ln w="25400" cap="flat" cmpd="sng">
            <a:solidFill>
              <a:schemeClr val="accent5"/>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211" name="Google Shape;211;g1adf5fb130f_0_6"/>
          <p:cNvCxnSpPr/>
          <p:nvPr/>
        </p:nvCxnSpPr>
        <p:spPr>
          <a:xfrm flipH="1">
            <a:off x="4211580" y="2926421"/>
            <a:ext cx="901051" cy="497573"/>
          </a:xfrm>
          <a:prstGeom prst="straightConnector1">
            <a:avLst/>
          </a:prstGeom>
          <a:noFill/>
          <a:ln w="25400" cap="flat" cmpd="sng">
            <a:solidFill>
              <a:schemeClr val="accent5"/>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212" name="Google Shape;212;g1adf5fb130f_0_6"/>
          <p:cNvCxnSpPr/>
          <p:nvPr/>
        </p:nvCxnSpPr>
        <p:spPr>
          <a:xfrm rot="10800000">
            <a:off x="1775404" y="3726376"/>
            <a:ext cx="3309220" cy="87856"/>
          </a:xfrm>
          <a:prstGeom prst="straightConnector1">
            <a:avLst/>
          </a:prstGeom>
          <a:noFill/>
          <a:ln w="25400" cap="flat" cmpd="sng">
            <a:solidFill>
              <a:schemeClr val="accent6"/>
            </a:solidFill>
            <a:prstDash val="solid"/>
            <a:round/>
            <a:headEnd type="none" w="sm" len="sm"/>
            <a:tailEnd type="triangle" w="med" len="med"/>
          </a:ln>
          <a:effectLst>
            <a:outerShdw blurRad="40000" dist="20000" dir="5400000" rotWithShape="0">
              <a:srgbClr val="000000">
                <a:alpha val="37647"/>
              </a:srgbClr>
            </a:outerShdw>
          </a:effectLst>
        </p:spPr>
      </p:cxnSp>
      <p:sp>
        <p:nvSpPr>
          <p:cNvPr id="213" name="Google Shape;213;g1adf5fb130f_0_6"/>
          <p:cNvSpPr txBox="1"/>
          <p:nvPr/>
        </p:nvSpPr>
        <p:spPr>
          <a:xfrm>
            <a:off x="5064600" y="64563"/>
            <a:ext cx="3710995"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Application: Cover Page / Checklist</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1bab866893b_0_2"/>
          <p:cNvSpPr txBox="1">
            <a:spLocks noGrp="1"/>
          </p:cNvSpPr>
          <p:nvPr>
            <p:ph type="title"/>
          </p:nvPr>
        </p:nvSpPr>
        <p:spPr>
          <a:xfrm>
            <a:off x="5960286" y="14900"/>
            <a:ext cx="3183714" cy="64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sz="2800" b="1"/>
              <a:t>Application: Page 2</a:t>
            </a:r>
            <a:endParaRPr sz="2800" b="1"/>
          </a:p>
        </p:txBody>
      </p:sp>
      <p:sp>
        <p:nvSpPr>
          <p:cNvPr id="219" name="Google Shape;219;g1bab866893b_0_2"/>
          <p:cNvSpPr txBox="1">
            <a:spLocks noGrp="1"/>
          </p:cNvSpPr>
          <p:nvPr>
            <p:ph type="body" idx="1"/>
          </p:nvPr>
        </p:nvSpPr>
        <p:spPr>
          <a:xfrm>
            <a:off x="3692700" y="553110"/>
            <a:ext cx="5409900" cy="3681690"/>
          </a:xfrm>
          <a:prstGeom prst="rect">
            <a:avLst/>
          </a:prstGeom>
          <a:gradFill>
            <a:gsLst>
              <a:gs pos="0">
                <a:srgbClr val="7C898D"/>
              </a:gs>
              <a:gs pos="50000">
                <a:srgbClr val="B4C7CC"/>
              </a:gs>
              <a:gs pos="100000">
                <a:srgbClr val="D8EFF4"/>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100000"/>
              </a:lnSpc>
              <a:spcBef>
                <a:spcPts val="360"/>
              </a:spcBef>
              <a:spcAft>
                <a:spcPts val="0"/>
              </a:spcAft>
              <a:buSzPts val="1800"/>
              <a:buNone/>
            </a:pPr>
            <a:r>
              <a:rPr lang="en-US" sz="1000" b="1">
                <a:solidFill>
                  <a:schemeClr val="dk1"/>
                </a:solidFill>
                <a:latin typeface="Arial"/>
                <a:ea typeface="Arial"/>
                <a:cs typeface="Arial"/>
                <a:sym typeface="Arial"/>
              </a:rPr>
              <a:t>Complete ALL Section &amp; Boxes or NOD is Issued</a:t>
            </a:r>
            <a:endParaRPr/>
          </a:p>
          <a:p>
            <a:pPr marL="0" lvl="0" indent="0" algn="l" rtl="0">
              <a:lnSpc>
                <a:spcPct val="100000"/>
              </a:lnSpc>
              <a:spcBef>
                <a:spcPts val="360"/>
              </a:spcBef>
              <a:spcAft>
                <a:spcPts val="0"/>
              </a:spcAft>
              <a:buSzPts val="1800"/>
              <a:buNone/>
            </a:pPr>
            <a:r>
              <a:rPr lang="en-US" sz="1000" b="1">
                <a:latin typeface="Arial"/>
                <a:ea typeface="Arial"/>
                <a:cs typeface="Arial"/>
                <a:sym typeface="Arial"/>
              </a:rPr>
              <a:t>Applicant Information:</a:t>
            </a:r>
            <a:endParaRPr/>
          </a:p>
          <a:p>
            <a:pPr marL="0" lvl="0" indent="0" algn="l" rtl="0">
              <a:lnSpc>
                <a:spcPct val="100000"/>
              </a:lnSpc>
              <a:spcBef>
                <a:spcPts val="360"/>
              </a:spcBef>
              <a:spcAft>
                <a:spcPts val="0"/>
              </a:spcAft>
              <a:buSzPts val="1800"/>
              <a:buNone/>
            </a:pPr>
            <a:r>
              <a:rPr lang="en-US" sz="1000">
                <a:latin typeface="Arial"/>
                <a:ea typeface="Arial"/>
                <a:cs typeface="Arial"/>
                <a:sym typeface="Arial"/>
              </a:rPr>
              <a:t>Completed by the Business Organization &amp;/or owner of the business</a:t>
            </a:r>
            <a:endParaRPr/>
          </a:p>
          <a:p>
            <a:pPr marL="0" lvl="0" indent="0" algn="l" rtl="0">
              <a:lnSpc>
                <a:spcPct val="100000"/>
              </a:lnSpc>
              <a:spcBef>
                <a:spcPts val="360"/>
              </a:spcBef>
              <a:spcAft>
                <a:spcPts val="0"/>
              </a:spcAft>
              <a:buSzPts val="1800"/>
              <a:buNone/>
            </a:pPr>
            <a:endParaRPr sz="1000">
              <a:latin typeface="Arial"/>
              <a:ea typeface="Arial"/>
              <a:cs typeface="Arial"/>
              <a:sym typeface="Arial"/>
            </a:endParaRPr>
          </a:p>
          <a:p>
            <a:pPr marL="0" lvl="0" indent="0" algn="l" rtl="0">
              <a:lnSpc>
                <a:spcPct val="100000"/>
              </a:lnSpc>
              <a:spcBef>
                <a:spcPts val="360"/>
              </a:spcBef>
              <a:spcAft>
                <a:spcPts val="0"/>
              </a:spcAft>
              <a:buSzPts val="1800"/>
              <a:buNone/>
            </a:pPr>
            <a:r>
              <a:rPr lang="en-US" sz="1000" b="1">
                <a:latin typeface="Arial"/>
                <a:ea typeface="Arial"/>
                <a:cs typeface="Arial"/>
                <a:sym typeface="Arial"/>
              </a:rPr>
              <a:t>Individual to Act for Applicant / Licensee:</a:t>
            </a:r>
            <a:endParaRPr/>
          </a:p>
          <a:p>
            <a:pPr marL="0" lvl="0" indent="0" algn="l" rtl="0">
              <a:lnSpc>
                <a:spcPct val="100000"/>
              </a:lnSpc>
              <a:spcBef>
                <a:spcPts val="360"/>
              </a:spcBef>
              <a:spcAft>
                <a:spcPts val="0"/>
              </a:spcAft>
              <a:buSzPts val="1800"/>
              <a:buNone/>
            </a:pPr>
            <a:r>
              <a:rPr lang="en-US" sz="1000">
                <a:latin typeface="Arial"/>
                <a:ea typeface="Arial"/>
                <a:cs typeface="Arial"/>
                <a:sym typeface="Arial"/>
              </a:rPr>
              <a:t>If a Business Organization name (LLC given &amp; not a individual info) was given in the Applicant Information section above.  Then the info of a controlling individual who is authorized to make decisions on behalf of the business is needed.  See the ACC section as this </a:t>
            </a:r>
            <a:r>
              <a:rPr lang="en-US" sz="1000" u="sng">
                <a:latin typeface="Arial"/>
                <a:ea typeface="Arial"/>
                <a:cs typeface="Arial"/>
                <a:sym typeface="Arial"/>
              </a:rPr>
              <a:t>individual must also </a:t>
            </a:r>
            <a:r>
              <a:rPr lang="en-US" sz="1000">
                <a:latin typeface="Arial"/>
                <a:ea typeface="Arial"/>
                <a:cs typeface="Arial"/>
                <a:sym typeface="Arial"/>
              </a:rPr>
              <a:t>be on the website</a:t>
            </a:r>
            <a:endParaRPr/>
          </a:p>
          <a:p>
            <a:pPr marL="0" lvl="0" indent="0" algn="l" rtl="0">
              <a:lnSpc>
                <a:spcPct val="100000"/>
              </a:lnSpc>
              <a:spcBef>
                <a:spcPts val="360"/>
              </a:spcBef>
              <a:spcAft>
                <a:spcPts val="0"/>
              </a:spcAft>
              <a:buSzPts val="1800"/>
              <a:buNone/>
            </a:pPr>
            <a:endParaRPr sz="1000">
              <a:latin typeface="Arial"/>
              <a:ea typeface="Arial"/>
              <a:cs typeface="Arial"/>
              <a:sym typeface="Arial"/>
            </a:endParaRPr>
          </a:p>
          <a:p>
            <a:pPr marL="0" lvl="0" indent="0" algn="l" rtl="0">
              <a:lnSpc>
                <a:spcPct val="100000"/>
              </a:lnSpc>
              <a:spcBef>
                <a:spcPts val="360"/>
              </a:spcBef>
              <a:spcAft>
                <a:spcPts val="0"/>
              </a:spcAft>
              <a:buSzPts val="1800"/>
              <a:buNone/>
            </a:pPr>
            <a:r>
              <a:rPr lang="en-US" sz="1000" b="1">
                <a:latin typeface="Arial"/>
                <a:ea typeface="Arial"/>
                <a:cs typeface="Arial"/>
                <a:sym typeface="Arial"/>
              </a:rPr>
              <a:t>Proposed Sober Living Home Information:</a:t>
            </a:r>
            <a:endParaRPr/>
          </a:p>
          <a:p>
            <a:pPr marL="0" lvl="0" indent="0" algn="l" rtl="0">
              <a:lnSpc>
                <a:spcPct val="100000"/>
              </a:lnSpc>
              <a:spcBef>
                <a:spcPts val="360"/>
              </a:spcBef>
              <a:spcAft>
                <a:spcPts val="0"/>
              </a:spcAft>
              <a:buSzPts val="1800"/>
              <a:buNone/>
            </a:pPr>
            <a:r>
              <a:rPr lang="en-US" sz="1000">
                <a:latin typeface="Arial"/>
                <a:ea typeface="Arial"/>
                <a:cs typeface="Arial"/>
                <a:sym typeface="Arial"/>
              </a:rPr>
              <a:t>All basic information of the SLH name, address &amp; phone number.  The number of residents beds (excluding manager), mailing options, &amp; the residing (live in) house manager contact information</a:t>
            </a:r>
            <a:endParaRPr/>
          </a:p>
          <a:p>
            <a:pPr marL="0" lvl="0" indent="0" algn="l" rtl="0">
              <a:lnSpc>
                <a:spcPct val="100000"/>
              </a:lnSpc>
              <a:spcBef>
                <a:spcPts val="360"/>
              </a:spcBef>
              <a:spcAft>
                <a:spcPts val="0"/>
              </a:spcAft>
              <a:buSzPts val="1800"/>
              <a:buNone/>
            </a:pPr>
            <a:endParaRPr sz="1000">
              <a:latin typeface="Arial"/>
              <a:ea typeface="Arial"/>
              <a:cs typeface="Arial"/>
              <a:sym typeface="Arial"/>
            </a:endParaRPr>
          </a:p>
          <a:p>
            <a:pPr marL="0" lvl="0" indent="0" algn="l" rtl="0">
              <a:lnSpc>
                <a:spcPct val="100000"/>
              </a:lnSpc>
              <a:spcBef>
                <a:spcPts val="360"/>
              </a:spcBef>
              <a:spcAft>
                <a:spcPts val="0"/>
              </a:spcAft>
              <a:buSzPts val="1800"/>
              <a:buNone/>
            </a:pPr>
            <a:r>
              <a:rPr lang="en-US" sz="1000" b="1">
                <a:latin typeface="Arial"/>
                <a:ea typeface="Arial"/>
                <a:cs typeface="Arial"/>
                <a:sym typeface="Arial"/>
              </a:rPr>
              <a:t>Other Approved Certification:</a:t>
            </a:r>
            <a:endParaRPr/>
          </a:p>
          <a:p>
            <a:pPr marL="0" lvl="0" indent="0" algn="l" rtl="0">
              <a:lnSpc>
                <a:spcPct val="100000"/>
              </a:lnSpc>
              <a:spcBef>
                <a:spcPts val="360"/>
              </a:spcBef>
              <a:spcAft>
                <a:spcPts val="0"/>
              </a:spcAft>
              <a:buSzPts val="1800"/>
              <a:buNone/>
            </a:pPr>
            <a:r>
              <a:rPr lang="en-US" sz="1000" b="1">
                <a:latin typeface="Arial"/>
                <a:ea typeface="Arial"/>
                <a:cs typeface="Arial"/>
                <a:sym typeface="Arial"/>
              </a:rPr>
              <a:t>Yes</a:t>
            </a:r>
            <a:r>
              <a:rPr lang="en-US" sz="1000">
                <a:latin typeface="Arial"/>
                <a:ea typeface="Arial"/>
                <a:cs typeface="Arial"/>
                <a:sym typeface="Arial"/>
              </a:rPr>
              <a:t> or </a:t>
            </a:r>
            <a:r>
              <a:rPr lang="en-US" sz="1000" b="1">
                <a:latin typeface="Arial"/>
                <a:ea typeface="Arial"/>
                <a:cs typeface="Arial"/>
                <a:sym typeface="Arial"/>
              </a:rPr>
              <a:t>No</a:t>
            </a:r>
            <a:r>
              <a:rPr lang="en-US" sz="1000">
                <a:latin typeface="Arial"/>
                <a:ea typeface="Arial"/>
                <a:cs typeface="Arial"/>
                <a:sym typeface="Arial"/>
              </a:rPr>
              <a:t> for a current </a:t>
            </a:r>
            <a:r>
              <a:rPr lang="en-US" sz="1000" b="1">
                <a:latin typeface="Arial"/>
                <a:ea typeface="Arial"/>
                <a:cs typeface="Arial"/>
                <a:sym typeface="Arial"/>
              </a:rPr>
              <a:t>AzRHA</a:t>
            </a:r>
            <a:r>
              <a:rPr lang="en-US" sz="1000">
                <a:latin typeface="Arial"/>
                <a:ea typeface="Arial"/>
                <a:cs typeface="Arial"/>
                <a:sym typeface="Arial"/>
              </a:rPr>
              <a:t> certification (copy of the certificate is required when submitting paperwork to ADHS)  </a:t>
            </a:r>
            <a:endParaRPr/>
          </a:p>
        </p:txBody>
      </p:sp>
      <p:pic>
        <p:nvPicPr>
          <p:cNvPr id="220" name="Google Shape;220;g1bab866893b_0_2"/>
          <p:cNvPicPr preferRelativeResize="0"/>
          <p:nvPr/>
        </p:nvPicPr>
        <p:blipFill rotWithShape="1">
          <a:blip r:embed="rId3">
            <a:alphaModFix/>
          </a:blip>
          <a:srcRect/>
          <a:stretch/>
        </p:blipFill>
        <p:spPr>
          <a:xfrm>
            <a:off x="41400" y="85675"/>
            <a:ext cx="3533150" cy="4149125"/>
          </a:xfrm>
          <a:prstGeom prst="rect">
            <a:avLst/>
          </a:prstGeom>
          <a:noFill/>
          <a:ln w="19050" cap="flat" cmpd="sng">
            <a:solidFill>
              <a:schemeClr val="dk1"/>
            </a:solidFill>
            <a:prstDash val="solid"/>
            <a:round/>
            <a:headEnd type="none" w="sm" len="sm"/>
            <a:tailEnd type="none" w="sm" len="sm"/>
          </a:ln>
        </p:spPr>
      </p:pic>
      <p:cxnSp>
        <p:nvCxnSpPr>
          <p:cNvPr id="221" name="Google Shape;221;g1bab866893b_0_2"/>
          <p:cNvCxnSpPr/>
          <p:nvPr/>
        </p:nvCxnSpPr>
        <p:spPr>
          <a:xfrm rot="10800000">
            <a:off x="2456199" y="767562"/>
            <a:ext cx="1301518" cy="160187"/>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222" name="Google Shape;222;g1bab866893b_0_2"/>
          <p:cNvCxnSpPr/>
          <p:nvPr/>
        </p:nvCxnSpPr>
        <p:spPr>
          <a:xfrm rot="10800000">
            <a:off x="2456199" y="1535124"/>
            <a:ext cx="1301518" cy="66745"/>
          </a:xfrm>
          <a:prstGeom prst="straightConnector1">
            <a:avLst/>
          </a:prstGeom>
          <a:noFill/>
          <a:ln w="25400" cap="flat" cmpd="sng">
            <a:solidFill>
              <a:schemeClr val="accent2"/>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223" name="Google Shape;223;g1bab866893b_0_2"/>
          <p:cNvCxnSpPr/>
          <p:nvPr/>
        </p:nvCxnSpPr>
        <p:spPr>
          <a:xfrm flipH="1">
            <a:off x="2456199" y="2676455"/>
            <a:ext cx="1301518" cy="213583"/>
          </a:xfrm>
          <a:prstGeom prst="straightConnector1">
            <a:avLst/>
          </a:prstGeom>
          <a:noFill/>
          <a:ln w="25400" cap="flat" cmpd="sng">
            <a:solidFill>
              <a:schemeClr val="accent3"/>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224" name="Google Shape;224;g1bab866893b_0_2"/>
          <p:cNvCxnSpPr/>
          <p:nvPr/>
        </p:nvCxnSpPr>
        <p:spPr>
          <a:xfrm flipH="1">
            <a:off x="2509594" y="3577507"/>
            <a:ext cx="1248123" cy="487235"/>
          </a:xfrm>
          <a:prstGeom prst="straightConnector1">
            <a:avLst/>
          </a:prstGeom>
          <a:noFill/>
          <a:ln w="25400" cap="flat" cmpd="sng">
            <a:solidFill>
              <a:schemeClr val="accent4"/>
            </a:solidFill>
            <a:prstDash val="solid"/>
            <a:round/>
            <a:headEnd type="none" w="sm" len="sm"/>
            <a:tailEnd type="triangle" w="med" len="med"/>
          </a:ln>
          <a:effectLst>
            <a:outerShdw blurRad="40000" dist="20000" dir="5400000" rotWithShape="0">
              <a:srgbClr val="000000">
                <a:alpha val="37647"/>
              </a:srgbClr>
            </a:outerShdw>
          </a:effectLst>
        </p:spPr>
      </p:cxn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9"/>
          <p:cNvSpPr txBox="1">
            <a:spLocks noGrp="1"/>
          </p:cNvSpPr>
          <p:nvPr>
            <p:ph type="title"/>
          </p:nvPr>
        </p:nvSpPr>
        <p:spPr>
          <a:xfrm>
            <a:off x="220257" y="46722"/>
            <a:ext cx="8516601" cy="35520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1800">
                <a:latin typeface="Arial"/>
                <a:ea typeface="Arial"/>
                <a:cs typeface="Arial"/>
                <a:sym typeface="Arial"/>
              </a:rPr>
              <a:t>Example of a </a:t>
            </a:r>
            <a:r>
              <a:rPr lang="en-US" sz="1800">
                <a:solidFill>
                  <a:srgbClr val="00B050"/>
                </a:solidFill>
                <a:latin typeface="Arial"/>
                <a:ea typeface="Arial"/>
                <a:cs typeface="Arial"/>
                <a:sym typeface="Arial"/>
              </a:rPr>
              <a:t>Correct</a:t>
            </a:r>
            <a:r>
              <a:rPr lang="en-US" sz="1800">
                <a:latin typeface="Arial"/>
                <a:ea typeface="Arial"/>
                <a:cs typeface="Arial"/>
                <a:sym typeface="Arial"/>
              </a:rPr>
              <a:t>  Page 2                             Example of a </a:t>
            </a:r>
            <a:r>
              <a:rPr lang="en-US" sz="1800">
                <a:solidFill>
                  <a:srgbClr val="FF0000"/>
                </a:solidFill>
                <a:latin typeface="Arial"/>
                <a:ea typeface="Arial"/>
                <a:cs typeface="Arial"/>
                <a:sym typeface="Arial"/>
              </a:rPr>
              <a:t>Incorrect</a:t>
            </a:r>
            <a:r>
              <a:rPr lang="en-US" sz="1800">
                <a:latin typeface="Arial"/>
                <a:ea typeface="Arial"/>
                <a:cs typeface="Arial"/>
                <a:sym typeface="Arial"/>
              </a:rPr>
              <a:t> Page 2</a:t>
            </a:r>
            <a:endParaRPr/>
          </a:p>
        </p:txBody>
      </p:sp>
      <p:pic>
        <p:nvPicPr>
          <p:cNvPr id="230" name="Google Shape;230;p19"/>
          <p:cNvPicPr preferRelativeResize="0"/>
          <p:nvPr/>
        </p:nvPicPr>
        <p:blipFill rotWithShape="1">
          <a:blip r:embed="rId3">
            <a:alphaModFix/>
          </a:blip>
          <a:srcRect/>
          <a:stretch/>
        </p:blipFill>
        <p:spPr>
          <a:xfrm>
            <a:off x="220257" y="355205"/>
            <a:ext cx="3804438" cy="3742908"/>
          </a:xfrm>
          <a:prstGeom prst="rect">
            <a:avLst/>
          </a:prstGeom>
          <a:noFill/>
          <a:ln>
            <a:noFill/>
          </a:ln>
        </p:spPr>
      </p:pic>
      <p:pic>
        <p:nvPicPr>
          <p:cNvPr id="231" name="Google Shape;231;p19"/>
          <p:cNvPicPr preferRelativeResize="0"/>
          <p:nvPr/>
        </p:nvPicPr>
        <p:blipFill rotWithShape="1">
          <a:blip r:embed="rId4">
            <a:alphaModFix/>
          </a:blip>
          <a:srcRect/>
          <a:stretch/>
        </p:blipFill>
        <p:spPr>
          <a:xfrm>
            <a:off x="5009177" y="355206"/>
            <a:ext cx="3804438" cy="374290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0"/>
          <p:cNvSpPr txBox="1">
            <a:spLocks noGrp="1"/>
          </p:cNvSpPr>
          <p:nvPr>
            <p:ph type="title"/>
          </p:nvPr>
        </p:nvSpPr>
        <p:spPr>
          <a:xfrm>
            <a:off x="5606541" y="14900"/>
            <a:ext cx="3537460" cy="6450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r>
              <a:rPr lang="en-US" sz="2800" b="1">
                <a:latin typeface="Arial"/>
                <a:ea typeface="Arial"/>
                <a:cs typeface="Arial"/>
                <a:sym typeface="Arial"/>
              </a:rPr>
              <a:t>Application: Page 3</a:t>
            </a:r>
            <a:endParaRPr sz="2800" b="1">
              <a:latin typeface="Arial"/>
              <a:ea typeface="Arial"/>
              <a:cs typeface="Arial"/>
              <a:sym typeface="Arial"/>
            </a:endParaRPr>
          </a:p>
        </p:txBody>
      </p:sp>
      <p:sp>
        <p:nvSpPr>
          <p:cNvPr id="237" name="Google Shape;237;p20"/>
          <p:cNvSpPr txBox="1">
            <a:spLocks noGrp="1"/>
          </p:cNvSpPr>
          <p:nvPr>
            <p:ph type="body" idx="1"/>
          </p:nvPr>
        </p:nvSpPr>
        <p:spPr>
          <a:xfrm>
            <a:off x="3464041" y="659900"/>
            <a:ext cx="5638834" cy="3458237"/>
          </a:xfrm>
          <a:prstGeom prst="rect">
            <a:avLst/>
          </a:prstGeom>
          <a:gradFill>
            <a:gsLst>
              <a:gs pos="0">
                <a:srgbClr val="7C898D"/>
              </a:gs>
              <a:gs pos="50000">
                <a:srgbClr val="B4C7CC"/>
              </a:gs>
              <a:gs pos="100000">
                <a:srgbClr val="D8EFF4"/>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100000"/>
              </a:lnSpc>
              <a:spcBef>
                <a:spcPts val="360"/>
              </a:spcBef>
              <a:spcAft>
                <a:spcPts val="0"/>
              </a:spcAft>
              <a:buSzPts val="1800"/>
              <a:buNone/>
            </a:pPr>
            <a:r>
              <a:rPr lang="en-US" sz="900" b="1">
                <a:solidFill>
                  <a:schemeClr val="dk1"/>
                </a:solidFill>
                <a:latin typeface="Arial"/>
                <a:ea typeface="Arial"/>
                <a:cs typeface="Arial"/>
                <a:sym typeface="Arial"/>
              </a:rPr>
              <a:t>Complete ALL Section &amp; Boxes or NOD is Issued</a:t>
            </a:r>
            <a:endParaRPr/>
          </a:p>
          <a:p>
            <a:pPr marL="0" lvl="0" indent="0" algn="l" rtl="0">
              <a:lnSpc>
                <a:spcPct val="100000"/>
              </a:lnSpc>
              <a:spcBef>
                <a:spcPts val="360"/>
              </a:spcBef>
              <a:spcAft>
                <a:spcPts val="0"/>
              </a:spcAft>
              <a:buSzPts val="1800"/>
              <a:buNone/>
            </a:pPr>
            <a:r>
              <a:rPr lang="en-US" sz="900" b="1">
                <a:latin typeface="Arial"/>
                <a:ea typeface="Arial"/>
                <a:cs typeface="Arial"/>
                <a:sym typeface="Arial"/>
              </a:rPr>
              <a:t>Inspection Information:</a:t>
            </a:r>
            <a:endParaRPr/>
          </a:p>
          <a:p>
            <a:pPr marL="0" lvl="0" indent="0" algn="l" rtl="0">
              <a:lnSpc>
                <a:spcPct val="100000"/>
              </a:lnSpc>
              <a:spcBef>
                <a:spcPts val="360"/>
              </a:spcBef>
              <a:spcAft>
                <a:spcPts val="0"/>
              </a:spcAft>
              <a:buSzPts val="1800"/>
              <a:buNone/>
            </a:pPr>
            <a:r>
              <a:rPr lang="en-US" sz="900">
                <a:latin typeface="Arial"/>
                <a:ea typeface="Arial"/>
                <a:cs typeface="Arial"/>
                <a:sym typeface="Arial"/>
              </a:rPr>
              <a:t>Allows ADHS to move forward &amp; inspect the facility.  This is a </a:t>
            </a:r>
            <a:r>
              <a:rPr lang="en-US" sz="900" b="1">
                <a:latin typeface="Arial"/>
                <a:ea typeface="Arial"/>
                <a:cs typeface="Arial"/>
                <a:sym typeface="Arial"/>
              </a:rPr>
              <a:t>Yes</a:t>
            </a:r>
            <a:r>
              <a:rPr lang="en-US" sz="900">
                <a:latin typeface="Arial"/>
                <a:ea typeface="Arial"/>
                <a:cs typeface="Arial"/>
                <a:sym typeface="Arial"/>
              </a:rPr>
              <a:t> or </a:t>
            </a:r>
            <a:r>
              <a:rPr lang="en-US" sz="900" b="1">
                <a:latin typeface="Arial"/>
                <a:ea typeface="Arial"/>
                <a:cs typeface="Arial"/>
                <a:sym typeface="Arial"/>
              </a:rPr>
              <a:t>No</a:t>
            </a:r>
            <a:r>
              <a:rPr lang="en-US" sz="900">
                <a:latin typeface="Arial"/>
                <a:ea typeface="Arial"/>
                <a:cs typeface="Arial"/>
                <a:sym typeface="Arial"/>
              </a:rPr>
              <a:t> if ready, If no then give a date when.</a:t>
            </a:r>
            <a:endParaRPr/>
          </a:p>
          <a:p>
            <a:pPr marL="0" lvl="0" indent="0" algn="l" rtl="0">
              <a:lnSpc>
                <a:spcPct val="100000"/>
              </a:lnSpc>
              <a:spcBef>
                <a:spcPts val="360"/>
              </a:spcBef>
              <a:spcAft>
                <a:spcPts val="0"/>
              </a:spcAft>
              <a:buSzPts val="1800"/>
              <a:buNone/>
            </a:pPr>
            <a:endParaRPr sz="900">
              <a:latin typeface="Arial"/>
              <a:ea typeface="Arial"/>
              <a:cs typeface="Arial"/>
              <a:sym typeface="Arial"/>
            </a:endParaRPr>
          </a:p>
          <a:p>
            <a:pPr marL="0" lvl="0" indent="0" algn="l" rtl="0">
              <a:lnSpc>
                <a:spcPct val="100000"/>
              </a:lnSpc>
              <a:spcBef>
                <a:spcPts val="360"/>
              </a:spcBef>
              <a:spcAft>
                <a:spcPts val="0"/>
              </a:spcAft>
              <a:buSzPts val="1800"/>
              <a:buNone/>
            </a:pPr>
            <a:r>
              <a:rPr lang="en-US" sz="900" b="1">
                <a:latin typeface="Arial"/>
                <a:ea typeface="Arial"/>
                <a:cs typeface="Arial"/>
                <a:sym typeface="Arial"/>
              </a:rPr>
              <a:t>Local Zoning:</a:t>
            </a:r>
            <a:endParaRPr/>
          </a:p>
          <a:p>
            <a:pPr marL="0" lvl="0" indent="0" algn="l" rtl="0">
              <a:lnSpc>
                <a:spcPct val="100000"/>
              </a:lnSpc>
              <a:spcBef>
                <a:spcPts val="360"/>
              </a:spcBef>
              <a:spcAft>
                <a:spcPts val="0"/>
              </a:spcAft>
              <a:buSzPts val="1800"/>
              <a:buNone/>
            </a:pPr>
            <a:r>
              <a:rPr lang="en-US" sz="900">
                <a:latin typeface="Arial"/>
                <a:ea typeface="Arial"/>
                <a:cs typeface="Arial"/>
                <a:sym typeface="Arial"/>
              </a:rPr>
              <a:t>See Zoning Slide.  All </a:t>
            </a:r>
            <a:r>
              <a:rPr lang="en-US" sz="900" b="1">
                <a:latin typeface="Arial"/>
                <a:ea typeface="Arial"/>
                <a:cs typeface="Arial"/>
                <a:sym typeface="Arial"/>
              </a:rPr>
              <a:t>Zoning</a:t>
            </a:r>
            <a:r>
              <a:rPr lang="en-US" sz="900">
                <a:latin typeface="Arial"/>
                <a:ea typeface="Arial"/>
                <a:cs typeface="Arial"/>
                <a:sym typeface="Arial"/>
              </a:rPr>
              <a:t> has been completed &amp; approved by the local </a:t>
            </a:r>
            <a:r>
              <a:rPr lang="en-US" sz="900" b="1">
                <a:latin typeface="Arial"/>
                <a:ea typeface="Arial"/>
                <a:cs typeface="Arial"/>
                <a:sym typeface="Arial"/>
              </a:rPr>
              <a:t>City, County, Fire </a:t>
            </a:r>
            <a:r>
              <a:rPr lang="en-US" sz="900">
                <a:latin typeface="Arial"/>
                <a:ea typeface="Arial"/>
                <a:cs typeface="Arial"/>
                <a:sym typeface="Arial"/>
              </a:rPr>
              <a:t>&amp; any other entities that are required, prior to completing this form.  </a:t>
            </a:r>
            <a:r>
              <a:rPr lang="en-US" sz="900" u="sng">
                <a:solidFill>
                  <a:srgbClr val="0070C0"/>
                </a:solidFill>
                <a:latin typeface="Arial"/>
                <a:ea typeface="Arial"/>
                <a:cs typeface="Arial"/>
                <a:sym typeface="Arial"/>
              </a:rPr>
              <a:t>Signature required</a:t>
            </a:r>
            <a:endParaRPr/>
          </a:p>
          <a:p>
            <a:pPr marL="0" lvl="0" indent="0" algn="l" rtl="0">
              <a:lnSpc>
                <a:spcPct val="100000"/>
              </a:lnSpc>
              <a:spcBef>
                <a:spcPts val="360"/>
              </a:spcBef>
              <a:spcAft>
                <a:spcPts val="0"/>
              </a:spcAft>
              <a:buSzPts val="1800"/>
              <a:buNone/>
            </a:pPr>
            <a:endParaRPr sz="900">
              <a:latin typeface="Arial"/>
              <a:ea typeface="Arial"/>
              <a:cs typeface="Arial"/>
              <a:sym typeface="Arial"/>
            </a:endParaRPr>
          </a:p>
          <a:p>
            <a:pPr marL="0" lvl="0" indent="0" algn="l" rtl="0">
              <a:lnSpc>
                <a:spcPct val="100000"/>
              </a:lnSpc>
              <a:spcBef>
                <a:spcPts val="360"/>
              </a:spcBef>
              <a:spcAft>
                <a:spcPts val="0"/>
              </a:spcAft>
              <a:buSzPts val="1800"/>
              <a:buNone/>
            </a:pPr>
            <a:r>
              <a:rPr lang="en-US" sz="900" b="1">
                <a:latin typeface="Arial"/>
                <a:ea typeface="Arial"/>
                <a:cs typeface="Arial"/>
                <a:sym typeface="Arial"/>
              </a:rPr>
              <a:t>Supplemental Request for Information: </a:t>
            </a:r>
            <a:r>
              <a:rPr lang="en-US" sz="900">
                <a:latin typeface="Arial"/>
                <a:ea typeface="Arial"/>
                <a:cs typeface="Arial"/>
                <a:sym typeface="Arial"/>
              </a:rPr>
              <a:t>[from Rule </a:t>
            </a:r>
            <a:r>
              <a:rPr lang="en-US" sz="900" b="1">
                <a:latin typeface="Arial"/>
                <a:ea typeface="Arial"/>
                <a:cs typeface="Arial"/>
                <a:sym typeface="Arial"/>
              </a:rPr>
              <a:t>R9-12-106(C)(3)]</a:t>
            </a:r>
            <a:endParaRPr/>
          </a:p>
          <a:p>
            <a:pPr marL="0" lvl="0" indent="0" algn="l" rtl="0">
              <a:lnSpc>
                <a:spcPct val="100000"/>
              </a:lnSpc>
              <a:spcBef>
                <a:spcPts val="360"/>
              </a:spcBef>
              <a:spcAft>
                <a:spcPts val="0"/>
              </a:spcAft>
              <a:buSzPts val="1800"/>
              <a:buNone/>
            </a:pPr>
            <a:r>
              <a:rPr lang="en-US" sz="900">
                <a:latin typeface="Arial"/>
                <a:ea typeface="Arial"/>
                <a:cs typeface="Arial"/>
                <a:sym typeface="Arial"/>
              </a:rPr>
              <a:t>An applicant or licensee shall submit to the Department all of the information requested in a comprehensive written request for additional information or a supplemental request for information, including, if applicable, documentation of the corrections required in a statement of deficiencies, within 30 calendar days after the date of the comprehensive written request for additional information or the supplemental request for information or within a time period the applicant or licensee &amp; the Department agree upon in writing.</a:t>
            </a:r>
            <a:endParaRPr/>
          </a:p>
          <a:p>
            <a:pPr marL="0" lvl="0" indent="0" algn="l" rtl="0">
              <a:lnSpc>
                <a:spcPct val="100000"/>
              </a:lnSpc>
              <a:spcBef>
                <a:spcPts val="360"/>
              </a:spcBef>
              <a:spcAft>
                <a:spcPts val="0"/>
              </a:spcAft>
              <a:buSzPts val="1800"/>
              <a:buNone/>
            </a:pPr>
            <a:endParaRPr sz="900">
              <a:latin typeface="Arial"/>
              <a:ea typeface="Arial"/>
              <a:cs typeface="Arial"/>
              <a:sym typeface="Arial"/>
            </a:endParaRPr>
          </a:p>
          <a:p>
            <a:pPr marL="0" lvl="0" indent="0" algn="l" rtl="0">
              <a:lnSpc>
                <a:spcPct val="100000"/>
              </a:lnSpc>
              <a:spcBef>
                <a:spcPts val="360"/>
              </a:spcBef>
              <a:spcAft>
                <a:spcPts val="0"/>
              </a:spcAft>
              <a:buSzPts val="1800"/>
              <a:buNone/>
            </a:pPr>
            <a:r>
              <a:rPr lang="en-US" sz="900" b="1">
                <a:latin typeface="Arial"/>
                <a:ea typeface="Arial"/>
                <a:cs typeface="Arial"/>
                <a:sym typeface="Arial"/>
              </a:rPr>
              <a:t>Applicant Attestation</a:t>
            </a:r>
            <a:r>
              <a:rPr lang="en-US" sz="900">
                <a:latin typeface="Arial"/>
                <a:ea typeface="Arial"/>
                <a:cs typeface="Arial"/>
                <a:sym typeface="Arial"/>
              </a:rPr>
              <a:t>:</a:t>
            </a:r>
            <a:endParaRPr/>
          </a:p>
          <a:p>
            <a:pPr marL="0" lvl="0" indent="0" algn="l" rtl="0">
              <a:lnSpc>
                <a:spcPct val="100000"/>
              </a:lnSpc>
              <a:spcBef>
                <a:spcPts val="360"/>
              </a:spcBef>
              <a:spcAft>
                <a:spcPts val="0"/>
              </a:spcAft>
              <a:buSzPts val="1800"/>
              <a:buNone/>
            </a:pPr>
            <a:r>
              <a:rPr lang="en-US" sz="900">
                <a:latin typeface="Arial"/>
                <a:ea typeface="Arial"/>
                <a:cs typeface="Arial"/>
                <a:sym typeface="Arial"/>
              </a:rPr>
              <a:t>Name, Date &amp; </a:t>
            </a:r>
            <a:r>
              <a:rPr lang="en-US" sz="900" u="sng">
                <a:solidFill>
                  <a:srgbClr val="0070C0"/>
                </a:solidFill>
                <a:latin typeface="Arial"/>
                <a:ea typeface="Arial"/>
                <a:cs typeface="Arial"/>
                <a:sym typeface="Arial"/>
              </a:rPr>
              <a:t>Signature</a:t>
            </a:r>
            <a:r>
              <a:rPr lang="en-US" sz="900">
                <a:latin typeface="Arial"/>
                <a:ea typeface="Arial"/>
                <a:cs typeface="Arial"/>
                <a:sym typeface="Arial"/>
              </a:rPr>
              <a:t> stating that this application is </a:t>
            </a:r>
            <a:r>
              <a:rPr lang="en-US" sz="900" b="1">
                <a:latin typeface="Arial"/>
                <a:ea typeface="Arial"/>
                <a:cs typeface="Arial"/>
                <a:sym typeface="Arial"/>
              </a:rPr>
              <a:t>TRUE &amp; ACCURATE</a:t>
            </a:r>
            <a:endParaRPr/>
          </a:p>
        </p:txBody>
      </p:sp>
      <p:pic>
        <p:nvPicPr>
          <p:cNvPr id="238" name="Google Shape;238;p20"/>
          <p:cNvPicPr preferRelativeResize="0"/>
          <p:nvPr/>
        </p:nvPicPr>
        <p:blipFill rotWithShape="1">
          <a:blip r:embed="rId3">
            <a:alphaModFix/>
          </a:blip>
          <a:srcRect/>
          <a:stretch/>
        </p:blipFill>
        <p:spPr>
          <a:xfrm>
            <a:off x="109350" y="-1"/>
            <a:ext cx="3229446" cy="4024695"/>
          </a:xfrm>
          <a:prstGeom prst="rect">
            <a:avLst/>
          </a:prstGeom>
          <a:noFill/>
          <a:ln>
            <a:noFill/>
          </a:ln>
        </p:spPr>
      </p:pic>
      <p:cxnSp>
        <p:nvCxnSpPr>
          <p:cNvPr id="239" name="Google Shape;239;p20"/>
          <p:cNvCxnSpPr/>
          <p:nvPr/>
        </p:nvCxnSpPr>
        <p:spPr>
          <a:xfrm rot="10800000">
            <a:off x="2736526" y="659900"/>
            <a:ext cx="800935" cy="374641"/>
          </a:xfrm>
          <a:prstGeom prst="straightConnector1">
            <a:avLst/>
          </a:prstGeom>
          <a:noFill/>
          <a:ln w="25400" cap="flat" cmpd="sng">
            <a:solidFill>
              <a:schemeClr val="accent2"/>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240" name="Google Shape;240;p20"/>
          <p:cNvCxnSpPr/>
          <p:nvPr/>
        </p:nvCxnSpPr>
        <p:spPr>
          <a:xfrm rot="10800000">
            <a:off x="2409477" y="1381612"/>
            <a:ext cx="1142903" cy="365983"/>
          </a:xfrm>
          <a:prstGeom prst="straightConnector1">
            <a:avLst/>
          </a:prstGeom>
          <a:noFill/>
          <a:ln w="25400" cap="flat" cmpd="sng">
            <a:solidFill>
              <a:schemeClr val="accent6"/>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241" name="Google Shape;241;p20"/>
          <p:cNvCxnSpPr/>
          <p:nvPr/>
        </p:nvCxnSpPr>
        <p:spPr>
          <a:xfrm rot="10800000">
            <a:off x="2095778" y="2075198"/>
            <a:ext cx="1456602" cy="371546"/>
          </a:xfrm>
          <a:prstGeom prst="straightConnector1">
            <a:avLst/>
          </a:prstGeom>
          <a:noFill/>
          <a:ln w="25400" cap="flat" cmpd="sng">
            <a:solidFill>
              <a:schemeClr val="accent3"/>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242" name="Google Shape;242;p20"/>
          <p:cNvCxnSpPr/>
          <p:nvPr/>
        </p:nvCxnSpPr>
        <p:spPr>
          <a:xfrm rot="10800000">
            <a:off x="1595194" y="2849991"/>
            <a:ext cx="1942266" cy="666335"/>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2"/>
          <p:cNvSpPr txBox="1"/>
          <p:nvPr/>
        </p:nvSpPr>
        <p:spPr>
          <a:xfrm>
            <a:off x="77772" y="77771"/>
            <a:ext cx="8799250" cy="3920226"/>
          </a:xfrm>
          <a:prstGeom prst="rect">
            <a:avLst/>
          </a:prstGeom>
          <a:gradFill>
            <a:gsLst>
              <a:gs pos="0">
                <a:srgbClr val="7C898D"/>
              </a:gs>
              <a:gs pos="50000">
                <a:srgbClr val="B4C7CC"/>
              </a:gs>
              <a:gs pos="100000">
                <a:srgbClr val="D8EFF4"/>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Clr>
                <a:schemeClr val="dk1"/>
              </a:buClr>
              <a:buSzPts val="2000"/>
              <a:buFont typeface="Fira Sans"/>
              <a:buNone/>
            </a:pPr>
            <a:r>
              <a:rPr lang="en-US" sz="1800" b="0" i="0" u="none" strike="noStrike" cap="none">
                <a:solidFill>
                  <a:schemeClr val="dk1"/>
                </a:solidFill>
                <a:latin typeface="Arial"/>
                <a:ea typeface="Arial"/>
                <a:cs typeface="Arial"/>
                <a:sym typeface="Arial"/>
              </a:rPr>
              <a:t>Thank you for your interest in becoming a licensed </a:t>
            </a:r>
            <a:r>
              <a:rPr lang="en-US" sz="1800" b="1" i="0" u="none" strike="noStrike" cap="none">
                <a:solidFill>
                  <a:srgbClr val="0070C0"/>
                </a:solidFill>
                <a:latin typeface="Arial"/>
                <a:ea typeface="Arial"/>
                <a:cs typeface="Arial"/>
                <a:sym typeface="Arial"/>
              </a:rPr>
              <a:t>Sober Living Home </a:t>
            </a:r>
            <a:r>
              <a:rPr lang="en-US" sz="1800" b="0" i="0" u="none" strike="noStrike" cap="none">
                <a:solidFill>
                  <a:schemeClr val="dk1"/>
                </a:solidFill>
                <a:latin typeface="Arial"/>
                <a:ea typeface="Arial"/>
                <a:cs typeface="Arial"/>
                <a:sym typeface="Arial"/>
              </a:rPr>
              <a:t>provider. This PowerPoint will give you the basic information to process an application for a SLH facility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Fira Sans"/>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Fira Sans"/>
              <a:buNone/>
            </a:pPr>
            <a:endParaRPr sz="18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chemeClr val="dk1"/>
              </a:buClr>
              <a:buSzPts val="2000"/>
              <a:buFont typeface="Fira Sans"/>
              <a:buNone/>
            </a:pPr>
            <a:r>
              <a:rPr lang="en-US" sz="1800" b="0" i="0" u="none" strike="noStrike" cap="none">
                <a:solidFill>
                  <a:schemeClr val="dk1"/>
                </a:solidFill>
                <a:latin typeface="Arial"/>
                <a:ea typeface="Arial"/>
                <a:cs typeface="Arial"/>
                <a:sym typeface="Arial"/>
              </a:rPr>
              <a:t>At this time, applications are still paper applications only:</a:t>
            </a:r>
            <a:endParaRPr/>
          </a:p>
          <a:p>
            <a:pPr marL="742950" marR="0" lvl="0" indent="-285750" algn="l" rtl="0">
              <a:lnSpc>
                <a:spcPct val="100000"/>
              </a:lnSpc>
              <a:spcBef>
                <a:spcPts val="0"/>
              </a:spcBef>
              <a:spcAft>
                <a:spcPts val="0"/>
              </a:spcAft>
              <a:buClr>
                <a:schemeClr val="dk1"/>
              </a:buClr>
              <a:buSzPts val="2000"/>
              <a:buFont typeface="Noto Sans Symbols"/>
              <a:buChar char="✔"/>
            </a:pPr>
            <a:r>
              <a:rPr lang="en-US" sz="1800" b="0" i="0" u="none" strike="noStrike" cap="none">
                <a:solidFill>
                  <a:schemeClr val="dk1"/>
                </a:solidFill>
                <a:latin typeface="Arial"/>
                <a:ea typeface="Arial"/>
                <a:cs typeface="Arial"/>
                <a:sym typeface="Arial"/>
              </a:rPr>
              <a:t>Submit by </a:t>
            </a:r>
            <a:r>
              <a:rPr lang="en-US" sz="1800" b="1" i="0" u="none" strike="noStrike" cap="none">
                <a:solidFill>
                  <a:schemeClr val="dk1"/>
                </a:solidFill>
                <a:latin typeface="Arial"/>
                <a:ea typeface="Arial"/>
                <a:cs typeface="Arial"/>
                <a:sym typeface="Arial"/>
              </a:rPr>
              <a:t>Mail</a:t>
            </a:r>
            <a:endParaRPr/>
          </a:p>
          <a:p>
            <a:pPr marL="742950" marR="0" lvl="0" indent="-285750" algn="l" rtl="0">
              <a:lnSpc>
                <a:spcPct val="100000"/>
              </a:lnSpc>
              <a:spcBef>
                <a:spcPts val="0"/>
              </a:spcBef>
              <a:spcAft>
                <a:spcPts val="0"/>
              </a:spcAft>
              <a:buClr>
                <a:schemeClr val="dk1"/>
              </a:buClr>
              <a:buSzPts val="2000"/>
              <a:buFont typeface="Noto Sans Symbols"/>
              <a:buChar char="✔"/>
            </a:pPr>
            <a:r>
              <a:rPr lang="en-US" sz="1800" b="0" i="0" u="none" strike="noStrike" cap="none">
                <a:solidFill>
                  <a:schemeClr val="dk1"/>
                </a:solidFill>
                <a:latin typeface="Arial"/>
                <a:ea typeface="Arial"/>
                <a:cs typeface="Arial"/>
                <a:sym typeface="Arial"/>
              </a:rPr>
              <a:t>Drop off </a:t>
            </a:r>
            <a:r>
              <a:rPr lang="en-US" sz="1800" b="1" i="0" u="none" strike="noStrike" cap="none">
                <a:solidFill>
                  <a:schemeClr val="dk1"/>
                </a:solidFill>
                <a:latin typeface="Arial"/>
                <a:ea typeface="Arial"/>
                <a:cs typeface="Arial"/>
                <a:sym typeface="Arial"/>
              </a:rPr>
              <a:t>In-Person </a:t>
            </a:r>
            <a:r>
              <a:rPr lang="en-US" sz="1800" b="0" i="0" u="none" strike="noStrike" cap="none">
                <a:solidFill>
                  <a:schemeClr val="dk1"/>
                </a:solidFill>
                <a:latin typeface="Arial"/>
                <a:ea typeface="Arial"/>
                <a:cs typeface="Arial"/>
                <a:sym typeface="Arial"/>
              </a:rPr>
              <a:t>at the </a:t>
            </a:r>
            <a:r>
              <a:rPr lang="en-US" sz="1800" b="1" i="0" u="none" strike="noStrike" cap="none">
                <a:solidFill>
                  <a:schemeClr val="dk1"/>
                </a:solidFill>
                <a:latin typeface="Arial"/>
                <a:ea typeface="Arial"/>
                <a:cs typeface="Arial"/>
                <a:sym typeface="Arial"/>
              </a:rPr>
              <a:t>ADHS Phoenix Office </a:t>
            </a:r>
            <a:endParaRPr/>
          </a:p>
          <a:p>
            <a:pPr marL="742950" marR="0" lvl="0" indent="-285750" algn="l" rtl="0">
              <a:lnSpc>
                <a:spcPct val="100000"/>
              </a:lnSpc>
              <a:spcBef>
                <a:spcPts val="0"/>
              </a:spcBef>
              <a:spcAft>
                <a:spcPts val="0"/>
              </a:spcAft>
              <a:buClr>
                <a:schemeClr val="dk1"/>
              </a:buClr>
              <a:buSzPts val="2000"/>
              <a:buFont typeface="Noto Sans Symbols"/>
              <a:buChar char="✔"/>
            </a:pPr>
            <a:r>
              <a:rPr lang="en-US" sz="1800" b="1" i="0" u="none" strike="noStrike" cap="none">
                <a:solidFill>
                  <a:schemeClr val="dk1"/>
                </a:solidFill>
                <a:latin typeface="Arial"/>
                <a:ea typeface="Arial"/>
                <a:cs typeface="Arial"/>
                <a:sym typeface="Arial"/>
              </a:rPr>
              <a:t>License Fee </a:t>
            </a:r>
            <a:r>
              <a:rPr lang="en-US" sz="1800" b="0" i="0" u="none" strike="noStrike" cap="none">
                <a:solidFill>
                  <a:schemeClr val="dk1"/>
                </a:solidFill>
                <a:latin typeface="Arial"/>
                <a:ea typeface="Arial"/>
                <a:cs typeface="Arial"/>
                <a:sym typeface="Arial"/>
              </a:rPr>
              <a:t>is only </a:t>
            </a:r>
            <a:r>
              <a:rPr lang="en-US" sz="1800" b="0" i="0" u="none" strike="noStrike" cap="none">
                <a:solidFill>
                  <a:srgbClr val="00B050"/>
                </a:solidFill>
                <a:latin typeface="Arial"/>
                <a:ea typeface="Arial"/>
                <a:cs typeface="Arial"/>
                <a:sym typeface="Arial"/>
              </a:rPr>
              <a:t>Cashier Check </a:t>
            </a:r>
            <a:r>
              <a:rPr lang="en-US" sz="1800" b="0" i="0" u="none" strike="noStrike" cap="none">
                <a:solidFill>
                  <a:schemeClr val="dk1"/>
                </a:solidFill>
                <a:latin typeface="Arial"/>
                <a:ea typeface="Arial"/>
                <a:cs typeface="Arial"/>
                <a:sym typeface="Arial"/>
              </a:rPr>
              <a:t>or </a:t>
            </a:r>
            <a:r>
              <a:rPr lang="en-US" sz="1800" b="0" i="0" u="none" strike="noStrike" cap="none">
                <a:solidFill>
                  <a:srgbClr val="00B050"/>
                </a:solidFill>
                <a:latin typeface="Arial"/>
                <a:ea typeface="Arial"/>
                <a:cs typeface="Arial"/>
                <a:sym typeface="Arial"/>
              </a:rPr>
              <a:t>Money Order</a:t>
            </a:r>
            <a:r>
              <a:rPr lang="en-US" sz="1800" b="0" i="0" u="none" strike="noStrike" cap="none">
                <a:solidFill>
                  <a:schemeClr val="dk1"/>
                </a:solidFill>
                <a:latin typeface="Arial"/>
                <a:ea typeface="Arial"/>
                <a:cs typeface="Arial"/>
                <a:sym typeface="Arial"/>
              </a:rPr>
              <a:t>. </a:t>
            </a:r>
            <a:r>
              <a:rPr lang="en-US" sz="1050" b="0" i="1" u="none" strike="noStrike" cap="none">
                <a:solidFill>
                  <a:schemeClr val="dk1"/>
                </a:solidFill>
                <a:latin typeface="Arial"/>
                <a:ea typeface="Arial"/>
                <a:cs typeface="Arial"/>
                <a:sym typeface="Arial"/>
              </a:rPr>
              <a:t>No Credit Cards, payment portals/apps or other services are accepted</a:t>
            </a:r>
            <a:endParaRPr/>
          </a:p>
          <a:p>
            <a:pPr marL="742950" marR="0" lvl="0" indent="-285750" algn="l" rtl="0">
              <a:lnSpc>
                <a:spcPct val="100000"/>
              </a:lnSpc>
              <a:spcBef>
                <a:spcPts val="0"/>
              </a:spcBef>
              <a:spcAft>
                <a:spcPts val="0"/>
              </a:spcAft>
              <a:buClr>
                <a:schemeClr val="dk1"/>
              </a:buClr>
              <a:buSzPts val="2000"/>
              <a:buFont typeface="Noto Sans Symbols"/>
              <a:buChar char="✔"/>
            </a:pPr>
            <a:r>
              <a:rPr lang="en-US" sz="1800" b="0" i="0" u="none" strike="noStrike" cap="none">
                <a:solidFill>
                  <a:schemeClr val="dk1"/>
                </a:solidFill>
                <a:latin typeface="Arial"/>
                <a:ea typeface="Arial"/>
                <a:cs typeface="Arial"/>
                <a:sym typeface="Arial"/>
              </a:rPr>
              <a:t>Note: </a:t>
            </a:r>
            <a:r>
              <a:rPr lang="en-US" sz="1500" b="0" i="0" u="none" strike="noStrike" cap="none">
                <a:solidFill>
                  <a:schemeClr val="dk1"/>
                </a:solidFill>
                <a:latin typeface="Arial"/>
                <a:ea typeface="Arial"/>
                <a:cs typeface="Arial"/>
                <a:sym typeface="Arial"/>
              </a:rPr>
              <a:t>You may submit the application to the BSL email address, however you are still required to pay the fees by mail or in-person. It is strongly suggested to have all fees &amp; documents in one packet to avoid delays</a:t>
            </a:r>
            <a:endParaRPr/>
          </a:p>
          <a:p>
            <a:pPr marL="457200" marR="0" lvl="0" indent="0" algn="ctr" rtl="0">
              <a:lnSpc>
                <a:spcPct val="100000"/>
              </a:lnSpc>
              <a:spcBef>
                <a:spcPts val="0"/>
              </a:spcBef>
              <a:spcAft>
                <a:spcPts val="0"/>
              </a:spcAft>
              <a:buNone/>
            </a:pPr>
            <a:r>
              <a:rPr lang="en-US" sz="1500" b="0" i="1" u="none" strike="noStrike" cap="none">
                <a:solidFill>
                  <a:schemeClr val="dk1"/>
                </a:solidFill>
                <a:latin typeface="Arial"/>
                <a:ea typeface="Arial"/>
                <a:cs typeface="Arial"/>
                <a:sym typeface="Arial"/>
              </a:rPr>
              <a:t>See the Contact Information page for more details</a:t>
            </a:r>
            <a:endParaRPr sz="1500" b="0" i="1"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1"/>
          <p:cNvSpPr txBox="1">
            <a:spLocks noGrp="1"/>
          </p:cNvSpPr>
          <p:nvPr>
            <p:ph type="title"/>
          </p:nvPr>
        </p:nvSpPr>
        <p:spPr>
          <a:xfrm>
            <a:off x="220257" y="46722"/>
            <a:ext cx="8516601" cy="35520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1800">
                <a:latin typeface="Arial"/>
                <a:ea typeface="Arial"/>
                <a:cs typeface="Arial"/>
                <a:sym typeface="Arial"/>
              </a:rPr>
              <a:t>Example of a </a:t>
            </a:r>
            <a:r>
              <a:rPr lang="en-US" sz="1800">
                <a:solidFill>
                  <a:srgbClr val="00B050"/>
                </a:solidFill>
                <a:latin typeface="Arial"/>
                <a:ea typeface="Arial"/>
                <a:cs typeface="Arial"/>
                <a:sym typeface="Arial"/>
              </a:rPr>
              <a:t>Correct</a:t>
            </a:r>
            <a:r>
              <a:rPr lang="en-US" sz="1800">
                <a:latin typeface="Arial"/>
                <a:ea typeface="Arial"/>
                <a:cs typeface="Arial"/>
                <a:sym typeface="Arial"/>
              </a:rPr>
              <a:t>  Page 3                             Example of a </a:t>
            </a:r>
            <a:r>
              <a:rPr lang="en-US" sz="1800">
                <a:solidFill>
                  <a:srgbClr val="FF0000"/>
                </a:solidFill>
                <a:latin typeface="Arial"/>
                <a:ea typeface="Arial"/>
                <a:cs typeface="Arial"/>
                <a:sym typeface="Arial"/>
              </a:rPr>
              <a:t>Incorrect</a:t>
            </a:r>
            <a:r>
              <a:rPr lang="en-US" sz="1800">
                <a:latin typeface="Arial"/>
                <a:ea typeface="Arial"/>
                <a:cs typeface="Arial"/>
                <a:sym typeface="Arial"/>
              </a:rPr>
              <a:t> Page 3</a:t>
            </a:r>
            <a:endParaRPr/>
          </a:p>
        </p:txBody>
      </p:sp>
      <p:pic>
        <p:nvPicPr>
          <p:cNvPr id="248" name="Google Shape;248;p21"/>
          <p:cNvPicPr preferRelativeResize="0"/>
          <p:nvPr/>
        </p:nvPicPr>
        <p:blipFill rotWithShape="1">
          <a:blip r:embed="rId3">
            <a:alphaModFix/>
          </a:blip>
          <a:srcRect/>
          <a:stretch/>
        </p:blipFill>
        <p:spPr>
          <a:xfrm>
            <a:off x="292774" y="401926"/>
            <a:ext cx="3842050" cy="3696186"/>
          </a:xfrm>
          <a:prstGeom prst="rect">
            <a:avLst/>
          </a:prstGeom>
          <a:noFill/>
          <a:ln>
            <a:noFill/>
          </a:ln>
        </p:spPr>
      </p:pic>
      <p:pic>
        <p:nvPicPr>
          <p:cNvPr id="249" name="Google Shape;249;p21"/>
          <p:cNvPicPr preferRelativeResize="0"/>
          <p:nvPr/>
        </p:nvPicPr>
        <p:blipFill rotWithShape="1">
          <a:blip r:embed="rId4">
            <a:alphaModFix/>
          </a:blip>
          <a:srcRect/>
          <a:stretch/>
        </p:blipFill>
        <p:spPr>
          <a:xfrm>
            <a:off x="5121602" y="401925"/>
            <a:ext cx="3729624" cy="369618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1bab866893b_0_8"/>
          <p:cNvSpPr txBox="1">
            <a:spLocks noGrp="1"/>
          </p:cNvSpPr>
          <p:nvPr>
            <p:ph type="body" idx="1"/>
          </p:nvPr>
        </p:nvSpPr>
        <p:spPr>
          <a:xfrm>
            <a:off x="3221401" y="511074"/>
            <a:ext cx="2701200" cy="3587037"/>
          </a:xfrm>
          <a:prstGeom prst="rect">
            <a:avLst/>
          </a:prstGeom>
          <a:gradFill>
            <a:gsLst>
              <a:gs pos="0">
                <a:srgbClr val="7C898D"/>
              </a:gs>
              <a:gs pos="50000">
                <a:srgbClr val="B4C7CC"/>
              </a:gs>
              <a:gs pos="100000">
                <a:srgbClr val="D8EFF4"/>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1200">
                <a:latin typeface="Arial"/>
                <a:ea typeface="Arial"/>
                <a:cs typeface="Arial"/>
                <a:sym typeface="Arial"/>
              </a:rPr>
              <a:t>Completed by the applicant or the registered business organization individual.  </a:t>
            </a:r>
            <a:endParaRPr/>
          </a:p>
          <a:p>
            <a:pPr marL="0" lvl="0" indent="0" algn="ctr" rtl="0">
              <a:lnSpc>
                <a:spcPct val="100000"/>
              </a:lnSpc>
              <a:spcBef>
                <a:spcPts val="360"/>
              </a:spcBef>
              <a:spcAft>
                <a:spcPts val="0"/>
              </a:spcAft>
              <a:buSzPts val="1800"/>
              <a:buNone/>
            </a:pPr>
            <a:r>
              <a:rPr lang="en-US" sz="1200" b="1">
                <a:latin typeface="Arial"/>
                <a:ea typeface="Arial"/>
                <a:cs typeface="Arial"/>
                <a:sym typeface="Arial"/>
              </a:rPr>
              <a:t>Page 1</a:t>
            </a:r>
            <a:endParaRPr/>
          </a:p>
          <a:p>
            <a:pPr marL="0" lvl="0" indent="0" algn="ctr" rtl="0">
              <a:lnSpc>
                <a:spcPct val="100000"/>
              </a:lnSpc>
              <a:spcBef>
                <a:spcPts val="360"/>
              </a:spcBef>
              <a:spcAft>
                <a:spcPts val="0"/>
              </a:spcAft>
              <a:buSzPts val="1800"/>
              <a:buNone/>
            </a:pPr>
            <a:r>
              <a:rPr lang="en-US" sz="1200">
                <a:latin typeface="Arial"/>
                <a:ea typeface="Arial"/>
                <a:cs typeface="Arial"/>
                <a:sym typeface="Arial"/>
              </a:rPr>
              <a:t>Name</a:t>
            </a:r>
            <a:endParaRPr/>
          </a:p>
          <a:p>
            <a:pPr marL="0" lvl="0" indent="0" algn="ctr" rtl="0">
              <a:lnSpc>
                <a:spcPct val="100000"/>
              </a:lnSpc>
              <a:spcBef>
                <a:spcPts val="360"/>
              </a:spcBef>
              <a:spcAft>
                <a:spcPts val="0"/>
              </a:spcAft>
              <a:buSzPts val="1800"/>
              <a:buNone/>
            </a:pPr>
            <a:r>
              <a:rPr lang="en-US" sz="1200">
                <a:latin typeface="Arial"/>
                <a:ea typeface="Arial"/>
                <a:cs typeface="Arial"/>
                <a:sym typeface="Arial"/>
              </a:rPr>
              <a:t>Initial or Renewal</a:t>
            </a:r>
            <a:endParaRPr/>
          </a:p>
          <a:p>
            <a:pPr marL="0" lvl="0" indent="0" algn="ctr" rtl="0">
              <a:lnSpc>
                <a:spcPct val="100000"/>
              </a:lnSpc>
              <a:spcBef>
                <a:spcPts val="360"/>
              </a:spcBef>
              <a:spcAft>
                <a:spcPts val="0"/>
              </a:spcAft>
              <a:buSzPts val="1800"/>
              <a:buNone/>
            </a:pPr>
            <a:r>
              <a:rPr lang="en-US" sz="1200">
                <a:latin typeface="Arial"/>
                <a:ea typeface="Arial"/>
                <a:cs typeface="Arial"/>
                <a:sym typeface="Arial"/>
              </a:rPr>
              <a:t>Type of License</a:t>
            </a:r>
            <a:endParaRPr/>
          </a:p>
          <a:p>
            <a:pPr marL="0" lvl="0" indent="0" algn="ctr" rtl="0">
              <a:lnSpc>
                <a:spcPct val="100000"/>
              </a:lnSpc>
              <a:spcBef>
                <a:spcPts val="360"/>
              </a:spcBef>
              <a:spcAft>
                <a:spcPts val="0"/>
              </a:spcAft>
              <a:buSzPts val="1800"/>
              <a:buNone/>
            </a:pPr>
            <a:r>
              <a:rPr lang="en-US" sz="1200">
                <a:latin typeface="Arial"/>
                <a:ea typeface="Arial"/>
                <a:cs typeface="Arial"/>
                <a:sym typeface="Arial"/>
              </a:rPr>
              <a:t>Citizenship Status</a:t>
            </a:r>
            <a:endParaRPr/>
          </a:p>
          <a:p>
            <a:pPr marL="0" lvl="0" indent="0" algn="ctr" rtl="0">
              <a:lnSpc>
                <a:spcPct val="100000"/>
              </a:lnSpc>
              <a:spcBef>
                <a:spcPts val="360"/>
              </a:spcBef>
              <a:spcAft>
                <a:spcPts val="0"/>
              </a:spcAft>
              <a:buSzPts val="1800"/>
              <a:buNone/>
            </a:pPr>
            <a:endParaRPr sz="1200">
              <a:latin typeface="Arial"/>
              <a:ea typeface="Arial"/>
              <a:cs typeface="Arial"/>
              <a:sym typeface="Arial"/>
            </a:endParaRPr>
          </a:p>
          <a:p>
            <a:pPr marL="0" lvl="0" indent="0" algn="ctr" rtl="0">
              <a:lnSpc>
                <a:spcPct val="100000"/>
              </a:lnSpc>
              <a:spcBef>
                <a:spcPts val="360"/>
              </a:spcBef>
              <a:spcAft>
                <a:spcPts val="0"/>
              </a:spcAft>
              <a:buSzPts val="1800"/>
              <a:buNone/>
            </a:pPr>
            <a:r>
              <a:rPr lang="en-US" sz="1200">
                <a:latin typeface="Arial"/>
                <a:ea typeface="Arial"/>
                <a:cs typeface="Arial"/>
                <a:sym typeface="Arial"/>
              </a:rPr>
              <a:t>If Yes, then info</a:t>
            </a:r>
            <a:endParaRPr/>
          </a:p>
          <a:p>
            <a:pPr marL="0" lvl="0" indent="0" algn="ctr" rtl="0">
              <a:lnSpc>
                <a:spcPct val="100000"/>
              </a:lnSpc>
              <a:spcBef>
                <a:spcPts val="360"/>
              </a:spcBef>
              <a:spcAft>
                <a:spcPts val="0"/>
              </a:spcAft>
              <a:buSzPts val="1800"/>
              <a:buNone/>
            </a:pPr>
            <a:r>
              <a:rPr lang="en-US" sz="1200">
                <a:latin typeface="Arial"/>
                <a:ea typeface="Arial"/>
                <a:cs typeface="Arial"/>
                <a:sym typeface="Arial"/>
              </a:rPr>
              <a:t>If Yes, what is the Document you are providing?</a:t>
            </a:r>
            <a:endParaRPr/>
          </a:p>
          <a:p>
            <a:pPr marL="0" lvl="0" indent="0" algn="ctr" rtl="0">
              <a:lnSpc>
                <a:spcPct val="100000"/>
              </a:lnSpc>
              <a:spcBef>
                <a:spcPts val="360"/>
              </a:spcBef>
              <a:spcAft>
                <a:spcPts val="0"/>
              </a:spcAft>
              <a:buSzPts val="1800"/>
              <a:buNone/>
            </a:pPr>
            <a:r>
              <a:rPr lang="en-US" sz="1200">
                <a:latin typeface="Arial"/>
                <a:ea typeface="Arial"/>
                <a:cs typeface="Arial"/>
                <a:sym typeface="Arial"/>
              </a:rPr>
              <a:t>If No, Complete next 2 sections on </a:t>
            </a:r>
            <a:r>
              <a:rPr lang="en-US" sz="1200" b="1">
                <a:latin typeface="Arial"/>
                <a:ea typeface="Arial"/>
                <a:cs typeface="Arial"/>
                <a:sym typeface="Arial"/>
              </a:rPr>
              <a:t>Page 2</a:t>
            </a:r>
            <a:endParaRPr/>
          </a:p>
          <a:p>
            <a:pPr marL="0" lvl="0" indent="0" algn="ctr" rtl="0">
              <a:lnSpc>
                <a:spcPct val="100000"/>
              </a:lnSpc>
              <a:spcBef>
                <a:spcPts val="360"/>
              </a:spcBef>
              <a:spcAft>
                <a:spcPts val="0"/>
              </a:spcAft>
              <a:buSzPts val="1800"/>
              <a:buNone/>
            </a:pPr>
            <a:r>
              <a:rPr lang="en-US" sz="1200" u="sng">
                <a:solidFill>
                  <a:srgbClr val="0070C0"/>
                </a:solidFill>
                <a:latin typeface="Arial"/>
                <a:ea typeface="Arial"/>
                <a:cs typeface="Arial"/>
                <a:sym typeface="Arial"/>
              </a:rPr>
              <a:t>Signature</a:t>
            </a:r>
            <a:r>
              <a:rPr lang="en-US" sz="1200">
                <a:latin typeface="Arial"/>
                <a:ea typeface="Arial"/>
                <a:cs typeface="Arial"/>
                <a:sym typeface="Arial"/>
              </a:rPr>
              <a:t> &amp; Date</a:t>
            </a:r>
            <a:endParaRPr sz="1800">
              <a:latin typeface="Arial"/>
              <a:ea typeface="Arial"/>
              <a:cs typeface="Arial"/>
              <a:sym typeface="Arial"/>
            </a:endParaRPr>
          </a:p>
        </p:txBody>
      </p:sp>
      <p:pic>
        <p:nvPicPr>
          <p:cNvPr id="255" name="Google Shape;255;g1bab866893b_0_8"/>
          <p:cNvPicPr preferRelativeResize="0"/>
          <p:nvPr/>
        </p:nvPicPr>
        <p:blipFill rotWithShape="1">
          <a:blip r:embed="rId3">
            <a:alphaModFix/>
          </a:blip>
          <a:srcRect/>
          <a:stretch/>
        </p:blipFill>
        <p:spPr>
          <a:xfrm>
            <a:off x="6037327" y="504400"/>
            <a:ext cx="3001049" cy="3587038"/>
          </a:xfrm>
          <a:prstGeom prst="rect">
            <a:avLst/>
          </a:prstGeom>
          <a:noFill/>
          <a:ln w="19050" cap="flat" cmpd="sng">
            <a:solidFill>
              <a:schemeClr val="dk1"/>
            </a:solidFill>
            <a:prstDash val="solid"/>
            <a:round/>
            <a:headEnd type="none" w="sm" len="sm"/>
            <a:tailEnd type="none" w="sm" len="sm"/>
          </a:ln>
        </p:spPr>
      </p:pic>
      <p:pic>
        <p:nvPicPr>
          <p:cNvPr id="256" name="Google Shape;256;g1bab866893b_0_8"/>
          <p:cNvPicPr preferRelativeResize="0"/>
          <p:nvPr/>
        </p:nvPicPr>
        <p:blipFill rotWithShape="1">
          <a:blip r:embed="rId4">
            <a:alphaModFix/>
          </a:blip>
          <a:srcRect/>
          <a:stretch/>
        </p:blipFill>
        <p:spPr>
          <a:xfrm>
            <a:off x="105625" y="511075"/>
            <a:ext cx="3001050" cy="3587038"/>
          </a:xfrm>
          <a:prstGeom prst="rect">
            <a:avLst/>
          </a:prstGeom>
          <a:noFill/>
          <a:ln w="19050" cap="flat" cmpd="sng">
            <a:solidFill>
              <a:schemeClr val="dk1"/>
            </a:solidFill>
            <a:prstDash val="solid"/>
            <a:round/>
            <a:headEnd type="none" w="sm" len="sm"/>
            <a:tailEnd type="none" w="sm" len="sm"/>
          </a:ln>
        </p:spPr>
      </p:pic>
      <p:sp>
        <p:nvSpPr>
          <p:cNvPr id="257" name="Google Shape;257;g1bab866893b_0_8"/>
          <p:cNvSpPr txBox="1"/>
          <p:nvPr/>
        </p:nvSpPr>
        <p:spPr>
          <a:xfrm>
            <a:off x="105624" y="93442"/>
            <a:ext cx="672234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ARIZONA STATEMENT OF CITIZENSHIP OR ALIEN STATUS FROM</a:t>
            </a:r>
            <a:endParaRPr sz="1600" b="0" i="0" u="none" strike="noStrike" cap="none">
              <a:solidFill>
                <a:srgbClr val="000000"/>
              </a:solidFill>
              <a:latin typeface="Arial"/>
              <a:ea typeface="Arial"/>
              <a:cs typeface="Arial"/>
              <a:sym typeface="Arial"/>
            </a:endParaRPr>
          </a:p>
        </p:txBody>
      </p:sp>
      <p:cxnSp>
        <p:nvCxnSpPr>
          <p:cNvPr id="258" name="Google Shape;258;g1bab866893b_0_8"/>
          <p:cNvCxnSpPr/>
          <p:nvPr/>
        </p:nvCxnSpPr>
        <p:spPr>
          <a:xfrm flipH="1">
            <a:off x="2536292" y="1521775"/>
            <a:ext cx="1782079" cy="614050"/>
          </a:xfrm>
          <a:prstGeom prst="straightConnector1">
            <a:avLst/>
          </a:prstGeom>
          <a:noFill/>
          <a:ln w="25400" cap="flat" cmpd="sng">
            <a:solidFill>
              <a:schemeClr val="dk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259" name="Google Shape;259;g1bab866893b_0_8"/>
          <p:cNvCxnSpPr/>
          <p:nvPr/>
        </p:nvCxnSpPr>
        <p:spPr>
          <a:xfrm flipH="1">
            <a:off x="2769898" y="1775404"/>
            <a:ext cx="1188052" cy="540631"/>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260" name="Google Shape;260;g1bab866893b_0_8"/>
          <p:cNvCxnSpPr/>
          <p:nvPr/>
        </p:nvCxnSpPr>
        <p:spPr>
          <a:xfrm flipH="1">
            <a:off x="2589688" y="2022359"/>
            <a:ext cx="1428332" cy="614050"/>
          </a:xfrm>
          <a:prstGeom prst="straightConnector1">
            <a:avLst/>
          </a:prstGeom>
          <a:noFill/>
          <a:ln w="25400" cap="flat" cmpd="sng">
            <a:solidFill>
              <a:schemeClr val="accent2"/>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261" name="Google Shape;261;g1bab866893b_0_8"/>
          <p:cNvCxnSpPr/>
          <p:nvPr/>
        </p:nvCxnSpPr>
        <p:spPr>
          <a:xfrm flipH="1">
            <a:off x="2102454" y="2269314"/>
            <a:ext cx="1855496" cy="787585"/>
          </a:xfrm>
          <a:prstGeom prst="straightConnector1">
            <a:avLst/>
          </a:prstGeom>
          <a:noFill/>
          <a:ln w="25400" cap="flat" cmpd="sng">
            <a:solidFill>
              <a:schemeClr val="accent3"/>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262" name="Google Shape;262;g1bab866893b_0_8"/>
          <p:cNvCxnSpPr/>
          <p:nvPr/>
        </p:nvCxnSpPr>
        <p:spPr>
          <a:xfrm flipH="1">
            <a:off x="2102453" y="2703153"/>
            <a:ext cx="1915568" cy="613034"/>
          </a:xfrm>
          <a:prstGeom prst="straightConnector1">
            <a:avLst/>
          </a:prstGeom>
          <a:noFill/>
          <a:ln w="25400" cap="flat" cmpd="sng">
            <a:solidFill>
              <a:schemeClr val="accent4"/>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263" name="Google Shape;263;g1bab866893b_0_8"/>
          <p:cNvCxnSpPr/>
          <p:nvPr/>
        </p:nvCxnSpPr>
        <p:spPr>
          <a:xfrm flipH="1">
            <a:off x="2102453" y="3135977"/>
            <a:ext cx="2029033" cy="521623"/>
          </a:xfrm>
          <a:prstGeom prst="straightConnector1">
            <a:avLst/>
          </a:prstGeom>
          <a:noFill/>
          <a:ln w="25400" cap="flat" cmpd="sng">
            <a:solidFill>
              <a:schemeClr val="accent5"/>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264" name="Google Shape;264;g1bab866893b_0_8"/>
          <p:cNvCxnSpPr/>
          <p:nvPr/>
        </p:nvCxnSpPr>
        <p:spPr>
          <a:xfrm rot="10800000" flipH="1">
            <a:off x="5773401" y="1094610"/>
            <a:ext cx="1141332" cy="2221577"/>
          </a:xfrm>
          <a:prstGeom prst="straightConnector1">
            <a:avLst/>
          </a:prstGeom>
          <a:noFill/>
          <a:ln w="25400" cap="flat" cmpd="sng">
            <a:solidFill>
              <a:schemeClr val="accent6"/>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265" name="Google Shape;265;g1bab866893b_0_8"/>
          <p:cNvCxnSpPr/>
          <p:nvPr/>
        </p:nvCxnSpPr>
        <p:spPr>
          <a:xfrm rot="10800000" flipH="1">
            <a:off x="5773402" y="2823293"/>
            <a:ext cx="400467" cy="497105"/>
          </a:xfrm>
          <a:prstGeom prst="straightConnector1">
            <a:avLst/>
          </a:prstGeom>
          <a:noFill/>
          <a:ln w="25400" cap="flat" cmpd="sng">
            <a:solidFill>
              <a:schemeClr val="accent6"/>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266" name="Google Shape;266;g1bab866893b_0_8"/>
          <p:cNvCxnSpPr/>
          <p:nvPr/>
        </p:nvCxnSpPr>
        <p:spPr>
          <a:xfrm>
            <a:off x="5232771" y="3759557"/>
            <a:ext cx="1121308" cy="58230"/>
          </a:xfrm>
          <a:prstGeom prst="straightConnector1">
            <a:avLst/>
          </a:prstGeom>
          <a:noFill/>
          <a:ln w="25400" cap="flat" cmpd="sng">
            <a:solidFill>
              <a:schemeClr val="accent2"/>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267" name="Google Shape;267;g1bab866893b_0_8"/>
          <p:cNvCxnSpPr/>
          <p:nvPr/>
        </p:nvCxnSpPr>
        <p:spPr>
          <a:xfrm rot="10800000" flipH="1">
            <a:off x="5773401" y="1568496"/>
            <a:ext cx="400468" cy="1741938"/>
          </a:xfrm>
          <a:prstGeom prst="straightConnector1">
            <a:avLst/>
          </a:prstGeom>
          <a:noFill/>
          <a:ln w="25400" cap="flat" cmpd="sng">
            <a:solidFill>
              <a:schemeClr val="accent6"/>
            </a:solidFill>
            <a:prstDash val="solid"/>
            <a:round/>
            <a:headEnd type="none" w="sm" len="sm"/>
            <a:tailEnd type="triangle" w="med" len="med"/>
          </a:ln>
          <a:effectLst>
            <a:outerShdw blurRad="40000" dist="20000" dir="5400000" rotWithShape="0">
              <a:srgbClr val="000000">
                <a:alpha val="37647"/>
              </a:srgbClr>
            </a:outerShdw>
          </a:effectLst>
        </p:spPr>
      </p:cxn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2"/>
          <p:cNvSpPr txBox="1">
            <a:spLocks noGrp="1"/>
          </p:cNvSpPr>
          <p:nvPr>
            <p:ph type="title"/>
          </p:nvPr>
        </p:nvSpPr>
        <p:spPr>
          <a:xfrm>
            <a:off x="231558" y="46722"/>
            <a:ext cx="8680883" cy="58067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900" b="1">
                <a:latin typeface="Arial"/>
                <a:ea typeface="Arial"/>
                <a:cs typeface="Arial"/>
                <a:sym typeface="Arial"/>
              </a:rPr>
              <a:t>ARIZONA STATEMENT OF CITIZENSHIP OR ALIEN STATUS FROM (Page 1) </a:t>
            </a:r>
            <a:br>
              <a:rPr lang="en-US" sz="900" b="1">
                <a:latin typeface="Arial"/>
                <a:ea typeface="Arial"/>
                <a:cs typeface="Arial"/>
                <a:sym typeface="Arial"/>
              </a:rPr>
            </a:br>
            <a:r>
              <a:rPr lang="en-US" sz="1800">
                <a:latin typeface="Arial"/>
                <a:ea typeface="Arial"/>
                <a:cs typeface="Arial"/>
                <a:sym typeface="Arial"/>
              </a:rPr>
              <a:t>Example of a </a:t>
            </a:r>
            <a:r>
              <a:rPr lang="en-US" sz="1800">
                <a:solidFill>
                  <a:srgbClr val="00B050"/>
                </a:solidFill>
                <a:latin typeface="Arial"/>
                <a:ea typeface="Arial"/>
                <a:cs typeface="Arial"/>
                <a:sym typeface="Arial"/>
              </a:rPr>
              <a:t>Correct</a:t>
            </a:r>
            <a:r>
              <a:rPr lang="en-US" sz="1800">
                <a:latin typeface="Arial"/>
                <a:ea typeface="Arial"/>
                <a:cs typeface="Arial"/>
                <a:sym typeface="Arial"/>
              </a:rPr>
              <a:t> Page                                    Example of a </a:t>
            </a:r>
            <a:r>
              <a:rPr lang="en-US" sz="1800">
                <a:solidFill>
                  <a:srgbClr val="FF0000"/>
                </a:solidFill>
                <a:latin typeface="Arial"/>
                <a:ea typeface="Arial"/>
                <a:cs typeface="Arial"/>
                <a:sym typeface="Arial"/>
              </a:rPr>
              <a:t>Incorrect</a:t>
            </a:r>
            <a:r>
              <a:rPr lang="en-US" sz="1800">
                <a:latin typeface="Arial"/>
                <a:ea typeface="Arial"/>
                <a:cs typeface="Arial"/>
                <a:sym typeface="Arial"/>
              </a:rPr>
              <a:t> Page</a:t>
            </a:r>
            <a:endParaRPr/>
          </a:p>
        </p:txBody>
      </p:sp>
      <p:pic>
        <p:nvPicPr>
          <p:cNvPr id="273" name="Google Shape;273;p22"/>
          <p:cNvPicPr preferRelativeResize="0"/>
          <p:nvPr/>
        </p:nvPicPr>
        <p:blipFill rotWithShape="1">
          <a:blip r:embed="rId3">
            <a:alphaModFix/>
          </a:blip>
          <a:srcRect/>
          <a:stretch/>
        </p:blipFill>
        <p:spPr>
          <a:xfrm>
            <a:off x="313701" y="627398"/>
            <a:ext cx="3675044" cy="3444017"/>
          </a:xfrm>
          <a:prstGeom prst="rect">
            <a:avLst/>
          </a:prstGeom>
          <a:noFill/>
          <a:ln>
            <a:noFill/>
          </a:ln>
        </p:spPr>
      </p:pic>
      <p:pic>
        <p:nvPicPr>
          <p:cNvPr id="274" name="Google Shape;274;p22"/>
          <p:cNvPicPr preferRelativeResize="0"/>
          <p:nvPr/>
        </p:nvPicPr>
        <p:blipFill rotWithShape="1">
          <a:blip r:embed="rId4">
            <a:alphaModFix/>
          </a:blip>
          <a:srcRect/>
          <a:stretch/>
        </p:blipFill>
        <p:spPr>
          <a:xfrm>
            <a:off x="5155256" y="627399"/>
            <a:ext cx="3628323" cy="34440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3"/>
          <p:cNvSpPr txBox="1">
            <a:spLocks noGrp="1"/>
          </p:cNvSpPr>
          <p:nvPr>
            <p:ph type="title"/>
          </p:nvPr>
        </p:nvSpPr>
        <p:spPr>
          <a:xfrm>
            <a:off x="231558" y="46723"/>
            <a:ext cx="8680883" cy="58067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900" b="1">
                <a:latin typeface="Arial"/>
                <a:ea typeface="Arial"/>
                <a:cs typeface="Arial"/>
                <a:sym typeface="Arial"/>
              </a:rPr>
              <a:t>ARIZONA STATEMENT OF CITIZENSHIP OR ALIEN STATUS FROM (Page 2) </a:t>
            </a:r>
            <a:br>
              <a:rPr lang="en-US" sz="900" b="1">
                <a:latin typeface="Arial"/>
                <a:ea typeface="Arial"/>
                <a:cs typeface="Arial"/>
                <a:sym typeface="Arial"/>
              </a:rPr>
            </a:br>
            <a:r>
              <a:rPr lang="en-US" sz="1800">
                <a:latin typeface="Arial"/>
                <a:ea typeface="Arial"/>
                <a:cs typeface="Arial"/>
                <a:sym typeface="Arial"/>
              </a:rPr>
              <a:t>Example of a </a:t>
            </a:r>
            <a:r>
              <a:rPr lang="en-US" sz="1800">
                <a:solidFill>
                  <a:srgbClr val="00B050"/>
                </a:solidFill>
                <a:latin typeface="Arial"/>
                <a:ea typeface="Arial"/>
                <a:cs typeface="Arial"/>
                <a:sym typeface="Arial"/>
              </a:rPr>
              <a:t>Correct</a:t>
            </a:r>
            <a:r>
              <a:rPr lang="en-US" sz="1800">
                <a:latin typeface="Arial"/>
                <a:ea typeface="Arial"/>
                <a:cs typeface="Arial"/>
                <a:sym typeface="Arial"/>
              </a:rPr>
              <a:t> Page                           Example of a </a:t>
            </a:r>
            <a:r>
              <a:rPr lang="en-US" sz="1800">
                <a:solidFill>
                  <a:srgbClr val="FF0000"/>
                </a:solidFill>
                <a:latin typeface="Arial"/>
                <a:ea typeface="Arial"/>
                <a:cs typeface="Arial"/>
                <a:sym typeface="Arial"/>
              </a:rPr>
              <a:t>Incorrect</a:t>
            </a:r>
            <a:r>
              <a:rPr lang="en-US" sz="1800">
                <a:latin typeface="Arial"/>
                <a:ea typeface="Arial"/>
                <a:cs typeface="Arial"/>
                <a:sym typeface="Arial"/>
              </a:rPr>
              <a:t> Page</a:t>
            </a:r>
            <a:endParaRPr/>
          </a:p>
        </p:txBody>
      </p:sp>
      <p:pic>
        <p:nvPicPr>
          <p:cNvPr id="280" name="Google Shape;280;p23"/>
          <p:cNvPicPr preferRelativeResize="0"/>
          <p:nvPr/>
        </p:nvPicPr>
        <p:blipFill rotWithShape="1">
          <a:blip r:embed="rId3">
            <a:alphaModFix/>
          </a:blip>
          <a:srcRect/>
          <a:stretch/>
        </p:blipFill>
        <p:spPr>
          <a:xfrm>
            <a:off x="540341" y="627399"/>
            <a:ext cx="3564448" cy="3363924"/>
          </a:xfrm>
          <a:prstGeom prst="rect">
            <a:avLst/>
          </a:prstGeom>
          <a:noFill/>
          <a:ln>
            <a:noFill/>
          </a:ln>
        </p:spPr>
      </p:pic>
      <p:pic>
        <p:nvPicPr>
          <p:cNvPr id="281" name="Google Shape;281;p23"/>
          <p:cNvPicPr preferRelativeResize="0"/>
          <p:nvPr/>
        </p:nvPicPr>
        <p:blipFill rotWithShape="1">
          <a:blip r:embed="rId4">
            <a:alphaModFix/>
          </a:blip>
          <a:srcRect/>
          <a:stretch/>
        </p:blipFill>
        <p:spPr>
          <a:xfrm>
            <a:off x="5039213" y="627399"/>
            <a:ext cx="3517726" cy="33639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4"/>
          <p:cNvSpPr txBox="1">
            <a:spLocks noGrp="1"/>
          </p:cNvSpPr>
          <p:nvPr>
            <p:ph type="body" idx="1"/>
          </p:nvPr>
        </p:nvSpPr>
        <p:spPr>
          <a:xfrm>
            <a:off x="-1" y="36990"/>
            <a:ext cx="2636410" cy="1061792"/>
          </a:xfrm>
          <a:prstGeom prst="rect">
            <a:avLst/>
          </a:prstGeom>
          <a:gradFill>
            <a:gsLst>
              <a:gs pos="0">
                <a:srgbClr val="7C898D"/>
              </a:gs>
              <a:gs pos="50000">
                <a:srgbClr val="B4C7CC"/>
              </a:gs>
              <a:gs pos="100000">
                <a:srgbClr val="D8EFF4"/>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1600" b="1">
                <a:latin typeface="Arial"/>
                <a:ea typeface="Arial"/>
                <a:cs typeface="Arial"/>
                <a:sym typeface="Arial"/>
              </a:rPr>
              <a:t>Did You Catch This Part?</a:t>
            </a:r>
            <a:endParaRPr/>
          </a:p>
          <a:p>
            <a:pPr marL="0" lvl="0" indent="0" algn="l" rtl="0">
              <a:lnSpc>
                <a:spcPct val="100000"/>
              </a:lnSpc>
              <a:spcBef>
                <a:spcPts val="360"/>
              </a:spcBef>
              <a:spcAft>
                <a:spcPts val="0"/>
              </a:spcAft>
              <a:buSzPts val="1800"/>
              <a:buNone/>
            </a:pPr>
            <a:r>
              <a:rPr lang="en-US" sz="1000" i="1">
                <a:latin typeface="Arial"/>
                <a:ea typeface="Arial"/>
                <a:cs typeface="Arial"/>
                <a:sym typeface="Arial"/>
              </a:rPr>
              <a:t>We need this too… </a:t>
            </a:r>
            <a:endParaRPr/>
          </a:p>
          <a:p>
            <a:pPr marL="0" lvl="0" indent="0" algn="l" rtl="0">
              <a:lnSpc>
                <a:spcPct val="100000"/>
              </a:lnSpc>
              <a:spcBef>
                <a:spcPts val="360"/>
              </a:spcBef>
              <a:spcAft>
                <a:spcPts val="0"/>
              </a:spcAft>
              <a:buSzPts val="1800"/>
              <a:buNone/>
            </a:pPr>
            <a:r>
              <a:rPr lang="en-US" sz="1000" i="1">
                <a:latin typeface="Arial"/>
                <a:ea typeface="Arial"/>
                <a:cs typeface="Arial"/>
                <a:sym typeface="Arial"/>
              </a:rPr>
              <a:t>with the  Citizenship Form</a:t>
            </a:r>
            <a:endParaRPr/>
          </a:p>
          <a:p>
            <a:pPr marL="0" lvl="0" indent="0" algn="l" rtl="0">
              <a:lnSpc>
                <a:spcPct val="100000"/>
              </a:lnSpc>
              <a:spcBef>
                <a:spcPts val="360"/>
              </a:spcBef>
              <a:spcAft>
                <a:spcPts val="0"/>
              </a:spcAft>
              <a:buSzPts val="1800"/>
              <a:buNone/>
            </a:pPr>
            <a:r>
              <a:rPr lang="en-US" sz="1000" i="1">
                <a:latin typeface="Arial"/>
                <a:ea typeface="Arial"/>
                <a:cs typeface="Arial"/>
                <a:sym typeface="Arial"/>
              </a:rPr>
              <a:t>(Examples) </a:t>
            </a:r>
            <a:endParaRPr/>
          </a:p>
          <a:p>
            <a:pPr marL="0" lvl="0" indent="0" algn="l" rtl="0">
              <a:lnSpc>
                <a:spcPct val="100000"/>
              </a:lnSpc>
              <a:spcBef>
                <a:spcPts val="360"/>
              </a:spcBef>
              <a:spcAft>
                <a:spcPts val="0"/>
              </a:spcAft>
              <a:buSzPts val="1800"/>
              <a:buNone/>
            </a:pPr>
            <a:r>
              <a:rPr lang="en-US" sz="1600" b="1">
                <a:solidFill>
                  <a:srgbClr val="00B050"/>
                </a:solidFill>
                <a:latin typeface="Arial"/>
                <a:ea typeface="Arial"/>
                <a:cs typeface="Arial"/>
                <a:sym typeface="Arial"/>
              </a:rPr>
              <a:t>  </a:t>
            </a:r>
            <a:endParaRPr sz="1600" b="1">
              <a:solidFill>
                <a:srgbClr val="00B050"/>
              </a:solidFill>
              <a:latin typeface="Arial"/>
              <a:ea typeface="Arial"/>
              <a:cs typeface="Arial"/>
              <a:sym typeface="Arial"/>
            </a:endParaRPr>
          </a:p>
        </p:txBody>
      </p:sp>
      <p:pic>
        <p:nvPicPr>
          <p:cNvPr id="287" name="Google Shape;287;p24"/>
          <p:cNvPicPr preferRelativeResize="0"/>
          <p:nvPr/>
        </p:nvPicPr>
        <p:blipFill rotWithShape="1">
          <a:blip r:embed="rId3">
            <a:alphaModFix/>
          </a:blip>
          <a:srcRect/>
          <a:stretch/>
        </p:blipFill>
        <p:spPr>
          <a:xfrm>
            <a:off x="3363924" y="146978"/>
            <a:ext cx="4832304" cy="951804"/>
          </a:xfrm>
          <a:prstGeom prst="rect">
            <a:avLst/>
          </a:prstGeom>
          <a:noFill/>
          <a:ln>
            <a:noFill/>
          </a:ln>
        </p:spPr>
      </p:pic>
      <p:pic>
        <p:nvPicPr>
          <p:cNvPr id="288" name="Google Shape;288;p24"/>
          <p:cNvPicPr preferRelativeResize="0"/>
          <p:nvPr/>
        </p:nvPicPr>
        <p:blipFill rotWithShape="1">
          <a:blip r:embed="rId4">
            <a:alphaModFix/>
          </a:blip>
          <a:srcRect/>
          <a:stretch/>
        </p:blipFill>
        <p:spPr>
          <a:xfrm>
            <a:off x="280327" y="1166794"/>
            <a:ext cx="2608563" cy="1322777"/>
          </a:xfrm>
          <a:prstGeom prst="rect">
            <a:avLst/>
          </a:prstGeom>
          <a:noFill/>
          <a:ln>
            <a:noFill/>
          </a:ln>
        </p:spPr>
      </p:pic>
      <p:pic>
        <p:nvPicPr>
          <p:cNvPr id="289" name="Google Shape;289;p24"/>
          <p:cNvPicPr preferRelativeResize="0"/>
          <p:nvPr/>
        </p:nvPicPr>
        <p:blipFill rotWithShape="1">
          <a:blip r:embed="rId5">
            <a:alphaModFix/>
          </a:blip>
          <a:srcRect/>
          <a:stretch/>
        </p:blipFill>
        <p:spPr>
          <a:xfrm>
            <a:off x="280326" y="2721941"/>
            <a:ext cx="2608563" cy="1322777"/>
          </a:xfrm>
          <a:prstGeom prst="rect">
            <a:avLst/>
          </a:prstGeom>
          <a:noFill/>
          <a:ln>
            <a:noFill/>
          </a:ln>
        </p:spPr>
      </p:pic>
      <p:pic>
        <p:nvPicPr>
          <p:cNvPr id="290" name="Google Shape;290;p24"/>
          <p:cNvPicPr preferRelativeResize="0"/>
          <p:nvPr/>
        </p:nvPicPr>
        <p:blipFill rotWithShape="1">
          <a:blip r:embed="rId6">
            <a:alphaModFix/>
          </a:blip>
          <a:srcRect/>
          <a:stretch/>
        </p:blipFill>
        <p:spPr>
          <a:xfrm>
            <a:off x="6071364" y="1166794"/>
            <a:ext cx="2675506" cy="1322777"/>
          </a:xfrm>
          <a:prstGeom prst="rect">
            <a:avLst/>
          </a:prstGeom>
          <a:noFill/>
          <a:ln>
            <a:noFill/>
          </a:ln>
        </p:spPr>
      </p:pic>
      <p:pic>
        <p:nvPicPr>
          <p:cNvPr id="291" name="Google Shape;291;p24"/>
          <p:cNvPicPr preferRelativeResize="0"/>
          <p:nvPr/>
        </p:nvPicPr>
        <p:blipFill rotWithShape="1">
          <a:blip r:embed="rId7">
            <a:alphaModFix/>
          </a:blip>
          <a:srcRect/>
          <a:stretch/>
        </p:blipFill>
        <p:spPr>
          <a:xfrm>
            <a:off x="6104835" y="2721941"/>
            <a:ext cx="2608563" cy="1322777"/>
          </a:xfrm>
          <a:prstGeom prst="rect">
            <a:avLst/>
          </a:prstGeom>
          <a:noFill/>
          <a:ln>
            <a:noFill/>
          </a:ln>
        </p:spPr>
      </p:pic>
      <p:sp>
        <p:nvSpPr>
          <p:cNvPr id="292" name="Google Shape;292;p24"/>
          <p:cNvSpPr txBox="1"/>
          <p:nvPr/>
        </p:nvSpPr>
        <p:spPr>
          <a:xfrm>
            <a:off x="2888887" y="1166794"/>
            <a:ext cx="150842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dirty="0">
                <a:solidFill>
                  <a:srgbClr val="000000"/>
                </a:solidFill>
                <a:latin typeface="Arial"/>
                <a:ea typeface="Arial"/>
                <a:cs typeface="Arial"/>
                <a:sym typeface="Arial"/>
              </a:rPr>
              <a:t>AZ State ID or </a:t>
            </a:r>
            <a:endParaRPr dirty="0"/>
          </a:p>
          <a:p>
            <a:pPr marL="0" marR="0" lvl="0" indent="0" algn="l" rtl="0">
              <a:lnSpc>
                <a:spcPct val="100000"/>
              </a:lnSpc>
              <a:spcBef>
                <a:spcPts val="0"/>
              </a:spcBef>
              <a:spcAft>
                <a:spcPts val="0"/>
              </a:spcAft>
              <a:buNone/>
            </a:pPr>
            <a:r>
              <a:rPr lang="en-US" sz="1200" b="0" i="0" u="none" strike="noStrike" cap="none" dirty="0">
                <a:solidFill>
                  <a:srgbClr val="000000"/>
                </a:solidFill>
                <a:latin typeface="Arial"/>
                <a:ea typeface="Arial"/>
                <a:cs typeface="Arial"/>
                <a:sym typeface="Arial"/>
              </a:rPr>
              <a:t>Driver License</a:t>
            </a:r>
            <a:endParaRPr dirty="0"/>
          </a:p>
        </p:txBody>
      </p:sp>
      <p:sp>
        <p:nvSpPr>
          <p:cNvPr id="293" name="Google Shape;293;p24"/>
          <p:cNvSpPr txBox="1"/>
          <p:nvPr/>
        </p:nvSpPr>
        <p:spPr>
          <a:xfrm>
            <a:off x="2888887" y="3583053"/>
            <a:ext cx="150842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Passport or Passport Card</a:t>
            </a:r>
            <a:endParaRPr/>
          </a:p>
        </p:txBody>
      </p:sp>
      <p:sp>
        <p:nvSpPr>
          <p:cNvPr id="294" name="Google Shape;294;p24"/>
          <p:cNvSpPr txBox="1"/>
          <p:nvPr/>
        </p:nvSpPr>
        <p:spPr>
          <a:xfrm>
            <a:off x="4490758" y="1166794"/>
            <a:ext cx="1508427" cy="64633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Birth Certificate Or Naturalization W/ Photo on it</a:t>
            </a:r>
            <a:endParaRPr/>
          </a:p>
        </p:txBody>
      </p:sp>
      <p:sp>
        <p:nvSpPr>
          <p:cNvPr id="295" name="Google Shape;295;p24"/>
          <p:cNvSpPr txBox="1"/>
          <p:nvPr/>
        </p:nvSpPr>
        <p:spPr>
          <a:xfrm>
            <a:off x="4496861" y="3398387"/>
            <a:ext cx="1508427" cy="64633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Permanent Resident, Visa or Similar ID Card</a:t>
            </a:r>
            <a:endParaRPr/>
          </a:p>
        </p:txBody>
      </p:sp>
      <p:sp>
        <p:nvSpPr>
          <p:cNvPr id="296" name="Google Shape;296;p24"/>
          <p:cNvSpPr txBox="1"/>
          <p:nvPr/>
        </p:nvSpPr>
        <p:spPr>
          <a:xfrm>
            <a:off x="3714737" y="2012517"/>
            <a:ext cx="1714526"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00B050"/>
                </a:solidFill>
                <a:latin typeface="Arial"/>
                <a:ea typeface="Arial"/>
                <a:cs typeface="Arial"/>
                <a:sym typeface="Arial"/>
              </a:rPr>
              <a:t>CLEAN, CLEAR          &amp; </a:t>
            </a:r>
            <a:endParaRPr/>
          </a:p>
          <a:p>
            <a:pPr marL="0" marR="0" lvl="0" indent="0" algn="ctr" rtl="0">
              <a:lnSpc>
                <a:spcPct val="100000"/>
              </a:lnSpc>
              <a:spcBef>
                <a:spcPts val="0"/>
              </a:spcBef>
              <a:spcAft>
                <a:spcPts val="0"/>
              </a:spcAft>
              <a:buNone/>
            </a:pPr>
            <a:r>
              <a:rPr lang="en-US" sz="1400" b="1" i="0" u="none" strike="noStrike" cap="none">
                <a:solidFill>
                  <a:srgbClr val="00B050"/>
                </a:solidFill>
                <a:latin typeface="Arial"/>
                <a:ea typeface="Arial"/>
                <a:cs typeface="Arial"/>
                <a:sym typeface="Arial"/>
              </a:rPr>
              <a:t>LEGIBLE COPY</a:t>
            </a:r>
            <a:endParaRPr/>
          </a:p>
          <a:p>
            <a:pPr marL="0" marR="0" lvl="0" indent="0" algn="ctr" rtl="0">
              <a:lnSpc>
                <a:spcPct val="100000"/>
              </a:lnSpc>
              <a:spcBef>
                <a:spcPts val="0"/>
              </a:spcBef>
              <a:spcAft>
                <a:spcPts val="0"/>
              </a:spcAft>
              <a:buNone/>
            </a:pPr>
            <a:r>
              <a:rPr lang="en-US" sz="1400" b="1" i="0" u="none" strike="noStrike" cap="none">
                <a:solidFill>
                  <a:srgbClr val="00B050"/>
                </a:solidFill>
                <a:latin typeface="Arial"/>
                <a:ea typeface="Arial"/>
                <a:cs typeface="Arial"/>
                <a:sym typeface="Arial"/>
              </a:rPr>
              <a:t>SUBMITTED</a:t>
            </a:r>
            <a:endParaRPr sz="1400" b="0" i="0" u="none" strike="noStrike" cap="none">
              <a:solidFill>
                <a:srgbClr val="000000"/>
              </a:solidFill>
              <a:latin typeface="Arial"/>
              <a:ea typeface="Arial"/>
              <a:cs typeface="Arial"/>
              <a:sym typeface="Arial"/>
            </a:endParaRPr>
          </a:p>
        </p:txBody>
      </p:sp>
      <p:sp>
        <p:nvSpPr>
          <p:cNvPr id="297" name="Google Shape;297;p24"/>
          <p:cNvSpPr/>
          <p:nvPr/>
        </p:nvSpPr>
        <p:spPr>
          <a:xfrm>
            <a:off x="2636409" y="73312"/>
            <a:ext cx="667445" cy="307132"/>
          </a:xfrm>
          <a:prstGeom prst="rightArrow">
            <a:avLst>
              <a:gd name="adj1" fmla="val 50000"/>
              <a:gd name="adj2" fmla="val 50000"/>
            </a:avLst>
          </a:prstGeom>
          <a:gradFill>
            <a:gsLst>
              <a:gs pos="0">
                <a:srgbClr val="9BE9FF"/>
              </a:gs>
              <a:gs pos="35000">
                <a:srgbClr val="B8F1FF"/>
              </a:gs>
              <a:gs pos="100000">
                <a:srgbClr val="E2FBFF"/>
              </a:gs>
            </a:gsLst>
            <a:lin ang="16200000" scaled="0"/>
          </a:gradFill>
          <a:ln w="9525"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5"/>
          <p:cNvSpPr txBox="1">
            <a:spLocks noGrp="1"/>
          </p:cNvSpPr>
          <p:nvPr>
            <p:ph type="title"/>
          </p:nvPr>
        </p:nvSpPr>
        <p:spPr>
          <a:xfrm>
            <a:off x="5322097" y="14900"/>
            <a:ext cx="3821903" cy="64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sz="2800" b="1"/>
              <a:t>Owner Attestation Form</a:t>
            </a:r>
            <a:endParaRPr sz="2800" b="1"/>
          </a:p>
        </p:txBody>
      </p:sp>
      <p:sp>
        <p:nvSpPr>
          <p:cNvPr id="303" name="Google Shape;303;p25"/>
          <p:cNvSpPr txBox="1">
            <a:spLocks noGrp="1"/>
          </p:cNvSpPr>
          <p:nvPr>
            <p:ph type="body" idx="1"/>
          </p:nvPr>
        </p:nvSpPr>
        <p:spPr>
          <a:xfrm>
            <a:off x="4051393" y="609936"/>
            <a:ext cx="5061481" cy="3480487"/>
          </a:xfrm>
          <a:prstGeom prst="rect">
            <a:avLst/>
          </a:prstGeom>
          <a:gradFill>
            <a:gsLst>
              <a:gs pos="0">
                <a:srgbClr val="7C898D"/>
              </a:gs>
              <a:gs pos="50000">
                <a:srgbClr val="B4C7CC"/>
              </a:gs>
              <a:gs pos="100000">
                <a:srgbClr val="D8EFF4"/>
              </a:gs>
            </a:gsLst>
            <a:lin ang="16200000" scaled="0"/>
          </a:gradFill>
          <a:ln w="9525"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100000"/>
              </a:lnSpc>
              <a:spcBef>
                <a:spcPts val="360"/>
              </a:spcBef>
              <a:spcAft>
                <a:spcPts val="0"/>
              </a:spcAft>
              <a:buSzPts val="1800"/>
              <a:buNone/>
            </a:pPr>
            <a:r>
              <a:rPr lang="en-US" sz="1000" b="1" dirty="0">
                <a:solidFill>
                  <a:schemeClr val="dk1"/>
                </a:solidFill>
                <a:latin typeface="Arial"/>
                <a:ea typeface="Arial"/>
                <a:cs typeface="Arial"/>
                <a:sym typeface="Arial"/>
              </a:rPr>
              <a:t>Complete ALL Section &amp; Boxes or NOD is Issued</a:t>
            </a:r>
            <a:endParaRPr dirty="0"/>
          </a:p>
          <a:p>
            <a:pPr marL="0" lvl="0" indent="0" algn="l" rtl="0">
              <a:lnSpc>
                <a:spcPct val="100000"/>
              </a:lnSpc>
              <a:spcBef>
                <a:spcPts val="360"/>
              </a:spcBef>
              <a:spcAft>
                <a:spcPts val="0"/>
              </a:spcAft>
              <a:buSzPts val="1800"/>
              <a:buNone/>
            </a:pPr>
            <a:r>
              <a:rPr lang="en-US" sz="1100" b="1" dirty="0">
                <a:solidFill>
                  <a:schemeClr val="dk1"/>
                </a:solidFill>
              </a:rPr>
              <a:t>Applicant Information:</a:t>
            </a:r>
            <a:endParaRPr dirty="0"/>
          </a:p>
          <a:p>
            <a:pPr marL="0" lvl="0" indent="0" algn="l" rtl="0">
              <a:lnSpc>
                <a:spcPct val="100000"/>
              </a:lnSpc>
              <a:spcBef>
                <a:spcPts val="360"/>
              </a:spcBef>
              <a:spcAft>
                <a:spcPts val="0"/>
              </a:spcAft>
              <a:buSzPts val="1800"/>
              <a:buNone/>
            </a:pPr>
            <a:r>
              <a:rPr lang="en-US" sz="1100" dirty="0">
                <a:solidFill>
                  <a:schemeClr val="dk1"/>
                </a:solidFill>
              </a:rPr>
              <a:t>The information of the individual or business organization requesting the license </a:t>
            </a:r>
            <a:r>
              <a:rPr lang="en-US" sz="800" i="1" dirty="0">
                <a:solidFill>
                  <a:schemeClr val="dk1"/>
                </a:solidFill>
              </a:rPr>
              <a:t>(see application page)</a:t>
            </a:r>
            <a:endParaRPr dirty="0"/>
          </a:p>
          <a:p>
            <a:pPr marL="0" lvl="0" indent="0" algn="l" rtl="0">
              <a:lnSpc>
                <a:spcPct val="100000"/>
              </a:lnSpc>
              <a:spcBef>
                <a:spcPts val="360"/>
              </a:spcBef>
              <a:spcAft>
                <a:spcPts val="0"/>
              </a:spcAft>
              <a:buSzPts val="1800"/>
              <a:buNone/>
            </a:pPr>
            <a:endParaRPr sz="1100" b="1" dirty="0">
              <a:solidFill>
                <a:schemeClr val="dk1"/>
              </a:solidFill>
            </a:endParaRPr>
          </a:p>
          <a:p>
            <a:pPr marL="0" lvl="0" indent="0" algn="l" rtl="0">
              <a:lnSpc>
                <a:spcPct val="100000"/>
              </a:lnSpc>
              <a:spcBef>
                <a:spcPts val="360"/>
              </a:spcBef>
              <a:spcAft>
                <a:spcPts val="0"/>
              </a:spcAft>
              <a:buSzPts val="1800"/>
              <a:buNone/>
            </a:pPr>
            <a:r>
              <a:rPr lang="en-US" sz="1100" b="1" dirty="0">
                <a:solidFill>
                  <a:schemeClr val="dk1"/>
                </a:solidFill>
              </a:rPr>
              <a:t>Proposed Sober Living Home Information:</a:t>
            </a:r>
            <a:endParaRPr dirty="0"/>
          </a:p>
          <a:p>
            <a:pPr marL="0" lvl="0" indent="0" algn="l" rtl="0">
              <a:lnSpc>
                <a:spcPct val="100000"/>
              </a:lnSpc>
              <a:spcBef>
                <a:spcPts val="360"/>
              </a:spcBef>
              <a:spcAft>
                <a:spcPts val="0"/>
              </a:spcAft>
              <a:buSzPts val="1800"/>
              <a:buNone/>
            </a:pPr>
            <a:r>
              <a:rPr lang="en-US" sz="1100" dirty="0">
                <a:solidFill>
                  <a:schemeClr val="dk1"/>
                </a:solidFill>
              </a:rPr>
              <a:t>SL Home name, resident bed count &amp; the address of the SLH facility </a:t>
            </a:r>
            <a:r>
              <a:rPr lang="en-US" sz="800" i="1" dirty="0">
                <a:solidFill>
                  <a:schemeClr val="dk1"/>
                </a:solidFill>
              </a:rPr>
              <a:t>(see application page)</a:t>
            </a:r>
            <a:endParaRPr dirty="0"/>
          </a:p>
          <a:p>
            <a:pPr marL="0" lvl="0" indent="0" algn="l" rtl="0">
              <a:lnSpc>
                <a:spcPct val="100000"/>
              </a:lnSpc>
              <a:spcBef>
                <a:spcPts val="360"/>
              </a:spcBef>
              <a:spcAft>
                <a:spcPts val="0"/>
              </a:spcAft>
              <a:buSzPts val="1800"/>
              <a:buNone/>
            </a:pPr>
            <a:endParaRPr sz="1100" dirty="0">
              <a:solidFill>
                <a:schemeClr val="dk1"/>
              </a:solidFill>
            </a:endParaRPr>
          </a:p>
          <a:p>
            <a:pPr marL="0" lvl="0" indent="0" algn="l" rtl="0">
              <a:lnSpc>
                <a:spcPct val="100000"/>
              </a:lnSpc>
              <a:spcBef>
                <a:spcPts val="360"/>
              </a:spcBef>
              <a:spcAft>
                <a:spcPts val="0"/>
              </a:spcAft>
              <a:buSzPts val="1800"/>
              <a:buNone/>
            </a:pPr>
            <a:r>
              <a:rPr lang="en-US" sz="1100" b="1" dirty="0">
                <a:solidFill>
                  <a:schemeClr val="dk1"/>
                </a:solidFill>
              </a:rPr>
              <a:t>Property Owner Information:</a:t>
            </a:r>
            <a:endParaRPr dirty="0"/>
          </a:p>
          <a:p>
            <a:pPr marL="0" lvl="0" indent="0" algn="l" rtl="0">
              <a:lnSpc>
                <a:spcPct val="100000"/>
              </a:lnSpc>
              <a:spcBef>
                <a:spcPts val="360"/>
              </a:spcBef>
              <a:spcAft>
                <a:spcPts val="0"/>
              </a:spcAft>
              <a:buSzPts val="1800"/>
              <a:buNone/>
            </a:pPr>
            <a:r>
              <a:rPr lang="en-US" sz="1100" dirty="0">
                <a:solidFill>
                  <a:schemeClr val="dk1"/>
                </a:solidFill>
              </a:rPr>
              <a:t>This is the information of the actual owner of the facility/building.  If it is a business organization, then an person/individual is also needed in the 2</a:t>
            </a:r>
            <a:r>
              <a:rPr lang="en-US" sz="1100" baseline="30000" dirty="0">
                <a:solidFill>
                  <a:schemeClr val="dk1"/>
                </a:solidFill>
              </a:rPr>
              <a:t>nd</a:t>
            </a:r>
            <a:r>
              <a:rPr lang="en-US" sz="1100" dirty="0">
                <a:solidFill>
                  <a:schemeClr val="dk1"/>
                </a:solidFill>
              </a:rPr>
              <a:t> line</a:t>
            </a:r>
            <a:endParaRPr dirty="0"/>
          </a:p>
          <a:p>
            <a:pPr marL="0" lvl="0" indent="0" algn="l" rtl="0">
              <a:lnSpc>
                <a:spcPct val="100000"/>
              </a:lnSpc>
              <a:spcBef>
                <a:spcPts val="360"/>
              </a:spcBef>
              <a:spcAft>
                <a:spcPts val="0"/>
              </a:spcAft>
              <a:buSzPts val="1800"/>
              <a:buNone/>
            </a:pPr>
            <a:endParaRPr sz="1100" dirty="0">
              <a:solidFill>
                <a:schemeClr val="dk1"/>
              </a:solidFill>
            </a:endParaRPr>
          </a:p>
          <a:p>
            <a:pPr marL="0" lvl="0" indent="0" algn="l" rtl="0">
              <a:lnSpc>
                <a:spcPct val="100000"/>
              </a:lnSpc>
              <a:spcBef>
                <a:spcPts val="360"/>
              </a:spcBef>
              <a:spcAft>
                <a:spcPts val="0"/>
              </a:spcAft>
              <a:buSzPts val="1800"/>
              <a:buNone/>
            </a:pPr>
            <a:r>
              <a:rPr lang="en-US" sz="1100" b="1" dirty="0">
                <a:solidFill>
                  <a:schemeClr val="dk1"/>
                </a:solidFill>
              </a:rPr>
              <a:t>Property Owner Authorization:</a:t>
            </a:r>
            <a:endParaRPr dirty="0"/>
          </a:p>
          <a:p>
            <a:pPr marL="0" lvl="0" indent="0" algn="l" rtl="0">
              <a:lnSpc>
                <a:spcPct val="100000"/>
              </a:lnSpc>
              <a:spcBef>
                <a:spcPts val="360"/>
              </a:spcBef>
              <a:spcAft>
                <a:spcPts val="0"/>
              </a:spcAft>
              <a:buSzPts val="1800"/>
              <a:buNone/>
            </a:pPr>
            <a:r>
              <a:rPr lang="en-US" sz="1100" u="sng" dirty="0">
                <a:solidFill>
                  <a:srgbClr val="0070C0"/>
                </a:solidFill>
              </a:rPr>
              <a:t>Signature</a:t>
            </a:r>
            <a:r>
              <a:rPr lang="en-US" sz="1100" dirty="0">
                <a:solidFill>
                  <a:schemeClr val="dk1"/>
                </a:solidFill>
              </a:rPr>
              <a:t> &amp; date from the actual owner/individual of the facility location</a:t>
            </a:r>
            <a:endParaRPr dirty="0"/>
          </a:p>
          <a:p>
            <a:pPr marL="0" lvl="0" indent="0" algn="l" rtl="0">
              <a:lnSpc>
                <a:spcPct val="100000"/>
              </a:lnSpc>
              <a:spcBef>
                <a:spcPts val="360"/>
              </a:spcBef>
              <a:spcAft>
                <a:spcPts val="0"/>
              </a:spcAft>
              <a:buSzPts val="1800"/>
              <a:buNone/>
            </a:pPr>
            <a:endParaRPr sz="1200" dirty="0">
              <a:solidFill>
                <a:schemeClr val="dk1"/>
              </a:solidFill>
            </a:endParaRPr>
          </a:p>
        </p:txBody>
      </p:sp>
      <p:pic>
        <p:nvPicPr>
          <p:cNvPr id="2" name="Picture 1">
            <a:extLst>
              <a:ext uri="{FF2B5EF4-FFF2-40B4-BE49-F238E27FC236}">
                <a16:creationId xmlns:a16="http://schemas.microsoft.com/office/drawing/2014/main" id="{61D130B0-97C7-416A-A0C2-2D4176CB8104}"/>
              </a:ext>
            </a:extLst>
          </p:cNvPr>
          <p:cNvPicPr>
            <a:picLocks noChangeAspect="1"/>
          </p:cNvPicPr>
          <p:nvPr/>
        </p:nvPicPr>
        <p:blipFill>
          <a:blip r:embed="rId3"/>
          <a:stretch>
            <a:fillRect/>
          </a:stretch>
        </p:blipFill>
        <p:spPr>
          <a:xfrm>
            <a:off x="83884" y="156898"/>
            <a:ext cx="3647136" cy="3933525"/>
          </a:xfrm>
          <a:prstGeom prst="rect">
            <a:avLst/>
          </a:prstGeom>
        </p:spPr>
      </p:pic>
      <p:pic>
        <p:nvPicPr>
          <p:cNvPr id="3" name="Picture 2">
            <a:extLst>
              <a:ext uri="{FF2B5EF4-FFF2-40B4-BE49-F238E27FC236}">
                <a16:creationId xmlns:a16="http://schemas.microsoft.com/office/drawing/2014/main" id="{F70714CA-68C4-421D-898B-C4098798526F}"/>
              </a:ext>
            </a:extLst>
          </p:cNvPr>
          <p:cNvPicPr>
            <a:picLocks noChangeAspect="1"/>
          </p:cNvPicPr>
          <p:nvPr/>
        </p:nvPicPr>
        <p:blipFill>
          <a:blip r:embed="rId4"/>
          <a:stretch>
            <a:fillRect/>
          </a:stretch>
        </p:blipFill>
        <p:spPr>
          <a:xfrm>
            <a:off x="2578028" y="570357"/>
            <a:ext cx="1566808" cy="737680"/>
          </a:xfrm>
          <a:prstGeom prst="rect">
            <a:avLst/>
          </a:prstGeom>
        </p:spPr>
      </p:pic>
      <p:cxnSp>
        <p:nvCxnSpPr>
          <p:cNvPr id="11" name="Google Shape;306;p25">
            <a:extLst>
              <a:ext uri="{FF2B5EF4-FFF2-40B4-BE49-F238E27FC236}">
                <a16:creationId xmlns:a16="http://schemas.microsoft.com/office/drawing/2014/main" id="{9D365CD3-EEDF-4A03-AFED-9C1A65CF3227}"/>
              </a:ext>
            </a:extLst>
          </p:cNvPr>
          <p:cNvCxnSpPr/>
          <p:nvPr/>
        </p:nvCxnSpPr>
        <p:spPr>
          <a:xfrm rot="10800000">
            <a:off x="2689804" y="1522793"/>
            <a:ext cx="1414984" cy="340397"/>
          </a:xfrm>
          <a:prstGeom prst="straightConnector1">
            <a:avLst/>
          </a:prstGeom>
          <a:noFill/>
          <a:ln w="25400" cap="flat" cmpd="sng">
            <a:solidFill>
              <a:schemeClr val="accent2"/>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12" name="Google Shape;307;p25">
            <a:extLst>
              <a:ext uri="{FF2B5EF4-FFF2-40B4-BE49-F238E27FC236}">
                <a16:creationId xmlns:a16="http://schemas.microsoft.com/office/drawing/2014/main" id="{1312099F-5120-42AA-9972-FC715E615477}"/>
              </a:ext>
            </a:extLst>
          </p:cNvPr>
          <p:cNvCxnSpPr/>
          <p:nvPr/>
        </p:nvCxnSpPr>
        <p:spPr>
          <a:xfrm rot="10800000">
            <a:off x="2789924" y="2291374"/>
            <a:ext cx="1314864" cy="216410"/>
          </a:xfrm>
          <a:prstGeom prst="straightConnector1">
            <a:avLst/>
          </a:prstGeom>
          <a:noFill/>
          <a:ln w="25400" cap="flat" cmpd="sng">
            <a:solidFill>
              <a:schemeClr val="accent3"/>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13" name="Google Shape;308;p25">
            <a:extLst>
              <a:ext uri="{FF2B5EF4-FFF2-40B4-BE49-F238E27FC236}">
                <a16:creationId xmlns:a16="http://schemas.microsoft.com/office/drawing/2014/main" id="{F8EE778D-1D57-4526-8ABE-426F620D6DAA}"/>
              </a:ext>
            </a:extLst>
          </p:cNvPr>
          <p:cNvCxnSpPr/>
          <p:nvPr/>
        </p:nvCxnSpPr>
        <p:spPr>
          <a:xfrm flipH="1">
            <a:off x="2789923" y="3370599"/>
            <a:ext cx="1354913" cy="293676"/>
          </a:xfrm>
          <a:prstGeom prst="straightConnector1">
            <a:avLst/>
          </a:prstGeom>
          <a:noFill/>
          <a:ln w="25400" cap="flat" cmpd="sng">
            <a:solidFill>
              <a:schemeClr val="accent6"/>
            </a:solidFill>
            <a:prstDash val="solid"/>
            <a:round/>
            <a:headEnd type="none" w="sm" len="sm"/>
            <a:tailEnd type="triangle" w="med" len="med"/>
          </a:ln>
          <a:effectLst>
            <a:outerShdw blurRad="40000" dist="20000" dir="5400000" rotWithShape="0">
              <a:srgbClr val="000000">
                <a:alpha val="37647"/>
              </a:srgbClr>
            </a:outerShdw>
          </a:effectLst>
        </p:spPr>
      </p:cxn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6"/>
          <p:cNvSpPr txBox="1">
            <a:spLocks noGrp="1"/>
          </p:cNvSpPr>
          <p:nvPr>
            <p:ph type="title"/>
          </p:nvPr>
        </p:nvSpPr>
        <p:spPr>
          <a:xfrm>
            <a:off x="231558" y="46723"/>
            <a:ext cx="8680883" cy="58067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1200" b="1">
                <a:latin typeface="Arial"/>
                <a:ea typeface="Arial"/>
                <a:cs typeface="Arial"/>
                <a:sym typeface="Arial"/>
              </a:rPr>
              <a:t>Owner Attestation Form</a:t>
            </a:r>
            <a:br>
              <a:rPr lang="en-US" sz="900" b="1">
                <a:latin typeface="Arial"/>
                <a:ea typeface="Arial"/>
                <a:cs typeface="Arial"/>
                <a:sym typeface="Arial"/>
              </a:rPr>
            </a:br>
            <a:r>
              <a:rPr lang="en-US" sz="1800">
                <a:latin typeface="Arial"/>
                <a:ea typeface="Arial"/>
                <a:cs typeface="Arial"/>
                <a:sym typeface="Arial"/>
              </a:rPr>
              <a:t>Example of a </a:t>
            </a:r>
            <a:r>
              <a:rPr lang="en-US" sz="1800">
                <a:solidFill>
                  <a:srgbClr val="00B050"/>
                </a:solidFill>
                <a:latin typeface="Arial"/>
                <a:ea typeface="Arial"/>
                <a:cs typeface="Arial"/>
                <a:sym typeface="Arial"/>
              </a:rPr>
              <a:t>Correct</a:t>
            </a:r>
            <a:r>
              <a:rPr lang="en-US" sz="1800">
                <a:latin typeface="Arial"/>
                <a:ea typeface="Arial"/>
                <a:cs typeface="Arial"/>
                <a:sym typeface="Arial"/>
              </a:rPr>
              <a:t> Page                           Example of a </a:t>
            </a:r>
            <a:r>
              <a:rPr lang="en-US" sz="1800">
                <a:solidFill>
                  <a:srgbClr val="FF0000"/>
                </a:solidFill>
                <a:latin typeface="Arial"/>
                <a:ea typeface="Arial"/>
                <a:cs typeface="Arial"/>
                <a:sym typeface="Arial"/>
              </a:rPr>
              <a:t>Incorrect</a:t>
            </a:r>
            <a:r>
              <a:rPr lang="en-US" sz="1800">
                <a:latin typeface="Arial"/>
                <a:ea typeface="Arial"/>
                <a:cs typeface="Arial"/>
                <a:sym typeface="Arial"/>
              </a:rPr>
              <a:t> Page</a:t>
            </a:r>
            <a:endParaRPr/>
          </a:p>
        </p:txBody>
      </p:sp>
      <p:pic>
        <p:nvPicPr>
          <p:cNvPr id="314" name="Google Shape;314;p26"/>
          <p:cNvPicPr preferRelativeResize="0"/>
          <p:nvPr/>
        </p:nvPicPr>
        <p:blipFill rotWithShape="1">
          <a:blip r:embed="rId3">
            <a:alphaModFix/>
          </a:blip>
          <a:srcRect/>
          <a:stretch/>
        </p:blipFill>
        <p:spPr>
          <a:xfrm>
            <a:off x="367093" y="552340"/>
            <a:ext cx="3717671" cy="3505727"/>
          </a:xfrm>
          <a:prstGeom prst="rect">
            <a:avLst/>
          </a:prstGeom>
          <a:noFill/>
          <a:ln>
            <a:noFill/>
          </a:ln>
        </p:spPr>
      </p:pic>
      <p:pic>
        <p:nvPicPr>
          <p:cNvPr id="315" name="Google Shape;315;p26"/>
          <p:cNvPicPr preferRelativeResize="0"/>
          <p:nvPr/>
        </p:nvPicPr>
        <p:blipFill rotWithShape="1">
          <a:blip r:embed="rId4">
            <a:alphaModFix/>
          </a:blip>
          <a:srcRect/>
          <a:stretch/>
        </p:blipFill>
        <p:spPr>
          <a:xfrm>
            <a:off x="5059236" y="552340"/>
            <a:ext cx="3717671" cy="350572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1b52a042835_0_94"/>
          <p:cNvSpPr txBox="1">
            <a:spLocks noGrp="1"/>
          </p:cNvSpPr>
          <p:nvPr>
            <p:ph type="title"/>
          </p:nvPr>
        </p:nvSpPr>
        <p:spPr>
          <a:xfrm>
            <a:off x="64949" y="75"/>
            <a:ext cx="1964085" cy="578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3000" b="1"/>
              <a:t>Floor Plans</a:t>
            </a:r>
            <a:endParaRPr sz="3000" b="1"/>
          </a:p>
        </p:txBody>
      </p:sp>
      <p:sp>
        <p:nvSpPr>
          <p:cNvPr id="321" name="Google Shape;321;g1b52a042835_0_94"/>
          <p:cNvSpPr txBox="1">
            <a:spLocks noGrp="1"/>
          </p:cNvSpPr>
          <p:nvPr>
            <p:ph type="body" idx="1"/>
          </p:nvPr>
        </p:nvSpPr>
        <p:spPr>
          <a:xfrm>
            <a:off x="64949" y="508393"/>
            <a:ext cx="8986200" cy="2588553"/>
          </a:xfrm>
          <a:prstGeom prst="rect">
            <a:avLst/>
          </a:prstGeom>
          <a:gradFill>
            <a:gsLst>
              <a:gs pos="0">
                <a:srgbClr val="7C898D"/>
              </a:gs>
              <a:gs pos="50000">
                <a:srgbClr val="B4C7CC"/>
              </a:gs>
              <a:gs pos="100000">
                <a:srgbClr val="D8EFF4"/>
              </a:gs>
            </a:gsLst>
            <a:lin ang="16200000" scaled="0"/>
          </a:gradFill>
          <a:ln w="9525"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lvl="0" indent="0">
              <a:buNone/>
            </a:pPr>
            <a:r>
              <a:rPr lang="en-US" sz="900" dirty="0">
                <a:latin typeface="Arial"/>
                <a:ea typeface="Arial"/>
                <a:cs typeface="Arial"/>
                <a:sym typeface="Arial"/>
              </a:rPr>
              <a:t>ADHS is looking for a </a:t>
            </a:r>
            <a:r>
              <a:rPr lang="en-US" sz="900" b="1" dirty="0">
                <a:latin typeface="Arial"/>
                <a:ea typeface="Arial"/>
                <a:cs typeface="Arial"/>
                <a:sym typeface="Arial"/>
              </a:rPr>
              <a:t>clear, basic, simple &amp; easy to read layout. </a:t>
            </a:r>
            <a:r>
              <a:rPr lang="en-US" sz="900" i="1" dirty="0">
                <a:latin typeface="Arial"/>
                <a:ea typeface="Arial"/>
                <a:cs typeface="Arial"/>
                <a:sym typeface="Arial"/>
              </a:rPr>
              <a:t>Do NOT submit blue prints, architecture design plans or anything similar. </a:t>
            </a:r>
            <a:r>
              <a:rPr lang="en-US" sz="900" dirty="0">
                <a:latin typeface="Arial"/>
                <a:ea typeface="Arial"/>
                <a:cs typeface="Arial"/>
                <a:sym typeface="Arial"/>
              </a:rPr>
              <a:t>This can be created in any way: On a computer software program / application like Paint (3D), Publisher, Paintbrush, Whiteboard, or just draw it on piece of paper</a:t>
            </a:r>
            <a:endParaRPr lang="en-US" dirty="0"/>
          </a:p>
          <a:p>
            <a:pPr marL="171450" lvl="0" indent="-171450">
              <a:buFont typeface="Noto Sans Symbols"/>
              <a:buChar char="⮚"/>
            </a:pPr>
            <a:r>
              <a:rPr lang="en-US" sz="900" dirty="0">
                <a:latin typeface="Arial"/>
                <a:ea typeface="Arial"/>
                <a:cs typeface="Arial"/>
                <a:sym typeface="Arial"/>
              </a:rPr>
              <a:t>Each page lists a </a:t>
            </a:r>
            <a:r>
              <a:rPr lang="en-US" sz="900" b="1" dirty="0">
                <a:latin typeface="Arial"/>
                <a:ea typeface="Arial"/>
                <a:cs typeface="Arial"/>
                <a:sym typeface="Arial"/>
              </a:rPr>
              <a:t>single floor </a:t>
            </a:r>
            <a:r>
              <a:rPr lang="en-US" sz="900" dirty="0">
                <a:latin typeface="Arial"/>
                <a:ea typeface="Arial"/>
                <a:cs typeface="Arial"/>
                <a:sym typeface="Arial"/>
              </a:rPr>
              <a:t>(1 floor = 1 sheet, 2 floors = 2 sheets, 3 floor = 3 Sheets)</a:t>
            </a:r>
            <a:endParaRPr lang="en-US" dirty="0"/>
          </a:p>
          <a:p>
            <a:pPr marL="171450" lvl="0" indent="-171450">
              <a:buFont typeface="Noto Sans Symbols"/>
              <a:buChar char="⮚"/>
            </a:pPr>
            <a:r>
              <a:rPr lang="en-US" sz="900" dirty="0">
                <a:latin typeface="Arial"/>
                <a:ea typeface="Arial"/>
                <a:cs typeface="Arial"/>
                <a:sym typeface="Arial"/>
              </a:rPr>
              <a:t>Use a </a:t>
            </a:r>
            <a:r>
              <a:rPr lang="en-US" sz="900" b="1" dirty="0">
                <a:latin typeface="Arial"/>
                <a:ea typeface="Arial"/>
                <a:cs typeface="Arial"/>
                <a:sym typeface="Arial"/>
              </a:rPr>
              <a:t>8 ½ x 11 white copy paper</a:t>
            </a:r>
            <a:endParaRPr lang="en-US" dirty="0"/>
          </a:p>
          <a:p>
            <a:pPr marL="171450" lvl="0" indent="-171450">
              <a:buFont typeface="Noto Sans Symbols"/>
              <a:buChar char="⮚"/>
            </a:pPr>
            <a:r>
              <a:rPr lang="en-US" sz="900" dirty="0">
                <a:latin typeface="Arial"/>
                <a:ea typeface="Arial"/>
                <a:cs typeface="Arial"/>
                <a:sym typeface="Arial"/>
              </a:rPr>
              <a:t>Outside items are not required (pool, parking, walkways, grills, fence, etc.)</a:t>
            </a:r>
            <a:endParaRPr lang="en-US" dirty="0"/>
          </a:p>
          <a:p>
            <a:pPr marL="171450" lvl="0" indent="-171450">
              <a:buFont typeface="Noto Sans Symbols"/>
              <a:buChar char="⮚"/>
            </a:pPr>
            <a:r>
              <a:rPr lang="en-US" sz="900" dirty="0">
                <a:latin typeface="Arial"/>
                <a:ea typeface="Arial"/>
                <a:cs typeface="Arial"/>
                <a:sym typeface="Arial"/>
              </a:rPr>
              <a:t>Listed items </a:t>
            </a:r>
            <a:r>
              <a:rPr lang="en-US" sz="900" dirty="0">
                <a:solidFill>
                  <a:srgbClr val="FF0000"/>
                </a:solidFill>
                <a:latin typeface="Arial"/>
                <a:ea typeface="Arial"/>
                <a:cs typeface="Arial"/>
                <a:sym typeface="Arial"/>
              </a:rPr>
              <a:t>are required</a:t>
            </a:r>
            <a:r>
              <a:rPr lang="en-US" sz="900" dirty="0">
                <a:latin typeface="Arial"/>
                <a:ea typeface="Arial"/>
                <a:cs typeface="Arial"/>
                <a:sym typeface="Arial"/>
              </a:rPr>
              <a:t>: </a:t>
            </a:r>
            <a:r>
              <a:rPr lang="en-US" sz="900" b="1" dirty="0">
                <a:latin typeface="Arial"/>
                <a:ea typeface="Arial"/>
                <a:cs typeface="Arial"/>
                <a:sym typeface="Arial"/>
              </a:rPr>
              <a:t>Resident Bedrooms</a:t>
            </a:r>
            <a:r>
              <a:rPr lang="en-US" sz="900" dirty="0">
                <a:latin typeface="Arial"/>
                <a:ea typeface="Arial"/>
                <a:cs typeface="Arial"/>
                <a:sym typeface="Arial"/>
              </a:rPr>
              <a:t> with the </a:t>
            </a:r>
            <a:r>
              <a:rPr lang="en-US" sz="900" b="1" dirty="0">
                <a:latin typeface="Arial"/>
                <a:ea typeface="Arial"/>
                <a:cs typeface="Arial"/>
                <a:sym typeface="Arial"/>
              </a:rPr>
              <a:t>size </a:t>
            </a:r>
            <a:r>
              <a:rPr lang="en-US" sz="900" dirty="0">
                <a:latin typeface="Arial"/>
                <a:ea typeface="Arial"/>
                <a:cs typeface="Arial"/>
                <a:sym typeface="Arial"/>
              </a:rPr>
              <a:t>of room, </a:t>
            </a:r>
            <a:r>
              <a:rPr lang="en-US" sz="900" b="1" dirty="0">
                <a:latin typeface="Arial"/>
                <a:ea typeface="Arial"/>
                <a:cs typeface="Arial"/>
                <a:sym typeface="Arial"/>
              </a:rPr>
              <a:t>resident bedroom windows &amp; doors </a:t>
            </a:r>
            <a:r>
              <a:rPr lang="en-US" sz="900" dirty="0">
                <a:latin typeface="Arial"/>
                <a:ea typeface="Arial"/>
                <a:cs typeface="Arial"/>
                <a:sym typeface="Arial"/>
              </a:rPr>
              <a:t>for emergency exits </a:t>
            </a:r>
          </a:p>
          <a:p>
            <a:pPr marL="628650" lvl="1" indent="-171450">
              <a:buFont typeface="Noto Sans Symbols"/>
              <a:buChar char="⮚"/>
            </a:pPr>
            <a:r>
              <a:rPr lang="en-US" sz="900" dirty="0">
                <a:latin typeface="Arial"/>
                <a:ea typeface="Arial"/>
                <a:cs typeface="Arial"/>
                <a:sym typeface="Arial"/>
              </a:rPr>
              <a:t>There are 2 resident bedroom square foot designs ADHS will accept: </a:t>
            </a:r>
            <a:endParaRPr lang="en-US" dirty="0"/>
          </a:p>
          <a:p>
            <a:pPr marL="1085850" lvl="2" indent="-171450">
              <a:buFont typeface="Noto Sans Symbols"/>
              <a:buChar char="⮚"/>
            </a:pPr>
            <a:r>
              <a:rPr lang="en-US" sz="900" u="sng" dirty="0">
                <a:solidFill>
                  <a:srgbClr val="FF0000"/>
                </a:solidFill>
                <a:latin typeface="Arial"/>
                <a:ea typeface="Arial"/>
                <a:cs typeface="Arial"/>
                <a:sym typeface="Arial"/>
              </a:rPr>
              <a:t>Total</a:t>
            </a:r>
            <a:r>
              <a:rPr lang="en-US" sz="900" dirty="0">
                <a:solidFill>
                  <a:srgbClr val="FF0000"/>
                </a:solidFill>
                <a:latin typeface="Arial"/>
                <a:ea typeface="Arial"/>
                <a:cs typeface="Arial"/>
                <a:sym typeface="Arial"/>
              </a:rPr>
              <a:t> bedroom in square foot</a:t>
            </a:r>
            <a:r>
              <a:rPr lang="en-US" sz="900" dirty="0">
                <a:latin typeface="Arial"/>
                <a:ea typeface="Arial"/>
                <a:cs typeface="Arial"/>
                <a:sym typeface="Arial"/>
              </a:rPr>
              <a:t>…</a:t>
            </a:r>
            <a:r>
              <a:rPr lang="en-US" sz="900" b="1" dirty="0">
                <a:latin typeface="Arial"/>
                <a:ea typeface="Arial"/>
                <a:cs typeface="Arial"/>
                <a:sym typeface="Arial"/>
              </a:rPr>
              <a:t>OR</a:t>
            </a:r>
            <a:r>
              <a:rPr lang="en-US" sz="900" dirty="0">
                <a:latin typeface="Arial"/>
                <a:ea typeface="Arial"/>
                <a:cs typeface="Arial"/>
                <a:sym typeface="Arial"/>
              </a:rPr>
              <a:t>…</a:t>
            </a:r>
            <a:r>
              <a:rPr lang="en-US" sz="900" dirty="0">
                <a:solidFill>
                  <a:srgbClr val="00B050"/>
                </a:solidFill>
                <a:latin typeface="Arial"/>
                <a:ea typeface="Arial"/>
                <a:cs typeface="Arial"/>
                <a:sym typeface="Arial"/>
              </a:rPr>
              <a:t>Each </a:t>
            </a:r>
            <a:r>
              <a:rPr lang="en-US" sz="900" u="sng" dirty="0">
                <a:solidFill>
                  <a:srgbClr val="00B050"/>
                </a:solidFill>
                <a:latin typeface="Arial"/>
                <a:ea typeface="Arial"/>
                <a:cs typeface="Arial"/>
                <a:sym typeface="Arial"/>
              </a:rPr>
              <a:t>wall</a:t>
            </a:r>
            <a:r>
              <a:rPr lang="en-US" sz="900" dirty="0">
                <a:solidFill>
                  <a:srgbClr val="00B050"/>
                </a:solidFill>
                <a:latin typeface="Arial"/>
                <a:ea typeface="Arial"/>
                <a:cs typeface="Arial"/>
                <a:sym typeface="Arial"/>
              </a:rPr>
              <a:t> in length/feet</a:t>
            </a:r>
            <a:endParaRPr lang="en-US" sz="900" dirty="0">
              <a:latin typeface="Arial"/>
              <a:ea typeface="Arial"/>
              <a:cs typeface="Arial"/>
              <a:sym typeface="Arial"/>
            </a:endParaRPr>
          </a:p>
          <a:p>
            <a:pPr marL="171450" lvl="0" indent="-171450">
              <a:buFont typeface="Noto Sans Symbols"/>
              <a:buChar char="⮚"/>
            </a:pPr>
            <a:r>
              <a:rPr lang="en-US" sz="900" dirty="0">
                <a:latin typeface="Arial"/>
                <a:ea typeface="Arial"/>
                <a:cs typeface="Arial"/>
                <a:sym typeface="Arial"/>
              </a:rPr>
              <a:t>Not required but must be verified during the onsite inspection: </a:t>
            </a:r>
            <a:r>
              <a:rPr lang="en-US" sz="900" b="1" dirty="0">
                <a:latin typeface="Arial"/>
                <a:ea typeface="Arial"/>
                <a:cs typeface="Arial"/>
                <a:sym typeface="Arial"/>
              </a:rPr>
              <a:t>Manager Bedroom </a:t>
            </a:r>
            <a:r>
              <a:rPr lang="en-US" sz="900" u="sng" dirty="0">
                <a:highlight>
                  <a:srgbClr val="FFFF00"/>
                </a:highlight>
                <a:latin typeface="Arial"/>
                <a:ea typeface="Arial"/>
                <a:cs typeface="Arial"/>
                <a:sym typeface="Arial"/>
              </a:rPr>
              <a:t>(Must be separate from residents)</a:t>
            </a:r>
            <a:r>
              <a:rPr lang="en-US" sz="900" u="sng" dirty="0">
                <a:latin typeface="Arial"/>
                <a:ea typeface="Arial"/>
                <a:cs typeface="Arial"/>
                <a:sym typeface="Arial"/>
              </a:rPr>
              <a:t>, </a:t>
            </a:r>
            <a:r>
              <a:rPr lang="en-US" sz="900" b="1" dirty="0">
                <a:latin typeface="Arial"/>
                <a:ea typeface="Arial"/>
                <a:cs typeface="Arial"/>
                <a:sym typeface="Arial"/>
              </a:rPr>
              <a:t>Manager office </a:t>
            </a:r>
            <a:r>
              <a:rPr lang="en-US" sz="900" dirty="0">
                <a:latin typeface="Arial"/>
                <a:ea typeface="Arial"/>
                <a:cs typeface="Arial"/>
                <a:sym typeface="Arial"/>
              </a:rPr>
              <a:t>(if one)</a:t>
            </a:r>
            <a:r>
              <a:rPr lang="en-US" sz="900" b="1" dirty="0">
                <a:latin typeface="Arial"/>
                <a:ea typeface="Arial"/>
                <a:cs typeface="Arial"/>
                <a:sym typeface="Arial"/>
              </a:rPr>
              <a:t>, Bathrooms, Kitchen, Garage, </a:t>
            </a:r>
            <a:r>
              <a:rPr lang="en-US" sz="900" dirty="0">
                <a:latin typeface="Arial"/>
                <a:ea typeface="Arial"/>
                <a:cs typeface="Arial"/>
                <a:sym typeface="Arial"/>
              </a:rPr>
              <a:t>all other </a:t>
            </a:r>
            <a:r>
              <a:rPr lang="en-US" sz="900" b="1" dirty="0">
                <a:latin typeface="Arial"/>
                <a:ea typeface="Arial"/>
                <a:cs typeface="Arial"/>
                <a:sym typeface="Arial"/>
              </a:rPr>
              <a:t>Living spaces &amp; other requirements</a:t>
            </a:r>
          </a:p>
        </p:txBody>
      </p:sp>
      <p:pic>
        <p:nvPicPr>
          <p:cNvPr id="323" name="Google Shape;323;g1b52a042835_0_94" descr="https://lh5.googleusercontent.com/XtknOpzNxcuTGPIZC2Uw2aGvRQIMItqjWrLTnHrtQI4NGM_Q-v8hQBtM4qBOlRlx8VESYzFk24gfnQ-BefWRZCd8qsuAa4BbvFrtWv_iC85OOQG8qXkEdiNp7ZbweXtyyX-6uYpta1fw6OcXWb3TlfM5rc-nEr47AQ1oIP89eU1XKcaObrxtp0gM-SmABw"/>
          <p:cNvPicPr preferRelativeResize="0"/>
          <p:nvPr/>
        </p:nvPicPr>
        <p:blipFill rotWithShape="1">
          <a:blip r:embed="rId3">
            <a:alphaModFix/>
          </a:blip>
          <a:srcRect/>
          <a:stretch/>
        </p:blipFill>
        <p:spPr>
          <a:xfrm>
            <a:off x="904038" y="3357250"/>
            <a:ext cx="2660120" cy="665244"/>
          </a:xfrm>
          <a:prstGeom prst="rect">
            <a:avLst/>
          </a:prstGeom>
          <a:noFill/>
          <a:ln>
            <a:noFill/>
          </a:ln>
        </p:spPr>
      </p:pic>
      <p:pic>
        <p:nvPicPr>
          <p:cNvPr id="2" name="Picture 1">
            <a:extLst>
              <a:ext uri="{FF2B5EF4-FFF2-40B4-BE49-F238E27FC236}">
                <a16:creationId xmlns:a16="http://schemas.microsoft.com/office/drawing/2014/main" id="{A0DCA6D3-0187-408A-AB84-0267EC30C110}"/>
              </a:ext>
            </a:extLst>
          </p:cNvPr>
          <p:cNvPicPr>
            <a:picLocks noChangeAspect="1"/>
          </p:cNvPicPr>
          <p:nvPr/>
        </p:nvPicPr>
        <p:blipFill>
          <a:blip r:embed="rId4"/>
          <a:stretch>
            <a:fillRect/>
          </a:stretch>
        </p:blipFill>
        <p:spPr>
          <a:xfrm>
            <a:off x="4915737" y="3150342"/>
            <a:ext cx="3324225" cy="9277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7"/>
          <p:cNvSpPr txBox="1">
            <a:spLocks noGrp="1"/>
          </p:cNvSpPr>
          <p:nvPr>
            <p:ph type="title"/>
          </p:nvPr>
        </p:nvSpPr>
        <p:spPr>
          <a:xfrm>
            <a:off x="64949" y="75"/>
            <a:ext cx="4954239" cy="578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sz="3000" b="1"/>
              <a:t>Floor Plans : Example Design</a:t>
            </a:r>
            <a:endParaRPr sz="3000" b="1"/>
          </a:p>
        </p:txBody>
      </p:sp>
      <p:pic>
        <p:nvPicPr>
          <p:cNvPr id="2" name="Picture 1">
            <a:extLst>
              <a:ext uri="{FF2B5EF4-FFF2-40B4-BE49-F238E27FC236}">
                <a16:creationId xmlns:a16="http://schemas.microsoft.com/office/drawing/2014/main" id="{1B262952-6457-4A49-9C05-17B0125CDEC2}"/>
              </a:ext>
            </a:extLst>
          </p:cNvPr>
          <p:cNvPicPr>
            <a:picLocks noChangeAspect="1"/>
          </p:cNvPicPr>
          <p:nvPr/>
        </p:nvPicPr>
        <p:blipFill>
          <a:blip r:embed="rId3"/>
          <a:stretch>
            <a:fillRect/>
          </a:stretch>
        </p:blipFill>
        <p:spPr>
          <a:xfrm>
            <a:off x="0" y="578475"/>
            <a:ext cx="9144000" cy="3766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8"/>
          <p:cNvSpPr txBox="1"/>
          <p:nvPr/>
        </p:nvSpPr>
        <p:spPr>
          <a:xfrm>
            <a:off x="0" y="0"/>
            <a:ext cx="7675620"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Arial"/>
                <a:ea typeface="Arial"/>
                <a:cs typeface="Arial"/>
                <a:sym typeface="Arial"/>
              </a:rPr>
              <a:t>Application: Calculating the Residents Beds</a:t>
            </a:r>
            <a:endParaRPr sz="4800" b="1" i="0" u="none" strike="noStrike" cap="none">
              <a:solidFill>
                <a:srgbClr val="000000"/>
              </a:solidFill>
              <a:latin typeface="Arial"/>
              <a:ea typeface="Arial"/>
              <a:cs typeface="Arial"/>
              <a:sym typeface="Arial"/>
            </a:endParaRPr>
          </a:p>
        </p:txBody>
      </p:sp>
      <p:sp>
        <p:nvSpPr>
          <p:cNvPr id="335" name="Google Shape;335;p28"/>
          <p:cNvSpPr/>
          <p:nvPr/>
        </p:nvSpPr>
        <p:spPr>
          <a:xfrm>
            <a:off x="100117" y="700818"/>
            <a:ext cx="4681913" cy="3570208"/>
          </a:xfrm>
          <a:prstGeom prst="rect">
            <a:avLst/>
          </a:prstGeom>
          <a:gradFill>
            <a:gsLst>
              <a:gs pos="0">
                <a:srgbClr val="7C898D"/>
              </a:gs>
              <a:gs pos="50000">
                <a:srgbClr val="B4C7CC"/>
              </a:gs>
              <a:gs pos="100000">
                <a:srgbClr val="D8EFF4"/>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Basic summary to figure out the bed / resident count</a:t>
            </a:r>
            <a:endParaRPr/>
          </a:p>
          <a:p>
            <a:pPr marL="342900" marR="0" lvl="0" indent="-342900" algn="l" rtl="0">
              <a:lnSpc>
                <a:spcPct val="100000"/>
              </a:lnSpc>
              <a:spcBef>
                <a:spcPts val="0"/>
              </a:spcBef>
              <a:spcAft>
                <a:spcPts val="0"/>
              </a:spcAft>
              <a:buClr>
                <a:srgbClr val="000000"/>
              </a:buClr>
              <a:buSzPts val="1200"/>
              <a:buFont typeface="Arial"/>
              <a:buAutoNum type="arabicPeriod"/>
            </a:pPr>
            <a:r>
              <a:rPr lang="en-US" sz="1200" b="1" i="1" u="none" strike="noStrike" cap="none">
                <a:solidFill>
                  <a:srgbClr val="0070C0"/>
                </a:solidFill>
                <a:latin typeface="Arial"/>
                <a:ea typeface="Arial"/>
                <a:cs typeface="Arial"/>
                <a:sym typeface="Arial"/>
              </a:rPr>
              <a:t>Read Sober Living Home Rules for full details</a:t>
            </a:r>
            <a:endParaRPr/>
          </a:p>
          <a:p>
            <a:pPr marL="342900" marR="0" lvl="0" indent="-342900" algn="l" rtl="0">
              <a:lnSpc>
                <a:spcPct val="100000"/>
              </a:lnSpc>
              <a:spcBef>
                <a:spcPts val="0"/>
              </a:spcBef>
              <a:spcAft>
                <a:spcPts val="0"/>
              </a:spcAft>
              <a:buClr>
                <a:srgbClr val="000000"/>
              </a:buClr>
              <a:buSzPts val="1200"/>
              <a:buFont typeface="Arial"/>
              <a:buAutoNum type="arabicPeriod"/>
            </a:pPr>
            <a:r>
              <a:rPr lang="en-US" sz="1200" b="0" i="0" u="none" strike="noStrike" cap="none">
                <a:solidFill>
                  <a:srgbClr val="000000"/>
                </a:solidFill>
                <a:latin typeface="Arial"/>
                <a:ea typeface="Arial"/>
                <a:cs typeface="Arial"/>
                <a:sym typeface="Arial"/>
              </a:rPr>
              <a:t>Verify any restrictions with </a:t>
            </a:r>
            <a:r>
              <a:rPr lang="en-US" sz="1200" b="1" i="0" u="none" strike="noStrike" cap="none">
                <a:solidFill>
                  <a:srgbClr val="000000"/>
                </a:solidFill>
                <a:latin typeface="Arial"/>
                <a:ea typeface="Arial"/>
                <a:cs typeface="Arial"/>
                <a:sym typeface="Arial"/>
              </a:rPr>
              <a:t>Local City &amp; County Zoning</a:t>
            </a:r>
            <a:endParaRPr/>
          </a:p>
          <a:p>
            <a:pPr marL="342900" marR="0" lvl="0" indent="-342900" algn="l" rtl="0">
              <a:lnSpc>
                <a:spcPct val="100000"/>
              </a:lnSpc>
              <a:spcBef>
                <a:spcPts val="0"/>
              </a:spcBef>
              <a:spcAft>
                <a:spcPts val="0"/>
              </a:spcAft>
              <a:buClr>
                <a:srgbClr val="000000"/>
              </a:buClr>
              <a:buSzPts val="1200"/>
              <a:buFont typeface="Arial"/>
              <a:buAutoNum type="arabicPeriod"/>
            </a:pPr>
            <a:r>
              <a:rPr lang="en-US" sz="1200" b="0" i="0" u="none" strike="noStrike" cap="none">
                <a:solidFill>
                  <a:srgbClr val="000000"/>
                </a:solidFill>
                <a:latin typeface="Arial"/>
                <a:ea typeface="Arial"/>
                <a:cs typeface="Arial"/>
                <a:sym typeface="Arial"/>
              </a:rPr>
              <a:t>Verify with any restrictions to </a:t>
            </a:r>
            <a:r>
              <a:rPr lang="en-US" sz="1200" b="1" i="0" u="none" strike="noStrike" cap="none">
                <a:solidFill>
                  <a:srgbClr val="000000"/>
                </a:solidFill>
                <a:latin typeface="Arial"/>
                <a:ea typeface="Arial"/>
                <a:cs typeface="Arial"/>
                <a:sym typeface="Arial"/>
              </a:rPr>
              <a:t>Fire &amp; Building Zoning</a:t>
            </a:r>
            <a:endParaRPr/>
          </a:p>
          <a:p>
            <a:pPr marL="342900" marR="0" lvl="0" indent="-342900" algn="l" rtl="0">
              <a:lnSpc>
                <a:spcPct val="100000"/>
              </a:lnSpc>
              <a:spcBef>
                <a:spcPts val="0"/>
              </a:spcBef>
              <a:spcAft>
                <a:spcPts val="0"/>
              </a:spcAft>
              <a:buClr>
                <a:srgbClr val="000000"/>
              </a:buClr>
              <a:buSzPts val="1200"/>
              <a:buFont typeface="Arial"/>
              <a:buAutoNum type="arabicPeriod"/>
            </a:pPr>
            <a:r>
              <a:rPr lang="en-US" sz="1200" b="0" i="0" u="none" strike="noStrike" cap="none">
                <a:solidFill>
                  <a:srgbClr val="FF0000"/>
                </a:solidFill>
                <a:latin typeface="Arial"/>
                <a:ea typeface="Arial"/>
                <a:cs typeface="Arial"/>
                <a:sym typeface="Arial"/>
              </a:rPr>
              <a:t>Remove</a:t>
            </a:r>
            <a:r>
              <a:rPr lang="en-US" sz="1200" b="0" i="0" u="none" strike="noStrike" cap="none">
                <a:solidFill>
                  <a:srgbClr val="000000"/>
                </a:solidFill>
                <a:latin typeface="Arial"/>
                <a:ea typeface="Arial"/>
                <a:cs typeface="Arial"/>
                <a:sym typeface="Arial"/>
              </a:rPr>
              <a:t> the </a:t>
            </a:r>
            <a:r>
              <a:rPr lang="en-US" sz="1200" b="1" i="0" u="none" strike="noStrike" cap="none">
                <a:solidFill>
                  <a:schemeClr val="dk1"/>
                </a:solidFill>
                <a:latin typeface="Arial"/>
                <a:ea typeface="Arial"/>
                <a:cs typeface="Arial"/>
                <a:sym typeface="Arial"/>
              </a:rPr>
              <a:t>Manager Bedroom </a:t>
            </a:r>
            <a:r>
              <a:rPr lang="en-US" sz="1200" b="0" i="0" u="none" strike="noStrike" cap="none">
                <a:solidFill>
                  <a:schemeClr val="dk1"/>
                </a:solidFill>
                <a:latin typeface="Arial"/>
                <a:ea typeface="Arial"/>
                <a:cs typeface="Arial"/>
                <a:sym typeface="Arial"/>
              </a:rPr>
              <a:t>from count </a:t>
            </a:r>
            <a:r>
              <a:rPr lang="en-US" sz="800" b="0" i="0" u="none" strike="noStrike" cap="none">
                <a:solidFill>
                  <a:srgbClr val="000000"/>
                </a:solidFill>
                <a:latin typeface="Arial"/>
                <a:ea typeface="Arial"/>
                <a:cs typeface="Arial"/>
                <a:sym typeface="Arial"/>
              </a:rPr>
              <a:t>(cannot share with residents)</a:t>
            </a:r>
            <a:endParaRPr/>
          </a:p>
          <a:p>
            <a:pPr marL="342900" marR="0" lvl="0" indent="-342900" algn="l" rtl="0">
              <a:lnSpc>
                <a:spcPct val="100000"/>
              </a:lnSpc>
              <a:spcBef>
                <a:spcPts val="0"/>
              </a:spcBef>
              <a:spcAft>
                <a:spcPts val="0"/>
              </a:spcAft>
              <a:buClr>
                <a:srgbClr val="000000"/>
              </a:buClr>
              <a:buSzPts val="1200"/>
              <a:buFont typeface="Arial"/>
              <a:buAutoNum type="arabicPeriod"/>
            </a:pPr>
            <a:r>
              <a:rPr lang="en-US" sz="1200" b="0" i="0" u="none" strike="noStrike" cap="none">
                <a:solidFill>
                  <a:srgbClr val="000000"/>
                </a:solidFill>
                <a:latin typeface="Arial"/>
                <a:ea typeface="Arial"/>
                <a:cs typeface="Arial"/>
                <a:sym typeface="Arial"/>
              </a:rPr>
              <a:t>Each </a:t>
            </a:r>
            <a:r>
              <a:rPr lang="en-US" sz="1200" b="1" i="0" u="none" strike="noStrike" cap="none">
                <a:solidFill>
                  <a:srgbClr val="000000"/>
                </a:solidFill>
                <a:latin typeface="Arial"/>
                <a:ea typeface="Arial"/>
                <a:cs typeface="Arial"/>
                <a:sym typeface="Arial"/>
              </a:rPr>
              <a:t>FULL Bathroom </a:t>
            </a:r>
            <a:r>
              <a:rPr lang="en-US" sz="1200" b="0" i="0" u="none" strike="noStrike" cap="none">
                <a:solidFill>
                  <a:srgbClr val="000000"/>
                </a:solidFill>
                <a:latin typeface="Arial"/>
                <a:ea typeface="Arial"/>
                <a:cs typeface="Arial"/>
                <a:sym typeface="Arial"/>
              </a:rPr>
              <a:t>= 5 beds/residents</a:t>
            </a:r>
            <a:endParaRPr/>
          </a:p>
          <a:p>
            <a:pPr marL="342900" marR="0" lvl="0" indent="-342900" algn="l" rtl="0">
              <a:lnSpc>
                <a:spcPct val="100000"/>
              </a:lnSpc>
              <a:spcBef>
                <a:spcPts val="0"/>
              </a:spcBef>
              <a:spcAft>
                <a:spcPts val="0"/>
              </a:spcAft>
              <a:buClr>
                <a:srgbClr val="000000"/>
              </a:buClr>
              <a:buSzPts val="1200"/>
              <a:buFont typeface="Arial"/>
              <a:buAutoNum type="arabicPeriod"/>
            </a:pPr>
            <a:r>
              <a:rPr lang="en-US" sz="1200" b="0" i="0" u="none" strike="noStrike" cap="none">
                <a:solidFill>
                  <a:srgbClr val="000000"/>
                </a:solidFill>
                <a:latin typeface="Arial"/>
                <a:ea typeface="Arial"/>
                <a:cs typeface="Arial"/>
                <a:sym typeface="Arial"/>
              </a:rPr>
              <a:t>Each Half Bathroom = 0 beds/residents</a:t>
            </a:r>
            <a:endParaRPr/>
          </a:p>
          <a:p>
            <a:pPr marL="342900" marR="0" lvl="0" indent="-342900" algn="l" rtl="0">
              <a:lnSpc>
                <a:spcPct val="100000"/>
              </a:lnSpc>
              <a:spcBef>
                <a:spcPts val="0"/>
              </a:spcBef>
              <a:spcAft>
                <a:spcPts val="0"/>
              </a:spcAft>
              <a:buClr>
                <a:srgbClr val="000000"/>
              </a:buClr>
              <a:buSzPts val="1200"/>
              <a:buFont typeface="Arial"/>
              <a:buAutoNum type="arabicPeriod"/>
            </a:pPr>
            <a:r>
              <a:rPr lang="en-US" sz="1200" b="1" i="0" u="none" strike="noStrike" cap="none">
                <a:solidFill>
                  <a:srgbClr val="000000"/>
                </a:solidFill>
                <a:latin typeface="Arial"/>
                <a:ea typeface="Arial"/>
                <a:cs typeface="Arial"/>
                <a:sym typeface="Arial"/>
              </a:rPr>
              <a:t>1 Grooming Mirror </a:t>
            </a:r>
            <a:r>
              <a:rPr lang="en-US" sz="1200" b="0" i="0" u="none" strike="noStrike" cap="none">
                <a:solidFill>
                  <a:srgbClr val="000000"/>
                </a:solidFill>
                <a:latin typeface="Arial"/>
                <a:ea typeface="Arial"/>
                <a:cs typeface="Arial"/>
                <a:sym typeface="Arial"/>
              </a:rPr>
              <a:t>in facility</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Arial"/>
                <a:ea typeface="Arial"/>
                <a:cs typeface="Arial"/>
                <a:sym typeface="Arial"/>
              </a:rPr>
              <a:t>1 to Max = Kitchen + Living Space + Laundry room</a:t>
            </a:r>
            <a:endParaRPr sz="12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200"/>
              <a:buFont typeface="Arial"/>
              <a:buAutoNum type="arabicPeriod"/>
            </a:pPr>
            <a:r>
              <a:rPr lang="en-US" sz="1200" b="0" i="0" u="none" strike="noStrike" cap="none">
                <a:solidFill>
                  <a:srgbClr val="000000"/>
                </a:solidFill>
                <a:latin typeface="Arial"/>
                <a:ea typeface="Arial"/>
                <a:cs typeface="Arial"/>
                <a:sym typeface="Arial"/>
              </a:rPr>
              <a:t>Each bedroom must have at least </a:t>
            </a:r>
            <a:r>
              <a:rPr lang="en-US" sz="1200" b="1" i="0" u="none" strike="noStrike" cap="none">
                <a:solidFill>
                  <a:srgbClr val="000000"/>
                </a:solidFill>
                <a:latin typeface="Arial"/>
                <a:ea typeface="Arial"/>
                <a:cs typeface="Arial"/>
                <a:sym typeface="Arial"/>
              </a:rPr>
              <a:t>1 door </a:t>
            </a:r>
            <a:r>
              <a:rPr lang="en-US" sz="1200" b="0" i="0" u="none" strike="noStrike" cap="none">
                <a:solidFill>
                  <a:srgbClr val="000000"/>
                </a:solidFill>
                <a:latin typeface="Arial"/>
                <a:ea typeface="Arial"/>
                <a:cs typeface="Arial"/>
                <a:sym typeface="Arial"/>
              </a:rPr>
              <a:t>&amp;</a:t>
            </a:r>
            <a:r>
              <a:rPr lang="en-US" sz="1200" b="1" i="0" u="none" strike="noStrike" cap="none">
                <a:solidFill>
                  <a:srgbClr val="000000"/>
                </a:solidFill>
                <a:latin typeface="Arial"/>
                <a:ea typeface="Arial"/>
                <a:cs typeface="Arial"/>
                <a:sym typeface="Arial"/>
              </a:rPr>
              <a:t> 1 emergency exit</a:t>
            </a:r>
            <a:endParaRPr/>
          </a:p>
          <a:p>
            <a:pPr marL="342900" marR="0" lvl="0" indent="-342900" algn="l" rtl="0">
              <a:lnSpc>
                <a:spcPct val="100000"/>
              </a:lnSpc>
              <a:spcBef>
                <a:spcPts val="0"/>
              </a:spcBef>
              <a:spcAft>
                <a:spcPts val="0"/>
              </a:spcAft>
              <a:buClr>
                <a:srgbClr val="000000"/>
              </a:buClr>
              <a:buSzPts val="1200"/>
              <a:buFont typeface="Arial"/>
              <a:buAutoNum type="arabicPeriod"/>
            </a:pPr>
            <a:r>
              <a:rPr lang="en-US" sz="1200" b="1" i="0" u="none" strike="noStrike" cap="none">
                <a:solidFill>
                  <a:srgbClr val="000000"/>
                </a:solidFill>
                <a:latin typeface="Arial"/>
                <a:ea typeface="Arial"/>
                <a:cs typeface="Arial"/>
                <a:sym typeface="Arial"/>
              </a:rPr>
              <a:t>Sq. foot </a:t>
            </a:r>
            <a:r>
              <a:rPr lang="en-US" sz="1200" b="0" i="0" u="none" strike="noStrike" cap="none">
                <a:solidFill>
                  <a:srgbClr val="000000"/>
                </a:solidFill>
                <a:latin typeface="Arial"/>
                <a:ea typeface="Arial"/>
                <a:cs typeface="Arial"/>
                <a:sym typeface="Arial"/>
              </a:rPr>
              <a:t>in bedroom</a:t>
            </a:r>
            <a:endParaRPr/>
          </a:p>
          <a:p>
            <a:pPr marL="285750" marR="0" lvl="4" indent="-285750" algn="l" rtl="0">
              <a:lnSpc>
                <a:spcPct val="100000"/>
              </a:lnSpc>
              <a:spcBef>
                <a:spcPts val="0"/>
              </a:spcBef>
              <a:spcAft>
                <a:spcPts val="0"/>
              </a:spcAft>
              <a:buClr>
                <a:srgbClr val="000000"/>
              </a:buClr>
              <a:buSzPts val="1200"/>
              <a:buFont typeface="Noto Sans Symbols"/>
              <a:buChar char="✔"/>
            </a:pPr>
            <a:r>
              <a:rPr lang="en-US" sz="1200" b="0" i="0" u="none" strike="noStrike" cap="none">
                <a:solidFill>
                  <a:srgbClr val="000000"/>
                </a:solidFill>
                <a:latin typeface="Arial"/>
                <a:ea typeface="Arial"/>
                <a:cs typeface="Arial"/>
                <a:sym typeface="Arial"/>
              </a:rPr>
              <a:t>	</a:t>
            </a:r>
            <a:r>
              <a:rPr lang="en-US" sz="1200" b="0" i="1" u="none" strike="noStrike" cap="none">
                <a:solidFill>
                  <a:srgbClr val="000000"/>
                </a:solidFill>
                <a:latin typeface="Arial"/>
                <a:ea typeface="Arial"/>
                <a:cs typeface="Arial"/>
                <a:sym typeface="Arial"/>
              </a:rPr>
              <a:t>0-59 = NO beds/residents allowed</a:t>
            </a:r>
            <a:endParaRPr/>
          </a:p>
          <a:p>
            <a:pPr marL="285750" marR="0" lvl="2" indent="-285750" algn="l" rtl="0">
              <a:lnSpc>
                <a:spcPct val="100000"/>
              </a:lnSpc>
              <a:spcBef>
                <a:spcPts val="0"/>
              </a:spcBef>
              <a:spcAft>
                <a:spcPts val="0"/>
              </a:spcAft>
              <a:buClr>
                <a:srgbClr val="000000"/>
              </a:buClr>
              <a:buSzPts val="1200"/>
              <a:buFont typeface="Noto Sans Symbols"/>
              <a:buChar char="✔"/>
            </a:pPr>
            <a:r>
              <a:rPr lang="en-US" sz="1200" b="0" i="1" u="none" strike="noStrike" cap="none">
                <a:solidFill>
                  <a:srgbClr val="000000"/>
                </a:solidFill>
                <a:latin typeface="Arial"/>
                <a:ea typeface="Arial"/>
                <a:cs typeface="Arial"/>
                <a:sym typeface="Arial"/>
              </a:rPr>
              <a:t>	60-99 = 1 bed/resident allowed</a:t>
            </a:r>
            <a:endParaRPr/>
          </a:p>
          <a:p>
            <a:pPr marL="285750" marR="0" lvl="2" indent="-285750" algn="l" rtl="0">
              <a:lnSpc>
                <a:spcPct val="100000"/>
              </a:lnSpc>
              <a:spcBef>
                <a:spcPts val="0"/>
              </a:spcBef>
              <a:spcAft>
                <a:spcPts val="0"/>
              </a:spcAft>
              <a:buClr>
                <a:srgbClr val="000000"/>
              </a:buClr>
              <a:buSzPts val="1200"/>
              <a:buFont typeface="Noto Sans Symbols"/>
              <a:buChar char="✔"/>
            </a:pPr>
            <a:r>
              <a:rPr lang="en-US" sz="1200" b="0" i="1" u="none" strike="noStrike" cap="none">
                <a:solidFill>
                  <a:srgbClr val="000000"/>
                </a:solidFill>
                <a:latin typeface="Arial"/>
                <a:ea typeface="Arial"/>
                <a:cs typeface="Arial"/>
                <a:sym typeface="Arial"/>
              </a:rPr>
              <a:t>	100-149 = 2 beds/residents</a:t>
            </a:r>
            <a:endParaRPr/>
          </a:p>
          <a:p>
            <a:pPr marL="285750" marR="0" lvl="2" indent="-285750" algn="l" rtl="0">
              <a:lnSpc>
                <a:spcPct val="100000"/>
              </a:lnSpc>
              <a:spcBef>
                <a:spcPts val="0"/>
              </a:spcBef>
              <a:spcAft>
                <a:spcPts val="0"/>
              </a:spcAft>
              <a:buClr>
                <a:srgbClr val="000000"/>
              </a:buClr>
              <a:buSzPts val="1200"/>
              <a:buFont typeface="Noto Sans Symbols"/>
              <a:buChar char="✔"/>
            </a:pPr>
            <a:r>
              <a:rPr lang="en-US" sz="1200" b="0" i="1" u="none" strike="noStrike" cap="none">
                <a:solidFill>
                  <a:srgbClr val="000000"/>
                </a:solidFill>
                <a:latin typeface="Arial"/>
                <a:ea typeface="Arial"/>
                <a:cs typeface="Arial"/>
                <a:sym typeface="Arial"/>
              </a:rPr>
              <a:t>	Then every 50 Sq. feet is adding 1 bed/resident in 	that room</a:t>
            </a:r>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pic>
        <p:nvPicPr>
          <p:cNvPr id="336" name="Google Shape;336;p28"/>
          <p:cNvPicPr preferRelativeResize="0"/>
          <p:nvPr/>
        </p:nvPicPr>
        <p:blipFill rotWithShape="1">
          <a:blip r:embed="rId3">
            <a:alphaModFix/>
          </a:blip>
          <a:srcRect/>
          <a:stretch/>
        </p:blipFill>
        <p:spPr>
          <a:xfrm>
            <a:off x="4910261" y="700818"/>
            <a:ext cx="4023709" cy="34163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6"/>
          <p:cNvSpPr txBox="1"/>
          <p:nvPr/>
        </p:nvSpPr>
        <p:spPr>
          <a:xfrm>
            <a:off x="60070" y="46721"/>
            <a:ext cx="543967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Arial"/>
                <a:ea typeface="Arial"/>
                <a:cs typeface="Arial"/>
                <a:sym typeface="Arial"/>
              </a:rPr>
              <a:t>Types of Facilities</a:t>
            </a:r>
            <a:endParaRPr/>
          </a:p>
        </p:txBody>
      </p:sp>
      <p:sp>
        <p:nvSpPr>
          <p:cNvPr id="66" name="Google Shape;66;p16"/>
          <p:cNvSpPr txBox="1"/>
          <p:nvPr/>
        </p:nvSpPr>
        <p:spPr>
          <a:xfrm>
            <a:off x="280327" y="569941"/>
            <a:ext cx="8703486" cy="3600986"/>
          </a:xfrm>
          <a:prstGeom prst="rect">
            <a:avLst/>
          </a:prstGeom>
          <a:gradFill>
            <a:gsLst>
              <a:gs pos="0">
                <a:srgbClr val="7C898D"/>
              </a:gs>
              <a:gs pos="50000">
                <a:srgbClr val="B4C7CC"/>
              </a:gs>
              <a:gs pos="100000">
                <a:srgbClr val="D8EFF4"/>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70C0"/>
                </a:solidFill>
                <a:latin typeface="Arial"/>
                <a:ea typeface="Arial"/>
                <a:cs typeface="Arial"/>
                <a:sym typeface="Arial"/>
              </a:rPr>
              <a:t>SLH – Sober Living Homes:</a:t>
            </a:r>
            <a:r>
              <a:rPr lang="en-US" sz="1200" b="0" i="0" u="none" strike="noStrike" cap="none">
                <a:solidFill>
                  <a:srgbClr val="000000"/>
                </a:solidFill>
                <a:latin typeface="Arial"/>
                <a:ea typeface="Arial"/>
                <a:cs typeface="Arial"/>
                <a:sym typeface="Arial"/>
              </a:rPr>
              <a:t> These are Licensed via DHS, by the Bureau of </a:t>
            </a:r>
            <a:r>
              <a:rPr lang="en-US" sz="1200" b="0" i="0" u="none" strike="noStrike" cap="none">
                <a:solidFill>
                  <a:srgbClr val="0070C0"/>
                </a:solidFill>
                <a:latin typeface="Arial"/>
                <a:ea typeface="Arial"/>
                <a:cs typeface="Arial"/>
                <a:sym typeface="Arial"/>
              </a:rPr>
              <a:t>Special Licensing</a:t>
            </a:r>
            <a:r>
              <a:rPr lang="en-US" sz="1200" b="0" i="0" u="none" strike="noStrike" cap="none">
                <a:solidFill>
                  <a:srgbClr val="000000"/>
                </a:solidFill>
                <a:latin typeface="Arial"/>
                <a:ea typeface="Arial"/>
                <a:cs typeface="Arial"/>
                <a:sym typeface="Arial"/>
              </a:rPr>
              <a:t>.  Limited staff oversight, no medical services, 1 House Manager </a:t>
            </a:r>
            <a:r>
              <a:rPr lang="en-US" sz="1200" b="0" i="1" u="none" strike="noStrike" cap="none">
                <a:solidFill>
                  <a:srgbClr val="000000"/>
                </a:solidFill>
                <a:latin typeface="Arial"/>
                <a:ea typeface="Arial"/>
                <a:cs typeface="Arial"/>
                <a:sym typeface="Arial"/>
              </a:rPr>
              <a:t>(see this training PowerPoint)</a:t>
            </a:r>
            <a:endParaRPr/>
          </a:p>
          <a:p>
            <a:pPr marL="0" marR="0" lvl="0" indent="0" algn="ctr" rtl="0">
              <a:lnSpc>
                <a:spcPct val="100000"/>
              </a:lnSpc>
              <a:spcBef>
                <a:spcPts val="0"/>
              </a:spcBef>
              <a:spcAft>
                <a:spcPts val="0"/>
              </a:spcAft>
              <a:buNone/>
            </a:pPr>
            <a:r>
              <a:rPr lang="en-US" sz="1200" b="1" i="0" u="sng" strike="noStrike" cap="none">
                <a:solidFill>
                  <a:schemeClr val="dk1"/>
                </a:solidFill>
                <a:latin typeface="Arial"/>
                <a:ea typeface="Arial"/>
                <a:cs typeface="Arial"/>
                <a:sym typeface="Arial"/>
              </a:rPr>
              <a:t>Other Sober Living Related Type Facilities</a:t>
            </a:r>
            <a:endParaRPr/>
          </a:p>
          <a:p>
            <a:pPr marL="0" marR="0" lvl="0" indent="0" algn="l" rtl="0">
              <a:lnSpc>
                <a:spcPct val="100000"/>
              </a:lnSpc>
              <a:spcBef>
                <a:spcPts val="0"/>
              </a:spcBef>
              <a:spcAft>
                <a:spcPts val="0"/>
              </a:spcAft>
              <a:buNone/>
            </a:pPr>
            <a:r>
              <a:rPr lang="en-US" sz="1000" b="0" i="0" u="none" strike="noStrike" cap="none">
                <a:solidFill>
                  <a:srgbClr val="000000"/>
                </a:solidFill>
                <a:latin typeface="Arial"/>
                <a:ea typeface="Arial"/>
                <a:cs typeface="Arial"/>
                <a:sym typeface="Arial"/>
              </a:rPr>
              <a:t>Licensed via DHS, by the Bureau of </a:t>
            </a:r>
            <a:r>
              <a:rPr lang="en-US" sz="1000" b="1" i="0" u="none" strike="noStrike" cap="none">
                <a:solidFill>
                  <a:srgbClr val="C0504D"/>
                </a:solidFill>
                <a:latin typeface="Arial"/>
                <a:ea typeface="Arial"/>
                <a:cs typeface="Arial"/>
                <a:sym typeface="Arial"/>
              </a:rPr>
              <a:t>Residential Facilities</a:t>
            </a:r>
            <a:r>
              <a:rPr lang="en-US" sz="1000" b="1" i="0" u="none" strike="noStrike" cap="none">
                <a:solidFill>
                  <a:srgbClr val="000000"/>
                </a:solidFill>
                <a:latin typeface="Arial"/>
                <a:ea typeface="Arial"/>
                <a:cs typeface="Arial"/>
                <a:sym typeface="Arial"/>
              </a:rPr>
              <a:t>       </a:t>
            </a:r>
            <a:r>
              <a:rPr lang="en-US" sz="1000" b="0" i="0" u="none" strike="noStrike" cap="none">
                <a:solidFill>
                  <a:srgbClr val="000000"/>
                </a:solidFill>
                <a:latin typeface="Arial"/>
                <a:ea typeface="Arial"/>
                <a:cs typeface="Arial"/>
                <a:sym typeface="Arial"/>
              </a:rPr>
              <a:t>Phone: </a:t>
            </a:r>
            <a:r>
              <a:rPr lang="en-US" sz="1000" b="1" i="0" u="none" strike="noStrike" cap="none">
                <a:solidFill>
                  <a:srgbClr val="000000"/>
                </a:solidFill>
                <a:latin typeface="Arial"/>
                <a:ea typeface="Arial"/>
                <a:cs typeface="Arial"/>
                <a:sym typeface="Arial"/>
              </a:rPr>
              <a:t>602-364-2639</a:t>
            </a:r>
            <a:r>
              <a:rPr lang="en-US" sz="1000" b="0" i="0" u="none" strike="noStrike" cap="none">
                <a:solidFill>
                  <a:srgbClr val="000000"/>
                </a:solidFill>
                <a:latin typeface="Arial"/>
                <a:ea typeface="Arial"/>
                <a:cs typeface="Arial"/>
                <a:sym typeface="Arial"/>
              </a:rPr>
              <a:t>     Email: </a:t>
            </a:r>
            <a:r>
              <a:rPr lang="en-US" sz="10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Residential.Licensing@AzDHS.Gov</a:t>
            </a:r>
            <a:r>
              <a:rPr lang="en-US" sz="10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r>
              <a:rPr lang="en-US" sz="1000" b="0" i="0" u="none" strike="noStrike" cap="none">
                <a:solidFill>
                  <a:schemeClr val="accent2"/>
                </a:solidFill>
                <a:latin typeface="Arial"/>
                <a:ea typeface="Arial"/>
                <a:cs typeface="Arial"/>
                <a:sym typeface="Arial"/>
              </a:rPr>
              <a:t>BHRF - Behavioral Health Residential Facilities</a:t>
            </a:r>
            <a:r>
              <a:rPr lang="en-US" sz="1000" b="0" i="0" u="none" strike="noStrike" cap="none">
                <a:solidFill>
                  <a:srgbClr val="000000"/>
                </a:solidFill>
                <a:latin typeface="Arial"/>
                <a:ea typeface="Arial"/>
                <a:cs typeface="Arial"/>
                <a:sym typeface="Arial"/>
              </a:rPr>
              <a:t>: Provide treatment to people who have a behavioral health issue but are not a danger to themselves or others</a:t>
            </a:r>
            <a:endParaRPr/>
          </a:p>
          <a:p>
            <a:pPr marL="0" marR="0" lvl="0" indent="0" algn="l" rtl="0">
              <a:lnSpc>
                <a:spcPct val="100000"/>
              </a:lnSpc>
              <a:spcBef>
                <a:spcPts val="0"/>
              </a:spcBef>
              <a:spcAft>
                <a:spcPts val="0"/>
              </a:spcAft>
              <a:buNone/>
            </a:pPr>
            <a:r>
              <a:rPr lang="en-US" sz="1000" b="0" i="0" u="none" strike="noStrike" cap="none">
                <a:solidFill>
                  <a:schemeClr val="accent2"/>
                </a:solidFill>
                <a:latin typeface="Arial"/>
                <a:ea typeface="Arial"/>
                <a:cs typeface="Arial"/>
                <a:sym typeface="Arial"/>
              </a:rPr>
              <a:t>ARCI - Adult Residential Care Institutions</a:t>
            </a:r>
            <a:r>
              <a:rPr lang="en-US" sz="1000" b="0" i="0" u="none" strike="noStrike" cap="none">
                <a:solidFill>
                  <a:srgbClr val="000000"/>
                </a:solidFill>
                <a:latin typeface="Arial"/>
                <a:ea typeface="Arial"/>
                <a:cs typeface="Arial"/>
                <a:sym typeface="Arial"/>
              </a:rPr>
              <a:t>: provide recidivism reduction services only</a:t>
            </a:r>
            <a:endParaRPr/>
          </a:p>
          <a:p>
            <a:pPr marL="0" marR="0" lvl="0" indent="0" algn="l" rtl="0">
              <a:lnSpc>
                <a:spcPct val="100000"/>
              </a:lnSpc>
              <a:spcBef>
                <a:spcPts val="0"/>
              </a:spcBef>
              <a:spcAft>
                <a:spcPts val="0"/>
              </a:spcAft>
              <a:buNone/>
            </a:pPr>
            <a:r>
              <a:rPr lang="en-US" sz="1000" b="0" i="0" u="none" strike="noStrike" cap="none">
                <a:solidFill>
                  <a:schemeClr val="accent2"/>
                </a:solidFill>
                <a:latin typeface="Arial"/>
                <a:ea typeface="Arial"/>
                <a:cs typeface="Arial"/>
                <a:sym typeface="Arial"/>
              </a:rPr>
              <a:t>SBHRF - Secured Behavioral Health Residential Facilities</a:t>
            </a:r>
            <a:r>
              <a:rPr lang="en-US" sz="1000" b="0" i="0" u="none" strike="noStrike" cap="none">
                <a:solidFill>
                  <a:srgbClr val="000000"/>
                </a:solidFill>
                <a:latin typeface="Arial"/>
                <a:ea typeface="Arial"/>
                <a:cs typeface="Arial"/>
                <a:sym typeface="Arial"/>
              </a:rPr>
              <a:t>: provide treatment to people who have been court-ordered to receive treatment only at the SBHRF and are SMI/chronically resistant to treatment for a mental disorder</a:t>
            </a:r>
            <a:endParaRPr/>
          </a:p>
          <a:p>
            <a:pPr marL="0" marR="0" lvl="0" indent="0" algn="l" rtl="0">
              <a:lnSpc>
                <a:spcPct val="100000"/>
              </a:lnSpc>
              <a:spcBef>
                <a:spcPts val="0"/>
              </a:spcBef>
              <a:spcAft>
                <a:spcPts val="0"/>
              </a:spcAft>
              <a:buNone/>
            </a:pPr>
            <a:r>
              <a:rPr lang="en-US" sz="1000" b="0" i="0" u="none" strike="noStrike" cap="none">
                <a:solidFill>
                  <a:srgbClr val="000000"/>
                </a:solidFill>
                <a:latin typeface="Arial"/>
                <a:ea typeface="Arial"/>
                <a:cs typeface="Arial"/>
                <a:sym typeface="Arial"/>
              </a:rPr>
              <a:t>All behavioral health services provided to the residents for each subclass are required to be provided on the premises unless the treatment is specialized and cannot be performed at the BHRF. All subclasses are not permitted to provide nursing services or medical services/treatment. </a:t>
            </a:r>
            <a:r>
              <a:rPr lang="en-US" sz="1000" b="0" i="1" u="none" strike="noStrike" cap="none">
                <a:solidFill>
                  <a:srgbClr val="000000"/>
                </a:solidFill>
                <a:latin typeface="Arial"/>
                <a:ea typeface="Arial"/>
                <a:cs typeface="Arial"/>
                <a:sym typeface="Arial"/>
              </a:rPr>
              <a:t>(see Rules/Client/Facility requirements)</a:t>
            </a:r>
            <a:endParaRPr/>
          </a:p>
          <a:p>
            <a:pPr marL="0" marR="0" lvl="0" indent="0" algn="l" rtl="0">
              <a:lnSpc>
                <a:spcPct val="100000"/>
              </a:lnSpc>
              <a:spcBef>
                <a:spcPts val="0"/>
              </a:spcBef>
              <a:spcAft>
                <a:spcPts val="0"/>
              </a:spcAft>
              <a:buNone/>
            </a:pPr>
            <a:br>
              <a:rPr lang="en-US" sz="1000" b="0" i="0" u="none" strike="noStrike" cap="none">
                <a:solidFill>
                  <a:srgbClr val="000000"/>
                </a:solidFill>
                <a:latin typeface="Arial"/>
                <a:ea typeface="Arial"/>
                <a:cs typeface="Arial"/>
                <a:sym typeface="Arial"/>
              </a:rPr>
            </a:br>
            <a:r>
              <a:rPr lang="en-US" sz="1000" b="0" i="0" u="none" strike="noStrike" cap="none">
                <a:solidFill>
                  <a:srgbClr val="000000"/>
                </a:solidFill>
                <a:latin typeface="Arial"/>
                <a:ea typeface="Arial"/>
                <a:cs typeface="Arial"/>
                <a:sym typeface="Arial"/>
              </a:rPr>
              <a:t>Licensed via DHS, by the Bureau of </a:t>
            </a:r>
            <a:r>
              <a:rPr lang="en-US" sz="1000" b="1" i="0" u="none" strike="noStrike" cap="none">
                <a:solidFill>
                  <a:srgbClr val="C0504D"/>
                </a:solidFill>
                <a:latin typeface="Arial"/>
                <a:ea typeface="Arial"/>
                <a:cs typeface="Arial"/>
                <a:sym typeface="Arial"/>
              </a:rPr>
              <a:t>Medical Facilities         </a:t>
            </a:r>
            <a:r>
              <a:rPr lang="en-US" sz="1000" b="0" i="0" u="none" strike="noStrike" cap="none">
                <a:solidFill>
                  <a:srgbClr val="000000"/>
                </a:solidFill>
                <a:latin typeface="Arial"/>
                <a:ea typeface="Arial"/>
                <a:cs typeface="Arial"/>
                <a:sym typeface="Arial"/>
              </a:rPr>
              <a:t>Phone: </a:t>
            </a:r>
            <a:r>
              <a:rPr lang="en-US" sz="1000" b="1" i="0" u="none" strike="noStrike" cap="none">
                <a:solidFill>
                  <a:srgbClr val="000000"/>
                </a:solidFill>
                <a:latin typeface="Arial"/>
                <a:ea typeface="Arial"/>
                <a:cs typeface="Arial"/>
                <a:sym typeface="Arial"/>
              </a:rPr>
              <a:t>602-364-3030</a:t>
            </a:r>
            <a:r>
              <a:rPr lang="en-US" sz="1000" b="0" i="0" u="none" strike="noStrike" cap="none">
                <a:solidFill>
                  <a:srgbClr val="000000"/>
                </a:solidFill>
                <a:latin typeface="Arial"/>
                <a:ea typeface="Arial"/>
                <a:cs typeface="Arial"/>
                <a:sym typeface="Arial"/>
              </a:rPr>
              <a:t>        Email: </a:t>
            </a:r>
            <a:r>
              <a:rPr lang="en-US" sz="10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Medical.Licensing@AzDHS.Gov</a:t>
            </a:r>
            <a:r>
              <a:rPr lang="en-US" sz="10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r>
              <a:rPr lang="en-US" sz="1000" b="0" i="0" u="none" strike="noStrike" cap="none">
                <a:solidFill>
                  <a:schemeClr val="accent2"/>
                </a:solidFill>
                <a:latin typeface="Arial"/>
                <a:ea typeface="Arial"/>
                <a:cs typeface="Arial"/>
                <a:sym typeface="Arial"/>
              </a:rPr>
              <a:t>IFBH – Inpatient Facility Behavioral Health: </a:t>
            </a:r>
            <a:r>
              <a:rPr lang="en-US" sz="1000" b="0" i="0" u="none" strike="noStrike" cap="none">
                <a:solidFill>
                  <a:schemeClr val="dk1"/>
                </a:solidFill>
                <a:latin typeface="Arial"/>
                <a:ea typeface="Arial"/>
                <a:cs typeface="Arial"/>
                <a:sym typeface="Arial"/>
              </a:rPr>
              <a:t>Provides continuous treatment to an individual experiencing a behavioral health issue that causes the individual to: Have a limited or reduced ability to meet the individual’s basic physical needs; Suffer harm that significantly impairs the individual’s judgment, reason, behavior, or capacity to recognize reality; Be a danger to self; Be a danger to others; Be persistently or acutely disabled, as defined in A.R.S. § 36-501; or Be gravely disabled.   </a:t>
            </a:r>
            <a:endParaRPr/>
          </a:p>
          <a:p>
            <a:pPr marL="0" marR="0" lvl="0" indent="0" algn="l" rtl="0">
              <a:lnSpc>
                <a:spcPct val="100000"/>
              </a:lnSpc>
              <a:spcBef>
                <a:spcPts val="0"/>
              </a:spcBef>
              <a:spcAft>
                <a:spcPts val="0"/>
              </a:spcAft>
              <a:buNone/>
            </a:pPr>
            <a:r>
              <a:rPr lang="en-US" sz="1000" b="0" i="0" u="none" strike="noStrike" cap="none">
                <a:solidFill>
                  <a:srgbClr val="000000"/>
                </a:solidFill>
                <a:latin typeface="Arial"/>
                <a:ea typeface="Arial"/>
                <a:cs typeface="Arial"/>
                <a:sym typeface="Arial"/>
              </a:rPr>
              <a:t>They may treat more than just addiction to drugs &amp; alcohol. Examples would be Inpatient Medical Detox Centers, larger facilities, onsite medical staff, &amp; the patients are admitted/discharged only </a:t>
            </a:r>
            <a:r>
              <a:rPr lang="en-US" sz="1000" b="0" i="1" u="none" strike="noStrike" cap="none">
                <a:solidFill>
                  <a:srgbClr val="000000"/>
                </a:solidFill>
                <a:latin typeface="Arial"/>
                <a:ea typeface="Arial"/>
                <a:cs typeface="Arial"/>
                <a:sym typeface="Arial"/>
              </a:rPr>
              <a:t>(see IFBH Rules/Client/Facility requirements)</a:t>
            </a:r>
            <a:endParaRPr/>
          </a:p>
          <a:p>
            <a:pPr marL="0" marR="0" lvl="0" indent="0" algn="l" rtl="0">
              <a:lnSpc>
                <a:spcPct val="100000"/>
              </a:lnSpc>
              <a:spcBef>
                <a:spcPts val="0"/>
              </a:spcBef>
              <a:spcAft>
                <a:spcPts val="0"/>
              </a:spcAft>
              <a:buNone/>
            </a:pPr>
            <a:endParaRPr sz="10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9"/>
          <p:cNvSpPr txBox="1"/>
          <p:nvPr/>
        </p:nvSpPr>
        <p:spPr>
          <a:xfrm>
            <a:off x="-1" y="0"/>
            <a:ext cx="7688969"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Arial"/>
                <a:ea typeface="Arial"/>
                <a:cs typeface="Arial"/>
                <a:sym typeface="Arial"/>
              </a:rPr>
              <a:t>Application: Calculating the Residents Beds</a:t>
            </a:r>
            <a:endParaRPr sz="4800" b="1" i="0" u="none" strike="noStrike" cap="none">
              <a:solidFill>
                <a:srgbClr val="000000"/>
              </a:solidFill>
              <a:latin typeface="Arial"/>
              <a:ea typeface="Arial"/>
              <a:cs typeface="Arial"/>
              <a:sym typeface="Arial"/>
            </a:endParaRPr>
          </a:p>
        </p:txBody>
      </p:sp>
      <p:pic>
        <p:nvPicPr>
          <p:cNvPr id="342" name="Google Shape;342;p29" descr="https://lh6.googleusercontent.com/YayRGmS6-ECPxnjYfw_dk8RxRn3foJXvZG55KR1oTPUtN9bGfdgvkZkPGOKCGMiTcsGgMGawQZF702pNo2gfpDw19c_6pfnRPSYBZZRiy1dXHZQAJzHFm8IfBZQQBZLKEmNTsiekO8s4fWwCi0TTUA"/>
          <p:cNvPicPr preferRelativeResize="0"/>
          <p:nvPr/>
        </p:nvPicPr>
        <p:blipFill rotWithShape="1">
          <a:blip r:embed="rId3">
            <a:alphaModFix/>
          </a:blip>
          <a:srcRect/>
          <a:stretch/>
        </p:blipFill>
        <p:spPr>
          <a:xfrm>
            <a:off x="327048" y="615523"/>
            <a:ext cx="4024695" cy="3453390"/>
          </a:xfrm>
          <a:prstGeom prst="rect">
            <a:avLst/>
          </a:prstGeom>
          <a:noFill/>
          <a:ln>
            <a:noFill/>
          </a:ln>
        </p:spPr>
      </p:pic>
      <p:pic>
        <p:nvPicPr>
          <p:cNvPr id="343" name="Google Shape;343;p29" descr="https://lh3.googleusercontent.com/44JZu_oi7yL-xYR9GY11RAJmo4GKwIbT8pQnHOy-RYkBaMGkGCUCLaWDFB33zUFnzdr09kw7MWpa2EQMRDrzE-m9MWCwJbCeaFfMyZON9pBTz3OlM301RJFSOBhUcsxgT6UZXQ165rON1nPPBHaiBA"/>
          <p:cNvPicPr preferRelativeResize="0"/>
          <p:nvPr/>
        </p:nvPicPr>
        <p:blipFill rotWithShape="1">
          <a:blip r:embed="rId4">
            <a:alphaModFix/>
          </a:blip>
          <a:srcRect/>
          <a:stretch/>
        </p:blipFill>
        <p:spPr>
          <a:xfrm>
            <a:off x="4792259" y="615522"/>
            <a:ext cx="4024695" cy="345339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1b52a042835_0_88"/>
          <p:cNvSpPr txBox="1">
            <a:spLocks noGrp="1"/>
          </p:cNvSpPr>
          <p:nvPr>
            <p:ph type="body" idx="1"/>
          </p:nvPr>
        </p:nvSpPr>
        <p:spPr>
          <a:xfrm>
            <a:off x="67950" y="740865"/>
            <a:ext cx="9008100" cy="2931455"/>
          </a:xfrm>
          <a:prstGeom prst="rect">
            <a:avLst/>
          </a:prstGeom>
          <a:gradFill>
            <a:gsLst>
              <a:gs pos="0">
                <a:srgbClr val="7C898D"/>
              </a:gs>
              <a:gs pos="50000">
                <a:srgbClr val="B4C7CC"/>
              </a:gs>
              <a:gs pos="100000">
                <a:srgbClr val="D8EFF4"/>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114300" lvl="0" indent="0" algn="ctr" rtl="0">
              <a:lnSpc>
                <a:spcPct val="100000"/>
              </a:lnSpc>
              <a:spcBef>
                <a:spcPts val="360"/>
              </a:spcBef>
              <a:spcAft>
                <a:spcPts val="0"/>
              </a:spcAft>
              <a:buSzPts val="1800"/>
              <a:buNone/>
            </a:pPr>
            <a:r>
              <a:rPr lang="en-US" sz="1400">
                <a:solidFill>
                  <a:srgbClr val="000000"/>
                </a:solidFill>
                <a:latin typeface="Arial"/>
                <a:ea typeface="Arial"/>
                <a:cs typeface="Arial"/>
                <a:sym typeface="Arial"/>
              </a:rPr>
              <a:t>License Fee = </a:t>
            </a:r>
            <a:r>
              <a:rPr lang="en-US" sz="1400" b="1">
                <a:solidFill>
                  <a:srgbClr val="000000"/>
                </a:solidFill>
                <a:latin typeface="Arial"/>
                <a:ea typeface="Arial"/>
                <a:cs typeface="Arial"/>
                <a:sym typeface="Arial"/>
              </a:rPr>
              <a:t>$500.00</a:t>
            </a:r>
            <a:r>
              <a:rPr lang="en-US" sz="1400">
                <a:solidFill>
                  <a:srgbClr val="000000"/>
                </a:solidFill>
                <a:latin typeface="Arial"/>
                <a:ea typeface="Arial"/>
                <a:cs typeface="Arial"/>
                <a:sym typeface="Arial"/>
              </a:rPr>
              <a:t>…+...Resident Bed Fee = </a:t>
            </a:r>
            <a:r>
              <a:rPr lang="en-US" sz="1400" b="1">
                <a:solidFill>
                  <a:srgbClr val="000000"/>
                </a:solidFill>
                <a:latin typeface="Arial"/>
                <a:ea typeface="Arial"/>
                <a:cs typeface="Arial"/>
                <a:sym typeface="Arial"/>
              </a:rPr>
              <a:t>$100.00 Per Bed</a:t>
            </a:r>
            <a:r>
              <a:rPr lang="en-US" sz="1400">
                <a:solidFill>
                  <a:srgbClr val="000000"/>
                </a:solidFill>
                <a:latin typeface="Arial"/>
                <a:ea typeface="Arial"/>
                <a:cs typeface="Arial"/>
                <a:sym typeface="Arial"/>
              </a:rPr>
              <a:t>…+...Manager’s (Bedroom) = </a:t>
            </a:r>
            <a:r>
              <a:rPr lang="en-US" sz="1400" b="1">
                <a:solidFill>
                  <a:srgbClr val="000000"/>
                </a:solidFill>
                <a:latin typeface="Arial"/>
                <a:ea typeface="Arial"/>
                <a:cs typeface="Arial"/>
                <a:sym typeface="Arial"/>
              </a:rPr>
              <a:t>No Fee</a:t>
            </a:r>
            <a:endParaRPr sz="1400"/>
          </a:p>
          <a:p>
            <a:pPr marL="114300" lvl="0" indent="0" algn="ctr" rtl="0">
              <a:lnSpc>
                <a:spcPct val="100000"/>
              </a:lnSpc>
              <a:spcBef>
                <a:spcPts val="360"/>
              </a:spcBef>
              <a:spcAft>
                <a:spcPts val="0"/>
              </a:spcAft>
              <a:buSzPts val="1800"/>
              <a:buNone/>
            </a:pPr>
            <a:r>
              <a:rPr lang="en-US" sz="1400">
                <a:solidFill>
                  <a:srgbClr val="000000"/>
                </a:solidFill>
                <a:latin typeface="Arial"/>
                <a:ea typeface="Arial"/>
                <a:cs typeface="Arial"/>
                <a:sym typeface="Arial"/>
              </a:rPr>
              <a:t>ADHS </a:t>
            </a:r>
            <a:r>
              <a:rPr lang="en-US" sz="1400">
                <a:solidFill>
                  <a:srgbClr val="0070C0"/>
                </a:solidFill>
                <a:latin typeface="Arial"/>
                <a:ea typeface="Arial"/>
                <a:cs typeface="Arial"/>
                <a:sym typeface="Arial"/>
              </a:rPr>
              <a:t>SLH</a:t>
            </a:r>
            <a:r>
              <a:rPr lang="en-US" sz="1400">
                <a:solidFill>
                  <a:srgbClr val="000000"/>
                </a:solidFill>
                <a:latin typeface="Arial"/>
                <a:ea typeface="Arial"/>
                <a:cs typeface="Arial"/>
                <a:sym typeface="Arial"/>
              </a:rPr>
              <a:t> License is valid for </a:t>
            </a:r>
            <a:r>
              <a:rPr lang="en-US" sz="1400" b="1">
                <a:solidFill>
                  <a:srgbClr val="000000"/>
                </a:solidFill>
                <a:latin typeface="Arial"/>
                <a:ea typeface="Arial"/>
                <a:cs typeface="Arial"/>
                <a:sym typeface="Arial"/>
              </a:rPr>
              <a:t>1 year</a:t>
            </a:r>
            <a:r>
              <a:rPr lang="en-US" sz="1400">
                <a:solidFill>
                  <a:srgbClr val="000000"/>
                </a:solidFill>
                <a:latin typeface="Arial"/>
                <a:ea typeface="Arial"/>
                <a:cs typeface="Arial"/>
                <a:sym typeface="Arial"/>
              </a:rPr>
              <a:t>…..Renewals are annual</a:t>
            </a:r>
            <a:endParaRPr sz="1400"/>
          </a:p>
          <a:p>
            <a:pPr marL="114300" lvl="0" indent="0" algn="ctr" rtl="0">
              <a:lnSpc>
                <a:spcPct val="100000"/>
              </a:lnSpc>
              <a:spcBef>
                <a:spcPts val="360"/>
              </a:spcBef>
              <a:spcAft>
                <a:spcPts val="0"/>
              </a:spcAft>
              <a:buSzPts val="1800"/>
              <a:buNone/>
            </a:pPr>
            <a:r>
              <a:rPr lang="en-US" sz="1400">
                <a:solidFill>
                  <a:srgbClr val="000000"/>
                </a:solidFill>
                <a:latin typeface="Arial"/>
                <a:ea typeface="Arial"/>
                <a:cs typeface="Arial"/>
                <a:sym typeface="Arial"/>
              </a:rPr>
              <a:t>Note: Renewal only, Extension / late fee = </a:t>
            </a:r>
            <a:r>
              <a:rPr lang="en-US" sz="1400" b="1">
                <a:solidFill>
                  <a:srgbClr val="000000"/>
                </a:solidFill>
                <a:latin typeface="Arial"/>
                <a:ea typeface="Arial"/>
                <a:cs typeface="Arial"/>
                <a:sym typeface="Arial"/>
              </a:rPr>
              <a:t>$250.00 </a:t>
            </a:r>
            <a:r>
              <a:rPr lang="en-US" sz="1400">
                <a:solidFill>
                  <a:srgbClr val="000000"/>
                </a:solidFill>
                <a:latin typeface="Arial"/>
                <a:ea typeface="Arial"/>
                <a:cs typeface="Arial"/>
                <a:sym typeface="Arial"/>
              </a:rPr>
              <a:t>for 30 days. </a:t>
            </a:r>
            <a:r>
              <a:rPr lang="en-US" sz="1400">
                <a:solidFill>
                  <a:srgbClr val="FF0000"/>
                </a:solidFill>
                <a:latin typeface="Arial"/>
                <a:ea typeface="Arial"/>
                <a:cs typeface="Arial"/>
                <a:sym typeface="Arial"/>
              </a:rPr>
              <a:t>Operating without a License = </a:t>
            </a:r>
            <a:r>
              <a:rPr lang="en-US" sz="1400" b="1" u="sng">
                <a:solidFill>
                  <a:srgbClr val="FF0000"/>
                </a:solidFill>
                <a:latin typeface="Arial"/>
                <a:ea typeface="Arial"/>
                <a:cs typeface="Arial"/>
                <a:sym typeface="Arial"/>
              </a:rPr>
              <a:t>$1,000.00 a day</a:t>
            </a:r>
            <a:br>
              <a:rPr lang="en-US" sz="1400"/>
            </a:br>
            <a:r>
              <a:rPr lang="en-US" sz="1400"/>
              <a:t>No refunds once the </a:t>
            </a:r>
            <a:r>
              <a:rPr lang="en-US" sz="1400">
                <a:solidFill>
                  <a:srgbClr val="0070C0"/>
                </a:solidFill>
              </a:rPr>
              <a:t>SLH</a:t>
            </a:r>
            <a:r>
              <a:rPr lang="en-US" sz="1400"/>
              <a:t> License is issued</a:t>
            </a:r>
            <a:endParaRPr/>
          </a:p>
        </p:txBody>
      </p:sp>
      <p:sp>
        <p:nvSpPr>
          <p:cNvPr id="349" name="Google Shape;349;g1b52a042835_0_88"/>
          <p:cNvSpPr txBox="1"/>
          <p:nvPr/>
        </p:nvSpPr>
        <p:spPr>
          <a:xfrm>
            <a:off x="0" y="0"/>
            <a:ext cx="4572000"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Arial"/>
                <a:ea typeface="Arial"/>
                <a:cs typeface="Arial"/>
                <a:sym typeface="Arial"/>
              </a:rPr>
              <a:t>Application: The Fee’s</a:t>
            </a:r>
            <a:endParaRPr sz="2800" b="1" i="0" u="none" strike="noStrike" cap="none">
              <a:solidFill>
                <a:srgbClr val="000000"/>
              </a:solidFill>
              <a:latin typeface="Arial"/>
              <a:ea typeface="Arial"/>
              <a:cs typeface="Arial"/>
              <a:sym typeface="Arial"/>
            </a:endParaRPr>
          </a:p>
        </p:txBody>
      </p:sp>
      <p:graphicFrame>
        <p:nvGraphicFramePr>
          <p:cNvPr id="350" name="Google Shape;350;g1b52a042835_0_88"/>
          <p:cNvGraphicFramePr/>
          <p:nvPr/>
        </p:nvGraphicFramePr>
        <p:xfrm>
          <a:off x="448313" y="1961827"/>
          <a:ext cx="2495550" cy="1560230"/>
        </p:xfrm>
        <a:graphic>
          <a:graphicData uri="http://schemas.openxmlformats.org/drawingml/2006/table">
            <a:tbl>
              <a:tblPr>
                <a:noFill/>
                <a:tableStyleId>{218B8621-972A-4B8B-A3EB-9580903576D8}</a:tableStyleId>
              </a:tblPr>
              <a:tblGrid>
                <a:gridCol w="1104900">
                  <a:extLst>
                    <a:ext uri="{9D8B030D-6E8A-4147-A177-3AD203B41FA5}">
                      <a16:colId xmlns:a16="http://schemas.microsoft.com/office/drawing/2014/main" val="20000"/>
                    </a:ext>
                  </a:extLst>
                </a:gridCol>
                <a:gridCol w="55245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142875">
                <a:tc gridSpan="3">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Example 1</a:t>
                      </a:r>
                      <a:endParaRPr sz="1400" u="none" strike="noStrike" cap="none"/>
                    </a:p>
                  </a:txBody>
                  <a:tcPr marL="9525" marR="9525" marT="9525" marB="45725" anchor="b">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1925">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License Fee</a:t>
                      </a:r>
                      <a:endParaRPr sz="1400" u="none" strike="noStrike" cap="none"/>
                    </a:p>
                  </a:txBody>
                  <a:tcPr marL="9525" marR="9525" marT="9525" marB="45725" anchor="b">
                    <a:lnL w="126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$500.00</a:t>
                      </a:r>
                      <a:endParaRPr sz="1400" u="none" strike="noStrike" cap="none"/>
                    </a:p>
                  </a:txBody>
                  <a:tcPr marL="9525" marR="9525" marT="9525" marB="457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$500.00</a:t>
                      </a:r>
                      <a:endParaRPr sz="1400" u="none" strike="noStrike" cap="none"/>
                    </a:p>
                  </a:txBody>
                  <a:tcPr marL="9525" marR="9525" marT="9525" marB="45725" anchor="b">
                    <a:lnL w="952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61925">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Resident Bed Fee</a:t>
                      </a:r>
                      <a:endParaRPr sz="1400" u="none" strike="noStrike" cap="none"/>
                    </a:p>
                  </a:txBody>
                  <a:tcPr marL="9525" marR="9525" marT="9525" marB="45725" anchor="b">
                    <a:lnL w="126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$100.00</a:t>
                      </a:r>
                      <a:endParaRPr sz="1400" u="none" strike="noStrike" cap="none"/>
                    </a:p>
                  </a:txBody>
                  <a:tcPr marL="9525" marR="9525" marT="9525" marB="457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$100.00</a:t>
                      </a:r>
                      <a:endParaRPr sz="1400" u="none" strike="noStrike" cap="none"/>
                    </a:p>
                  </a:txBody>
                  <a:tcPr marL="9525" marR="9525" marT="9525" marB="45725" anchor="b">
                    <a:lnL w="952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61925">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Manager Bed</a:t>
                      </a:r>
                      <a:endParaRPr sz="1400" u="none" strike="noStrike" cap="none"/>
                    </a:p>
                  </a:txBody>
                  <a:tcPr marL="9525" marR="9525" marT="9525" marB="45725" anchor="b">
                    <a:lnL w="126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Free</a:t>
                      </a:r>
                      <a:endParaRPr sz="1400" u="none" strike="noStrike" cap="none"/>
                    </a:p>
                  </a:txBody>
                  <a:tcPr marL="9525" marR="9525" marT="9525" marB="457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$0.00</a:t>
                      </a:r>
                      <a:endParaRPr sz="1400" u="none" strike="noStrike" cap="none"/>
                    </a:p>
                  </a:txBody>
                  <a:tcPr marL="9525" marR="9525" marT="9525" marB="45725" anchor="b">
                    <a:lnL w="952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61925">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 of Resident Beds</a:t>
                      </a:r>
                      <a:endParaRPr sz="1400" u="none" strike="noStrike" cap="none"/>
                    </a:p>
                  </a:txBody>
                  <a:tcPr marL="9525" marR="9525" marT="9525" marB="45725" anchor="b">
                    <a:lnL w="126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5</a:t>
                      </a:r>
                      <a:endParaRPr sz="1400" u="none" strike="noStrike" cap="none"/>
                    </a:p>
                  </a:txBody>
                  <a:tcPr marL="9525" marR="9525" marT="9525" marB="457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5</a:t>
                      </a:r>
                      <a:endParaRPr sz="1400" u="none" strike="noStrike" cap="none"/>
                    </a:p>
                  </a:txBody>
                  <a:tcPr marL="9525" marR="9525" marT="9525" marB="45725" anchor="b">
                    <a:lnL w="952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61925">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Total Bed Cost</a:t>
                      </a:r>
                      <a:endParaRPr sz="1400" u="none" strike="noStrike" cap="none"/>
                    </a:p>
                  </a:txBody>
                  <a:tcPr marL="9525" marR="9525" marT="9525" marB="45725" anchor="b">
                    <a:lnL w="126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2">
                  <a:txBody>
                    <a:bodyPr/>
                    <a:lstStyle/>
                    <a:p>
                      <a:pPr marL="0" marR="0" lvl="0" indent="0" algn="ctr"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 </a:t>
                      </a:r>
                      <a:endParaRPr sz="1400" u="none" strike="noStrike" cap="none"/>
                    </a:p>
                  </a:txBody>
                  <a:tcPr marL="9525" marR="9525" marT="9525" marB="457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$500.00</a:t>
                      </a:r>
                      <a:endParaRPr sz="1400" u="none" strike="noStrike" cap="none"/>
                    </a:p>
                  </a:txBody>
                  <a:tcPr marL="9525" marR="9525" marT="9525" marB="45725" anchor="b">
                    <a:lnL w="952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61925">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Annual Fee</a:t>
                      </a:r>
                      <a:endParaRPr sz="1400" u="none" strike="noStrike" cap="none"/>
                    </a:p>
                  </a:txBody>
                  <a:tcPr marL="9525" marR="9525" marT="9525" marB="45725" anchor="b">
                    <a:lnL w="126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$1,000.00</a:t>
                      </a:r>
                      <a:endParaRPr sz="1400" u="none" strike="noStrike" cap="none"/>
                    </a:p>
                  </a:txBody>
                  <a:tcPr marL="9525" marR="9525" marT="9525" marB="45725" anchor="b">
                    <a:lnL w="952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A9D08E"/>
                    </a:solidFill>
                  </a:tcPr>
                </a:tc>
                <a:extLst>
                  <a:ext uri="{0D108BD9-81ED-4DB2-BD59-A6C34878D82A}">
                    <a16:rowId xmlns:a16="http://schemas.microsoft.com/office/drawing/2014/main" val="10006"/>
                  </a:ext>
                </a:extLst>
              </a:tr>
            </a:tbl>
          </a:graphicData>
        </a:graphic>
      </p:graphicFrame>
      <p:sp>
        <p:nvSpPr>
          <p:cNvPr id="351" name="Google Shape;351;g1b52a042835_0_88"/>
          <p:cNvSpPr/>
          <p:nvPr/>
        </p:nvSpPr>
        <p:spPr>
          <a:xfrm>
            <a:off x="301245" y="1967600"/>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aphicFrame>
        <p:nvGraphicFramePr>
          <p:cNvPr id="352" name="Google Shape;352;g1b52a042835_0_88"/>
          <p:cNvGraphicFramePr/>
          <p:nvPr/>
        </p:nvGraphicFramePr>
        <p:xfrm>
          <a:off x="3324225" y="1966964"/>
          <a:ext cx="2495550" cy="1560230"/>
        </p:xfrm>
        <a:graphic>
          <a:graphicData uri="http://schemas.openxmlformats.org/drawingml/2006/table">
            <a:tbl>
              <a:tblPr>
                <a:noFill/>
                <a:tableStyleId>{218B8621-972A-4B8B-A3EB-9580903576D8}</a:tableStyleId>
              </a:tblPr>
              <a:tblGrid>
                <a:gridCol w="1104900">
                  <a:extLst>
                    <a:ext uri="{9D8B030D-6E8A-4147-A177-3AD203B41FA5}">
                      <a16:colId xmlns:a16="http://schemas.microsoft.com/office/drawing/2014/main" val="20000"/>
                    </a:ext>
                  </a:extLst>
                </a:gridCol>
                <a:gridCol w="55245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142875">
                <a:tc gridSpan="3">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Example 2</a:t>
                      </a:r>
                      <a:endParaRPr sz="1400" u="none" strike="noStrike" cap="none"/>
                    </a:p>
                  </a:txBody>
                  <a:tcPr marL="9525" marR="9525" marT="9525" marB="45725" anchor="b">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2875">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License Fee</a:t>
                      </a:r>
                      <a:endParaRPr sz="1400" u="none" strike="noStrike" cap="none"/>
                    </a:p>
                  </a:txBody>
                  <a:tcPr marL="9525" marR="9525" marT="9525" marB="45725" anchor="b">
                    <a:lnL w="126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$500.00</a:t>
                      </a:r>
                      <a:endParaRPr sz="1400" u="none" strike="noStrike" cap="none"/>
                    </a:p>
                  </a:txBody>
                  <a:tcPr marL="9525" marR="9525" marT="9525" marB="457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$500.00</a:t>
                      </a:r>
                      <a:endParaRPr sz="1400" u="none" strike="noStrike" cap="none"/>
                    </a:p>
                  </a:txBody>
                  <a:tcPr marL="9525" marR="9525" marT="9525" marB="45725" anchor="b">
                    <a:lnL w="952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42875">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Resident Bed Fee</a:t>
                      </a:r>
                      <a:endParaRPr sz="1400" u="none" strike="noStrike" cap="none"/>
                    </a:p>
                  </a:txBody>
                  <a:tcPr marL="9525" marR="9525" marT="9525" marB="45725" anchor="b">
                    <a:lnL w="126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$100.00</a:t>
                      </a:r>
                      <a:endParaRPr sz="1400" u="none" strike="noStrike" cap="none"/>
                    </a:p>
                  </a:txBody>
                  <a:tcPr marL="9525" marR="9525" marT="9525" marB="457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$100.00</a:t>
                      </a:r>
                      <a:endParaRPr sz="1400" u="none" strike="noStrike" cap="none"/>
                    </a:p>
                  </a:txBody>
                  <a:tcPr marL="9525" marR="9525" marT="9525" marB="45725" anchor="b">
                    <a:lnL w="952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42875">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Manager Bed</a:t>
                      </a:r>
                      <a:endParaRPr sz="1400" u="none" strike="noStrike" cap="none"/>
                    </a:p>
                  </a:txBody>
                  <a:tcPr marL="9525" marR="9525" marT="9525" marB="45725" anchor="b">
                    <a:lnL w="126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Free</a:t>
                      </a:r>
                      <a:endParaRPr sz="1400" u="none" strike="noStrike" cap="none"/>
                    </a:p>
                  </a:txBody>
                  <a:tcPr marL="9525" marR="9525" marT="9525" marB="457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$0.00</a:t>
                      </a:r>
                      <a:endParaRPr sz="1400" u="none" strike="noStrike" cap="none"/>
                    </a:p>
                  </a:txBody>
                  <a:tcPr marL="9525" marR="9525" marT="9525" marB="45725" anchor="b">
                    <a:lnL w="952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42875">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 of Resident Beds</a:t>
                      </a:r>
                      <a:endParaRPr sz="1400" u="none" strike="noStrike" cap="none"/>
                    </a:p>
                  </a:txBody>
                  <a:tcPr marL="9525" marR="9525" marT="9525" marB="45725" anchor="b">
                    <a:lnL w="126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10</a:t>
                      </a:r>
                      <a:endParaRPr sz="1400" u="none" strike="noStrike" cap="none"/>
                    </a:p>
                  </a:txBody>
                  <a:tcPr marL="9525" marR="9525" marT="9525" marB="457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10</a:t>
                      </a:r>
                      <a:endParaRPr sz="1400" u="none" strike="noStrike" cap="none"/>
                    </a:p>
                  </a:txBody>
                  <a:tcPr marL="9525" marR="9525" marT="9525" marB="45725" anchor="b">
                    <a:lnL w="952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42875">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Total Bed Cost</a:t>
                      </a:r>
                      <a:endParaRPr sz="1400" u="none" strike="noStrike" cap="none"/>
                    </a:p>
                  </a:txBody>
                  <a:tcPr marL="9525" marR="9525" marT="9525" marB="45725" anchor="b">
                    <a:lnL w="126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2">
                  <a:txBody>
                    <a:bodyPr/>
                    <a:lstStyle/>
                    <a:p>
                      <a:pPr marL="0" marR="0" lvl="0" indent="0" algn="ctr"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 </a:t>
                      </a:r>
                      <a:endParaRPr sz="1400" u="none" strike="noStrike" cap="none"/>
                    </a:p>
                  </a:txBody>
                  <a:tcPr marL="9525" marR="9525" marT="9525" marB="457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$1,000.00</a:t>
                      </a:r>
                      <a:endParaRPr sz="1400" u="none" strike="noStrike" cap="none"/>
                    </a:p>
                  </a:txBody>
                  <a:tcPr marL="9525" marR="9525" marT="9525" marB="45725" anchor="b">
                    <a:lnL w="952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42875">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Annual Fee</a:t>
                      </a:r>
                      <a:endParaRPr sz="1400" u="none" strike="noStrike" cap="none"/>
                    </a:p>
                  </a:txBody>
                  <a:tcPr marL="9525" marR="9525" marT="9525" marB="45725" anchor="b">
                    <a:lnL w="126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$1,500.00</a:t>
                      </a:r>
                      <a:endParaRPr sz="1400" u="none" strike="noStrike" cap="none"/>
                    </a:p>
                  </a:txBody>
                  <a:tcPr marL="9525" marR="9525" marT="9525" marB="45725" anchor="b">
                    <a:lnL w="952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A9D08E"/>
                    </a:solidFill>
                  </a:tcPr>
                </a:tc>
                <a:extLst>
                  <a:ext uri="{0D108BD9-81ED-4DB2-BD59-A6C34878D82A}">
                    <a16:rowId xmlns:a16="http://schemas.microsoft.com/office/drawing/2014/main" val="10006"/>
                  </a:ext>
                </a:extLst>
              </a:tr>
            </a:tbl>
          </a:graphicData>
        </a:graphic>
      </p:graphicFrame>
      <p:sp>
        <p:nvSpPr>
          <p:cNvPr id="353" name="Google Shape;353;g1b52a042835_0_88"/>
          <p:cNvSpPr/>
          <p:nvPr/>
        </p:nvSpPr>
        <p:spPr>
          <a:xfrm>
            <a:off x="3324225" y="1967600"/>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aphicFrame>
        <p:nvGraphicFramePr>
          <p:cNvPr id="354" name="Google Shape;354;g1b52a042835_0_88"/>
          <p:cNvGraphicFramePr/>
          <p:nvPr/>
        </p:nvGraphicFramePr>
        <p:xfrm>
          <a:off x="6200137" y="1961827"/>
          <a:ext cx="2495550" cy="1560230"/>
        </p:xfrm>
        <a:graphic>
          <a:graphicData uri="http://schemas.openxmlformats.org/drawingml/2006/table">
            <a:tbl>
              <a:tblPr>
                <a:noFill/>
                <a:tableStyleId>{218B8621-972A-4B8B-A3EB-9580903576D8}</a:tableStyleId>
              </a:tblPr>
              <a:tblGrid>
                <a:gridCol w="1104900">
                  <a:extLst>
                    <a:ext uri="{9D8B030D-6E8A-4147-A177-3AD203B41FA5}">
                      <a16:colId xmlns:a16="http://schemas.microsoft.com/office/drawing/2014/main" val="20000"/>
                    </a:ext>
                  </a:extLst>
                </a:gridCol>
                <a:gridCol w="55245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133350">
                <a:tc gridSpan="3">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Example 3</a:t>
                      </a:r>
                      <a:endParaRPr sz="1400" u="none" strike="noStrike" cap="none"/>
                    </a:p>
                  </a:txBody>
                  <a:tcPr marL="9525" marR="9525" marT="9525" marB="45725" anchor="b">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0975">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License Fee</a:t>
                      </a:r>
                      <a:endParaRPr sz="1400" u="none" strike="noStrike" cap="none"/>
                    </a:p>
                  </a:txBody>
                  <a:tcPr marL="9525" marR="9525" marT="9525" marB="45725" anchor="b">
                    <a:lnL w="126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$500.00</a:t>
                      </a:r>
                      <a:endParaRPr sz="1400" u="none" strike="noStrike" cap="none"/>
                    </a:p>
                  </a:txBody>
                  <a:tcPr marL="9525" marR="9525" marT="9525" marB="457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$500.00</a:t>
                      </a:r>
                      <a:endParaRPr sz="1400" u="none" strike="noStrike" cap="none"/>
                    </a:p>
                  </a:txBody>
                  <a:tcPr marL="9525" marR="9525" marT="9525" marB="45725" anchor="b">
                    <a:lnL w="952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80975">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Resident Bed Fee</a:t>
                      </a:r>
                      <a:endParaRPr sz="1400" u="none" strike="noStrike" cap="none"/>
                    </a:p>
                  </a:txBody>
                  <a:tcPr marL="9525" marR="9525" marT="9525" marB="45725" anchor="b">
                    <a:lnL w="126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$100.00</a:t>
                      </a:r>
                      <a:endParaRPr sz="1400" u="none" strike="noStrike" cap="none"/>
                    </a:p>
                  </a:txBody>
                  <a:tcPr marL="9525" marR="9525" marT="9525" marB="457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$100.00</a:t>
                      </a:r>
                      <a:endParaRPr sz="1400" u="none" strike="noStrike" cap="none"/>
                    </a:p>
                  </a:txBody>
                  <a:tcPr marL="9525" marR="9525" marT="9525" marB="45725" anchor="b">
                    <a:lnL w="952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80975">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Manager Bed</a:t>
                      </a:r>
                      <a:endParaRPr sz="1400" u="none" strike="noStrike" cap="none"/>
                    </a:p>
                  </a:txBody>
                  <a:tcPr marL="9525" marR="9525" marT="9525" marB="45725" anchor="b">
                    <a:lnL w="126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Free</a:t>
                      </a:r>
                      <a:endParaRPr sz="1400" u="none" strike="noStrike" cap="none"/>
                    </a:p>
                  </a:txBody>
                  <a:tcPr marL="9525" marR="9525" marT="9525" marB="457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$0.00</a:t>
                      </a:r>
                      <a:endParaRPr sz="1400" u="none" strike="noStrike" cap="none"/>
                    </a:p>
                  </a:txBody>
                  <a:tcPr marL="9525" marR="9525" marT="9525" marB="45725" anchor="b">
                    <a:lnL w="952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80975">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 of Resident Beds</a:t>
                      </a:r>
                      <a:endParaRPr sz="1400" u="none" strike="noStrike" cap="none"/>
                    </a:p>
                  </a:txBody>
                  <a:tcPr marL="9525" marR="9525" marT="9525" marB="45725" anchor="b">
                    <a:lnL w="126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15</a:t>
                      </a:r>
                      <a:endParaRPr sz="1400" u="none" strike="noStrike" cap="none"/>
                    </a:p>
                  </a:txBody>
                  <a:tcPr marL="9525" marR="9525" marT="9525" marB="457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15</a:t>
                      </a:r>
                      <a:endParaRPr sz="1400" u="none" strike="noStrike" cap="none"/>
                    </a:p>
                  </a:txBody>
                  <a:tcPr marL="9525" marR="9525" marT="9525" marB="45725" anchor="b">
                    <a:lnL w="952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80975">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Total Bed Cost</a:t>
                      </a:r>
                      <a:endParaRPr sz="1400" u="none" strike="noStrike" cap="none"/>
                    </a:p>
                  </a:txBody>
                  <a:tcPr marL="9525" marR="9525" marT="9525" marB="45725" anchor="b">
                    <a:lnL w="126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2">
                  <a:txBody>
                    <a:bodyPr/>
                    <a:lstStyle/>
                    <a:p>
                      <a:pPr marL="0" marR="0" lvl="0" indent="0" algn="ctr"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 </a:t>
                      </a:r>
                      <a:endParaRPr sz="1400" u="none" strike="noStrike" cap="none"/>
                    </a:p>
                  </a:txBody>
                  <a:tcPr marL="9525" marR="9525" marT="9525" marB="457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$1,500.00</a:t>
                      </a:r>
                      <a:endParaRPr sz="1400" u="none" strike="noStrike" cap="none"/>
                    </a:p>
                  </a:txBody>
                  <a:tcPr marL="9525" marR="9525" marT="9525" marB="45725" anchor="b">
                    <a:lnL w="952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90500">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Annual Fee</a:t>
                      </a:r>
                      <a:endParaRPr sz="1400" u="none" strike="noStrike" cap="none"/>
                    </a:p>
                  </a:txBody>
                  <a:tcPr marL="9525" marR="9525" marT="9525" marB="45725" anchor="b">
                    <a:lnL w="126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$2,000.00</a:t>
                      </a:r>
                      <a:endParaRPr sz="1400" u="none" strike="noStrike" cap="none"/>
                    </a:p>
                  </a:txBody>
                  <a:tcPr marL="9525" marR="9525" marT="9525" marB="45725" anchor="b">
                    <a:lnL w="952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A9D08E"/>
                    </a:solid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0"/>
          <p:cNvSpPr txBox="1">
            <a:spLocks noGrp="1"/>
          </p:cNvSpPr>
          <p:nvPr>
            <p:ph type="body" idx="1"/>
          </p:nvPr>
        </p:nvSpPr>
        <p:spPr>
          <a:xfrm>
            <a:off x="67950" y="740865"/>
            <a:ext cx="9008100" cy="3317202"/>
          </a:xfrm>
          <a:prstGeom prst="rect">
            <a:avLst/>
          </a:prstGeom>
          <a:gradFill>
            <a:gsLst>
              <a:gs pos="0">
                <a:srgbClr val="7C898D"/>
              </a:gs>
              <a:gs pos="50000">
                <a:srgbClr val="B4C7CC"/>
              </a:gs>
              <a:gs pos="100000">
                <a:srgbClr val="D8EFF4"/>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r>
              <a:rPr lang="en-US" sz="1400" b="1"/>
              <a:t>Benefits of having AzRHA?</a:t>
            </a:r>
            <a:endParaRPr/>
          </a:p>
          <a:p>
            <a:pPr marL="285750" lvl="0" indent="-285750" algn="l" rtl="0">
              <a:lnSpc>
                <a:spcPct val="100000"/>
              </a:lnSpc>
              <a:spcBef>
                <a:spcPts val="360"/>
              </a:spcBef>
              <a:spcAft>
                <a:spcPts val="0"/>
              </a:spcAft>
              <a:buClr>
                <a:srgbClr val="000000"/>
              </a:buClr>
              <a:buSzPts val="1800"/>
              <a:buFont typeface="Noto Sans Symbols"/>
              <a:buChar char="✔"/>
            </a:pPr>
            <a:r>
              <a:rPr lang="en-US" sz="1400"/>
              <a:t>Facility is still REQUIRED to be licensed by ADHS</a:t>
            </a:r>
            <a:endParaRPr/>
          </a:p>
          <a:p>
            <a:pPr marL="285750" lvl="0" indent="-285750" algn="l" rtl="0">
              <a:lnSpc>
                <a:spcPct val="100000"/>
              </a:lnSpc>
              <a:spcBef>
                <a:spcPts val="360"/>
              </a:spcBef>
              <a:spcAft>
                <a:spcPts val="0"/>
              </a:spcAft>
              <a:buClr>
                <a:srgbClr val="000000"/>
              </a:buClr>
              <a:buSzPts val="1800"/>
              <a:buFont typeface="Noto Sans Symbols"/>
              <a:buChar char="✔"/>
            </a:pPr>
            <a:r>
              <a:rPr lang="en-US" sz="1400"/>
              <a:t>AzRHA is not a State entity; Separate &amp; different policies, requirements &amp; memberships fees may apply</a:t>
            </a:r>
            <a:endParaRPr/>
          </a:p>
          <a:p>
            <a:pPr marL="285750" lvl="0" indent="-285750" algn="l" rtl="0">
              <a:lnSpc>
                <a:spcPct val="100000"/>
              </a:lnSpc>
              <a:spcBef>
                <a:spcPts val="360"/>
              </a:spcBef>
              <a:spcAft>
                <a:spcPts val="0"/>
              </a:spcAft>
              <a:buClr>
                <a:srgbClr val="000000"/>
              </a:buClr>
              <a:buSzPts val="1800"/>
              <a:buFont typeface="Noto Sans Symbols"/>
              <a:buChar char="✔"/>
            </a:pPr>
            <a:r>
              <a:rPr lang="en-US" sz="1400"/>
              <a:t>AzRHA is helpful in creating policies, dealing with residents, &amp; the daily operation of a </a:t>
            </a:r>
            <a:r>
              <a:rPr lang="en-US" sz="1400">
                <a:solidFill>
                  <a:srgbClr val="0070C0"/>
                </a:solidFill>
              </a:rPr>
              <a:t>SLH </a:t>
            </a:r>
            <a:r>
              <a:rPr lang="en-US" sz="1400"/>
              <a:t>facility</a:t>
            </a:r>
            <a:endParaRPr/>
          </a:p>
          <a:p>
            <a:pPr marL="285750" lvl="0" indent="-285750" algn="l" rtl="0">
              <a:lnSpc>
                <a:spcPct val="100000"/>
              </a:lnSpc>
              <a:spcBef>
                <a:spcPts val="360"/>
              </a:spcBef>
              <a:spcAft>
                <a:spcPts val="0"/>
              </a:spcAft>
              <a:buClr>
                <a:srgbClr val="000000"/>
              </a:buClr>
              <a:buSzPts val="1800"/>
              <a:buFont typeface="Noto Sans Symbols"/>
              <a:buChar char="✔"/>
            </a:pPr>
            <a:r>
              <a:rPr lang="en-US" sz="1400"/>
              <a:t>Facilities certified by AzRHA </a:t>
            </a:r>
            <a:r>
              <a:rPr lang="en-US" sz="1400" u="sng"/>
              <a:t>are still required to comply with all state regulations</a:t>
            </a:r>
            <a:endParaRPr sz="1400"/>
          </a:p>
          <a:p>
            <a:pPr marL="285750" lvl="0" indent="-285750" algn="l" rtl="0">
              <a:lnSpc>
                <a:spcPct val="100000"/>
              </a:lnSpc>
              <a:spcBef>
                <a:spcPts val="360"/>
              </a:spcBef>
              <a:spcAft>
                <a:spcPts val="0"/>
              </a:spcAft>
              <a:buClr>
                <a:srgbClr val="000000"/>
              </a:buClr>
              <a:buSzPts val="1800"/>
              <a:buFont typeface="Noto Sans Symbols"/>
              <a:buChar char="✔"/>
            </a:pPr>
            <a:r>
              <a:rPr lang="en-US" sz="1400"/>
              <a:t>AzRHA certified facilities are </a:t>
            </a:r>
            <a:r>
              <a:rPr lang="en-US" sz="1400" i="1"/>
              <a:t>not required </a:t>
            </a:r>
            <a:r>
              <a:rPr lang="en-US" sz="1400"/>
              <a:t>to have an initial application inspection, or annual compliance inspections conducted by ADHS </a:t>
            </a:r>
            <a:endParaRPr/>
          </a:p>
          <a:p>
            <a:pPr marL="285750" lvl="0" indent="-285750" algn="l" rtl="0">
              <a:lnSpc>
                <a:spcPct val="100000"/>
              </a:lnSpc>
              <a:spcBef>
                <a:spcPts val="360"/>
              </a:spcBef>
              <a:spcAft>
                <a:spcPts val="0"/>
              </a:spcAft>
              <a:buClr>
                <a:srgbClr val="000000"/>
              </a:buClr>
              <a:buSzPts val="1800"/>
              <a:buFont typeface="Noto Sans Symbols"/>
              <a:buChar char="✔"/>
            </a:pPr>
            <a:r>
              <a:rPr lang="en-US" sz="1400" b="1"/>
              <a:t>A</a:t>
            </a:r>
            <a:r>
              <a:rPr lang="en-US" sz="1400"/>
              <a:t> </a:t>
            </a:r>
            <a:r>
              <a:rPr lang="en-US" sz="1400" b="1"/>
              <a:t>current AzRHA copy must be provided with the submission of the ADHS application</a:t>
            </a:r>
            <a:endParaRPr/>
          </a:p>
          <a:p>
            <a:pPr marL="285750" lvl="0" indent="-285750" algn="l" rtl="0">
              <a:lnSpc>
                <a:spcPct val="100000"/>
              </a:lnSpc>
              <a:spcBef>
                <a:spcPts val="360"/>
              </a:spcBef>
              <a:spcAft>
                <a:spcPts val="0"/>
              </a:spcAft>
              <a:buClr>
                <a:srgbClr val="000000"/>
              </a:buClr>
              <a:buSzPts val="1800"/>
              <a:buFont typeface="Noto Sans Symbols"/>
              <a:buChar char="✔"/>
            </a:pPr>
            <a:r>
              <a:rPr lang="en-US" sz="1400"/>
              <a:t>AzRHA certified homes are still subject to </a:t>
            </a:r>
            <a:r>
              <a:rPr lang="en-US" sz="1400" u="sng"/>
              <a:t>complaint inspections by ADHS</a:t>
            </a:r>
            <a:endParaRPr sz="1400"/>
          </a:p>
          <a:p>
            <a:pPr marL="0" lvl="0" indent="0" algn="ctr" rtl="0">
              <a:lnSpc>
                <a:spcPct val="100000"/>
              </a:lnSpc>
              <a:spcBef>
                <a:spcPts val="360"/>
              </a:spcBef>
              <a:spcAft>
                <a:spcPts val="0"/>
              </a:spcAft>
              <a:buSzPts val="1800"/>
              <a:buNone/>
            </a:pPr>
            <a:r>
              <a:rPr lang="en-US" sz="1400"/>
              <a:t>Contact info:  Website: </a:t>
            </a:r>
            <a:r>
              <a:rPr lang="en-US" sz="1400" u="sng">
                <a:solidFill>
                  <a:srgbClr val="0070C0"/>
                </a:solidFill>
                <a:hlinkClick r:id="rId3">
                  <a:extLst>
                    <a:ext uri="{A12FA001-AC4F-418D-AE19-62706E023703}">
                      <ahyp:hlinkClr xmlns:ahyp="http://schemas.microsoft.com/office/drawing/2018/hyperlinkcolor" val="tx"/>
                    </a:ext>
                  </a:extLst>
                </a:hlinkClick>
              </a:rPr>
              <a:t>www.AzRHA.org</a:t>
            </a:r>
            <a:r>
              <a:rPr lang="en-US" sz="1400">
                <a:solidFill>
                  <a:srgbClr val="0070C0"/>
                </a:solidFill>
              </a:rPr>
              <a:t>   </a:t>
            </a:r>
            <a:r>
              <a:rPr lang="en-US" sz="1400"/>
              <a:t>or Email: </a:t>
            </a:r>
            <a:r>
              <a:rPr lang="en-US" sz="1400" u="sng">
                <a:solidFill>
                  <a:srgbClr val="0070C0"/>
                </a:solidFill>
                <a:hlinkClick r:id="rId4">
                  <a:extLst>
                    <a:ext uri="{A12FA001-AC4F-418D-AE19-62706E023703}">
                      <ahyp:hlinkClr xmlns:ahyp="http://schemas.microsoft.com/office/drawing/2018/hyperlinkcolor" val="tx"/>
                    </a:ext>
                  </a:extLst>
                </a:hlinkClick>
              </a:rPr>
              <a:t>info@MyAzRHA.org</a:t>
            </a:r>
            <a:r>
              <a:rPr lang="en-US" sz="1400">
                <a:solidFill>
                  <a:srgbClr val="0070C0"/>
                </a:solidFill>
              </a:rPr>
              <a:t> </a:t>
            </a:r>
            <a:r>
              <a:rPr lang="en-US" sz="1400"/>
              <a:t>(no phone #)</a:t>
            </a:r>
            <a:endParaRPr/>
          </a:p>
        </p:txBody>
      </p:sp>
      <p:sp>
        <p:nvSpPr>
          <p:cNvPr id="360" name="Google Shape;360;p30"/>
          <p:cNvSpPr txBox="1"/>
          <p:nvPr/>
        </p:nvSpPr>
        <p:spPr>
          <a:xfrm>
            <a:off x="0" y="0"/>
            <a:ext cx="3270482"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AzRHA (Optional) </a:t>
            </a:r>
            <a:endParaRPr sz="2800" b="1" i="0" u="none" strike="noStrike" cap="none">
              <a:solidFill>
                <a:srgbClr val="000000"/>
              </a:solidFill>
              <a:latin typeface="Arial"/>
              <a:ea typeface="Arial"/>
              <a:cs typeface="Arial"/>
              <a:sym typeface="Arial"/>
            </a:endParaRPr>
          </a:p>
        </p:txBody>
      </p:sp>
      <p:pic>
        <p:nvPicPr>
          <p:cNvPr id="361" name="Google Shape;361;p30"/>
          <p:cNvPicPr preferRelativeResize="0"/>
          <p:nvPr/>
        </p:nvPicPr>
        <p:blipFill rotWithShape="1">
          <a:blip r:embed="rId5">
            <a:alphaModFix/>
          </a:blip>
          <a:srcRect/>
          <a:stretch/>
        </p:blipFill>
        <p:spPr>
          <a:xfrm>
            <a:off x="7235107" y="1"/>
            <a:ext cx="1908893" cy="74086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1"/>
          <p:cNvSpPr txBox="1"/>
          <p:nvPr/>
        </p:nvSpPr>
        <p:spPr>
          <a:xfrm>
            <a:off x="-1" y="0"/>
            <a:ext cx="4024696" cy="61552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Application: AzRHA </a:t>
            </a:r>
            <a:endParaRPr sz="2800" b="1" i="0" u="none" strike="noStrike" cap="none">
              <a:solidFill>
                <a:srgbClr val="000000"/>
              </a:solidFill>
              <a:latin typeface="Arial"/>
              <a:ea typeface="Arial"/>
              <a:cs typeface="Arial"/>
              <a:sym typeface="Arial"/>
            </a:endParaRPr>
          </a:p>
        </p:txBody>
      </p:sp>
      <p:pic>
        <p:nvPicPr>
          <p:cNvPr id="367" name="Google Shape;367;p31"/>
          <p:cNvPicPr preferRelativeResize="0"/>
          <p:nvPr/>
        </p:nvPicPr>
        <p:blipFill rotWithShape="1">
          <a:blip r:embed="rId3">
            <a:alphaModFix/>
          </a:blip>
          <a:srcRect/>
          <a:stretch/>
        </p:blipFill>
        <p:spPr>
          <a:xfrm>
            <a:off x="7235107" y="1"/>
            <a:ext cx="1908893" cy="740864"/>
          </a:xfrm>
          <a:prstGeom prst="rect">
            <a:avLst/>
          </a:prstGeom>
          <a:noFill/>
          <a:ln>
            <a:noFill/>
          </a:ln>
        </p:spPr>
      </p:pic>
      <p:pic>
        <p:nvPicPr>
          <p:cNvPr id="368" name="Google Shape;368;p31"/>
          <p:cNvPicPr preferRelativeResize="0"/>
          <p:nvPr/>
        </p:nvPicPr>
        <p:blipFill rotWithShape="1">
          <a:blip r:embed="rId4">
            <a:alphaModFix/>
          </a:blip>
          <a:srcRect/>
          <a:stretch/>
        </p:blipFill>
        <p:spPr>
          <a:xfrm>
            <a:off x="4745536" y="1728683"/>
            <a:ext cx="4298349" cy="2369431"/>
          </a:xfrm>
          <a:prstGeom prst="rect">
            <a:avLst/>
          </a:prstGeom>
          <a:noFill/>
          <a:ln>
            <a:noFill/>
          </a:ln>
        </p:spPr>
      </p:pic>
      <p:sp>
        <p:nvSpPr>
          <p:cNvPr id="369" name="Google Shape;369;p31"/>
          <p:cNvSpPr txBox="1"/>
          <p:nvPr/>
        </p:nvSpPr>
        <p:spPr>
          <a:xfrm>
            <a:off x="373769" y="1279088"/>
            <a:ext cx="4024696" cy="1292662"/>
          </a:xfrm>
          <a:prstGeom prst="rect">
            <a:avLst/>
          </a:prstGeom>
          <a:gradFill>
            <a:gsLst>
              <a:gs pos="0">
                <a:srgbClr val="7C898D"/>
              </a:gs>
              <a:gs pos="50000">
                <a:srgbClr val="B4C7CC"/>
              </a:gs>
              <a:gs pos="100000">
                <a:srgbClr val="D8EFF4"/>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Did you mark </a:t>
            </a:r>
            <a:r>
              <a:rPr lang="en-US" sz="1400" b="1" i="0" u="none" strike="noStrike" cap="none">
                <a:solidFill>
                  <a:srgbClr val="000000"/>
                </a:solidFill>
                <a:latin typeface="Arial"/>
                <a:ea typeface="Arial"/>
                <a:cs typeface="Arial"/>
                <a:sym typeface="Arial"/>
              </a:rPr>
              <a:t>YES</a:t>
            </a:r>
            <a:r>
              <a:rPr lang="en-US" sz="1400" b="0" i="0" u="none" strike="noStrike" cap="none">
                <a:solidFill>
                  <a:srgbClr val="000000"/>
                </a:solidFill>
                <a:latin typeface="Arial"/>
                <a:ea typeface="Arial"/>
                <a:cs typeface="Arial"/>
                <a:sym typeface="Arial"/>
              </a:rPr>
              <a:t> &amp; name the certification?</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Is so, then you must provide this!</a:t>
            </a:r>
            <a:endParaRPr/>
          </a:p>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(Do not send the AzRHA application, only send a copy of the certificate)</a:t>
            </a:r>
            <a:endParaRPr/>
          </a:p>
        </p:txBody>
      </p:sp>
      <p:pic>
        <p:nvPicPr>
          <p:cNvPr id="370" name="Google Shape;370;p31"/>
          <p:cNvPicPr preferRelativeResize="0"/>
          <p:nvPr/>
        </p:nvPicPr>
        <p:blipFill rotWithShape="1">
          <a:blip r:embed="rId5">
            <a:alphaModFix/>
          </a:blip>
          <a:srcRect/>
          <a:stretch/>
        </p:blipFill>
        <p:spPr>
          <a:xfrm>
            <a:off x="4745536" y="819915"/>
            <a:ext cx="4298349" cy="742950"/>
          </a:xfrm>
          <a:prstGeom prst="rect">
            <a:avLst/>
          </a:prstGeom>
          <a:noFill/>
          <a:ln>
            <a:noFill/>
          </a:ln>
        </p:spPr>
      </p:pic>
      <p:cxnSp>
        <p:nvCxnSpPr>
          <p:cNvPr id="371" name="Google Shape;371;p31"/>
          <p:cNvCxnSpPr/>
          <p:nvPr/>
        </p:nvCxnSpPr>
        <p:spPr>
          <a:xfrm rot="10800000" flipH="1">
            <a:off x="3931252" y="1350218"/>
            <a:ext cx="814284" cy="93442"/>
          </a:xfrm>
          <a:prstGeom prst="straightConnector1">
            <a:avLst/>
          </a:prstGeom>
          <a:noFill/>
          <a:ln w="25400" cap="flat" cmpd="sng">
            <a:solidFill>
              <a:schemeClr val="accent6"/>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372" name="Google Shape;372;p31"/>
          <p:cNvCxnSpPr/>
          <p:nvPr/>
        </p:nvCxnSpPr>
        <p:spPr>
          <a:xfrm>
            <a:off x="3931252" y="2396128"/>
            <a:ext cx="814284" cy="126815"/>
          </a:xfrm>
          <a:prstGeom prst="straightConnector1">
            <a:avLst/>
          </a:prstGeom>
          <a:noFill/>
          <a:ln w="25400" cap="flat" cmpd="sng">
            <a:solidFill>
              <a:schemeClr val="accent3"/>
            </a:solidFill>
            <a:prstDash val="solid"/>
            <a:round/>
            <a:headEnd type="none" w="sm" len="sm"/>
            <a:tailEnd type="triangle" w="med" len="med"/>
          </a:ln>
          <a:effectLst>
            <a:outerShdw blurRad="40000" dist="20000" dir="5400000" rotWithShape="0">
              <a:srgbClr val="000000">
                <a:alpha val="37647"/>
              </a:srgbClr>
            </a:outerShdw>
          </a:effectLst>
        </p:spPr>
      </p:cxn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2"/>
          <p:cNvSpPr txBox="1">
            <a:spLocks noGrp="1"/>
          </p:cNvSpPr>
          <p:nvPr>
            <p:ph type="body" idx="1"/>
          </p:nvPr>
        </p:nvSpPr>
        <p:spPr>
          <a:xfrm>
            <a:off x="83434" y="620973"/>
            <a:ext cx="2809946" cy="2022109"/>
          </a:xfrm>
          <a:prstGeom prst="rect">
            <a:avLst/>
          </a:prstGeom>
          <a:gradFill>
            <a:gsLst>
              <a:gs pos="0">
                <a:srgbClr val="7C898D"/>
              </a:gs>
              <a:gs pos="50000">
                <a:srgbClr val="B4C7CC"/>
              </a:gs>
              <a:gs pos="100000">
                <a:srgbClr val="D8EFF4"/>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114300" lvl="0" indent="0" algn="ctr" rtl="0">
              <a:lnSpc>
                <a:spcPct val="100000"/>
              </a:lnSpc>
              <a:spcBef>
                <a:spcPts val="360"/>
              </a:spcBef>
              <a:spcAft>
                <a:spcPts val="0"/>
              </a:spcAft>
              <a:buSzPts val="1800"/>
              <a:buNone/>
            </a:pPr>
            <a:r>
              <a:rPr lang="en-US" sz="1200" b="1">
                <a:solidFill>
                  <a:srgbClr val="0070C0"/>
                </a:solidFill>
                <a:latin typeface="Arial"/>
                <a:ea typeface="Arial"/>
                <a:cs typeface="Arial"/>
                <a:sym typeface="Arial"/>
              </a:rPr>
              <a:t>Initial</a:t>
            </a:r>
            <a:endParaRPr/>
          </a:p>
          <a:p>
            <a:pPr marL="457200" lvl="0" indent="-342900" algn="l" rtl="0">
              <a:lnSpc>
                <a:spcPct val="100000"/>
              </a:lnSpc>
              <a:spcBef>
                <a:spcPts val="360"/>
              </a:spcBef>
              <a:spcAft>
                <a:spcPts val="0"/>
              </a:spcAft>
              <a:buSzPts val="1800"/>
              <a:buFont typeface="Noto Sans Symbols"/>
              <a:buChar char="✔"/>
            </a:pPr>
            <a:r>
              <a:rPr lang="en-US" sz="1200">
                <a:latin typeface="Arial"/>
                <a:ea typeface="Arial"/>
                <a:cs typeface="Arial"/>
                <a:sym typeface="Arial"/>
              </a:rPr>
              <a:t>Checklist / Cover Page</a:t>
            </a:r>
            <a:endParaRPr/>
          </a:p>
          <a:p>
            <a:pPr marL="457200" lvl="0" indent="-342900" algn="l" rtl="0">
              <a:lnSpc>
                <a:spcPct val="100000"/>
              </a:lnSpc>
              <a:spcBef>
                <a:spcPts val="360"/>
              </a:spcBef>
              <a:spcAft>
                <a:spcPts val="0"/>
              </a:spcAft>
              <a:buSzPts val="1800"/>
              <a:buFont typeface="Noto Sans Symbols"/>
              <a:buChar char="✔"/>
            </a:pPr>
            <a:r>
              <a:rPr lang="en-US" sz="1200">
                <a:latin typeface="Arial"/>
                <a:ea typeface="Arial"/>
                <a:cs typeface="Arial"/>
                <a:sym typeface="Arial"/>
              </a:rPr>
              <a:t>Application</a:t>
            </a:r>
            <a:endParaRPr/>
          </a:p>
          <a:p>
            <a:pPr marL="457200" lvl="0" indent="-342900" algn="l" rtl="0">
              <a:lnSpc>
                <a:spcPct val="100000"/>
              </a:lnSpc>
              <a:spcBef>
                <a:spcPts val="360"/>
              </a:spcBef>
              <a:spcAft>
                <a:spcPts val="0"/>
              </a:spcAft>
              <a:buSzPts val="1800"/>
              <a:buFont typeface="Noto Sans Symbols"/>
              <a:buChar char="✔"/>
            </a:pPr>
            <a:r>
              <a:rPr lang="en-US" sz="1200">
                <a:latin typeface="Arial"/>
                <a:ea typeface="Arial"/>
                <a:cs typeface="Arial"/>
                <a:sym typeface="Arial"/>
              </a:rPr>
              <a:t>Arizona Statement of Citizenship or Alien Status Form</a:t>
            </a:r>
            <a:endParaRPr/>
          </a:p>
          <a:p>
            <a:pPr marL="457200" lvl="0" indent="-342900" algn="l" rtl="0">
              <a:lnSpc>
                <a:spcPct val="100000"/>
              </a:lnSpc>
              <a:spcBef>
                <a:spcPts val="360"/>
              </a:spcBef>
              <a:spcAft>
                <a:spcPts val="0"/>
              </a:spcAft>
              <a:buSzPts val="1800"/>
              <a:buFont typeface="Noto Sans Symbols"/>
              <a:buChar char="✔"/>
            </a:pPr>
            <a:r>
              <a:rPr lang="en-US" sz="1200">
                <a:latin typeface="Arial"/>
                <a:ea typeface="Arial"/>
                <a:cs typeface="Arial"/>
                <a:sym typeface="Arial"/>
              </a:rPr>
              <a:t>Owner Attestation Form</a:t>
            </a:r>
            <a:endParaRPr/>
          </a:p>
          <a:p>
            <a:pPr marL="114300" lvl="0" indent="0" algn="l" rtl="0">
              <a:lnSpc>
                <a:spcPct val="100000"/>
              </a:lnSpc>
              <a:spcBef>
                <a:spcPts val="360"/>
              </a:spcBef>
              <a:spcAft>
                <a:spcPts val="0"/>
              </a:spcAft>
              <a:buSzPts val="1800"/>
              <a:buNone/>
            </a:pPr>
            <a:endParaRPr sz="1200">
              <a:latin typeface="Arial"/>
              <a:ea typeface="Arial"/>
              <a:cs typeface="Arial"/>
              <a:sym typeface="Arial"/>
            </a:endParaRPr>
          </a:p>
          <a:p>
            <a:pPr marL="571500" lvl="1" indent="0" algn="l" rtl="0">
              <a:lnSpc>
                <a:spcPct val="100000"/>
              </a:lnSpc>
              <a:spcBef>
                <a:spcPts val="0"/>
              </a:spcBef>
              <a:spcAft>
                <a:spcPts val="0"/>
              </a:spcAft>
              <a:buSzPts val="1800"/>
              <a:buNone/>
            </a:pPr>
            <a:endParaRPr sz="1800">
              <a:latin typeface="Arial"/>
              <a:ea typeface="Arial"/>
              <a:cs typeface="Arial"/>
              <a:sym typeface="Arial"/>
            </a:endParaRPr>
          </a:p>
        </p:txBody>
      </p:sp>
      <p:sp>
        <p:nvSpPr>
          <p:cNvPr id="378" name="Google Shape;378;p32"/>
          <p:cNvSpPr txBox="1">
            <a:spLocks noGrp="1"/>
          </p:cNvSpPr>
          <p:nvPr>
            <p:ph type="title"/>
          </p:nvPr>
        </p:nvSpPr>
        <p:spPr>
          <a:xfrm>
            <a:off x="0" y="0"/>
            <a:ext cx="9144000" cy="69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2800" b="1">
                <a:latin typeface="Arial"/>
                <a:ea typeface="Arial"/>
                <a:cs typeface="Arial"/>
                <a:sym typeface="Arial"/>
              </a:rPr>
              <a:t>Application: Submitting the Basic Package to ADHS</a:t>
            </a:r>
            <a:endParaRPr sz="2800" b="1">
              <a:latin typeface="Arial"/>
              <a:ea typeface="Arial"/>
              <a:cs typeface="Arial"/>
              <a:sym typeface="Arial"/>
            </a:endParaRPr>
          </a:p>
        </p:txBody>
      </p:sp>
      <p:sp>
        <p:nvSpPr>
          <p:cNvPr id="379" name="Google Shape;379;p32"/>
          <p:cNvSpPr txBox="1"/>
          <p:nvPr/>
        </p:nvSpPr>
        <p:spPr>
          <a:xfrm>
            <a:off x="3167030" y="620973"/>
            <a:ext cx="2809943" cy="646331"/>
          </a:xfrm>
          <a:prstGeom prst="rect">
            <a:avLst/>
          </a:prstGeom>
          <a:gradFill>
            <a:gsLst>
              <a:gs pos="0">
                <a:srgbClr val="7C898D"/>
              </a:gs>
              <a:gs pos="50000">
                <a:srgbClr val="B4C7CC"/>
              </a:gs>
              <a:gs pos="100000">
                <a:srgbClr val="D8EFF4"/>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200" b="1" i="0" u="none" strike="noStrike" cap="none">
                <a:solidFill>
                  <a:srgbClr val="00B050"/>
                </a:solidFill>
                <a:latin typeface="Arial"/>
                <a:ea typeface="Arial"/>
                <a:cs typeface="Arial"/>
                <a:sym typeface="Arial"/>
              </a:rPr>
              <a:t>Renewal</a:t>
            </a:r>
            <a:endParaRPr/>
          </a:p>
          <a:p>
            <a:pPr marL="171450" marR="0" lvl="0" indent="-171450" algn="l" rtl="0">
              <a:lnSpc>
                <a:spcPct val="100000"/>
              </a:lnSpc>
              <a:spcBef>
                <a:spcPts val="0"/>
              </a:spcBef>
              <a:spcAft>
                <a:spcPts val="0"/>
              </a:spcAft>
              <a:buClr>
                <a:srgbClr val="000000"/>
              </a:buClr>
              <a:buSzPts val="1200"/>
              <a:buFont typeface="Noto Sans Symbols"/>
              <a:buChar char="✔"/>
            </a:pPr>
            <a:r>
              <a:rPr lang="en-US" sz="1200" b="0" i="0" u="none" strike="noStrike" cap="none">
                <a:solidFill>
                  <a:srgbClr val="000000"/>
                </a:solidFill>
                <a:latin typeface="Arial"/>
                <a:ea typeface="Arial"/>
                <a:cs typeface="Arial"/>
                <a:sym typeface="Arial"/>
              </a:rPr>
              <a:t>Checklist / Cover Page</a:t>
            </a:r>
            <a:endParaRPr/>
          </a:p>
          <a:p>
            <a:pPr marL="171450" marR="0" lvl="0" indent="-171450" algn="l" rtl="0">
              <a:lnSpc>
                <a:spcPct val="100000"/>
              </a:lnSpc>
              <a:spcBef>
                <a:spcPts val="0"/>
              </a:spcBef>
              <a:spcAft>
                <a:spcPts val="0"/>
              </a:spcAft>
              <a:buClr>
                <a:srgbClr val="000000"/>
              </a:buClr>
              <a:buSzPts val="1200"/>
              <a:buFont typeface="Noto Sans Symbols"/>
              <a:buChar char="✔"/>
            </a:pPr>
            <a:r>
              <a:rPr lang="en-US" sz="1200" b="0" i="0" u="none" strike="noStrike" cap="none">
                <a:solidFill>
                  <a:srgbClr val="000000"/>
                </a:solidFill>
                <a:latin typeface="Arial"/>
                <a:ea typeface="Arial"/>
                <a:cs typeface="Arial"/>
                <a:sym typeface="Arial"/>
              </a:rPr>
              <a:t>Application</a:t>
            </a:r>
            <a:endParaRPr/>
          </a:p>
        </p:txBody>
      </p:sp>
      <p:sp>
        <p:nvSpPr>
          <p:cNvPr id="380" name="Google Shape;380;p32"/>
          <p:cNvSpPr txBox="1"/>
          <p:nvPr/>
        </p:nvSpPr>
        <p:spPr>
          <a:xfrm>
            <a:off x="6250623" y="620973"/>
            <a:ext cx="2809943" cy="646331"/>
          </a:xfrm>
          <a:prstGeom prst="rect">
            <a:avLst/>
          </a:prstGeom>
          <a:gradFill>
            <a:gsLst>
              <a:gs pos="0">
                <a:srgbClr val="7C898D"/>
              </a:gs>
              <a:gs pos="50000">
                <a:srgbClr val="B4C7CC"/>
              </a:gs>
              <a:gs pos="100000">
                <a:srgbClr val="D8EFF4"/>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200" b="1" i="0" u="none" strike="noStrike" cap="none">
                <a:solidFill>
                  <a:schemeClr val="accent6"/>
                </a:solidFill>
                <a:latin typeface="Arial"/>
                <a:ea typeface="Arial"/>
                <a:cs typeface="Arial"/>
                <a:sym typeface="Arial"/>
              </a:rPr>
              <a:t>Modification</a:t>
            </a:r>
            <a:endParaRPr/>
          </a:p>
          <a:p>
            <a:pPr marL="171450" marR="0" lvl="0" indent="-171450" algn="l" rtl="0">
              <a:lnSpc>
                <a:spcPct val="100000"/>
              </a:lnSpc>
              <a:spcBef>
                <a:spcPts val="0"/>
              </a:spcBef>
              <a:spcAft>
                <a:spcPts val="0"/>
              </a:spcAft>
              <a:buClr>
                <a:srgbClr val="000000"/>
              </a:buClr>
              <a:buSzPts val="1200"/>
              <a:buFont typeface="Noto Sans Symbols"/>
              <a:buChar char="✔"/>
            </a:pPr>
            <a:r>
              <a:rPr lang="en-US" sz="1200" b="0" i="0" u="none" strike="noStrike" cap="none">
                <a:solidFill>
                  <a:srgbClr val="000000"/>
                </a:solidFill>
                <a:latin typeface="Arial"/>
                <a:ea typeface="Arial"/>
                <a:cs typeface="Arial"/>
                <a:sym typeface="Arial"/>
              </a:rPr>
              <a:t>Checklist / Cover Page</a:t>
            </a:r>
            <a:endParaRPr/>
          </a:p>
          <a:p>
            <a:pPr marL="171450" marR="0" lvl="0" indent="-171450" algn="l" rtl="0">
              <a:lnSpc>
                <a:spcPct val="100000"/>
              </a:lnSpc>
              <a:spcBef>
                <a:spcPts val="0"/>
              </a:spcBef>
              <a:spcAft>
                <a:spcPts val="0"/>
              </a:spcAft>
              <a:buClr>
                <a:srgbClr val="000000"/>
              </a:buClr>
              <a:buSzPts val="1200"/>
              <a:buFont typeface="Noto Sans Symbols"/>
              <a:buChar char="✔"/>
            </a:pPr>
            <a:r>
              <a:rPr lang="en-US" sz="1200" b="0" i="0" u="none" strike="noStrike" cap="none">
                <a:solidFill>
                  <a:srgbClr val="000000"/>
                </a:solidFill>
                <a:latin typeface="Arial"/>
                <a:ea typeface="Arial"/>
                <a:cs typeface="Arial"/>
                <a:sym typeface="Arial"/>
              </a:rPr>
              <a:t>Application</a:t>
            </a:r>
            <a:endParaRPr/>
          </a:p>
        </p:txBody>
      </p:sp>
      <p:sp>
        <p:nvSpPr>
          <p:cNvPr id="381" name="Google Shape;381;p32"/>
          <p:cNvSpPr txBox="1"/>
          <p:nvPr/>
        </p:nvSpPr>
        <p:spPr>
          <a:xfrm>
            <a:off x="83434" y="2798266"/>
            <a:ext cx="2809945" cy="1046440"/>
          </a:xfrm>
          <a:prstGeom prst="rect">
            <a:avLst/>
          </a:prstGeom>
          <a:gradFill>
            <a:gsLst>
              <a:gs pos="0">
                <a:srgbClr val="7C898D"/>
              </a:gs>
              <a:gs pos="50000">
                <a:srgbClr val="B4C7CC"/>
              </a:gs>
              <a:gs pos="100000">
                <a:srgbClr val="D8EFF4"/>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200" b="1" i="0" u="none" strike="noStrike" cap="none">
                <a:solidFill>
                  <a:srgbClr val="0070C0"/>
                </a:solidFill>
                <a:latin typeface="Arial"/>
                <a:ea typeface="Arial"/>
                <a:cs typeface="Arial"/>
                <a:sym typeface="Arial"/>
              </a:rPr>
              <a:t>Initial – To Submit with Application</a:t>
            </a:r>
            <a:endParaRPr/>
          </a:p>
          <a:p>
            <a:pPr marL="171450" marR="0" lvl="0" indent="-171450" algn="l" rtl="0">
              <a:lnSpc>
                <a:spcPct val="100000"/>
              </a:lnSpc>
              <a:spcBef>
                <a:spcPts val="0"/>
              </a:spcBef>
              <a:spcAft>
                <a:spcPts val="0"/>
              </a:spcAft>
              <a:buClr>
                <a:srgbClr val="000000"/>
              </a:buClr>
              <a:buSzPts val="1200"/>
              <a:buFont typeface="Noto Sans Symbols"/>
              <a:buChar char="✔"/>
            </a:pPr>
            <a:r>
              <a:rPr lang="en-US" sz="1200" b="0" i="0" u="none" strike="noStrike" cap="none">
                <a:solidFill>
                  <a:srgbClr val="000000"/>
                </a:solidFill>
                <a:latin typeface="Arial"/>
                <a:ea typeface="Arial"/>
                <a:cs typeface="Arial"/>
                <a:sym typeface="Arial"/>
              </a:rPr>
              <a:t>License Fee</a:t>
            </a:r>
            <a:endParaRPr/>
          </a:p>
          <a:p>
            <a:pPr marL="171450" marR="0" lvl="0" indent="-171450" algn="l" rtl="0">
              <a:lnSpc>
                <a:spcPct val="100000"/>
              </a:lnSpc>
              <a:spcBef>
                <a:spcPts val="0"/>
              </a:spcBef>
              <a:spcAft>
                <a:spcPts val="0"/>
              </a:spcAft>
              <a:buClr>
                <a:srgbClr val="000000"/>
              </a:buClr>
              <a:buSzPts val="1200"/>
              <a:buFont typeface="Noto Sans Symbols"/>
              <a:buChar char="✔"/>
            </a:pPr>
            <a:r>
              <a:rPr lang="en-US" sz="1200" b="0" i="0" u="none" strike="noStrike" cap="none">
                <a:solidFill>
                  <a:srgbClr val="000000"/>
                </a:solidFill>
                <a:latin typeface="Arial"/>
                <a:ea typeface="Arial"/>
                <a:cs typeface="Arial"/>
                <a:sym typeface="Arial"/>
              </a:rPr>
              <a:t>Government Photo ID</a:t>
            </a:r>
            <a:endParaRPr/>
          </a:p>
          <a:p>
            <a:pPr marL="171450" marR="0" lvl="0" indent="-171450" algn="l" rtl="0">
              <a:lnSpc>
                <a:spcPct val="100000"/>
              </a:lnSpc>
              <a:spcBef>
                <a:spcPts val="0"/>
              </a:spcBef>
              <a:spcAft>
                <a:spcPts val="0"/>
              </a:spcAft>
              <a:buClr>
                <a:srgbClr val="000000"/>
              </a:buClr>
              <a:buSzPts val="1200"/>
              <a:buFont typeface="Noto Sans Symbols"/>
              <a:buChar char="✔"/>
            </a:pPr>
            <a:r>
              <a:rPr lang="en-US" sz="1200" b="0" i="0" u="none" strike="noStrike" cap="none">
                <a:solidFill>
                  <a:srgbClr val="000000"/>
                </a:solidFill>
                <a:latin typeface="Arial"/>
                <a:ea typeface="Arial"/>
                <a:cs typeface="Arial"/>
                <a:sym typeface="Arial"/>
              </a:rPr>
              <a:t>Floor Plans</a:t>
            </a:r>
            <a:endParaRPr/>
          </a:p>
          <a:p>
            <a:pPr marL="171450" marR="0" lvl="0" indent="-171450" algn="l" rtl="0">
              <a:lnSpc>
                <a:spcPct val="100000"/>
              </a:lnSpc>
              <a:spcBef>
                <a:spcPts val="0"/>
              </a:spcBef>
              <a:spcAft>
                <a:spcPts val="0"/>
              </a:spcAft>
              <a:buClr>
                <a:srgbClr val="000000"/>
              </a:buClr>
              <a:buSzPts val="1200"/>
              <a:buFont typeface="Noto Sans Symbols"/>
              <a:buChar char="✔"/>
            </a:pPr>
            <a:r>
              <a:rPr lang="en-US" sz="1200" b="0" i="0" u="none" strike="noStrike" cap="none">
                <a:solidFill>
                  <a:srgbClr val="000000"/>
                </a:solidFill>
                <a:latin typeface="Arial"/>
                <a:ea typeface="Arial"/>
                <a:cs typeface="Arial"/>
                <a:sym typeface="Arial"/>
              </a:rPr>
              <a:t>Certification – </a:t>
            </a:r>
            <a:r>
              <a:rPr lang="en-US" sz="1200" b="0" i="1" u="none" strike="noStrike" cap="none">
                <a:solidFill>
                  <a:srgbClr val="000000"/>
                </a:solidFill>
                <a:latin typeface="Arial"/>
                <a:ea typeface="Arial"/>
                <a:cs typeface="Arial"/>
                <a:sym typeface="Arial"/>
              </a:rPr>
              <a:t>If applicable</a:t>
            </a:r>
            <a:endParaRPr sz="1400" b="0" i="1" u="none" strike="noStrike" cap="none">
              <a:solidFill>
                <a:srgbClr val="000000"/>
              </a:solidFill>
              <a:latin typeface="Arial"/>
              <a:ea typeface="Arial"/>
              <a:cs typeface="Arial"/>
              <a:sym typeface="Arial"/>
            </a:endParaRPr>
          </a:p>
        </p:txBody>
      </p:sp>
      <p:sp>
        <p:nvSpPr>
          <p:cNvPr id="382" name="Google Shape;382;p32"/>
          <p:cNvSpPr txBox="1"/>
          <p:nvPr/>
        </p:nvSpPr>
        <p:spPr>
          <a:xfrm>
            <a:off x="3167029" y="1461955"/>
            <a:ext cx="2809944" cy="830997"/>
          </a:xfrm>
          <a:prstGeom prst="rect">
            <a:avLst/>
          </a:prstGeom>
          <a:gradFill>
            <a:gsLst>
              <a:gs pos="0">
                <a:srgbClr val="7C898D"/>
              </a:gs>
              <a:gs pos="50000">
                <a:srgbClr val="B4C7CC"/>
              </a:gs>
              <a:gs pos="100000">
                <a:srgbClr val="D8EFF4"/>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200" b="1" i="0" u="none" strike="noStrike" cap="none">
                <a:solidFill>
                  <a:srgbClr val="00B050"/>
                </a:solidFill>
                <a:latin typeface="Arial"/>
                <a:ea typeface="Arial"/>
                <a:cs typeface="Arial"/>
                <a:sym typeface="Arial"/>
              </a:rPr>
              <a:t>Renewal – To Submit w/ Application</a:t>
            </a:r>
            <a:endParaRPr/>
          </a:p>
          <a:p>
            <a:pPr marL="171450" marR="0" lvl="0" indent="-171450" algn="l" rtl="0">
              <a:lnSpc>
                <a:spcPct val="100000"/>
              </a:lnSpc>
              <a:spcBef>
                <a:spcPts val="0"/>
              </a:spcBef>
              <a:spcAft>
                <a:spcPts val="0"/>
              </a:spcAft>
              <a:buClr>
                <a:srgbClr val="000000"/>
              </a:buClr>
              <a:buSzPts val="1200"/>
              <a:buFont typeface="Noto Sans Symbols"/>
              <a:buChar char="✔"/>
            </a:pPr>
            <a:r>
              <a:rPr lang="en-US" sz="1200" b="0" i="0" u="none" strike="noStrike" cap="none">
                <a:solidFill>
                  <a:srgbClr val="000000"/>
                </a:solidFill>
                <a:latin typeface="Arial"/>
                <a:ea typeface="Arial"/>
                <a:cs typeface="Arial"/>
                <a:sym typeface="Arial"/>
              </a:rPr>
              <a:t>License Fee</a:t>
            </a:r>
            <a:endParaRPr/>
          </a:p>
          <a:p>
            <a:pPr marL="171450" marR="0" lvl="0" indent="-171450" algn="l" rtl="0">
              <a:lnSpc>
                <a:spcPct val="100000"/>
              </a:lnSpc>
              <a:spcBef>
                <a:spcPts val="0"/>
              </a:spcBef>
              <a:spcAft>
                <a:spcPts val="0"/>
              </a:spcAft>
              <a:buClr>
                <a:srgbClr val="000000"/>
              </a:buClr>
              <a:buSzPts val="1200"/>
              <a:buFont typeface="Noto Sans Symbols"/>
              <a:buChar char="✔"/>
            </a:pPr>
            <a:r>
              <a:rPr lang="en-US" sz="1200" b="0" i="0" u="none" strike="noStrike" cap="none">
                <a:solidFill>
                  <a:srgbClr val="000000"/>
                </a:solidFill>
                <a:latin typeface="Arial"/>
                <a:ea typeface="Arial"/>
                <a:cs typeface="Arial"/>
                <a:sym typeface="Arial"/>
              </a:rPr>
              <a:t>Certification </a:t>
            </a:r>
            <a:r>
              <a:rPr lang="en-US" sz="1200" b="0" i="1" u="none" strike="noStrike" cap="none">
                <a:solidFill>
                  <a:srgbClr val="000000"/>
                </a:solidFill>
                <a:latin typeface="Arial"/>
                <a:ea typeface="Arial"/>
                <a:cs typeface="Arial"/>
                <a:sym typeface="Arial"/>
              </a:rPr>
              <a:t>– If applicable</a:t>
            </a:r>
            <a:endParaRPr/>
          </a:p>
          <a:p>
            <a:pPr marL="171450" marR="0" lvl="0" indent="-171450" algn="l" rtl="0">
              <a:lnSpc>
                <a:spcPct val="100000"/>
              </a:lnSpc>
              <a:spcBef>
                <a:spcPts val="0"/>
              </a:spcBef>
              <a:spcAft>
                <a:spcPts val="0"/>
              </a:spcAft>
              <a:buClr>
                <a:srgbClr val="000000"/>
              </a:buClr>
              <a:buSzPts val="1200"/>
              <a:buFont typeface="Noto Sans Symbols"/>
              <a:buChar char="✔"/>
            </a:pPr>
            <a:r>
              <a:rPr lang="en-US" sz="1200" b="0" i="0" u="none" strike="noStrike" cap="none">
                <a:solidFill>
                  <a:srgbClr val="000000"/>
                </a:solidFill>
                <a:latin typeface="Arial"/>
                <a:ea typeface="Arial"/>
                <a:cs typeface="Arial"/>
                <a:sym typeface="Arial"/>
              </a:rPr>
              <a:t>Late Fee </a:t>
            </a:r>
            <a:r>
              <a:rPr lang="en-US" sz="1200" b="0" i="1" u="none" strike="noStrike" cap="none">
                <a:solidFill>
                  <a:srgbClr val="000000"/>
                </a:solidFill>
                <a:latin typeface="Arial"/>
                <a:ea typeface="Arial"/>
                <a:cs typeface="Arial"/>
                <a:sym typeface="Arial"/>
              </a:rPr>
              <a:t>- If applicable</a:t>
            </a:r>
            <a:endParaRPr/>
          </a:p>
        </p:txBody>
      </p:sp>
      <p:sp>
        <p:nvSpPr>
          <p:cNvPr id="383" name="Google Shape;383;p32"/>
          <p:cNvSpPr txBox="1"/>
          <p:nvPr/>
        </p:nvSpPr>
        <p:spPr>
          <a:xfrm>
            <a:off x="6250623" y="1478516"/>
            <a:ext cx="2809944" cy="1015663"/>
          </a:xfrm>
          <a:prstGeom prst="rect">
            <a:avLst/>
          </a:prstGeom>
          <a:gradFill>
            <a:gsLst>
              <a:gs pos="0">
                <a:srgbClr val="7C898D"/>
              </a:gs>
              <a:gs pos="50000">
                <a:srgbClr val="B4C7CC"/>
              </a:gs>
              <a:gs pos="100000">
                <a:srgbClr val="D8EFF4"/>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200" b="1" i="0" u="none" strike="noStrike" cap="none">
                <a:solidFill>
                  <a:schemeClr val="accent6"/>
                </a:solidFill>
                <a:latin typeface="Arial"/>
                <a:ea typeface="Arial"/>
                <a:cs typeface="Arial"/>
                <a:sym typeface="Arial"/>
              </a:rPr>
              <a:t>Modification – To Submit w/ Application</a:t>
            </a:r>
            <a:endParaRPr/>
          </a:p>
          <a:p>
            <a:pPr marL="171450" marR="0" lvl="0" indent="-171450" algn="l" rtl="0">
              <a:lnSpc>
                <a:spcPct val="100000"/>
              </a:lnSpc>
              <a:spcBef>
                <a:spcPts val="0"/>
              </a:spcBef>
              <a:spcAft>
                <a:spcPts val="0"/>
              </a:spcAft>
              <a:buClr>
                <a:srgbClr val="000000"/>
              </a:buClr>
              <a:buSzPts val="1200"/>
              <a:buFont typeface="Noto Sans Symbols"/>
              <a:buChar char="✔"/>
            </a:pPr>
            <a:r>
              <a:rPr lang="en-US" sz="1200" b="0" i="0" u="none" strike="noStrike" cap="none">
                <a:solidFill>
                  <a:srgbClr val="000000"/>
                </a:solidFill>
                <a:latin typeface="Arial"/>
                <a:ea typeface="Arial"/>
                <a:cs typeface="Arial"/>
                <a:sym typeface="Arial"/>
              </a:rPr>
              <a:t>Bed Increase Fee </a:t>
            </a:r>
            <a:r>
              <a:rPr lang="en-US" sz="1200" b="0" i="1" u="none" strike="noStrike" cap="none">
                <a:solidFill>
                  <a:srgbClr val="000000"/>
                </a:solidFill>
                <a:latin typeface="Arial"/>
                <a:ea typeface="Arial"/>
                <a:cs typeface="Arial"/>
                <a:sym typeface="Arial"/>
              </a:rPr>
              <a:t>- If applicable</a:t>
            </a:r>
            <a:endParaRPr/>
          </a:p>
          <a:p>
            <a:pPr marL="171450" marR="0" lvl="0" indent="-171450" algn="l" rtl="0">
              <a:lnSpc>
                <a:spcPct val="100000"/>
              </a:lnSpc>
              <a:spcBef>
                <a:spcPts val="0"/>
              </a:spcBef>
              <a:spcAft>
                <a:spcPts val="0"/>
              </a:spcAft>
              <a:buClr>
                <a:srgbClr val="000000"/>
              </a:buClr>
              <a:buSzPts val="1200"/>
              <a:buFont typeface="Noto Sans Symbols"/>
              <a:buChar char="✔"/>
            </a:pPr>
            <a:r>
              <a:rPr lang="en-US" sz="1200" b="0" i="0" u="none" strike="noStrike" cap="none">
                <a:solidFill>
                  <a:srgbClr val="000000"/>
                </a:solidFill>
                <a:latin typeface="Arial"/>
                <a:ea typeface="Arial"/>
                <a:cs typeface="Arial"/>
                <a:sym typeface="Arial"/>
              </a:rPr>
              <a:t>Floor Plans </a:t>
            </a:r>
            <a:r>
              <a:rPr lang="en-US" sz="1200" b="0" i="1" u="none" strike="noStrike" cap="none">
                <a:solidFill>
                  <a:srgbClr val="000000"/>
                </a:solidFill>
                <a:latin typeface="Arial"/>
                <a:ea typeface="Arial"/>
                <a:cs typeface="Arial"/>
                <a:sym typeface="Arial"/>
              </a:rPr>
              <a:t>- If applicable</a:t>
            </a:r>
            <a:endParaRPr/>
          </a:p>
          <a:p>
            <a:pPr marL="171450" marR="0" lvl="0" indent="-171450" algn="l" rtl="0">
              <a:lnSpc>
                <a:spcPct val="100000"/>
              </a:lnSpc>
              <a:spcBef>
                <a:spcPts val="0"/>
              </a:spcBef>
              <a:spcAft>
                <a:spcPts val="0"/>
              </a:spcAft>
              <a:buClr>
                <a:srgbClr val="000000"/>
              </a:buClr>
              <a:buSzPts val="1200"/>
              <a:buFont typeface="Noto Sans Symbols"/>
              <a:buChar char="✔"/>
            </a:pPr>
            <a:r>
              <a:rPr lang="en-US" sz="1200" b="0" i="0" u="none" strike="noStrike" cap="none">
                <a:solidFill>
                  <a:srgbClr val="000000"/>
                </a:solidFill>
                <a:latin typeface="Arial"/>
                <a:ea typeface="Arial"/>
                <a:cs typeface="Arial"/>
                <a:sym typeface="Arial"/>
              </a:rPr>
              <a:t>Certification </a:t>
            </a:r>
            <a:r>
              <a:rPr lang="en-US" sz="1200" b="0" i="1" u="none" strike="noStrike" cap="none">
                <a:solidFill>
                  <a:srgbClr val="000000"/>
                </a:solidFill>
                <a:latin typeface="Arial"/>
                <a:ea typeface="Arial"/>
                <a:cs typeface="Arial"/>
                <a:sym typeface="Arial"/>
              </a:rPr>
              <a:t>– If applicable</a:t>
            </a:r>
            <a:endParaRPr sz="1400" b="0" i="1"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g1adf5fb130f_0_26"/>
          <p:cNvSpPr txBox="1">
            <a:spLocks noGrp="1"/>
          </p:cNvSpPr>
          <p:nvPr>
            <p:ph type="title"/>
          </p:nvPr>
        </p:nvSpPr>
        <p:spPr>
          <a:xfrm>
            <a:off x="87150" y="57950"/>
            <a:ext cx="4972085" cy="556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2800" b="1">
                <a:latin typeface="Arial"/>
                <a:ea typeface="Arial"/>
                <a:cs typeface="Arial"/>
                <a:sym typeface="Arial"/>
              </a:rPr>
              <a:t>NOD (Notice of Deficiency)</a:t>
            </a:r>
            <a:endParaRPr sz="2800" b="1">
              <a:latin typeface="Arial"/>
              <a:ea typeface="Arial"/>
              <a:cs typeface="Arial"/>
              <a:sym typeface="Arial"/>
            </a:endParaRPr>
          </a:p>
        </p:txBody>
      </p:sp>
      <p:sp>
        <p:nvSpPr>
          <p:cNvPr id="389" name="Google Shape;389;g1adf5fb130f_0_26"/>
          <p:cNvSpPr txBox="1">
            <a:spLocks noGrp="1"/>
          </p:cNvSpPr>
          <p:nvPr>
            <p:ph type="body" idx="1"/>
          </p:nvPr>
        </p:nvSpPr>
        <p:spPr>
          <a:xfrm>
            <a:off x="126842" y="614050"/>
            <a:ext cx="4678409" cy="2836642"/>
          </a:xfrm>
          <a:prstGeom prst="rect">
            <a:avLst/>
          </a:prstGeom>
          <a:gradFill>
            <a:gsLst>
              <a:gs pos="0">
                <a:srgbClr val="7C898D"/>
              </a:gs>
              <a:gs pos="50000">
                <a:srgbClr val="B4C7CC"/>
              </a:gs>
              <a:gs pos="100000">
                <a:srgbClr val="D8EFF4"/>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114300" lvl="0" indent="0" algn="l" rtl="0">
              <a:lnSpc>
                <a:spcPct val="100000"/>
              </a:lnSpc>
              <a:spcBef>
                <a:spcPts val="360"/>
              </a:spcBef>
              <a:spcAft>
                <a:spcPts val="0"/>
              </a:spcAft>
              <a:buSzPts val="1800"/>
              <a:buNone/>
            </a:pPr>
            <a:r>
              <a:rPr lang="en-US" sz="1000">
                <a:latin typeface="Arial"/>
                <a:ea typeface="Arial"/>
                <a:cs typeface="Arial"/>
                <a:sym typeface="Arial"/>
              </a:rPr>
              <a:t>If error(s) are found in the…</a:t>
            </a:r>
            <a:endParaRPr/>
          </a:p>
          <a:p>
            <a:pPr marL="457200" lvl="0" indent="-342900" algn="l" rtl="0">
              <a:lnSpc>
                <a:spcPct val="100000"/>
              </a:lnSpc>
              <a:spcBef>
                <a:spcPts val="360"/>
              </a:spcBef>
              <a:spcAft>
                <a:spcPts val="0"/>
              </a:spcAft>
              <a:buSzPts val="1800"/>
              <a:buFont typeface="Noto Sans Symbols"/>
              <a:buChar char="✔"/>
            </a:pPr>
            <a:r>
              <a:rPr lang="en-US" sz="1000" i="1">
                <a:latin typeface="Arial"/>
                <a:ea typeface="Arial"/>
                <a:cs typeface="Arial"/>
                <a:sym typeface="Arial"/>
              </a:rPr>
              <a:t>Application OR </a:t>
            </a:r>
            <a:endParaRPr/>
          </a:p>
          <a:p>
            <a:pPr marL="457200" lvl="0" indent="-342900" algn="l" rtl="0">
              <a:lnSpc>
                <a:spcPct val="100000"/>
              </a:lnSpc>
              <a:spcBef>
                <a:spcPts val="360"/>
              </a:spcBef>
              <a:spcAft>
                <a:spcPts val="0"/>
              </a:spcAft>
              <a:buSzPts val="1800"/>
              <a:buFont typeface="Noto Sans Symbols"/>
              <a:buChar char="✔"/>
            </a:pPr>
            <a:r>
              <a:rPr lang="en-US" sz="1000" i="1">
                <a:latin typeface="Arial"/>
                <a:ea typeface="Arial"/>
                <a:cs typeface="Arial"/>
                <a:sym typeface="Arial"/>
              </a:rPr>
              <a:t>Item(s) missing OR </a:t>
            </a:r>
            <a:endParaRPr/>
          </a:p>
          <a:p>
            <a:pPr marL="457200" lvl="0" indent="-342900" algn="l" rtl="0">
              <a:lnSpc>
                <a:spcPct val="100000"/>
              </a:lnSpc>
              <a:spcBef>
                <a:spcPts val="360"/>
              </a:spcBef>
              <a:spcAft>
                <a:spcPts val="0"/>
              </a:spcAft>
              <a:buSzPts val="1800"/>
              <a:buFont typeface="Noto Sans Symbols"/>
              <a:buChar char="✔"/>
            </a:pPr>
            <a:r>
              <a:rPr lang="en-US" sz="1000" i="1">
                <a:latin typeface="Arial"/>
                <a:ea typeface="Arial"/>
                <a:cs typeface="Arial"/>
                <a:sym typeface="Arial"/>
              </a:rPr>
              <a:t>Something cannot be verified  </a:t>
            </a:r>
            <a:endParaRPr/>
          </a:p>
          <a:p>
            <a:pPr marL="114300" lvl="0" indent="0" algn="l" rtl="0">
              <a:lnSpc>
                <a:spcPct val="100000"/>
              </a:lnSpc>
              <a:spcBef>
                <a:spcPts val="360"/>
              </a:spcBef>
              <a:spcAft>
                <a:spcPts val="0"/>
              </a:spcAft>
              <a:buSzPts val="1800"/>
              <a:buNone/>
            </a:pPr>
            <a:r>
              <a:rPr lang="en-US" sz="1000">
                <a:latin typeface="Arial"/>
                <a:ea typeface="Arial"/>
                <a:cs typeface="Arial"/>
                <a:sym typeface="Arial"/>
              </a:rPr>
              <a:t>This will trigger an </a:t>
            </a:r>
            <a:r>
              <a:rPr lang="en-US" sz="1000" b="1">
                <a:latin typeface="Arial"/>
                <a:ea typeface="Arial"/>
                <a:cs typeface="Arial"/>
                <a:sym typeface="Arial"/>
              </a:rPr>
              <a:t>Notice of Deficiencies (NOD)</a:t>
            </a:r>
            <a:r>
              <a:rPr lang="en-US" sz="1000">
                <a:latin typeface="Arial"/>
                <a:ea typeface="Arial"/>
                <a:cs typeface="Arial"/>
                <a:sym typeface="Arial"/>
              </a:rPr>
              <a:t>  </a:t>
            </a:r>
            <a:endParaRPr/>
          </a:p>
          <a:p>
            <a:pPr marL="114300" lvl="0" indent="0" algn="l" rtl="0">
              <a:lnSpc>
                <a:spcPct val="100000"/>
              </a:lnSpc>
              <a:spcBef>
                <a:spcPts val="360"/>
              </a:spcBef>
              <a:spcAft>
                <a:spcPts val="0"/>
              </a:spcAft>
              <a:buSzPts val="1800"/>
              <a:buNone/>
            </a:pPr>
            <a:br>
              <a:rPr lang="en-US" sz="1000">
                <a:latin typeface="Arial"/>
                <a:ea typeface="Arial"/>
                <a:cs typeface="Arial"/>
                <a:sym typeface="Arial"/>
              </a:rPr>
            </a:br>
            <a:r>
              <a:rPr lang="en-US" sz="1000">
                <a:latin typeface="Arial"/>
                <a:ea typeface="Arial"/>
                <a:cs typeface="Arial"/>
                <a:sym typeface="Arial"/>
              </a:rPr>
              <a:t>A NOD is only for the Administration Phase or the “paperwork” phase</a:t>
            </a:r>
            <a:endParaRPr/>
          </a:p>
          <a:p>
            <a:pPr marL="114300" lvl="0" indent="0" algn="l" rtl="0">
              <a:lnSpc>
                <a:spcPct val="100000"/>
              </a:lnSpc>
              <a:spcBef>
                <a:spcPts val="360"/>
              </a:spcBef>
              <a:spcAft>
                <a:spcPts val="0"/>
              </a:spcAft>
              <a:buSzPts val="1800"/>
              <a:buNone/>
            </a:pPr>
            <a:br>
              <a:rPr lang="en-US" sz="1000">
                <a:latin typeface="Arial"/>
                <a:ea typeface="Arial"/>
                <a:cs typeface="Arial"/>
                <a:sym typeface="Arial"/>
              </a:rPr>
            </a:br>
            <a:r>
              <a:rPr lang="en-US" sz="1000">
                <a:latin typeface="Arial"/>
                <a:ea typeface="Arial"/>
                <a:cs typeface="Arial"/>
                <a:sym typeface="Arial"/>
              </a:rPr>
              <a:t>This/These item(s) must be corrected in order to move to the next phase of the licensing. </a:t>
            </a:r>
            <a:r>
              <a:rPr lang="en-US" sz="700" i="1">
                <a:latin typeface="Arial"/>
                <a:ea typeface="Arial"/>
                <a:cs typeface="Arial"/>
                <a:sym typeface="Arial"/>
              </a:rPr>
              <a:t>Example: To the right in </a:t>
            </a:r>
            <a:r>
              <a:rPr lang="en-US" sz="700" i="1">
                <a:solidFill>
                  <a:srgbClr val="FF0000"/>
                </a:solidFill>
                <a:latin typeface="Arial"/>
                <a:ea typeface="Arial"/>
                <a:cs typeface="Arial"/>
                <a:sym typeface="Arial"/>
              </a:rPr>
              <a:t>red</a:t>
            </a:r>
            <a:r>
              <a:rPr lang="en-US" sz="700" i="1">
                <a:latin typeface="Arial"/>
                <a:ea typeface="Arial"/>
                <a:cs typeface="Arial"/>
                <a:sym typeface="Arial"/>
              </a:rPr>
              <a:t> are items not filled in that might create an NOD</a:t>
            </a:r>
            <a:endParaRPr/>
          </a:p>
          <a:p>
            <a:pPr marL="114300" lvl="0" indent="0" algn="l" rtl="0">
              <a:lnSpc>
                <a:spcPct val="100000"/>
              </a:lnSpc>
              <a:spcBef>
                <a:spcPts val="360"/>
              </a:spcBef>
              <a:spcAft>
                <a:spcPts val="0"/>
              </a:spcAft>
              <a:buSzPts val="1800"/>
              <a:buNone/>
            </a:pPr>
            <a:br>
              <a:rPr lang="en-US" sz="1100"/>
            </a:br>
            <a:endParaRPr sz="1100">
              <a:solidFill>
                <a:schemeClr val="dk1"/>
              </a:solidFill>
              <a:latin typeface="Arial"/>
              <a:ea typeface="Arial"/>
              <a:cs typeface="Arial"/>
              <a:sym typeface="Arial"/>
            </a:endParaRPr>
          </a:p>
        </p:txBody>
      </p:sp>
      <p:pic>
        <p:nvPicPr>
          <p:cNvPr id="390" name="Google Shape;390;g1adf5fb130f_0_26"/>
          <p:cNvPicPr preferRelativeResize="0"/>
          <p:nvPr/>
        </p:nvPicPr>
        <p:blipFill rotWithShape="1">
          <a:blip r:embed="rId3">
            <a:alphaModFix/>
          </a:blip>
          <a:srcRect/>
          <a:stretch/>
        </p:blipFill>
        <p:spPr>
          <a:xfrm>
            <a:off x="5059235" y="614050"/>
            <a:ext cx="3957923" cy="34640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3"/>
          <p:cNvSpPr txBox="1">
            <a:spLocks noGrp="1"/>
          </p:cNvSpPr>
          <p:nvPr>
            <p:ph type="title"/>
          </p:nvPr>
        </p:nvSpPr>
        <p:spPr>
          <a:xfrm>
            <a:off x="87150" y="57950"/>
            <a:ext cx="4651711" cy="556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2800" b="1">
                <a:latin typeface="Arial"/>
                <a:ea typeface="Arial"/>
                <a:cs typeface="Arial"/>
                <a:sym typeface="Arial"/>
              </a:rPr>
              <a:t>NOD – Notice is Sent Out</a:t>
            </a:r>
            <a:endParaRPr sz="1600" b="1">
              <a:latin typeface="Arial"/>
              <a:ea typeface="Arial"/>
              <a:cs typeface="Arial"/>
              <a:sym typeface="Arial"/>
            </a:endParaRPr>
          </a:p>
        </p:txBody>
      </p:sp>
      <p:sp>
        <p:nvSpPr>
          <p:cNvPr id="396" name="Google Shape;396;p33"/>
          <p:cNvSpPr txBox="1">
            <a:spLocks noGrp="1"/>
          </p:cNvSpPr>
          <p:nvPr>
            <p:ph type="body" idx="1"/>
          </p:nvPr>
        </p:nvSpPr>
        <p:spPr>
          <a:xfrm>
            <a:off x="147220" y="614050"/>
            <a:ext cx="3683916" cy="2329384"/>
          </a:xfrm>
          <a:prstGeom prst="rect">
            <a:avLst/>
          </a:prstGeom>
          <a:gradFill>
            <a:gsLst>
              <a:gs pos="0">
                <a:srgbClr val="7C898D"/>
              </a:gs>
              <a:gs pos="50000">
                <a:srgbClr val="B4C7CC"/>
              </a:gs>
              <a:gs pos="100000">
                <a:srgbClr val="D8EFF4"/>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1200"/>
              <a:t>An </a:t>
            </a:r>
            <a:r>
              <a:rPr lang="en-US" sz="1200" b="1"/>
              <a:t>Email will be sent out </a:t>
            </a:r>
            <a:r>
              <a:rPr lang="en-US" sz="1200"/>
              <a:t>to the </a:t>
            </a:r>
            <a:r>
              <a:rPr lang="en-US" sz="1200" u="sng"/>
              <a:t>Primary Contact</a:t>
            </a:r>
            <a:r>
              <a:rPr lang="en-US" sz="1200"/>
              <a:t> from the Application </a:t>
            </a:r>
            <a:r>
              <a:rPr lang="en-US" sz="800" i="1"/>
              <a:t>(see example)</a:t>
            </a:r>
            <a:endParaRPr/>
          </a:p>
          <a:p>
            <a:pPr marL="457200" lvl="0" indent="-342900" algn="l" rtl="0">
              <a:lnSpc>
                <a:spcPct val="100000"/>
              </a:lnSpc>
              <a:spcBef>
                <a:spcPts val="360"/>
              </a:spcBef>
              <a:spcAft>
                <a:spcPts val="0"/>
              </a:spcAft>
              <a:buSzPts val="1800"/>
              <a:buFont typeface="Noto Sans Symbols"/>
              <a:buChar char="✔"/>
            </a:pPr>
            <a:r>
              <a:rPr lang="en-US" sz="1200"/>
              <a:t>Will have the NOD in the attachments</a:t>
            </a:r>
            <a:endParaRPr/>
          </a:p>
          <a:p>
            <a:pPr marL="457200" lvl="0" indent="-342900" algn="l" rtl="0">
              <a:lnSpc>
                <a:spcPct val="100000"/>
              </a:lnSpc>
              <a:spcBef>
                <a:spcPts val="360"/>
              </a:spcBef>
              <a:spcAft>
                <a:spcPts val="0"/>
              </a:spcAft>
              <a:buSzPts val="1800"/>
              <a:buFont typeface="Noto Sans Symbols"/>
              <a:buChar char="✔"/>
            </a:pPr>
            <a:r>
              <a:rPr lang="en-US" sz="1200"/>
              <a:t>Brief instructions</a:t>
            </a:r>
            <a:endParaRPr/>
          </a:p>
          <a:p>
            <a:pPr marL="457200" lvl="0" indent="-342900" algn="l" rtl="0">
              <a:lnSpc>
                <a:spcPct val="100000"/>
              </a:lnSpc>
              <a:spcBef>
                <a:spcPts val="360"/>
              </a:spcBef>
              <a:spcAft>
                <a:spcPts val="0"/>
              </a:spcAft>
              <a:buSzPts val="1800"/>
              <a:buFont typeface="Noto Sans Symbols"/>
              <a:buChar char="✔"/>
            </a:pPr>
            <a:r>
              <a:rPr lang="en-US" sz="1200"/>
              <a:t>Timeline to complete</a:t>
            </a:r>
            <a:endParaRPr/>
          </a:p>
          <a:p>
            <a:pPr marL="457200" lvl="0" indent="-342900" algn="l" rtl="0">
              <a:lnSpc>
                <a:spcPct val="100000"/>
              </a:lnSpc>
              <a:spcBef>
                <a:spcPts val="360"/>
              </a:spcBef>
              <a:spcAft>
                <a:spcPts val="0"/>
              </a:spcAft>
              <a:buSzPts val="1800"/>
              <a:buFont typeface="Noto Sans Symbols"/>
              <a:buChar char="✔"/>
            </a:pPr>
            <a:r>
              <a:rPr lang="en-US" sz="1200"/>
              <a:t>Contact information included</a:t>
            </a:r>
            <a:endParaRPr/>
          </a:p>
          <a:p>
            <a:pPr marL="0" lvl="0" indent="0" algn="l" rtl="0">
              <a:lnSpc>
                <a:spcPct val="100000"/>
              </a:lnSpc>
              <a:spcBef>
                <a:spcPts val="360"/>
              </a:spcBef>
              <a:spcAft>
                <a:spcPts val="0"/>
              </a:spcAft>
              <a:buSzPts val="1800"/>
              <a:buNone/>
            </a:pPr>
            <a:endParaRPr sz="1600"/>
          </a:p>
        </p:txBody>
      </p:sp>
      <p:pic>
        <p:nvPicPr>
          <p:cNvPr id="2" name="Picture 1">
            <a:extLst>
              <a:ext uri="{FF2B5EF4-FFF2-40B4-BE49-F238E27FC236}">
                <a16:creationId xmlns:a16="http://schemas.microsoft.com/office/drawing/2014/main" id="{E9630443-69FA-4A6D-844F-E50051931D24}"/>
              </a:ext>
            </a:extLst>
          </p:cNvPr>
          <p:cNvPicPr>
            <a:picLocks noChangeAspect="1"/>
          </p:cNvPicPr>
          <p:nvPr/>
        </p:nvPicPr>
        <p:blipFill>
          <a:blip r:embed="rId3"/>
          <a:stretch>
            <a:fillRect/>
          </a:stretch>
        </p:blipFill>
        <p:spPr>
          <a:xfrm>
            <a:off x="3891206" y="602787"/>
            <a:ext cx="5252794" cy="33618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4"/>
          <p:cNvSpPr txBox="1">
            <a:spLocks noGrp="1"/>
          </p:cNvSpPr>
          <p:nvPr>
            <p:ph type="title"/>
          </p:nvPr>
        </p:nvSpPr>
        <p:spPr>
          <a:xfrm>
            <a:off x="87150" y="57950"/>
            <a:ext cx="2075373" cy="556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2800" b="1">
                <a:latin typeface="Arial"/>
                <a:ea typeface="Arial"/>
                <a:cs typeface="Arial"/>
                <a:sym typeface="Arial"/>
              </a:rPr>
              <a:t>NOD Form</a:t>
            </a:r>
            <a:endParaRPr sz="2800" b="1">
              <a:latin typeface="Arial"/>
              <a:ea typeface="Arial"/>
              <a:cs typeface="Arial"/>
              <a:sym typeface="Arial"/>
            </a:endParaRPr>
          </a:p>
        </p:txBody>
      </p:sp>
      <p:sp>
        <p:nvSpPr>
          <p:cNvPr id="403" name="Google Shape;403;p34"/>
          <p:cNvSpPr txBox="1">
            <a:spLocks noGrp="1"/>
          </p:cNvSpPr>
          <p:nvPr>
            <p:ph type="body" idx="1"/>
          </p:nvPr>
        </p:nvSpPr>
        <p:spPr>
          <a:xfrm>
            <a:off x="322599" y="609496"/>
            <a:ext cx="4177825" cy="3352800"/>
          </a:xfrm>
          <a:prstGeom prst="rect">
            <a:avLst/>
          </a:prstGeom>
          <a:gradFill>
            <a:gsLst>
              <a:gs pos="0">
                <a:srgbClr val="7C898D"/>
              </a:gs>
              <a:gs pos="50000">
                <a:srgbClr val="B4C7CC"/>
              </a:gs>
              <a:gs pos="100000">
                <a:srgbClr val="D8EFF4"/>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114300" lvl="0" indent="0" algn="l" rtl="0">
              <a:lnSpc>
                <a:spcPct val="100000"/>
              </a:lnSpc>
              <a:spcBef>
                <a:spcPts val="360"/>
              </a:spcBef>
              <a:spcAft>
                <a:spcPts val="0"/>
              </a:spcAft>
              <a:buSzPts val="1800"/>
              <a:buNone/>
            </a:pPr>
            <a:r>
              <a:rPr lang="en-US" sz="1200"/>
              <a:t>Since different programs use different software, the form may have a different layout.  </a:t>
            </a:r>
            <a:r>
              <a:rPr lang="en-US" sz="1200" i="1"/>
              <a:t>Here is 1 example:</a:t>
            </a:r>
            <a:endParaRPr sz="1200"/>
          </a:p>
          <a:p>
            <a:pPr marL="114300" lvl="0" indent="0" algn="l" rtl="0">
              <a:lnSpc>
                <a:spcPct val="100000"/>
              </a:lnSpc>
              <a:spcBef>
                <a:spcPts val="360"/>
              </a:spcBef>
              <a:spcAft>
                <a:spcPts val="0"/>
              </a:spcAft>
              <a:buSzPts val="1800"/>
              <a:buNone/>
            </a:pPr>
            <a:br>
              <a:rPr lang="en-US" sz="1200"/>
            </a:br>
            <a:r>
              <a:rPr lang="en-US" sz="1200"/>
              <a:t>Each NOD Letter will have </a:t>
            </a:r>
            <a:endParaRPr/>
          </a:p>
          <a:p>
            <a:pPr marL="457200" lvl="0" indent="-342900" algn="l" rtl="0">
              <a:lnSpc>
                <a:spcPct val="100000"/>
              </a:lnSpc>
              <a:spcBef>
                <a:spcPts val="360"/>
              </a:spcBef>
              <a:spcAft>
                <a:spcPts val="0"/>
              </a:spcAft>
              <a:buSzPts val="1800"/>
              <a:buFont typeface="Noto Sans Symbols"/>
              <a:buChar char="✔"/>
            </a:pPr>
            <a:r>
              <a:rPr lang="en-US" sz="1200"/>
              <a:t>Instructions/Steps</a:t>
            </a:r>
            <a:endParaRPr/>
          </a:p>
          <a:p>
            <a:pPr marL="457200" lvl="0" indent="-342900" algn="l" rtl="0">
              <a:lnSpc>
                <a:spcPct val="100000"/>
              </a:lnSpc>
              <a:spcBef>
                <a:spcPts val="360"/>
              </a:spcBef>
              <a:spcAft>
                <a:spcPts val="0"/>
              </a:spcAft>
              <a:buSzPts val="1800"/>
              <a:buFont typeface="Noto Sans Symbols"/>
              <a:buChar char="✔"/>
            </a:pPr>
            <a:r>
              <a:rPr lang="en-US" sz="1200"/>
              <a:t>Dates/Timelines</a:t>
            </a:r>
            <a:endParaRPr/>
          </a:p>
          <a:p>
            <a:pPr marL="457200" lvl="0" indent="-342900" algn="l" rtl="0">
              <a:lnSpc>
                <a:spcPct val="100000"/>
              </a:lnSpc>
              <a:spcBef>
                <a:spcPts val="360"/>
              </a:spcBef>
              <a:spcAft>
                <a:spcPts val="0"/>
              </a:spcAft>
              <a:buSzPts val="1800"/>
              <a:buFont typeface="Noto Sans Symbols"/>
              <a:buChar char="✔"/>
            </a:pPr>
            <a:r>
              <a:rPr lang="en-US" sz="1200"/>
              <a:t>Contact</a:t>
            </a:r>
            <a:endParaRPr/>
          </a:p>
          <a:p>
            <a:pPr marL="457200" lvl="0" indent="-342900" algn="l" rtl="0">
              <a:lnSpc>
                <a:spcPct val="100000"/>
              </a:lnSpc>
              <a:spcBef>
                <a:spcPts val="360"/>
              </a:spcBef>
              <a:spcAft>
                <a:spcPts val="0"/>
              </a:spcAft>
              <a:buSzPts val="1800"/>
              <a:buFont typeface="Noto Sans Symbols"/>
              <a:buChar char="✔"/>
            </a:pPr>
            <a:r>
              <a:rPr lang="en-US" sz="1200"/>
              <a:t>Errors that need to be corrected</a:t>
            </a:r>
            <a:endParaRPr/>
          </a:p>
          <a:p>
            <a:pPr marL="457200" lvl="0" indent="-342900" algn="l" rtl="0">
              <a:lnSpc>
                <a:spcPct val="100000"/>
              </a:lnSpc>
              <a:spcBef>
                <a:spcPts val="360"/>
              </a:spcBef>
              <a:spcAft>
                <a:spcPts val="0"/>
              </a:spcAft>
              <a:buSzPts val="1800"/>
              <a:buFont typeface="Noto Sans Symbols"/>
              <a:buChar char="✔"/>
            </a:pPr>
            <a:r>
              <a:rPr lang="en-US" sz="1200"/>
              <a:t>Failure to properly complete in time, will result in a </a:t>
            </a:r>
            <a:r>
              <a:rPr lang="en-US" sz="1200" i="1"/>
              <a:t>Withdrawn </a:t>
            </a:r>
            <a:r>
              <a:rPr lang="en-US" sz="1200"/>
              <a:t>application </a:t>
            </a:r>
            <a:endParaRPr/>
          </a:p>
          <a:p>
            <a:pPr marL="457200" lvl="0" indent="-342900" algn="l" rtl="0">
              <a:lnSpc>
                <a:spcPct val="100000"/>
              </a:lnSpc>
              <a:spcBef>
                <a:spcPts val="360"/>
              </a:spcBef>
              <a:spcAft>
                <a:spcPts val="0"/>
              </a:spcAft>
              <a:buSzPts val="1800"/>
              <a:buFont typeface="Noto Sans Symbols"/>
              <a:buChar char="✔"/>
            </a:pPr>
            <a:r>
              <a:rPr lang="en-US" sz="1200"/>
              <a:t>Note the pending </a:t>
            </a:r>
            <a:r>
              <a:rPr lang="en-US" sz="1200" b="1"/>
              <a:t>License Number </a:t>
            </a:r>
            <a:r>
              <a:rPr lang="en-US" sz="1200"/>
              <a:t>on the form</a:t>
            </a:r>
            <a:endParaRPr sz="1200"/>
          </a:p>
        </p:txBody>
      </p:sp>
      <p:pic>
        <p:nvPicPr>
          <p:cNvPr id="404" name="Google Shape;404;p34"/>
          <p:cNvPicPr preferRelativeResize="0"/>
          <p:nvPr/>
        </p:nvPicPr>
        <p:blipFill rotWithShape="1">
          <a:blip r:embed="rId3">
            <a:alphaModFix/>
          </a:blip>
          <a:srcRect/>
          <a:stretch/>
        </p:blipFill>
        <p:spPr>
          <a:xfrm>
            <a:off x="4932421" y="609496"/>
            <a:ext cx="3888980" cy="3352800"/>
          </a:xfrm>
          <a:prstGeom prst="rect">
            <a:avLst/>
          </a:prstGeom>
          <a:noFill/>
          <a:ln w="9525" cap="flat" cmpd="sng">
            <a:solidFill>
              <a:schemeClr val="dk1"/>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5"/>
          <p:cNvSpPr txBox="1">
            <a:spLocks noGrp="1"/>
          </p:cNvSpPr>
          <p:nvPr>
            <p:ph type="title"/>
          </p:nvPr>
        </p:nvSpPr>
        <p:spPr>
          <a:xfrm>
            <a:off x="0" y="0"/>
            <a:ext cx="8629685" cy="556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2800" b="1">
                <a:latin typeface="Arial"/>
                <a:ea typeface="Arial"/>
                <a:cs typeface="Arial"/>
                <a:sym typeface="Arial"/>
              </a:rPr>
              <a:t>NOD/POC - Facility Team Makes Corrections</a:t>
            </a:r>
            <a:endParaRPr sz="1600">
              <a:latin typeface="Arial"/>
              <a:ea typeface="Arial"/>
              <a:cs typeface="Arial"/>
              <a:sym typeface="Arial"/>
            </a:endParaRPr>
          </a:p>
        </p:txBody>
      </p:sp>
      <p:sp>
        <p:nvSpPr>
          <p:cNvPr id="410" name="Google Shape;410;p35"/>
          <p:cNvSpPr txBox="1">
            <a:spLocks noGrp="1"/>
          </p:cNvSpPr>
          <p:nvPr>
            <p:ph type="body" idx="1"/>
          </p:nvPr>
        </p:nvSpPr>
        <p:spPr>
          <a:xfrm>
            <a:off x="193559" y="609496"/>
            <a:ext cx="8523276" cy="3352800"/>
          </a:xfrm>
          <a:prstGeom prst="rect">
            <a:avLst/>
          </a:prstGeom>
          <a:gradFill>
            <a:gsLst>
              <a:gs pos="0">
                <a:srgbClr val="7C898D"/>
              </a:gs>
              <a:gs pos="50000">
                <a:srgbClr val="B4C7CC"/>
              </a:gs>
              <a:gs pos="100000">
                <a:srgbClr val="D8EFF4"/>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114300" lvl="0" indent="0" algn="l" rtl="0">
              <a:lnSpc>
                <a:spcPct val="100000"/>
              </a:lnSpc>
              <a:spcBef>
                <a:spcPts val="0"/>
              </a:spcBef>
              <a:spcAft>
                <a:spcPts val="0"/>
              </a:spcAft>
              <a:buSzPts val="1800"/>
              <a:buNone/>
            </a:pPr>
            <a:r>
              <a:rPr lang="en-US" sz="1200" b="1" u="sng">
                <a:solidFill>
                  <a:srgbClr val="000000"/>
                </a:solidFill>
                <a:latin typeface="Arial"/>
                <a:ea typeface="Arial"/>
                <a:cs typeface="Arial"/>
                <a:sym typeface="Arial"/>
              </a:rPr>
              <a:t>Facility will read the NOD</a:t>
            </a:r>
            <a:endParaRPr sz="1200"/>
          </a:p>
          <a:p>
            <a:pPr marL="114300" lvl="0" indent="0" algn="l" rtl="0">
              <a:lnSpc>
                <a:spcPct val="100000"/>
              </a:lnSpc>
              <a:spcBef>
                <a:spcPts val="0"/>
              </a:spcBef>
              <a:spcAft>
                <a:spcPts val="0"/>
              </a:spcAft>
              <a:buSzPts val="1800"/>
              <a:buNone/>
            </a:pPr>
            <a:r>
              <a:rPr lang="en-US" sz="1200" i="1">
                <a:solidFill>
                  <a:srgbClr val="000000"/>
                </a:solidFill>
                <a:latin typeface="Arial"/>
                <a:ea typeface="Arial"/>
                <a:cs typeface="Arial"/>
                <a:sym typeface="Arial"/>
              </a:rPr>
              <a:t>Make the Corrections as needed, Make Copies (if needed), Process Items (if needed), Complete the forms properly (if needed), Register with needed official sites, Pay the Fees, etc.</a:t>
            </a:r>
            <a:endParaRPr sz="1200"/>
          </a:p>
          <a:p>
            <a:pPr marL="114300" lvl="0" indent="0" algn="l" rtl="0">
              <a:lnSpc>
                <a:spcPct val="100000"/>
              </a:lnSpc>
              <a:spcBef>
                <a:spcPts val="0"/>
              </a:spcBef>
              <a:spcAft>
                <a:spcPts val="0"/>
              </a:spcAft>
              <a:buSzPts val="1800"/>
              <a:buNone/>
            </a:pPr>
            <a:r>
              <a:rPr lang="en-US" sz="1200">
                <a:solidFill>
                  <a:srgbClr val="000000"/>
                </a:solidFill>
                <a:latin typeface="Arial"/>
                <a:ea typeface="Arial"/>
                <a:cs typeface="Arial"/>
                <a:sym typeface="Arial"/>
              </a:rPr>
              <a:t>Then the facility will send the corrected items to the ADHS email (or other way as needed) to be reviewed a second time for approval.</a:t>
            </a:r>
            <a:endParaRPr sz="1200"/>
          </a:p>
          <a:p>
            <a:pPr marL="114300" lvl="0" indent="0" algn="l" rtl="0">
              <a:lnSpc>
                <a:spcPct val="100000"/>
              </a:lnSpc>
              <a:spcBef>
                <a:spcPts val="0"/>
              </a:spcBef>
              <a:spcAft>
                <a:spcPts val="0"/>
              </a:spcAft>
              <a:buSzPts val="1800"/>
              <a:buNone/>
            </a:pPr>
            <a:r>
              <a:rPr lang="en-US" sz="1200">
                <a:solidFill>
                  <a:srgbClr val="000000"/>
                </a:solidFill>
                <a:latin typeface="Arial"/>
                <a:ea typeface="Arial"/>
                <a:cs typeface="Arial"/>
                <a:sym typeface="Arial"/>
              </a:rPr>
              <a:t>In most cases, respond with facility NAME &amp; LICENSE # from NOD form </a:t>
            </a:r>
            <a:r>
              <a:rPr lang="en-US" sz="1200" i="1">
                <a:solidFill>
                  <a:srgbClr val="000000"/>
                </a:solidFill>
                <a:latin typeface="Arial"/>
                <a:ea typeface="Arial"/>
                <a:cs typeface="Arial"/>
                <a:sym typeface="Arial"/>
              </a:rPr>
              <a:t>(</a:t>
            </a:r>
            <a:r>
              <a:rPr lang="en-US" sz="1200" b="1" i="1">
                <a:solidFill>
                  <a:srgbClr val="000000"/>
                </a:solidFill>
                <a:latin typeface="Arial"/>
                <a:ea typeface="Arial"/>
                <a:cs typeface="Arial"/>
                <a:sym typeface="Arial"/>
              </a:rPr>
              <a:t>please attach original NOD in response too</a:t>
            </a:r>
            <a:r>
              <a:rPr lang="en-US" sz="1200">
                <a:solidFill>
                  <a:srgbClr val="000000"/>
                </a:solidFill>
                <a:latin typeface="Arial"/>
                <a:ea typeface="Arial"/>
                <a:cs typeface="Arial"/>
                <a:sym typeface="Arial"/>
              </a:rPr>
              <a:t>)</a:t>
            </a:r>
            <a:endParaRPr sz="1200"/>
          </a:p>
          <a:p>
            <a:pPr marL="114300" lvl="0" indent="0" algn="l" rtl="0">
              <a:lnSpc>
                <a:spcPct val="100000"/>
              </a:lnSpc>
              <a:spcBef>
                <a:spcPts val="0"/>
              </a:spcBef>
              <a:spcAft>
                <a:spcPts val="0"/>
              </a:spcAft>
              <a:buSzPts val="1800"/>
              <a:buNone/>
            </a:pPr>
            <a:br>
              <a:rPr lang="en-US" sz="1200"/>
            </a:br>
            <a:r>
              <a:rPr lang="en-US" sz="1200">
                <a:solidFill>
                  <a:srgbClr val="C00000"/>
                </a:solidFill>
                <a:latin typeface="Arial"/>
                <a:ea typeface="Arial"/>
                <a:cs typeface="Arial"/>
                <a:sym typeface="Arial"/>
              </a:rPr>
              <a:t>NOTE: AHDS does NOT inform the facility what to write/do/insert. It is the responsibility of the facility to read, understand &amp; complete the steps on their own.  ADHS can assist by generally speaking what is required, but cannot give exact instructions. Further interpretation of the Rules may require the facility seeking legal council for assistance</a:t>
            </a:r>
            <a:endParaRPr/>
          </a:p>
          <a:p>
            <a:pPr marL="114300" lvl="0" indent="0" algn="l" rtl="0">
              <a:lnSpc>
                <a:spcPct val="100000"/>
              </a:lnSpc>
              <a:spcBef>
                <a:spcPts val="0"/>
              </a:spcBef>
              <a:spcAft>
                <a:spcPts val="0"/>
              </a:spcAft>
              <a:buSzPts val="1800"/>
              <a:buNone/>
            </a:pPr>
            <a:endParaRPr sz="1200">
              <a:solidFill>
                <a:srgbClr val="C00000"/>
              </a:solidFill>
              <a:latin typeface="Arial"/>
              <a:ea typeface="Arial"/>
              <a:cs typeface="Arial"/>
              <a:sym typeface="Arial"/>
            </a:endParaRPr>
          </a:p>
          <a:p>
            <a:pPr marL="114300" lvl="0" indent="0" algn="l" rtl="0">
              <a:lnSpc>
                <a:spcPct val="100000"/>
              </a:lnSpc>
              <a:spcBef>
                <a:spcPts val="0"/>
              </a:spcBef>
              <a:spcAft>
                <a:spcPts val="0"/>
              </a:spcAft>
              <a:buSzPts val="1800"/>
              <a:buNone/>
            </a:pPr>
            <a:r>
              <a:rPr lang="en-US" sz="1200">
                <a:solidFill>
                  <a:schemeClr val="dk1"/>
                </a:solidFill>
                <a:latin typeface="Arial"/>
                <a:ea typeface="Arial"/>
                <a:cs typeface="Arial"/>
                <a:sym typeface="Arial"/>
              </a:rPr>
              <a:t>When the NOD/POC is accepted by the ADHS team, a </a:t>
            </a:r>
            <a:r>
              <a:rPr lang="en-US" sz="1200" b="1">
                <a:solidFill>
                  <a:schemeClr val="dk1"/>
                </a:solidFill>
                <a:latin typeface="Arial"/>
                <a:ea typeface="Arial"/>
                <a:cs typeface="Arial"/>
                <a:sym typeface="Arial"/>
              </a:rPr>
              <a:t>Administrative Review Complete </a:t>
            </a:r>
            <a:r>
              <a:rPr lang="en-US" sz="1200">
                <a:solidFill>
                  <a:schemeClr val="dk1"/>
                </a:solidFill>
                <a:latin typeface="Arial"/>
                <a:ea typeface="Arial"/>
                <a:cs typeface="Arial"/>
                <a:sym typeface="Arial"/>
              </a:rPr>
              <a:t>letter will be sent out</a:t>
            </a:r>
            <a:endParaRPr/>
          </a:p>
          <a:p>
            <a:pPr marL="114300" lvl="0" indent="0" algn="l" rtl="0">
              <a:lnSpc>
                <a:spcPct val="100000"/>
              </a:lnSpc>
              <a:spcBef>
                <a:spcPts val="360"/>
              </a:spcBef>
              <a:spcAft>
                <a:spcPts val="0"/>
              </a:spcAft>
              <a:buSzPts val="1800"/>
              <a:buNone/>
            </a:pPr>
            <a:br>
              <a:rPr lang="en-US" sz="1200"/>
            </a:br>
            <a:endParaRPr sz="120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1b52a042835_0_106"/>
          <p:cNvSpPr txBox="1">
            <a:spLocks noGrp="1"/>
          </p:cNvSpPr>
          <p:nvPr>
            <p:ph type="title"/>
          </p:nvPr>
        </p:nvSpPr>
        <p:spPr>
          <a:xfrm>
            <a:off x="0" y="0"/>
            <a:ext cx="4365092"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sz="2800" b="1">
                <a:latin typeface="Arial"/>
                <a:ea typeface="Arial"/>
                <a:cs typeface="Arial"/>
                <a:sym typeface="Arial"/>
              </a:rPr>
              <a:t>Administrative Review is Now Complete</a:t>
            </a:r>
            <a:endParaRPr sz="2800" b="1">
              <a:latin typeface="Arial"/>
              <a:ea typeface="Arial"/>
              <a:cs typeface="Arial"/>
              <a:sym typeface="Arial"/>
            </a:endParaRPr>
          </a:p>
        </p:txBody>
      </p:sp>
      <p:sp>
        <p:nvSpPr>
          <p:cNvPr id="416" name="Google Shape;416;g1b52a042835_0_106"/>
          <p:cNvSpPr txBox="1">
            <a:spLocks noGrp="1"/>
          </p:cNvSpPr>
          <p:nvPr>
            <p:ph type="body" idx="1"/>
          </p:nvPr>
        </p:nvSpPr>
        <p:spPr>
          <a:xfrm>
            <a:off x="60070" y="1041215"/>
            <a:ext cx="4572000" cy="2946632"/>
          </a:xfrm>
          <a:prstGeom prst="rect">
            <a:avLst/>
          </a:prstGeom>
          <a:gradFill>
            <a:gsLst>
              <a:gs pos="0">
                <a:srgbClr val="7C898D"/>
              </a:gs>
              <a:gs pos="50000">
                <a:srgbClr val="B4C7CC"/>
              </a:gs>
              <a:gs pos="100000">
                <a:srgbClr val="D8EFF4"/>
              </a:gs>
            </a:gsLst>
            <a:lin ang="16200000" scaled="0"/>
          </a:gradFill>
          <a:ln w="9525"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1400">
                <a:latin typeface="Arial"/>
                <a:ea typeface="Arial"/>
                <a:cs typeface="Arial"/>
                <a:sym typeface="Arial"/>
              </a:rPr>
              <a:t>Once the facility’s application has been approved,  the facility will receive a </a:t>
            </a:r>
            <a:r>
              <a:rPr lang="en-US" sz="1400" b="1">
                <a:latin typeface="Arial"/>
                <a:ea typeface="Arial"/>
                <a:cs typeface="Arial"/>
                <a:sym typeface="Arial"/>
              </a:rPr>
              <a:t>Administrative Review Complete </a:t>
            </a:r>
            <a:r>
              <a:rPr lang="en-US" sz="1400">
                <a:latin typeface="Arial"/>
                <a:ea typeface="Arial"/>
                <a:cs typeface="Arial"/>
                <a:sym typeface="Arial"/>
              </a:rPr>
              <a:t>letter by email. </a:t>
            </a:r>
            <a:endParaRPr/>
          </a:p>
          <a:p>
            <a:pPr marL="0" lvl="0" indent="0" algn="l" rtl="0">
              <a:lnSpc>
                <a:spcPct val="100000"/>
              </a:lnSpc>
              <a:spcBef>
                <a:spcPts val="360"/>
              </a:spcBef>
              <a:spcAft>
                <a:spcPts val="0"/>
              </a:spcAft>
              <a:buSzPts val="1800"/>
              <a:buNone/>
            </a:pPr>
            <a:endParaRPr sz="1400">
              <a:latin typeface="Arial"/>
              <a:ea typeface="Arial"/>
              <a:cs typeface="Arial"/>
              <a:sym typeface="Arial"/>
            </a:endParaRPr>
          </a:p>
          <a:p>
            <a:pPr marL="0" lvl="0" indent="0" algn="l" rtl="0">
              <a:lnSpc>
                <a:spcPct val="100000"/>
              </a:lnSpc>
              <a:spcBef>
                <a:spcPts val="360"/>
              </a:spcBef>
              <a:spcAft>
                <a:spcPts val="0"/>
              </a:spcAft>
              <a:buSzPts val="1800"/>
              <a:buNone/>
            </a:pPr>
            <a:r>
              <a:rPr lang="en-US" sz="1400">
                <a:latin typeface="Arial"/>
                <a:ea typeface="Arial"/>
                <a:cs typeface="Arial"/>
                <a:sym typeface="Arial"/>
              </a:rPr>
              <a:t>The application is then assigned to a Compliance Officer.  The C.O. will contact the primary person on the application via phone &amp;/or email for the inspection date &amp; time.</a:t>
            </a:r>
            <a:endParaRPr/>
          </a:p>
          <a:p>
            <a:pPr marL="0" lvl="0" indent="0" algn="l" rtl="0">
              <a:lnSpc>
                <a:spcPct val="100000"/>
              </a:lnSpc>
              <a:spcBef>
                <a:spcPts val="360"/>
              </a:spcBef>
              <a:spcAft>
                <a:spcPts val="0"/>
              </a:spcAft>
              <a:buSzPts val="1800"/>
              <a:buNone/>
            </a:pPr>
            <a:endParaRPr sz="1400">
              <a:latin typeface="Arial"/>
              <a:ea typeface="Arial"/>
              <a:cs typeface="Arial"/>
              <a:sym typeface="Arial"/>
            </a:endParaRPr>
          </a:p>
          <a:p>
            <a:pPr marL="0" lvl="0" indent="0" algn="l" rtl="0">
              <a:lnSpc>
                <a:spcPct val="100000"/>
              </a:lnSpc>
              <a:spcBef>
                <a:spcPts val="360"/>
              </a:spcBef>
              <a:spcAft>
                <a:spcPts val="0"/>
              </a:spcAft>
              <a:buSzPts val="1800"/>
              <a:buNone/>
            </a:pPr>
            <a:r>
              <a:rPr lang="en-US" sz="1400">
                <a:latin typeface="Arial"/>
                <a:ea typeface="Arial"/>
                <a:cs typeface="Arial"/>
                <a:sym typeface="Arial"/>
              </a:rPr>
              <a:t>Ensure you have </a:t>
            </a:r>
            <a:r>
              <a:rPr lang="en-US" sz="1400">
                <a:solidFill>
                  <a:srgbClr val="C00000"/>
                </a:solidFill>
                <a:latin typeface="Arial"/>
                <a:ea typeface="Arial"/>
                <a:cs typeface="Arial"/>
                <a:sym typeface="Arial"/>
              </a:rPr>
              <a:t>read &amp; meet all of the Rules before </a:t>
            </a:r>
            <a:r>
              <a:rPr lang="en-US" sz="1400">
                <a:latin typeface="Arial"/>
                <a:ea typeface="Arial"/>
                <a:cs typeface="Arial"/>
                <a:sym typeface="Arial"/>
              </a:rPr>
              <a:t>the inspection is conducted! </a:t>
            </a:r>
            <a:endParaRPr sz="1400">
              <a:latin typeface="Arial"/>
              <a:ea typeface="Arial"/>
              <a:cs typeface="Arial"/>
              <a:sym typeface="Arial"/>
            </a:endParaRPr>
          </a:p>
        </p:txBody>
      </p:sp>
      <p:pic>
        <p:nvPicPr>
          <p:cNvPr id="417" name="Google Shape;417;g1b52a042835_0_106"/>
          <p:cNvPicPr preferRelativeResize="0"/>
          <p:nvPr/>
        </p:nvPicPr>
        <p:blipFill rotWithShape="1">
          <a:blip r:embed="rId3">
            <a:alphaModFix/>
          </a:blip>
          <a:srcRect/>
          <a:stretch/>
        </p:blipFill>
        <p:spPr>
          <a:xfrm>
            <a:off x="4899048" y="62156"/>
            <a:ext cx="4244952" cy="397588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3" descr="12340-4_ADHS_CorpID_PPT temp 16.9_V4_3.eps"/>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72" name="Google Shape;72;p3"/>
          <p:cNvSpPr txBox="1"/>
          <p:nvPr/>
        </p:nvSpPr>
        <p:spPr>
          <a:xfrm>
            <a:off x="266978" y="27062"/>
            <a:ext cx="8610044" cy="37240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1" i="0" u="none" strike="noStrike" cap="none">
                <a:solidFill>
                  <a:srgbClr val="953734"/>
                </a:solidFill>
                <a:latin typeface="Arial"/>
                <a:ea typeface="Arial"/>
                <a:cs typeface="Arial"/>
                <a:sym typeface="Arial"/>
              </a:rPr>
              <a:t>ADHS &amp; BSL/SLH Contact Information</a:t>
            </a: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200" b="0" i="1" u="none" strike="noStrike" cap="none">
                <a:solidFill>
                  <a:srgbClr val="953734"/>
                </a:solidFill>
                <a:latin typeface="Arial"/>
                <a:ea typeface="Arial"/>
                <a:cs typeface="Arial"/>
                <a:sym typeface="Arial"/>
              </a:rPr>
              <a:t>Az Department of Health – Bureau of Special Licensing – </a:t>
            </a:r>
            <a:r>
              <a:rPr lang="en-US" sz="1200" b="0" i="1" u="none" strike="noStrike" cap="none">
                <a:solidFill>
                  <a:srgbClr val="0070C0"/>
                </a:solidFill>
                <a:latin typeface="Arial"/>
                <a:ea typeface="Arial"/>
                <a:cs typeface="Arial"/>
                <a:sym typeface="Arial"/>
              </a:rPr>
              <a:t>Sober Living Homes</a:t>
            </a:r>
            <a:endParaRPr/>
          </a:p>
          <a:p>
            <a:pPr marL="0" marR="0" lvl="0" indent="0" algn="ctr" rtl="0">
              <a:lnSpc>
                <a:spcPct val="100000"/>
              </a:lnSpc>
              <a:spcBef>
                <a:spcPts val="0"/>
              </a:spcBef>
              <a:spcAft>
                <a:spcPts val="0"/>
              </a:spcAft>
              <a:buNone/>
            </a:pPr>
            <a:endParaRPr sz="1200" b="0" i="1" u="sng" strike="noStrike" cap="none">
              <a:solidFill>
                <a:srgbClr val="0070C0"/>
              </a:solidFill>
              <a:latin typeface="Arial"/>
              <a:ea typeface="Arial"/>
              <a:cs typeface="Arial"/>
              <a:sym typeface="Arial"/>
              <a:hlinkClick r:id="rId4">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None/>
            </a:pPr>
            <a:r>
              <a:rPr lang="en-US" sz="1200" b="0" i="0" u="sng" strike="noStrike" cap="none">
                <a:solidFill>
                  <a:srgbClr val="0070C0"/>
                </a:solidFill>
                <a:latin typeface="Arial"/>
                <a:ea typeface="Arial"/>
                <a:cs typeface="Arial"/>
                <a:sym typeface="Arial"/>
                <a:hlinkClick r:id="rId4">
                  <a:extLst>
                    <a:ext uri="{A12FA001-AC4F-418D-AE19-62706E023703}">
                      <ahyp:hlinkClr xmlns:ahyp="http://schemas.microsoft.com/office/drawing/2018/hyperlinkcolor" val="tx"/>
                    </a:ext>
                  </a:extLst>
                </a:hlinkClick>
              </a:rPr>
              <a:t>BSLFacilities@AzDHS.Gov</a:t>
            </a:r>
            <a:r>
              <a:rPr lang="en-US" sz="1200" b="0" i="0" u="none" strike="noStrike" cap="none">
                <a:solidFill>
                  <a:srgbClr val="0070C0"/>
                </a:solidFill>
                <a:latin typeface="Arial"/>
                <a:ea typeface="Arial"/>
                <a:cs typeface="Arial"/>
                <a:sym typeface="Arial"/>
              </a:rPr>
              <a:t>				</a:t>
            </a:r>
            <a:endParaRPr sz="1200" b="0" i="0" u="sng" strike="noStrike" cap="none">
              <a:solidFill>
                <a:srgbClr val="0070C0"/>
              </a:solidFill>
              <a:latin typeface="Arial"/>
              <a:ea typeface="Arial"/>
              <a:cs typeface="Arial"/>
              <a:sym typeface="Arial"/>
            </a:endParaRPr>
          </a:p>
          <a:p>
            <a:pPr marL="0" marR="0" lvl="0" indent="0" algn="l" rtl="0">
              <a:lnSpc>
                <a:spcPct val="100000"/>
              </a:lnSpc>
              <a:spcBef>
                <a:spcPts val="0"/>
              </a:spcBef>
              <a:spcAft>
                <a:spcPts val="0"/>
              </a:spcAft>
              <a:buNone/>
            </a:pPr>
            <a:endParaRPr sz="1200" b="0" i="0" u="sng" strike="noStrike" cap="none">
              <a:solidFill>
                <a:srgbClr val="0070C0"/>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a:solidFill>
                  <a:srgbClr val="000000"/>
                </a:solidFill>
                <a:latin typeface="Arial"/>
                <a:ea typeface="Arial"/>
                <a:cs typeface="Arial"/>
                <a:sym typeface="Arial"/>
              </a:rPr>
              <a:t>Phone - </a:t>
            </a:r>
            <a:r>
              <a:rPr lang="en-US" sz="1200" b="0" i="0" u="none" strike="noStrike" cap="none">
                <a:solidFill>
                  <a:srgbClr val="000000"/>
                </a:solidFill>
                <a:latin typeface="Arial"/>
                <a:ea typeface="Arial"/>
                <a:cs typeface="Arial"/>
                <a:sym typeface="Arial"/>
              </a:rPr>
              <a:t>602-542-3422					</a:t>
            </a:r>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sng" strike="noStrike" cap="none">
                <a:solidFill>
                  <a:srgbClr val="0070C0"/>
                </a:solidFill>
                <a:latin typeface="Arial"/>
                <a:ea typeface="Arial"/>
                <a:cs typeface="Arial"/>
                <a:sym typeface="Arial"/>
              </a:rPr>
              <a:t>AzHealth.Gov </a:t>
            </a:r>
            <a:r>
              <a:rPr lang="en-US" sz="1200" b="0" i="0" u="none" strike="noStrike" cap="none">
                <a:solidFill>
                  <a:srgbClr val="000000"/>
                </a:solidFill>
                <a:latin typeface="Arial"/>
                <a:ea typeface="Arial"/>
                <a:cs typeface="Arial"/>
                <a:sym typeface="Arial"/>
              </a:rPr>
              <a:t>or </a:t>
            </a:r>
            <a:r>
              <a:rPr lang="en-US" sz="1200" b="0" i="0" u="sng" strike="noStrike" cap="none">
                <a:solidFill>
                  <a:srgbClr val="0070C0"/>
                </a:solidFill>
                <a:latin typeface="Arial"/>
                <a:ea typeface="Arial"/>
                <a:cs typeface="Arial"/>
                <a:sym typeface="Arial"/>
              </a:rPr>
              <a:t>AzDHS.Gov</a:t>
            </a:r>
            <a:endParaRPr sz="1200" b="0" i="0" u="sng" strike="noStrike" cap="none">
              <a:solidFill>
                <a:srgbClr val="0070C0"/>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Fax - (602) 364-4769 </a:t>
            </a:r>
            <a:endParaRPr/>
          </a:p>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rgbClr val="00B050"/>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a:solidFill>
                  <a:srgbClr val="00B050"/>
                </a:solidFill>
                <a:latin typeface="Arial"/>
                <a:ea typeface="Arial"/>
                <a:cs typeface="Arial"/>
                <a:sym typeface="Arial"/>
              </a:rPr>
              <a:t>Web Direction -  </a:t>
            </a:r>
            <a:r>
              <a:rPr lang="en-US" sz="12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www.AzDHS.gov</a:t>
            </a:r>
            <a:r>
              <a:rPr lang="en-US" sz="1200" b="0" i="0" u="none" strike="noStrike" cap="none">
                <a:solidFill>
                  <a:srgbClr val="000000"/>
                </a:solidFill>
                <a:latin typeface="Arial"/>
                <a:ea typeface="Arial"/>
                <a:cs typeface="Arial"/>
                <a:sym typeface="Arial"/>
              </a:rPr>
              <a:t>, </a:t>
            </a:r>
            <a:r>
              <a:rPr lang="en-US" sz="1200" b="0" i="1" u="none" strike="noStrike" cap="none">
                <a:solidFill>
                  <a:srgbClr val="000000"/>
                </a:solidFill>
                <a:latin typeface="Arial"/>
                <a:ea typeface="Arial"/>
                <a:cs typeface="Arial"/>
                <a:sym typeface="Arial"/>
              </a:rPr>
              <a:t>Divisions, Licensing, Bureau of Special Licensing, BSL 	Homes &amp; Facilities, </a:t>
            </a:r>
            <a:r>
              <a:rPr lang="en-US" sz="1200" b="0" i="1" u="none" strike="noStrike" cap="none">
                <a:solidFill>
                  <a:srgbClr val="0070C0"/>
                </a:solidFill>
                <a:latin typeface="Arial"/>
                <a:ea typeface="Arial"/>
                <a:cs typeface="Arial"/>
                <a:sym typeface="Arial"/>
              </a:rPr>
              <a:t>Sober Living Homes</a:t>
            </a:r>
            <a:endParaRPr/>
          </a:p>
          <a:p>
            <a:pPr marL="0" marR="0" lvl="0" indent="0" algn="ctr" rtl="0">
              <a:lnSpc>
                <a:spcPct val="100000"/>
              </a:lnSpc>
              <a:spcBef>
                <a:spcPts val="0"/>
              </a:spcBef>
              <a:spcAft>
                <a:spcPts val="0"/>
              </a:spcAft>
              <a:buNone/>
            </a:pPr>
            <a:endParaRPr sz="12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rgbClr val="00B050"/>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a:solidFill>
                  <a:srgbClr val="00B050"/>
                </a:solidFill>
                <a:latin typeface="Arial"/>
                <a:ea typeface="Arial"/>
                <a:cs typeface="Arial"/>
                <a:sym typeface="Arial"/>
              </a:rPr>
              <a:t>Mail - </a:t>
            </a:r>
            <a:r>
              <a:rPr lang="en-US" sz="1200" b="0" i="0" u="none" strike="noStrike" cap="none">
                <a:solidFill>
                  <a:schemeClr val="dk1"/>
                </a:solidFill>
                <a:latin typeface="Arial"/>
                <a:ea typeface="Arial"/>
                <a:cs typeface="Arial"/>
                <a:sym typeface="Arial"/>
              </a:rPr>
              <a:t>Bureau of Special Licensing, </a:t>
            </a:r>
            <a:r>
              <a:rPr lang="en-US" sz="1200" b="0" i="0" u="none" strike="noStrike" cap="none">
                <a:solidFill>
                  <a:srgbClr val="0070C0"/>
                </a:solidFill>
                <a:latin typeface="Arial"/>
                <a:ea typeface="Arial"/>
                <a:cs typeface="Arial"/>
                <a:sym typeface="Arial"/>
              </a:rPr>
              <a:t>Sober Living Homes </a:t>
            </a:r>
            <a:r>
              <a:rPr lang="en-US" sz="1200" b="0" i="0" u="none" strike="noStrike" cap="none">
                <a:solidFill>
                  <a:schemeClr val="dk1"/>
                </a:solidFill>
                <a:latin typeface="Arial"/>
                <a:ea typeface="Arial"/>
                <a:cs typeface="Arial"/>
                <a:sym typeface="Arial"/>
              </a:rPr>
              <a:t>150 N 18th Ave Ste 410 Phoenix, AZ 85014</a:t>
            </a:r>
            <a:endParaRPr sz="1200" b="0" i="0" u="none" strike="noStrike" cap="none">
              <a:solidFill>
                <a:srgbClr val="000000"/>
              </a:solidFill>
              <a:latin typeface="Arial"/>
              <a:ea typeface="Arial"/>
              <a:cs typeface="Arial"/>
              <a:sym typeface="Arial"/>
            </a:endParaRPr>
          </a:p>
        </p:txBody>
      </p:sp>
      <p:pic>
        <p:nvPicPr>
          <p:cNvPr id="73" name="Google Shape;73;p3"/>
          <p:cNvPicPr preferRelativeResize="0"/>
          <p:nvPr/>
        </p:nvPicPr>
        <p:blipFill rotWithShape="1">
          <a:blip r:embed="rId6">
            <a:alphaModFix/>
          </a:blip>
          <a:srcRect/>
          <a:stretch/>
        </p:blipFill>
        <p:spPr>
          <a:xfrm>
            <a:off x="3249881" y="1032396"/>
            <a:ext cx="304218" cy="240610"/>
          </a:xfrm>
          <a:prstGeom prst="rect">
            <a:avLst/>
          </a:prstGeom>
          <a:noFill/>
          <a:ln>
            <a:noFill/>
          </a:ln>
        </p:spPr>
      </p:pic>
      <p:pic>
        <p:nvPicPr>
          <p:cNvPr id="74" name="Google Shape;74;p3"/>
          <p:cNvPicPr preferRelativeResize="0"/>
          <p:nvPr/>
        </p:nvPicPr>
        <p:blipFill rotWithShape="1">
          <a:blip r:embed="rId7">
            <a:alphaModFix/>
          </a:blip>
          <a:srcRect/>
          <a:stretch/>
        </p:blipFill>
        <p:spPr>
          <a:xfrm>
            <a:off x="3249880" y="704492"/>
            <a:ext cx="304219" cy="240610"/>
          </a:xfrm>
          <a:prstGeom prst="rect">
            <a:avLst/>
          </a:prstGeom>
          <a:noFill/>
          <a:ln>
            <a:noFill/>
          </a:ln>
        </p:spPr>
      </p:pic>
      <p:pic>
        <p:nvPicPr>
          <p:cNvPr id="75" name="Google Shape;75;p3"/>
          <p:cNvPicPr preferRelativeResize="0"/>
          <p:nvPr/>
        </p:nvPicPr>
        <p:blipFill rotWithShape="1">
          <a:blip r:embed="rId8">
            <a:alphaModFix/>
          </a:blip>
          <a:srcRect/>
          <a:stretch/>
        </p:blipFill>
        <p:spPr>
          <a:xfrm>
            <a:off x="3249880" y="1420530"/>
            <a:ext cx="304219" cy="240610"/>
          </a:xfrm>
          <a:prstGeom prst="rect">
            <a:avLst/>
          </a:prstGeom>
          <a:noFill/>
          <a:ln>
            <a:noFill/>
          </a:ln>
        </p:spPr>
      </p:pic>
      <p:pic>
        <p:nvPicPr>
          <p:cNvPr id="76" name="Google Shape;76;p3"/>
          <p:cNvPicPr preferRelativeResize="0"/>
          <p:nvPr/>
        </p:nvPicPr>
        <p:blipFill rotWithShape="1">
          <a:blip r:embed="rId9">
            <a:alphaModFix/>
          </a:blip>
          <a:srcRect/>
          <a:stretch/>
        </p:blipFill>
        <p:spPr>
          <a:xfrm>
            <a:off x="3240110" y="2342774"/>
            <a:ext cx="323758" cy="338615"/>
          </a:xfrm>
          <a:prstGeom prst="rect">
            <a:avLst/>
          </a:prstGeom>
          <a:noFill/>
          <a:ln>
            <a:noFill/>
          </a:ln>
        </p:spPr>
      </p:pic>
      <p:pic>
        <p:nvPicPr>
          <p:cNvPr id="77" name="Google Shape;77;p3"/>
          <p:cNvPicPr preferRelativeResize="0"/>
          <p:nvPr/>
        </p:nvPicPr>
        <p:blipFill rotWithShape="1">
          <a:blip r:embed="rId10">
            <a:alphaModFix/>
          </a:blip>
          <a:srcRect/>
          <a:stretch/>
        </p:blipFill>
        <p:spPr>
          <a:xfrm>
            <a:off x="3140283" y="3119043"/>
            <a:ext cx="413816" cy="338615"/>
          </a:xfrm>
          <a:prstGeom prst="rect">
            <a:avLst/>
          </a:prstGeom>
          <a:noFill/>
          <a:ln>
            <a:noFill/>
          </a:ln>
        </p:spPr>
      </p:pic>
      <p:pic>
        <p:nvPicPr>
          <p:cNvPr id="78" name="Google Shape;78;p3"/>
          <p:cNvPicPr preferRelativeResize="0"/>
          <p:nvPr/>
        </p:nvPicPr>
        <p:blipFill rotWithShape="1">
          <a:blip r:embed="rId11">
            <a:alphaModFix/>
          </a:blip>
          <a:srcRect/>
          <a:stretch/>
        </p:blipFill>
        <p:spPr>
          <a:xfrm>
            <a:off x="3249972" y="1808665"/>
            <a:ext cx="304127" cy="24061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6"/>
          <p:cNvSpPr txBox="1">
            <a:spLocks noGrp="1"/>
          </p:cNvSpPr>
          <p:nvPr>
            <p:ph type="title"/>
          </p:nvPr>
        </p:nvSpPr>
        <p:spPr>
          <a:xfrm>
            <a:off x="250292" y="119211"/>
            <a:ext cx="8600032" cy="3965554"/>
          </a:xfrm>
          <a:prstGeom prst="rect">
            <a:avLst/>
          </a:prstGeom>
          <a:gradFill>
            <a:gsLst>
              <a:gs pos="0">
                <a:srgbClr val="7C898D"/>
              </a:gs>
              <a:gs pos="50000">
                <a:srgbClr val="B4C7CC"/>
              </a:gs>
              <a:gs pos="100000">
                <a:srgbClr val="D8EFF4"/>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2800" b="1"/>
              <a:t>Phase 1: </a:t>
            </a:r>
            <a:r>
              <a:rPr lang="en-US" sz="2800"/>
              <a:t>When the Application is 100% complete &amp; Approved, the </a:t>
            </a:r>
            <a:r>
              <a:rPr lang="en-US" sz="2800" b="1"/>
              <a:t>Administrative Review</a:t>
            </a:r>
            <a:r>
              <a:rPr lang="en-US" sz="2800"/>
              <a:t> is done </a:t>
            </a:r>
            <a:br>
              <a:rPr lang="en-US" sz="2800"/>
            </a:br>
            <a:br>
              <a:rPr lang="en-US" sz="2800"/>
            </a:br>
            <a:r>
              <a:rPr lang="en-US" sz="2800" b="1"/>
              <a:t>Phase 2:  </a:t>
            </a:r>
            <a:r>
              <a:rPr lang="en-US" sz="2800"/>
              <a:t>After the Administrative Review, the </a:t>
            </a:r>
            <a:r>
              <a:rPr lang="en-US" sz="2800" b="1"/>
              <a:t>Substantive Review </a:t>
            </a:r>
            <a:r>
              <a:rPr lang="en-US" sz="2800"/>
              <a:t>starts.  This will include the facility inspection &amp; the licensing if they meet all the </a:t>
            </a:r>
            <a:r>
              <a:rPr lang="en-US" sz="2800">
                <a:solidFill>
                  <a:srgbClr val="0070C0"/>
                </a:solidFill>
              </a:rPr>
              <a:t>Sober Living Rules </a:t>
            </a:r>
            <a:r>
              <a:rPr lang="en-US" sz="1200"/>
              <a:t>(</a:t>
            </a:r>
            <a:r>
              <a:rPr lang="en-US" sz="1200" i="1"/>
              <a:t>Substantive Review is not covered in this slide show)  </a:t>
            </a:r>
            <a:br>
              <a:rPr lang="en-US" sz="2800"/>
            </a:br>
            <a:r>
              <a:rPr lang="en-US" sz="2800"/>
              <a:t>                                              </a:t>
            </a:r>
            <a:r>
              <a:rPr lang="en-US" sz="2800" i="1"/>
              <a:t>End of Presentation – Thank you</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1adf5fb130f_0_46"/>
          <p:cNvSpPr txBox="1">
            <a:spLocks noGrp="1"/>
          </p:cNvSpPr>
          <p:nvPr>
            <p:ph type="body" idx="1"/>
          </p:nvPr>
        </p:nvSpPr>
        <p:spPr>
          <a:xfrm>
            <a:off x="131088" y="954447"/>
            <a:ext cx="8881800" cy="32845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1800">
                <a:latin typeface="Arial"/>
                <a:ea typeface="Arial"/>
                <a:cs typeface="Arial"/>
                <a:sym typeface="Arial"/>
              </a:rPr>
              <a:t>Read &amp; Understand the </a:t>
            </a:r>
            <a:r>
              <a:rPr lang="en-US" sz="1800">
                <a:solidFill>
                  <a:srgbClr val="0070C0"/>
                </a:solidFill>
                <a:latin typeface="Arial"/>
                <a:ea typeface="Arial"/>
                <a:cs typeface="Arial"/>
                <a:sym typeface="Arial"/>
              </a:rPr>
              <a:t>Sober Living Homes </a:t>
            </a:r>
            <a:r>
              <a:rPr lang="en-US" sz="1800" b="1">
                <a:latin typeface="Arial"/>
                <a:ea typeface="Arial"/>
                <a:cs typeface="Arial"/>
                <a:sym typeface="Arial"/>
              </a:rPr>
              <a:t>Statutes</a:t>
            </a:r>
            <a:r>
              <a:rPr lang="en-US" sz="1800">
                <a:latin typeface="Arial"/>
                <a:ea typeface="Arial"/>
                <a:cs typeface="Arial"/>
                <a:sym typeface="Arial"/>
              </a:rPr>
              <a:t> &amp; the </a:t>
            </a:r>
            <a:r>
              <a:rPr lang="en-US" sz="1800" b="1">
                <a:latin typeface="Arial"/>
                <a:ea typeface="Arial"/>
                <a:cs typeface="Arial"/>
                <a:sym typeface="Arial"/>
              </a:rPr>
              <a:t>Rules</a:t>
            </a:r>
            <a:r>
              <a:rPr lang="en-US" sz="1800">
                <a:latin typeface="Arial"/>
                <a:ea typeface="Arial"/>
                <a:cs typeface="Arial"/>
                <a:sym typeface="Arial"/>
              </a:rPr>
              <a:t> prior to contacting ADHS or completing the application. It is located on </a:t>
            </a:r>
            <a:r>
              <a:rPr lang="en-US" sz="1800" u="sng">
                <a:solidFill>
                  <a:srgbClr val="0070C0"/>
                </a:solidFill>
                <a:latin typeface="Arial"/>
                <a:ea typeface="Arial"/>
                <a:cs typeface="Arial"/>
                <a:sym typeface="Arial"/>
              </a:rPr>
              <a:t>AzDHS.gov </a:t>
            </a:r>
            <a:r>
              <a:rPr lang="en-US" sz="1800">
                <a:latin typeface="Arial"/>
                <a:ea typeface="Arial"/>
                <a:cs typeface="Arial"/>
                <a:sym typeface="Arial"/>
              </a:rPr>
              <a:t>website </a:t>
            </a:r>
            <a:endParaRPr sz="1800">
              <a:latin typeface="Arial"/>
              <a:ea typeface="Arial"/>
              <a:cs typeface="Arial"/>
              <a:sym typeface="Arial"/>
            </a:endParaRPr>
          </a:p>
          <a:p>
            <a:pPr marL="0" lvl="0" indent="0" algn="l" rtl="0">
              <a:lnSpc>
                <a:spcPct val="100000"/>
              </a:lnSpc>
              <a:spcBef>
                <a:spcPts val="360"/>
              </a:spcBef>
              <a:spcAft>
                <a:spcPts val="0"/>
              </a:spcAft>
              <a:buSzPts val="1800"/>
              <a:buNone/>
            </a:pPr>
            <a:endParaRPr sz="1800"/>
          </a:p>
          <a:p>
            <a:pPr marL="0" lvl="0" indent="0" algn="l" rtl="0">
              <a:lnSpc>
                <a:spcPct val="100000"/>
              </a:lnSpc>
              <a:spcBef>
                <a:spcPts val="360"/>
              </a:spcBef>
              <a:spcAft>
                <a:spcPts val="0"/>
              </a:spcAft>
              <a:buSzPts val="1800"/>
              <a:buNone/>
            </a:pPr>
            <a:endParaRPr sz="1800"/>
          </a:p>
          <a:p>
            <a:pPr marL="0" lvl="0" indent="0" algn="l" rtl="0">
              <a:lnSpc>
                <a:spcPct val="100000"/>
              </a:lnSpc>
              <a:spcBef>
                <a:spcPts val="360"/>
              </a:spcBef>
              <a:spcAft>
                <a:spcPts val="0"/>
              </a:spcAft>
              <a:buClr>
                <a:schemeClr val="dk1"/>
              </a:buClr>
              <a:buSzPts val="1100"/>
              <a:buFont typeface="Arial"/>
              <a:buNone/>
            </a:pPr>
            <a:endParaRPr sz="1800"/>
          </a:p>
        </p:txBody>
      </p:sp>
      <p:pic>
        <p:nvPicPr>
          <p:cNvPr id="84" name="Google Shape;84;g1adf5fb130f_0_46"/>
          <p:cNvPicPr preferRelativeResize="0"/>
          <p:nvPr/>
        </p:nvPicPr>
        <p:blipFill rotWithShape="1">
          <a:blip r:embed="rId3">
            <a:alphaModFix/>
          </a:blip>
          <a:srcRect/>
          <a:stretch/>
        </p:blipFill>
        <p:spPr>
          <a:xfrm>
            <a:off x="308376" y="1775404"/>
            <a:ext cx="8575319" cy="2254934"/>
          </a:xfrm>
          <a:prstGeom prst="rect">
            <a:avLst/>
          </a:prstGeom>
          <a:noFill/>
          <a:ln w="19050" cap="flat" cmpd="sng">
            <a:solidFill>
              <a:schemeClr val="dk1"/>
            </a:solidFill>
            <a:prstDash val="solid"/>
            <a:round/>
            <a:headEnd type="none" w="sm" len="sm"/>
            <a:tailEnd type="none" w="sm" len="sm"/>
          </a:ln>
        </p:spPr>
      </p:pic>
      <p:sp>
        <p:nvSpPr>
          <p:cNvPr id="85" name="Google Shape;85;g1adf5fb130f_0_46"/>
          <p:cNvSpPr/>
          <p:nvPr/>
        </p:nvSpPr>
        <p:spPr>
          <a:xfrm>
            <a:off x="6218190" y="2182545"/>
            <a:ext cx="2617434" cy="1749517"/>
          </a:xfrm>
          <a:prstGeom prst="rect">
            <a:avLst/>
          </a:prstGeom>
          <a:gradFill>
            <a:gsLst>
              <a:gs pos="0">
                <a:srgbClr val="7C898D"/>
              </a:gs>
              <a:gs pos="50000">
                <a:srgbClr val="B4C7CC"/>
              </a:gs>
              <a:gs pos="100000">
                <a:srgbClr val="D8EFF4"/>
              </a:gs>
            </a:gsLst>
            <a:lin ang="16200000" scaled="0"/>
          </a:grad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1600" b="0" i="0" u="none" strike="noStrike" cap="none">
                <a:solidFill>
                  <a:schemeClr val="dk1"/>
                </a:solidFill>
                <a:latin typeface="Calibri"/>
                <a:ea typeface="Calibri"/>
                <a:cs typeface="Calibri"/>
                <a:sym typeface="Calibri"/>
              </a:rPr>
              <a:t>Select </a:t>
            </a:r>
            <a:r>
              <a:rPr lang="en-US" sz="1600" b="1" i="0" u="none" strike="noStrike" cap="none">
                <a:solidFill>
                  <a:schemeClr val="dk1"/>
                </a:solidFill>
                <a:latin typeface="Calibri"/>
                <a:ea typeface="Calibri"/>
                <a:cs typeface="Calibri"/>
                <a:sym typeface="Calibri"/>
              </a:rPr>
              <a:t>Regulations </a:t>
            </a:r>
            <a:r>
              <a:rPr lang="en-US" sz="1600" b="0" i="0" u="none" strike="noStrike" cap="none">
                <a:solidFill>
                  <a:schemeClr val="dk1"/>
                </a:solidFill>
                <a:latin typeface="Calibri"/>
                <a:ea typeface="Calibri"/>
                <a:cs typeface="Calibri"/>
                <a:sym typeface="Calibri"/>
              </a:rPr>
              <a:t>to view Arizona </a:t>
            </a:r>
            <a:r>
              <a:rPr lang="en-US" sz="1600" b="1" i="0" u="none" strike="noStrike" cap="none">
                <a:solidFill>
                  <a:schemeClr val="dk1"/>
                </a:solidFill>
                <a:latin typeface="Calibri"/>
                <a:ea typeface="Calibri"/>
                <a:cs typeface="Calibri"/>
                <a:sym typeface="Calibri"/>
              </a:rPr>
              <a:t>Rules</a:t>
            </a:r>
            <a:r>
              <a:rPr lang="en-US" sz="1600" b="0" i="0" u="none" strike="noStrike" cap="none">
                <a:solidFill>
                  <a:schemeClr val="dk1"/>
                </a:solidFill>
                <a:latin typeface="Calibri"/>
                <a:ea typeface="Calibri"/>
                <a:cs typeface="Calibri"/>
                <a:sym typeface="Calibri"/>
              </a:rPr>
              <a:t> &amp; </a:t>
            </a:r>
            <a:r>
              <a:rPr lang="en-US" sz="1600" b="1">
                <a:solidFill>
                  <a:schemeClr val="dk1"/>
                </a:solidFill>
                <a:latin typeface="Calibri"/>
                <a:ea typeface="Calibri"/>
                <a:cs typeface="Calibri"/>
                <a:sym typeface="Calibri"/>
              </a:rPr>
              <a:t>Statutes</a:t>
            </a:r>
            <a:r>
              <a:rPr lang="en-US" sz="1600" b="1" i="0" u="none" strike="noStrike" cap="none">
                <a:solidFill>
                  <a:schemeClr val="dk1"/>
                </a:solidFill>
                <a:latin typeface="Calibri"/>
                <a:ea typeface="Calibri"/>
                <a:cs typeface="Calibri"/>
                <a:sym typeface="Calibri"/>
              </a:rPr>
              <a:t> </a:t>
            </a:r>
            <a:r>
              <a:rPr lang="en-US" sz="1600" b="0" i="0" u="none" strike="noStrike" cap="none">
                <a:solidFill>
                  <a:schemeClr val="dk1"/>
                </a:solidFill>
                <a:latin typeface="Calibri"/>
                <a:ea typeface="Calibri"/>
                <a:cs typeface="Calibri"/>
                <a:sym typeface="Calibri"/>
              </a:rPr>
              <a:t>on </a:t>
            </a:r>
            <a:r>
              <a:rPr lang="en-US" sz="1600" b="0" i="0" u="none" strike="noStrike" cap="none">
                <a:solidFill>
                  <a:srgbClr val="0070C0"/>
                </a:solidFill>
                <a:latin typeface="Calibri"/>
                <a:ea typeface="Calibri"/>
                <a:cs typeface="Calibri"/>
                <a:sym typeface="Calibri"/>
              </a:rPr>
              <a:t>Sober Living Homes</a:t>
            </a:r>
            <a:r>
              <a:rPr lang="en-US" sz="1600" b="0" i="0" u="none" strike="noStrike" cap="none">
                <a:solidFill>
                  <a:schemeClr val="dk1"/>
                </a:solidFill>
                <a:latin typeface="Calibri"/>
                <a:ea typeface="Calibri"/>
                <a:cs typeface="Calibri"/>
                <a:sym typeface="Calibri"/>
              </a:rPr>
              <a:t>. This has all the information needed to help with inspection &amp; the application process.</a:t>
            </a:r>
            <a:endParaRPr sz="1200" b="0" i="0" u="none" strike="noStrike" cap="none">
              <a:solidFill>
                <a:schemeClr val="dk1"/>
              </a:solidFill>
              <a:latin typeface="Arial"/>
              <a:ea typeface="Arial"/>
              <a:cs typeface="Arial"/>
              <a:sym typeface="Arial"/>
            </a:endParaRPr>
          </a:p>
        </p:txBody>
      </p:sp>
      <p:cxnSp>
        <p:nvCxnSpPr>
          <p:cNvPr id="86" name="Google Shape;86;g1adf5fb130f_0_46"/>
          <p:cNvCxnSpPr>
            <a:stCxn id="85" idx="1"/>
          </p:cNvCxnSpPr>
          <p:nvPr/>
        </p:nvCxnSpPr>
        <p:spPr>
          <a:xfrm rot="10800000">
            <a:off x="5312790" y="2008204"/>
            <a:ext cx="905400" cy="1049100"/>
          </a:xfrm>
          <a:prstGeom prst="straightConnector1">
            <a:avLst/>
          </a:prstGeom>
          <a:noFill/>
          <a:ln w="28575" cap="flat" cmpd="sng">
            <a:solidFill>
              <a:srgbClr val="C00000"/>
            </a:solidFill>
            <a:prstDash val="solid"/>
            <a:round/>
            <a:headEnd type="none" w="sm" len="sm"/>
            <a:tailEnd type="triangle" w="med" len="med"/>
          </a:ln>
        </p:spPr>
      </p:cxnSp>
      <p:cxnSp>
        <p:nvCxnSpPr>
          <p:cNvPr id="87" name="Google Shape;87;g1adf5fb130f_0_46"/>
          <p:cNvCxnSpPr/>
          <p:nvPr/>
        </p:nvCxnSpPr>
        <p:spPr>
          <a:xfrm rot="10800000">
            <a:off x="5846442" y="3023824"/>
            <a:ext cx="371747" cy="1"/>
          </a:xfrm>
          <a:prstGeom prst="straightConnector1">
            <a:avLst/>
          </a:prstGeom>
          <a:noFill/>
          <a:ln w="28575" cap="flat" cmpd="sng">
            <a:solidFill>
              <a:srgbClr val="C00000"/>
            </a:solidFill>
            <a:prstDash val="solid"/>
            <a:round/>
            <a:headEnd type="none" w="sm" len="sm"/>
            <a:tailEnd type="triangle" w="med" len="med"/>
          </a:ln>
        </p:spPr>
      </p:cxnSp>
      <p:cxnSp>
        <p:nvCxnSpPr>
          <p:cNvPr id="88" name="Google Shape;88;g1adf5fb130f_0_46"/>
          <p:cNvCxnSpPr>
            <a:stCxn id="85" idx="1"/>
          </p:cNvCxnSpPr>
          <p:nvPr/>
        </p:nvCxnSpPr>
        <p:spPr>
          <a:xfrm flipH="1">
            <a:off x="4732290" y="3057304"/>
            <a:ext cx="1485900" cy="573600"/>
          </a:xfrm>
          <a:prstGeom prst="straightConnector1">
            <a:avLst/>
          </a:prstGeom>
          <a:noFill/>
          <a:ln w="28575" cap="flat" cmpd="sng">
            <a:solidFill>
              <a:srgbClr val="C00000"/>
            </a:solidFill>
            <a:prstDash val="solid"/>
            <a:round/>
            <a:headEnd type="none" w="sm" len="sm"/>
            <a:tailEnd type="triangle" w="med" len="med"/>
          </a:ln>
        </p:spPr>
      </p:cxnSp>
      <p:pic>
        <p:nvPicPr>
          <p:cNvPr id="89" name="Google Shape;89;g1adf5fb130f_0_46"/>
          <p:cNvPicPr preferRelativeResize="0"/>
          <p:nvPr/>
        </p:nvPicPr>
        <p:blipFill rotWithShape="1">
          <a:blip r:embed="rId4">
            <a:alphaModFix/>
          </a:blip>
          <a:srcRect/>
          <a:stretch/>
        </p:blipFill>
        <p:spPr>
          <a:xfrm>
            <a:off x="2066264" y="7011"/>
            <a:ext cx="1005927" cy="1024217"/>
          </a:xfrm>
          <a:prstGeom prst="rect">
            <a:avLst/>
          </a:prstGeom>
          <a:noFill/>
          <a:ln>
            <a:noFill/>
          </a:ln>
        </p:spPr>
      </p:pic>
      <p:pic>
        <p:nvPicPr>
          <p:cNvPr id="90" name="Google Shape;90;g1adf5fb130f_0_46"/>
          <p:cNvPicPr preferRelativeResize="0"/>
          <p:nvPr/>
        </p:nvPicPr>
        <p:blipFill rotWithShape="1">
          <a:blip r:embed="rId4">
            <a:alphaModFix/>
          </a:blip>
          <a:srcRect/>
          <a:stretch/>
        </p:blipFill>
        <p:spPr>
          <a:xfrm>
            <a:off x="6071809" y="7010"/>
            <a:ext cx="1005927" cy="1024217"/>
          </a:xfrm>
          <a:prstGeom prst="rect">
            <a:avLst/>
          </a:prstGeom>
          <a:noFill/>
          <a:ln>
            <a:noFill/>
          </a:ln>
        </p:spPr>
      </p:pic>
      <p:cxnSp>
        <p:nvCxnSpPr>
          <p:cNvPr id="91" name="Google Shape;91;g1adf5fb130f_0_46"/>
          <p:cNvCxnSpPr/>
          <p:nvPr/>
        </p:nvCxnSpPr>
        <p:spPr>
          <a:xfrm rot="10800000">
            <a:off x="6071809" y="1635241"/>
            <a:ext cx="146380" cy="1388583"/>
          </a:xfrm>
          <a:prstGeom prst="straightConnector1">
            <a:avLst/>
          </a:prstGeom>
          <a:noFill/>
          <a:ln w="25400" cap="flat" cmpd="sng">
            <a:solidFill>
              <a:schemeClr val="accent2"/>
            </a:solidFill>
            <a:prstDash val="solid"/>
            <a:round/>
            <a:headEnd type="none" w="sm" len="sm"/>
            <a:tailEnd type="triangle" w="med" len="med"/>
          </a:ln>
          <a:effectLst>
            <a:outerShdw blurRad="40000" dist="20000" dir="5400000" rotWithShape="0">
              <a:srgbClr val="000000">
                <a:alpha val="37647"/>
              </a:srgbClr>
            </a:outerShdw>
          </a:effectLst>
        </p:spPr>
      </p:cxnSp>
      <p:pic>
        <p:nvPicPr>
          <p:cNvPr id="92" name="Google Shape;92;g1adf5fb130f_0_46"/>
          <p:cNvPicPr preferRelativeResize="0"/>
          <p:nvPr/>
        </p:nvPicPr>
        <p:blipFill rotWithShape="1">
          <a:blip r:embed="rId5">
            <a:alphaModFix/>
          </a:blip>
          <a:srcRect/>
          <a:stretch/>
        </p:blipFill>
        <p:spPr>
          <a:xfrm>
            <a:off x="64998" y="7010"/>
            <a:ext cx="1005927" cy="1030313"/>
          </a:xfrm>
          <a:prstGeom prst="rect">
            <a:avLst/>
          </a:prstGeom>
          <a:noFill/>
          <a:ln>
            <a:noFill/>
          </a:ln>
        </p:spPr>
      </p:pic>
      <p:pic>
        <p:nvPicPr>
          <p:cNvPr id="93" name="Google Shape;93;g1adf5fb130f_0_46" descr="https://lh5.googleusercontent.com/oSlonjeD2dIc-k26hccoaUDbH8mVHEQp5CCwozgOaqFsr5bfejEevjcKiuRnTzYtoXea_5Q9_8CoRrVzIoCoTihq_cBZ-knq5EwMNJKCfCG3MNJFP88ldyKe5Z8bOs9QGogF5GIQ8UCwFS8Hql0C2A"/>
          <p:cNvPicPr preferRelativeResize="0"/>
          <p:nvPr/>
        </p:nvPicPr>
        <p:blipFill rotWithShape="1">
          <a:blip r:embed="rId6">
            <a:alphaModFix/>
          </a:blip>
          <a:srcRect/>
          <a:stretch/>
        </p:blipFill>
        <p:spPr>
          <a:xfrm>
            <a:off x="8073051" y="24993"/>
            <a:ext cx="1005927" cy="1031227"/>
          </a:xfrm>
          <a:prstGeom prst="rect">
            <a:avLst/>
          </a:prstGeom>
          <a:noFill/>
          <a:ln>
            <a:noFill/>
          </a:ln>
        </p:spPr>
      </p:pic>
      <p:pic>
        <p:nvPicPr>
          <p:cNvPr id="94" name="Google Shape;94;g1adf5fb130f_0_46" descr="https://lh5.googleusercontent.com/oSlonjeD2dIc-k26hccoaUDbH8mVHEQp5CCwozgOaqFsr5bfejEevjcKiuRnTzYtoXea_5Q9_8CoRrVzIoCoTihq_cBZ-knq5EwMNJKCfCG3MNJFP88ldyKe5Z8bOs9QGogF5GIQ8UCwFS8Hql0C2A"/>
          <p:cNvPicPr preferRelativeResize="0"/>
          <p:nvPr/>
        </p:nvPicPr>
        <p:blipFill rotWithShape="1">
          <a:blip r:embed="rId6">
            <a:alphaModFix/>
          </a:blip>
          <a:srcRect/>
          <a:stretch/>
        </p:blipFill>
        <p:spPr>
          <a:xfrm>
            <a:off x="4063730" y="24993"/>
            <a:ext cx="1005927" cy="103122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1b52a042835_0_130"/>
          <p:cNvSpPr txBox="1">
            <a:spLocks noGrp="1"/>
          </p:cNvSpPr>
          <p:nvPr>
            <p:ph type="title"/>
          </p:nvPr>
        </p:nvSpPr>
        <p:spPr>
          <a:xfrm>
            <a:off x="0" y="0"/>
            <a:ext cx="8799600" cy="794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2800" b="1">
                <a:latin typeface="Arial"/>
                <a:ea typeface="Arial"/>
                <a:cs typeface="Arial"/>
                <a:sym typeface="Arial"/>
              </a:rPr>
              <a:t>Definition: What makes a Sober Living Home</a:t>
            </a:r>
            <a:endParaRPr sz="2800" b="1">
              <a:latin typeface="Arial"/>
              <a:ea typeface="Arial"/>
              <a:cs typeface="Arial"/>
              <a:sym typeface="Arial"/>
            </a:endParaRPr>
          </a:p>
          <a:p>
            <a:pPr marL="0" lvl="0" indent="0" algn="ctr" rtl="0">
              <a:lnSpc>
                <a:spcPct val="100000"/>
              </a:lnSpc>
              <a:spcBef>
                <a:spcPts val="0"/>
              </a:spcBef>
              <a:spcAft>
                <a:spcPts val="0"/>
              </a:spcAft>
              <a:buSzPts val="1800"/>
              <a:buNone/>
            </a:pPr>
            <a:r>
              <a:rPr lang="en-US" sz="1200">
                <a:latin typeface="Arial"/>
                <a:ea typeface="Arial"/>
                <a:cs typeface="Arial"/>
                <a:sym typeface="Arial"/>
              </a:rPr>
              <a:t>A.A.C. R9-12-101</a:t>
            </a:r>
            <a:endParaRPr sz="1200">
              <a:latin typeface="Arial"/>
              <a:ea typeface="Arial"/>
              <a:cs typeface="Arial"/>
              <a:sym typeface="Arial"/>
            </a:endParaRPr>
          </a:p>
        </p:txBody>
      </p:sp>
      <p:sp>
        <p:nvSpPr>
          <p:cNvPr id="100" name="Google Shape;100;g1b52a042835_0_130"/>
          <p:cNvSpPr txBox="1">
            <a:spLocks noGrp="1"/>
          </p:cNvSpPr>
          <p:nvPr>
            <p:ph type="body" idx="1"/>
          </p:nvPr>
        </p:nvSpPr>
        <p:spPr>
          <a:xfrm>
            <a:off x="98850" y="887843"/>
            <a:ext cx="8946300" cy="3163550"/>
          </a:xfrm>
          <a:prstGeom prst="rect">
            <a:avLst/>
          </a:prstGeom>
          <a:gradFill>
            <a:gsLst>
              <a:gs pos="0">
                <a:srgbClr val="7C898D"/>
              </a:gs>
              <a:gs pos="50000">
                <a:srgbClr val="B4C7CC"/>
              </a:gs>
              <a:gs pos="100000">
                <a:srgbClr val="D8EFF4"/>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600" b="1">
                <a:solidFill>
                  <a:srgbClr val="0070C0"/>
                </a:solidFill>
                <a:latin typeface="Arial"/>
                <a:ea typeface="Arial"/>
                <a:cs typeface="Arial"/>
                <a:sym typeface="Arial"/>
              </a:rPr>
              <a:t>Sober Living Home - </a:t>
            </a:r>
            <a:r>
              <a:rPr lang="en-US" sz="1600" b="1">
                <a:latin typeface="Arial"/>
                <a:ea typeface="Arial"/>
                <a:cs typeface="Arial"/>
                <a:sym typeface="Arial"/>
              </a:rPr>
              <a:t> </a:t>
            </a:r>
            <a:r>
              <a:rPr lang="en-US" sz="1600">
                <a:latin typeface="Arial"/>
                <a:ea typeface="Arial"/>
                <a:cs typeface="Arial"/>
                <a:sym typeface="Arial"/>
              </a:rPr>
              <a:t>means any premises, place or building that provides alcohol-free or drug-free housing &amp; that:</a:t>
            </a:r>
            <a:endParaRPr sz="16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600">
                <a:latin typeface="Arial"/>
                <a:ea typeface="Arial"/>
                <a:cs typeface="Arial"/>
                <a:sym typeface="Arial"/>
              </a:rPr>
              <a:t>	(a) Promotes independent living &amp; life skills development.</a:t>
            </a:r>
            <a:endParaRPr sz="16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600">
                <a:latin typeface="Arial"/>
                <a:ea typeface="Arial"/>
                <a:cs typeface="Arial"/>
                <a:sym typeface="Arial"/>
              </a:rPr>
              <a:t>	(b) May provide activities that are directed primarily toward recovery from substance 	use disorders.</a:t>
            </a:r>
            <a:endParaRPr sz="16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600">
                <a:latin typeface="Arial"/>
                <a:ea typeface="Arial"/>
                <a:cs typeface="Arial"/>
                <a:sym typeface="Arial"/>
              </a:rPr>
              <a:t>	(c) Provides a supervised setting to a group of unrelated individuals who are recovering  	from substance use disorders.</a:t>
            </a:r>
            <a:endParaRPr sz="16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600">
                <a:latin typeface="Arial"/>
                <a:ea typeface="Arial"/>
                <a:cs typeface="Arial"/>
                <a:sym typeface="Arial"/>
              </a:rPr>
              <a:t>	(d) Does not provide any medical or clinical services or medication administration on-	site, except for verification of abstinence.</a:t>
            </a:r>
            <a:endParaRPr sz="1600" i="1">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800" i="1">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1a8f6212a7e_0_1"/>
          <p:cNvSpPr txBox="1">
            <a:spLocks noGrp="1"/>
          </p:cNvSpPr>
          <p:nvPr>
            <p:ph type="title"/>
          </p:nvPr>
        </p:nvSpPr>
        <p:spPr>
          <a:xfrm>
            <a:off x="0" y="0"/>
            <a:ext cx="2122476" cy="79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sz="2800" b="1">
                <a:latin typeface="Arial"/>
                <a:ea typeface="Arial"/>
                <a:cs typeface="Arial"/>
                <a:sym typeface="Arial"/>
              </a:rPr>
              <a:t>Definitions</a:t>
            </a:r>
            <a:endParaRPr sz="2800" b="1">
              <a:latin typeface="Arial"/>
              <a:ea typeface="Arial"/>
              <a:cs typeface="Arial"/>
              <a:sym typeface="Arial"/>
            </a:endParaRPr>
          </a:p>
        </p:txBody>
      </p:sp>
      <p:sp>
        <p:nvSpPr>
          <p:cNvPr id="106" name="Google Shape;106;g1a8f6212a7e_0_1"/>
          <p:cNvSpPr txBox="1">
            <a:spLocks noGrp="1"/>
          </p:cNvSpPr>
          <p:nvPr>
            <p:ph type="body" idx="1"/>
          </p:nvPr>
        </p:nvSpPr>
        <p:spPr>
          <a:xfrm>
            <a:off x="98850" y="645793"/>
            <a:ext cx="8946300" cy="3412274"/>
          </a:xfrm>
          <a:prstGeom prst="rect">
            <a:avLst/>
          </a:prstGeom>
          <a:gradFill>
            <a:gsLst>
              <a:gs pos="0">
                <a:srgbClr val="7C898D"/>
              </a:gs>
              <a:gs pos="50000">
                <a:srgbClr val="B4C7CC"/>
              </a:gs>
              <a:gs pos="100000">
                <a:srgbClr val="D8EFF4"/>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2000"/>
              <a:buFont typeface="Fira Sans"/>
              <a:buNone/>
            </a:pPr>
            <a:r>
              <a:rPr lang="en-US" sz="1000" b="1">
                <a:latin typeface="Arial"/>
                <a:ea typeface="Arial"/>
                <a:cs typeface="Arial"/>
                <a:sym typeface="Arial"/>
              </a:rPr>
              <a:t>Applicant</a:t>
            </a:r>
            <a:r>
              <a:rPr lang="en-US" sz="1000">
                <a:latin typeface="Arial"/>
                <a:ea typeface="Arial"/>
                <a:cs typeface="Arial"/>
                <a:sym typeface="Arial"/>
              </a:rPr>
              <a:t>: means an individual or business organization requesting a license under R9-12-104 to open a </a:t>
            </a:r>
            <a:r>
              <a:rPr lang="en-US" sz="1000">
                <a:solidFill>
                  <a:srgbClr val="0070C0"/>
                </a:solidFill>
                <a:latin typeface="Arial"/>
                <a:ea typeface="Arial"/>
                <a:cs typeface="Arial"/>
                <a:sym typeface="Arial"/>
              </a:rPr>
              <a:t>sober living home</a:t>
            </a:r>
            <a:endParaRPr sz="1000">
              <a:solidFill>
                <a:srgbClr val="0070C0"/>
              </a:solidFill>
              <a:latin typeface="Arial"/>
              <a:ea typeface="Arial"/>
              <a:cs typeface="Arial"/>
              <a:sym typeface="Arial"/>
            </a:endParaRPr>
          </a:p>
          <a:p>
            <a:pPr marL="0" lvl="0" indent="0" algn="just" rtl="0">
              <a:lnSpc>
                <a:spcPct val="100000"/>
              </a:lnSpc>
              <a:spcBef>
                <a:spcPts val="0"/>
              </a:spcBef>
              <a:spcAft>
                <a:spcPts val="0"/>
              </a:spcAft>
              <a:buClr>
                <a:schemeClr val="dk1"/>
              </a:buClr>
              <a:buSzPts val="2000"/>
              <a:buFont typeface="Fira Sans"/>
              <a:buNone/>
            </a:pPr>
            <a:endParaRPr sz="1000" i="1">
              <a:latin typeface="Arial"/>
              <a:ea typeface="Arial"/>
              <a:cs typeface="Arial"/>
              <a:sym typeface="Arial"/>
            </a:endParaRPr>
          </a:p>
          <a:p>
            <a:pPr marL="0" lvl="0" indent="0" algn="just" rtl="0">
              <a:lnSpc>
                <a:spcPct val="100000"/>
              </a:lnSpc>
              <a:spcBef>
                <a:spcPts val="0"/>
              </a:spcBef>
              <a:spcAft>
                <a:spcPts val="0"/>
              </a:spcAft>
              <a:buClr>
                <a:schemeClr val="dk1"/>
              </a:buClr>
              <a:buSzPts val="2000"/>
              <a:buFont typeface="Fira Sans"/>
              <a:buNone/>
            </a:pPr>
            <a:r>
              <a:rPr lang="en-US" sz="1000" b="1">
                <a:latin typeface="Arial"/>
                <a:ea typeface="Arial"/>
                <a:cs typeface="Arial"/>
                <a:sym typeface="Arial"/>
              </a:rPr>
              <a:t>Business Organization: </a:t>
            </a:r>
            <a:r>
              <a:rPr lang="en-US" sz="1000">
                <a:latin typeface="Arial"/>
                <a:ea typeface="Arial"/>
                <a:cs typeface="Arial"/>
                <a:sym typeface="Arial"/>
              </a:rPr>
              <a:t>means the same as “entity” in A.R.S. § 10-140</a:t>
            </a:r>
            <a:endParaRPr sz="1000">
              <a:latin typeface="Arial"/>
              <a:ea typeface="Arial"/>
              <a:cs typeface="Arial"/>
              <a:sym typeface="Arial"/>
            </a:endParaRPr>
          </a:p>
          <a:p>
            <a:pPr marL="0" lvl="0" indent="0" algn="just" rtl="0">
              <a:lnSpc>
                <a:spcPct val="100000"/>
              </a:lnSpc>
              <a:spcBef>
                <a:spcPts val="0"/>
              </a:spcBef>
              <a:spcAft>
                <a:spcPts val="0"/>
              </a:spcAft>
              <a:buClr>
                <a:schemeClr val="dk1"/>
              </a:buClr>
              <a:buSzPts val="2000"/>
              <a:buFont typeface="Fira Sans"/>
              <a:buNone/>
            </a:pPr>
            <a:endParaRPr sz="1000">
              <a:latin typeface="Arial"/>
              <a:ea typeface="Arial"/>
              <a:cs typeface="Arial"/>
              <a:sym typeface="Arial"/>
            </a:endParaRPr>
          </a:p>
          <a:p>
            <a:pPr marL="0" lvl="0" indent="0" algn="just" rtl="0">
              <a:lnSpc>
                <a:spcPct val="100000"/>
              </a:lnSpc>
              <a:spcBef>
                <a:spcPts val="0"/>
              </a:spcBef>
              <a:spcAft>
                <a:spcPts val="0"/>
              </a:spcAft>
              <a:buClr>
                <a:schemeClr val="dk1"/>
              </a:buClr>
              <a:buSzPts val="2000"/>
              <a:buFont typeface="Fira Sans"/>
              <a:buNone/>
            </a:pPr>
            <a:r>
              <a:rPr lang="en-US" sz="1000" b="1">
                <a:latin typeface="Arial"/>
                <a:ea typeface="Arial"/>
                <a:cs typeface="Arial"/>
                <a:sym typeface="Arial"/>
              </a:rPr>
              <a:t>Documentation: </a:t>
            </a:r>
            <a:r>
              <a:rPr lang="en-US" sz="1000">
                <a:latin typeface="Arial"/>
                <a:ea typeface="Arial"/>
                <a:cs typeface="Arial"/>
                <a:sym typeface="Arial"/>
              </a:rPr>
              <a:t>means information in written, photographic, electronic, or other permanent form</a:t>
            </a:r>
            <a:endParaRPr sz="1000">
              <a:latin typeface="Arial"/>
              <a:ea typeface="Arial"/>
              <a:cs typeface="Arial"/>
              <a:sym typeface="Arial"/>
            </a:endParaRPr>
          </a:p>
          <a:p>
            <a:pPr marL="0" lvl="0" indent="0" algn="l" rtl="0">
              <a:lnSpc>
                <a:spcPct val="100000"/>
              </a:lnSpc>
              <a:spcBef>
                <a:spcPts val="360"/>
              </a:spcBef>
              <a:spcAft>
                <a:spcPts val="0"/>
              </a:spcAft>
              <a:buClr>
                <a:schemeClr val="dk1"/>
              </a:buClr>
              <a:buSzPts val="1100"/>
              <a:buFont typeface="Arial"/>
              <a:buNone/>
            </a:pPr>
            <a:endParaRPr sz="1000">
              <a:latin typeface="Arial"/>
              <a:ea typeface="Arial"/>
              <a:cs typeface="Arial"/>
              <a:sym typeface="Arial"/>
            </a:endParaRPr>
          </a:p>
          <a:p>
            <a:pPr marL="0" lvl="0" indent="0" algn="l" rtl="0">
              <a:lnSpc>
                <a:spcPct val="100000"/>
              </a:lnSpc>
              <a:spcBef>
                <a:spcPts val="360"/>
              </a:spcBef>
              <a:spcAft>
                <a:spcPts val="0"/>
              </a:spcAft>
              <a:buClr>
                <a:schemeClr val="dk1"/>
              </a:buClr>
              <a:buSzPts val="1100"/>
              <a:buFont typeface="Arial"/>
              <a:buNone/>
            </a:pPr>
            <a:r>
              <a:rPr lang="en-US" sz="1000" b="1">
                <a:latin typeface="Arial"/>
                <a:ea typeface="Arial"/>
                <a:cs typeface="Arial"/>
                <a:sym typeface="Arial"/>
              </a:rPr>
              <a:t>Licensee: </a:t>
            </a:r>
            <a:r>
              <a:rPr lang="en-US" sz="1000">
                <a:latin typeface="Arial"/>
                <a:ea typeface="Arial"/>
                <a:cs typeface="Arial"/>
                <a:sym typeface="Arial"/>
              </a:rPr>
              <a:t>means the individual or business organization to which the Department has issued a license to operate a </a:t>
            </a:r>
            <a:r>
              <a:rPr lang="en-US" sz="1000">
                <a:solidFill>
                  <a:srgbClr val="0070C0"/>
                </a:solidFill>
                <a:latin typeface="Arial"/>
                <a:ea typeface="Arial"/>
                <a:cs typeface="Arial"/>
                <a:sym typeface="Arial"/>
              </a:rPr>
              <a:t>sober living home</a:t>
            </a:r>
            <a:endParaRPr sz="1000">
              <a:solidFill>
                <a:srgbClr val="0070C0"/>
              </a:solidFill>
              <a:latin typeface="Arial"/>
              <a:ea typeface="Arial"/>
              <a:cs typeface="Arial"/>
              <a:sym typeface="Arial"/>
            </a:endParaRPr>
          </a:p>
          <a:p>
            <a:pPr marL="0" lvl="0" indent="0" algn="l" rtl="0">
              <a:lnSpc>
                <a:spcPct val="100000"/>
              </a:lnSpc>
              <a:spcBef>
                <a:spcPts val="360"/>
              </a:spcBef>
              <a:spcAft>
                <a:spcPts val="0"/>
              </a:spcAft>
              <a:buSzPts val="1100"/>
              <a:buNone/>
            </a:pPr>
            <a:endParaRPr sz="1100" b="1">
              <a:latin typeface="Arial"/>
              <a:ea typeface="Arial"/>
              <a:cs typeface="Arial"/>
              <a:sym typeface="Arial"/>
            </a:endParaRPr>
          </a:p>
          <a:p>
            <a:pPr marL="0" lvl="0" indent="0" algn="l" rtl="0">
              <a:lnSpc>
                <a:spcPct val="100000"/>
              </a:lnSpc>
              <a:spcBef>
                <a:spcPts val="360"/>
              </a:spcBef>
              <a:spcAft>
                <a:spcPts val="0"/>
              </a:spcAft>
              <a:buSzPts val="1100"/>
              <a:buNone/>
            </a:pPr>
            <a:r>
              <a:rPr lang="en-US" sz="1100" b="1">
                <a:latin typeface="Arial"/>
                <a:ea typeface="Arial"/>
                <a:cs typeface="Arial"/>
                <a:sym typeface="Arial"/>
              </a:rPr>
              <a:t>Resident:  </a:t>
            </a:r>
            <a:r>
              <a:rPr lang="en-US" sz="1100">
                <a:latin typeface="Arial"/>
                <a:ea typeface="Arial"/>
                <a:cs typeface="Arial"/>
                <a:sym typeface="Arial"/>
              </a:rPr>
              <a:t>means an individual who is accepted by a licensee under the terms of a residency agreement with the individual to live at the licensee’s </a:t>
            </a:r>
            <a:r>
              <a:rPr lang="en-US" sz="1100">
                <a:solidFill>
                  <a:srgbClr val="0070C0"/>
                </a:solidFill>
                <a:latin typeface="Arial"/>
                <a:ea typeface="Arial"/>
                <a:cs typeface="Arial"/>
                <a:sym typeface="Arial"/>
              </a:rPr>
              <a:t>sober living home</a:t>
            </a:r>
            <a:endParaRPr/>
          </a:p>
          <a:p>
            <a:pPr marL="0" lvl="0" indent="0" algn="l" rtl="0">
              <a:lnSpc>
                <a:spcPct val="100000"/>
              </a:lnSpc>
              <a:spcBef>
                <a:spcPts val="360"/>
              </a:spcBef>
              <a:spcAft>
                <a:spcPts val="0"/>
              </a:spcAft>
              <a:buSzPts val="1100"/>
              <a:buNone/>
            </a:pPr>
            <a:r>
              <a:rPr lang="en-US" sz="1100">
                <a:latin typeface="Arial"/>
                <a:ea typeface="Arial"/>
                <a:cs typeface="Arial"/>
                <a:sym typeface="Arial"/>
              </a:rPr>
              <a:t>	</a:t>
            </a:r>
            <a:r>
              <a:rPr lang="en-US" sz="1100" i="1">
                <a:latin typeface="Arial"/>
                <a:ea typeface="Arial"/>
                <a:cs typeface="Arial"/>
                <a:sym typeface="Arial"/>
              </a:rPr>
              <a:t>(From other Rules) is 18 years old or older/no children allowed, no residing family members, can not share bedroom with 	manager)</a:t>
            </a:r>
            <a:endParaRPr/>
          </a:p>
          <a:p>
            <a:pPr marL="0" lvl="0" indent="0" algn="l" rtl="0">
              <a:lnSpc>
                <a:spcPct val="100000"/>
              </a:lnSpc>
              <a:spcBef>
                <a:spcPts val="360"/>
              </a:spcBef>
              <a:spcAft>
                <a:spcPts val="0"/>
              </a:spcAft>
              <a:buSzPts val="1100"/>
              <a:buNone/>
            </a:pPr>
            <a:endParaRPr sz="1100" b="1">
              <a:latin typeface="Arial"/>
              <a:ea typeface="Arial"/>
              <a:cs typeface="Arial"/>
              <a:sym typeface="Arial"/>
            </a:endParaRPr>
          </a:p>
          <a:p>
            <a:pPr marL="0" lvl="0" indent="0" algn="l" rtl="0">
              <a:lnSpc>
                <a:spcPct val="100000"/>
              </a:lnSpc>
              <a:spcBef>
                <a:spcPts val="360"/>
              </a:spcBef>
              <a:spcAft>
                <a:spcPts val="0"/>
              </a:spcAft>
              <a:buSzPts val="1100"/>
              <a:buNone/>
            </a:pPr>
            <a:r>
              <a:rPr lang="en-US" sz="1100" b="1">
                <a:latin typeface="Arial"/>
                <a:ea typeface="Arial"/>
                <a:cs typeface="Arial"/>
                <a:sym typeface="Arial"/>
              </a:rPr>
              <a:t>Manager: </a:t>
            </a:r>
            <a:r>
              <a:rPr lang="en-US" sz="1100">
                <a:latin typeface="Arial"/>
                <a:ea typeface="Arial"/>
                <a:cs typeface="Arial"/>
                <a:sym typeface="Arial"/>
              </a:rPr>
              <a:t>means an individual designated by a licensee to:</a:t>
            </a:r>
            <a:endParaRPr/>
          </a:p>
          <a:p>
            <a:pPr marL="0" lvl="0" indent="0" algn="l" rtl="0">
              <a:lnSpc>
                <a:spcPct val="100000"/>
              </a:lnSpc>
              <a:spcBef>
                <a:spcPts val="360"/>
              </a:spcBef>
              <a:spcAft>
                <a:spcPts val="0"/>
              </a:spcAft>
              <a:buSzPts val="1100"/>
              <a:buNone/>
            </a:pPr>
            <a:r>
              <a:rPr lang="en-US" sz="1100">
                <a:latin typeface="Arial"/>
                <a:ea typeface="Arial"/>
                <a:cs typeface="Arial"/>
                <a:sym typeface="Arial"/>
              </a:rPr>
              <a:t>	a. Act on behalf of the licensee in the onsite management of a </a:t>
            </a:r>
            <a:r>
              <a:rPr lang="en-US" sz="1100">
                <a:solidFill>
                  <a:srgbClr val="0070C0"/>
                </a:solidFill>
                <a:latin typeface="Arial"/>
                <a:ea typeface="Arial"/>
                <a:cs typeface="Arial"/>
                <a:sym typeface="Arial"/>
              </a:rPr>
              <a:t>sober living home</a:t>
            </a:r>
            <a:r>
              <a:rPr lang="en-US" sz="1100">
                <a:latin typeface="Arial"/>
                <a:ea typeface="Arial"/>
                <a:cs typeface="Arial"/>
                <a:sym typeface="Arial"/>
              </a:rPr>
              <a:t>; &amp;</a:t>
            </a:r>
            <a:endParaRPr/>
          </a:p>
          <a:p>
            <a:pPr marL="0" lvl="0" indent="0" algn="l" rtl="0">
              <a:lnSpc>
                <a:spcPct val="100000"/>
              </a:lnSpc>
              <a:spcBef>
                <a:spcPts val="360"/>
              </a:spcBef>
              <a:spcAft>
                <a:spcPts val="0"/>
              </a:spcAft>
              <a:buSzPts val="1100"/>
              <a:buNone/>
            </a:pPr>
            <a:r>
              <a:rPr lang="en-US" sz="1100">
                <a:latin typeface="Arial"/>
                <a:ea typeface="Arial"/>
                <a:cs typeface="Arial"/>
                <a:sym typeface="Arial"/>
              </a:rPr>
              <a:t>	b. Support &amp; assist residents of the </a:t>
            </a:r>
            <a:r>
              <a:rPr lang="en-US" sz="1100">
                <a:solidFill>
                  <a:srgbClr val="0070C0"/>
                </a:solidFill>
                <a:latin typeface="Arial"/>
                <a:ea typeface="Arial"/>
                <a:cs typeface="Arial"/>
                <a:sym typeface="Arial"/>
              </a:rPr>
              <a:t>sober living home</a:t>
            </a:r>
            <a:r>
              <a:rPr lang="en-US" sz="1100">
                <a:latin typeface="Arial"/>
                <a:ea typeface="Arial"/>
                <a:cs typeface="Arial"/>
                <a:sym typeface="Arial"/>
              </a:rPr>
              <a:t>. </a:t>
            </a:r>
            <a:endParaRPr/>
          </a:p>
          <a:p>
            <a:pPr marL="0" lvl="0" indent="0" algn="l" rtl="0">
              <a:lnSpc>
                <a:spcPct val="100000"/>
              </a:lnSpc>
              <a:spcBef>
                <a:spcPts val="360"/>
              </a:spcBef>
              <a:spcAft>
                <a:spcPts val="0"/>
              </a:spcAft>
              <a:buSzPts val="1100"/>
              <a:buNone/>
            </a:pPr>
            <a:r>
              <a:rPr lang="en-US" sz="1100">
                <a:latin typeface="Arial"/>
                <a:ea typeface="Arial"/>
                <a:cs typeface="Arial"/>
                <a:sym typeface="Arial"/>
              </a:rPr>
              <a:t>	(</a:t>
            </a:r>
            <a:r>
              <a:rPr lang="en-US" sz="1100" b="1">
                <a:latin typeface="Arial"/>
                <a:ea typeface="Arial"/>
                <a:cs typeface="Arial"/>
                <a:sym typeface="Arial"/>
              </a:rPr>
              <a:t>R9-12-201.B</a:t>
            </a:r>
            <a:r>
              <a:rPr lang="en-US" sz="1100">
                <a:latin typeface="Arial"/>
                <a:ea typeface="Arial"/>
                <a:cs typeface="Arial"/>
                <a:sym typeface="Arial"/>
              </a:rPr>
              <a:t>) Must reside on premises, at least 21 years old, maintained sobriety for 1 year or more, (other items, see Rule)</a:t>
            </a:r>
            <a:endParaRPr sz="1100">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1b52a042835_0_13"/>
          <p:cNvSpPr txBox="1">
            <a:spLocks noGrp="1"/>
          </p:cNvSpPr>
          <p:nvPr>
            <p:ph type="title"/>
          </p:nvPr>
        </p:nvSpPr>
        <p:spPr>
          <a:xfrm>
            <a:off x="0" y="0"/>
            <a:ext cx="5866844" cy="7419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2800" b="1">
                <a:latin typeface="Arial"/>
                <a:ea typeface="Arial"/>
                <a:cs typeface="Arial"/>
                <a:sym typeface="Arial"/>
              </a:rPr>
              <a:t>BEFORE Starting the Application</a:t>
            </a:r>
            <a:endParaRPr sz="2800" b="1">
              <a:latin typeface="Arial"/>
              <a:ea typeface="Arial"/>
              <a:cs typeface="Arial"/>
              <a:sym typeface="Arial"/>
            </a:endParaRPr>
          </a:p>
        </p:txBody>
      </p:sp>
      <p:sp>
        <p:nvSpPr>
          <p:cNvPr id="112" name="Google Shape;112;g1b52a042835_0_13"/>
          <p:cNvSpPr txBox="1"/>
          <p:nvPr/>
        </p:nvSpPr>
        <p:spPr>
          <a:xfrm>
            <a:off x="119875" y="727515"/>
            <a:ext cx="8794200" cy="2369880"/>
          </a:xfrm>
          <a:prstGeom prst="rect">
            <a:avLst/>
          </a:prstGeom>
          <a:gradFill>
            <a:gsLst>
              <a:gs pos="0">
                <a:srgbClr val="7C898D"/>
              </a:gs>
              <a:gs pos="50000">
                <a:srgbClr val="B4C7CC"/>
              </a:gs>
              <a:gs pos="100000">
                <a:srgbClr val="D8EFF4"/>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Arial"/>
                <a:ea typeface="Arial"/>
                <a:cs typeface="Arial"/>
                <a:sym typeface="Arial"/>
              </a:rPr>
              <a:t>Acquire a facility </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Arial"/>
                <a:ea typeface="Arial"/>
                <a:cs typeface="Arial"/>
                <a:sym typeface="Arial"/>
              </a:rPr>
              <a:t>Check with </a:t>
            </a:r>
            <a:r>
              <a:rPr lang="en-US" sz="1400" b="1" i="0" u="none" strike="noStrike" cap="none">
                <a:solidFill>
                  <a:srgbClr val="000000"/>
                </a:solidFill>
                <a:latin typeface="Arial"/>
                <a:ea typeface="Arial"/>
                <a:cs typeface="Arial"/>
                <a:sym typeface="Arial"/>
              </a:rPr>
              <a:t>Zoning </a:t>
            </a:r>
            <a:r>
              <a:rPr lang="en-US" sz="1400" b="0" i="0" u="none" strike="noStrike" cap="none">
                <a:solidFill>
                  <a:srgbClr val="000000"/>
                </a:solidFill>
                <a:latin typeface="Arial"/>
                <a:ea typeface="Arial"/>
                <a:cs typeface="Arial"/>
                <a:sym typeface="Arial"/>
              </a:rPr>
              <a:t>for </a:t>
            </a:r>
            <a:r>
              <a:rPr lang="en-US" sz="1400" b="0" i="0" u="none" strike="noStrike" cap="none">
                <a:solidFill>
                  <a:srgbClr val="0070C0"/>
                </a:solidFill>
                <a:latin typeface="Arial"/>
                <a:ea typeface="Arial"/>
                <a:cs typeface="Arial"/>
                <a:sym typeface="Arial"/>
              </a:rPr>
              <a:t>Sober Living Home </a:t>
            </a:r>
            <a:r>
              <a:rPr lang="en-US" sz="1400" b="0" i="0" u="none" strike="noStrike" cap="none">
                <a:solidFill>
                  <a:srgbClr val="000000"/>
                </a:solidFill>
                <a:latin typeface="Arial"/>
                <a:ea typeface="Arial"/>
                <a:cs typeface="Arial"/>
                <a:sym typeface="Arial"/>
              </a:rPr>
              <a:t>or Group Home requirements</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Arial"/>
                <a:ea typeface="Arial"/>
                <a:cs typeface="Arial"/>
                <a:sym typeface="Arial"/>
              </a:rPr>
              <a:t>Register business/address/person with the Arizona Corporate Commission (ACC) </a:t>
            </a:r>
            <a:r>
              <a:rPr lang="en-US"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www.AzCC.Gov</a:t>
            </a:r>
            <a:r>
              <a:rPr lang="en-US" sz="1400" b="0" i="0" u="none" strike="noStrike" cap="none">
                <a:solidFill>
                  <a:srgbClr val="000000"/>
                </a:solidFill>
                <a:latin typeface="Arial"/>
                <a:ea typeface="Arial"/>
                <a:cs typeface="Arial"/>
                <a:sym typeface="Arial"/>
              </a:rPr>
              <a:t> </a:t>
            </a:r>
            <a:endParaRPr/>
          </a:p>
          <a:p>
            <a:pPr marL="0" marR="0" lvl="3"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4.    Verify with the </a:t>
            </a:r>
            <a:r>
              <a:rPr lang="en-US" sz="1400" b="1" i="0" u="none" strike="noStrike" cap="none">
                <a:solidFill>
                  <a:srgbClr val="000000"/>
                </a:solidFill>
                <a:latin typeface="Arial"/>
                <a:ea typeface="Arial"/>
                <a:cs typeface="Arial"/>
                <a:sym typeface="Arial"/>
              </a:rPr>
              <a:t>Owner of the facility </a:t>
            </a:r>
            <a:r>
              <a:rPr lang="en-US" sz="1400" b="0" i="0" u="none" strike="noStrike" cap="none">
                <a:solidFill>
                  <a:srgbClr val="000000"/>
                </a:solidFill>
                <a:latin typeface="Arial"/>
                <a:ea typeface="Arial"/>
                <a:cs typeface="Arial"/>
                <a:sym typeface="Arial"/>
              </a:rPr>
              <a:t>that a </a:t>
            </a:r>
            <a:r>
              <a:rPr lang="en-US" sz="1400" b="0" i="0" u="none" strike="noStrike" cap="none">
                <a:solidFill>
                  <a:srgbClr val="0070C0"/>
                </a:solidFill>
                <a:latin typeface="Arial"/>
                <a:ea typeface="Arial"/>
                <a:cs typeface="Arial"/>
                <a:sym typeface="Arial"/>
              </a:rPr>
              <a:t>Sober Living Home </a:t>
            </a:r>
            <a:r>
              <a:rPr lang="en-US" sz="1400" b="0" i="0" u="none" strike="noStrike" cap="none">
                <a:solidFill>
                  <a:srgbClr val="000000"/>
                </a:solidFill>
                <a:latin typeface="Arial"/>
                <a:ea typeface="Arial"/>
                <a:cs typeface="Arial"/>
                <a:sym typeface="Arial"/>
              </a:rPr>
              <a:t>business will be in operation &amp; licensed            with ADHS </a:t>
            </a:r>
            <a:r>
              <a:rPr lang="en-US" sz="800" b="0" i="1" u="none" strike="noStrike" cap="none">
                <a:solidFill>
                  <a:srgbClr val="000000"/>
                </a:solidFill>
                <a:latin typeface="Arial"/>
                <a:ea typeface="Arial"/>
                <a:cs typeface="Arial"/>
                <a:sym typeface="Arial"/>
              </a:rPr>
              <a:t>(see future steps)</a:t>
            </a:r>
            <a:endParaRPr/>
          </a:p>
          <a:p>
            <a:pPr marL="0" marR="0" lvl="3"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5.   Create policies, documentations &amp; acquire all essential items ADHS needs to meet Rule</a:t>
            </a:r>
            <a:endParaRPr/>
          </a:p>
          <a:p>
            <a:pPr marL="0" marR="0" lvl="3"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6.   Create the </a:t>
            </a:r>
            <a:r>
              <a:rPr lang="en-US" sz="1400" b="1" i="0" u="none" strike="noStrike" cap="none">
                <a:solidFill>
                  <a:srgbClr val="000000"/>
                </a:solidFill>
                <a:latin typeface="Arial"/>
                <a:ea typeface="Arial"/>
                <a:cs typeface="Arial"/>
                <a:sym typeface="Arial"/>
              </a:rPr>
              <a:t>Floor Plans </a:t>
            </a:r>
            <a:r>
              <a:rPr lang="en-US" sz="1400" b="0" i="0" u="none" strike="noStrike" cap="none">
                <a:solidFill>
                  <a:srgbClr val="000000"/>
                </a:solidFill>
                <a:latin typeface="Arial"/>
                <a:ea typeface="Arial"/>
                <a:cs typeface="Arial"/>
                <a:sym typeface="Arial"/>
              </a:rPr>
              <a:t>&amp; verify the maximum &amp; requested amount of residents the facility will house </a:t>
            </a:r>
            <a:r>
              <a:rPr lang="en-US" sz="800" b="0" i="1" u="none" strike="noStrike" cap="none">
                <a:solidFill>
                  <a:srgbClr val="000000"/>
                </a:solidFill>
                <a:latin typeface="Arial"/>
                <a:ea typeface="Arial"/>
                <a:cs typeface="Arial"/>
                <a:sym typeface="Arial"/>
              </a:rPr>
              <a:t>(see future steps)  </a:t>
            </a:r>
            <a:endParaRPr/>
          </a:p>
          <a:p>
            <a:pPr marL="342900" marR="0" lvl="3" indent="-342900" algn="l" rtl="0">
              <a:lnSpc>
                <a:spcPct val="100000"/>
              </a:lnSpc>
              <a:spcBef>
                <a:spcPts val="0"/>
              </a:spcBef>
              <a:spcAft>
                <a:spcPts val="0"/>
              </a:spcAft>
              <a:buClr>
                <a:srgbClr val="000000"/>
              </a:buClr>
              <a:buSzPts val="1400"/>
              <a:buFont typeface="Arial"/>
              <a:buAutoNum type="arabicPeriod" startAt="7"/>
            </a:pPr>
            <a:r>
              <a:rPr lang="en-US" sz="1400" b="0" i="0" u="none" strike="noStrike" cap="none">
                <a:solidFill>
                  <a:srgbClr val="000000"/>
                </a:solidFill>
                <a:latin typeface="Arial"/>
                <a:ea typeface="Arial"/>
                <a:cs typeface="Arial"/>
                <a:sym typeface="Arial"/>
              </a:rPr>
              <a:t>Acquire funds for the </a:t>
            </a:r>
            <a:r>
              <a:rPr lang="en-US" sz="1400" b="1" i="0" u="none" strike="noStrike" cap="none">
                <a:solidFill>
                  <a:srgbClr val="000000"/>
                </a:solidFill>
                <a:latin typeface="Arial"/>
                <a:ea typeface="Arial"/>
                <a:cs typeface="Arial"/>
                <a:sym typeface="Arial"/>
              </a:rPr>
              <a:t>Licensed fee</a:t>
            </a:r>
            <a:endParaRPr/>
          </a:p>
          <a:p>
            <a:pPr marL="342900" marR="0" lvl="3" indent="-342900" algn="l" rtl="0">
              <a:lnSpc>
                <a:spcPct val="100000"/>
              </a:lnSpc>
              <a:spcBef>
                <a:spcPts val="0"/>
              </a:spcBef>
              <a:spcAft>
                <a:spcPts val="0"/>
              </a:spcAft>
              <a:buClr>
                <a:srgbClr val="000000"/>
              </a:buClr>
              <a:buSzPts val="1400"/>
              <a:buFont typeface="Arial"/>
              <a:buAutoNum type="arabicPeriod" startAt="7"/>
            </a:pPr>
            <a:r>
              <a:rPr lang="en-US" sz="1400" b="0" i="0" u="none" strike="noStrike" cap="none">
                <a:solidFill>
                  <a:srgbClr val="000000"/>
                </a:solidFill>
                <a:latin typeface="Arial"/>
                <a:ea typeface="Arial"/>
                <a:cs typeface="Arial"/>
                <a:sym typeface="Arial"/>
              </a:rPr>
              <a:t>(Optional) Set up an approved </a:t>
            </a:r>
            <a:r>
              <a:rPr lang="en-US" sz="1400" b="1" i="0" u="none" strike="noStrike" cap="none">
                <a:solidFill>
                  <a:srgbClr val="000000"/>
                </a:solidFill>
                <a:latin typeface="Arial"/>
                <a:ea typeface="Arial"/>
                <a:cs typeface="Arial"/>
                <a:sym typeface="Arial"/>
              </a:rPr>
              <a:t>Other Certification </a:t>
            </a:r>
            <a:r>
              <a:rPr lang="en-US" sz="1400" b="0" i="0" u="none" strike="noStrike" cap="none">
                <a:solidFill>
                  <a:srgbClr val="000000"/>
                </a:solidFill>
                <a:latin typeface="Arial"/>
                <a:ea typeface="Arial"/>
                <a:cs typeface="Arial"/>
                <a:sym typeface="Arial"/>
              </a:rPr>
              <a:t>program (</a:t>
            </a:r>
            <a:r>
              <a:rPr lang="en-US" sz="1400" b="0" i="0" u="none" strike="noStrike" cap="none">
                <a:solidFill>
                  <a:srgbClr val="0070C0"/>
                </a:solidFill>
                <a:latin typeface="Arial"/>
                <a:ea typeface="Arial"/>
                <a:cs typeface="Arial"/>
                <a:sym typeface="Arial"/>
              </a:rPr>
              <a:t>AzRHA</a:t>
            </a:r>
            <a:r>
              <a:rPr lang="en-US" sz="1400" b="0" i="0" u="none" strike="noStrike" cap="none">
                <a:solidFill>
                  <a:srgbClr val="000000"/>
                </a:solidFill>
                <a:latin typeface="Arial"/>
                <a:ea typeface="Arial"/>
                <a:cs typeface="Arial"/>
                <a:sym typeface="Arial"/>
              </a:rPr>
              <a:t>)</a:t>
            </a:r>
            <a:endParaRPr/>
          </a:p>
          <a:p>
            <a:pPr marL="0" marR="0" lvl="3"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9.   Acquire a Sober </a:t>
            </a:r>
            <a:r>
              <a:rPr lang="en-US" sz="1400" b="1" i="0" u="none" strike="noStrike" cap="none">
                <a:solidFill>
                  <a:srgbClr val="000000"/>
                </a:solidFill>
                <a:latin typeface="Arial"/>
                <a:ea typeface="Arial"/>
                <a:cs typeface="Arial"/>
                <a:sym typeface="Arial"/>
              </a:rPr>
              <a:t>House Manager </a:t>
            </a:r>
            <a:r>
              <a:rPr lang="en-US" sz="1400" b="0" i="0" u="none" strike="noStrike" cap="none">
                <a:solidFill>
                  <a:srgbClr val="000000"/>
                </a:solidFill>
                <a:latin typeface="Arial"/>
                <a:ea typeface="Arial"/>
                <a:cs typeface="Arial"/>
                <a:sym typeface="Arial"/>
              </a:rPr>
              <a:t>&amp; have all current certifications available</a:t>
            </a:r>
            <a:endParaRPr/>
          </a:p>
        </p:txBody>
      </p:sp>
      <p:pic>
        <p:nvPicPr>
          <p:cNvPr id="113" name="Google Shape;113;g1b52a042835_0_13"/>
          <p:cNvPicPr preferRelativeResize="0"/>
          <p:nvPr/>
        </p:nvPicPr>
        <p:blipFill rotWithShape="1">
          <a:blip r:embed="rId4">
            <a:alphaModFix/>
          </a:blip>
          <a:srcRect/>
          <a:stretch/>
        </p:blipFill>
        <p:spPr>
          <a:xfrm>
            <a:off x="5450714" y="3564158"/>
            <a:ext cx="1051831" cy="491326"/>
          </a:xfrm>
          <a:prstGeom prst="rect">
            <a:avLst/>
          </a:prstGeom>
          <a:noFill/>
          <a:ln>
            <a:noFill/>
          </a:ln>
        </p:spPr>
      </p:pic>
      <p:pic>
        <p:nvPicPr>
          <p:cNvPr id="114" name="Google Shape;114;g1b52a042835_0_13"/>
          <p:cNvPicPr preferRelativeResize="0"/>
          <p:nvPr/>
        </p:nvPicPr>
        <p:blipFill rotWithShape="1">
          <a:blip r:embed="rId5">
            <a:alphaModFix/>
          </a:blip>
          <a:srcRect/>
          <a:stretch/>
        </p:blipFill>
        <p:spPr>
          <a:xfrm>
            <a:off x="1418007" y="3564158"/>
            <a:ext cx="1000455" cy="491326"/>
          </a:xfrm>
          <a:prstGeom prst="rect">
            <a:avLst/>
          </a:prstGeom>
          <a:noFill/>
          <a:ln>
            <a:noFill/>
          </a:ln>
        </p:spPr>
      </p:pic>
      <p:pic>
        <p:nvPicPr>
          <p:cNvPr id="115" name="Google Shape;115;g1b52a042835_0_13"/>
          <p:cNvPicPr preferRelativeResize="0"/>
          <p:nvPr/>
        </p:nvPicPr>
        <p:blipFill rotWithShape="1">
          <a:blip r:embed="rId6">
            <a:alphaModFix/>
          </a:blip>
          <a:srcRect/>
          <a:stretch/>
        </p:blipFill>
        <p:spPr>
          <a:xfrm>
            <a:off x="7965300" y="3184225"/>
            <a:ext cx="1064520" cy="871259"/>
          </a:xfrm>
          <a:prstGeom prst="rect">
            <a:avLst/>
          </a:prstGeom>
          <a:noFill/>
          <a:ln>
            <a:noFill/>
          </a:ln>
        </p:spPr>
      </p:pic>
      <p:pic>
        <p:nvPicPr>
          <p:cNvPr id="116" name="Google Shape;116;g1b52a042835_0_13"/>
          <p:cNvPicPr preferRelativeResize="0"/>
          <p:nvPr/>
        </p:nvPicPr>
        <p:blipFill rotWithShape="1">
          <a:blip r:embed="rId7">
            <a:alphaModFix/>
          </a:blip>
          <a:srcRect/>
          <a:stretch/>
        </p:blipFill>
        <p:spPr>
          <a:xfrm>
            <a:off x="4123603" y="3564158"/>
            <a:ext cx="1000455" cy="491326"/>
          </a:xfrm>
          <a:prstGeom prst="rect">
            <a:avLst/>
          </a:prstGeom>
          <a:noFill/>
          <a:ln>
            <a:noFill/>
          </a:ln>
        </p:spPr>
      </p:pic>
      <p:pic>
        <p:nvPicPr>
          <p:cNvPr id="117" name="Google Shape;117;g1b52a042835_0_13"/>
          <p:cNvPicPr preferRelativeResize="0"/>
          <p:nvPr/>
        </p:nvPicPr>
        <p:blipFill rotWithShape="1">
          <a:blip r:embed="rId8">
            <a:alphaModFix/>
          </a:blip>
          <a:srcRect/>
          <a:stretch/>
        </p:blipFill>
        <p:spPr>
          <a:xfrm>
            <a:off x="6829201" y="3564158"/>
            <a:ext cx="871259" cy="512358"/>
          </a:xfrm>
          <a:prstGeom prst="rect">
            <a:avLst/>
          </a:prstGeom>
          <a:noFill/>
          <a:ln>
            <a:noFill/>
          </a:ln>
        </p:spPr>
      </p:pic>
      <p:pic>
        <p:nvPicPr>
          <p:cNvPr id="118" name="Google Shape;118;g1b52a042835_0_13"/>
          <p:cNvPicPr preferRelativeResize="0"/>
          <p:nvPr/>
        </p:nvPicPr>
        <p:blipFill rotWithShape="1">
          <a:blip r:embed="rId9">
            <a:alphaModFix/>
          </a:blip>
          <a:srcRect/>
          <a:stretch/>
        </p:blipFill>
        <p:spPr>
          <a:xfrm>
            <a:off x="114180" y="3564884"/>
            <a:ext cx="1000454" cy="491326"/>
          </a:xfrm>
          <a:prstGeom prst="rect">
            <a:avLst/>
          </a:prstGeom>
          <a:noFill/>
          <a:ln>
            <a:noFill/>
          </a:ln>
        </p:spPr>
      </p:pic>
      <p:pic>
        <p:nvPicPr>
          <p:cNvPr id="119" name="Google Shape;119;g1b52a042835_0_13"/>
          <p:cNvPicPr preferRelativeResize="0"/>
          <p:nvPr/>
        </p:nvPicPr>
        <p:blipFill rotWithShape="1">
          <a:blip r:embed="rId10">
            <a:alphaModFix/>
          </a:blip>
          <a:srcRect/>
          <a:stretch/>
        </p:blipFill>
        <p:spPr>
          <a:xfrm>
            <a:off x="2745118" y="3564158"/>
            <a:ext cx="924022" cy="4913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 y="0"/>
            <a:ext cx="2262638"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b="1">
                <a:latin typeface="Arial"/>
                <a:ea typeface="Arial"/>
                <a:cs typeface="Arial"/>
                <a:sym typeface="Arial"/>
              </a:rPr>
              <a:t>Zoning</a:t>
            </a:r>
            <a:endParaRPr/>
          </a:p>
        </p:txBody>
      </p:sp>
      <p:sp>
        <p:nvSpPr>
          <p:cNvPr id="125" name="Google Shape;125;p17"/>
          <p:cNvSpPr txBox="1"/>
          <p:nvPr/>
        </p:nvSpPr>
        <p:spPr>
          <a:xfrm>
            <a:off x="3052043" y="58860"/>
            <a:ext cx="6027000" cy="1754700"/>
          </a:xfrm>
          <a:prstGeom prst="rect">
            <a:avLst/>
          </a:prstGeom>
          <a:gradFill>
            <a:gsLst>
              <a:gs pos="0">
                <a:srgbClr val="7C898D"/>
              </a:gs>
              <a:gs pos="50000">
                <a:srgbClr val="B4C7CC"/>
              </a:gs>
              <a:gs pos="100000">
                <a:srgbClr val="D8EFF4"/>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ADHS requires the applicant to check ALL other entities to ensure they meet all local zoning laws to operate the </a:t>
            </a:r>
            <a:r>
              <a:rPr lang="en-US" sz="1400" b="0" i="0" u="none" strike="noStrike" cap="none">
                <a:solidFill>
                  <a:srgbClr val="0070C0"/>
                </a:solidFill>
                <a:latin typeface="Arial"/>
                <a:ea typeface="Arial"/>
                <a:cs typeface="Arial"/>
                <a:sym typeface="Arial"/>
              </a:rPr>
              <a:t>Sober Living Home </a:t>
            </a:r>
            <a:r>
              <a:rPr lang="en-US" sz="800" b="0" i="1" u="none" strike="noStrike" cap="none">
                <a:solidFill>
                  <a:schemeClr val="dk1"/>
                </a:solidFill>
                <a:latin typeface="Arial"/>
                <a:ea typeface="Arial"/>
                <a:cs typeface="Arial"/>
                <a:sym typeface="Arial"/>
              </a:rPr>
              <a:t>(May be known as a Residential Facility or a Group Home by some zoning agencies)</a:t>
            </a:r>
            <a:endParaRPr sz="1400" b="0" i="1"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Requirements will </a:t>
            </a:r>
            <a:r>
              <a:rPr lang="en-US"/>
              <a:t>vary</a:t>
            </a:r>
            <a:r>
              <a:rPr lang="en-US" sz="1400" b="0" i="0" u="none" strike="noStrike" cap="none">
                <a:solidFill>
                  <a:srgbClr val="000000"/>
                </a:solidFill>
                <a:latin typeface="Arial"/>
                <a:ea typeface="Arial"/>
                <a:cs typeface="Arial"/>
                <a:sym typeface="Arial"/>
              </a:rPr>
              <a:t> depending on location, in what is needed</a:t>
            </a:r>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Contact &amp; follow all of these entities requirements </a:t>
            </a:r>
            <a:r>
              <a:rPr lang="en-US" sz="1400" b="0" i="0" u="sng" strike="noStrike" cap="none">
                <a:solidFill>
                  <a:srgbClr val="000000"/>
                </a:solidFill>
                <a:latin typeface="Arial"/>
                <a:ea typeface="Arial"/>
                <a:cs typeface="Arial"/>
                <a:sym typeface="Arial"/>
              </a:rPr>
              <a:t>PRIOR </a:t>
            </a:r>
            <a:r>
              <a:rPr lang="en-US" sz="1400" b="0" i="0" u="none" strike="noStrike" cap="none">
                <a:solidFill>
                  <a:srgbClr val="000000"/>
                </a:solidFill>
                <a:latin typeface="Arial"/>
                <a:ea typeface="Arial"/>
                <a:cs typeface="Arial"/>
                <a:sym typeface="Arial"/>
              </a:rPr>
              <a:t>to completing the ADHS application </a:t>
            </a:r>
            <a:r>
              <a:rPr lang="en-US" sz="800" b="0" i="1" u="none" strike="noStrike" cap="none">
                <a:solidFill>
                  <a:srgbClr val="000000"/>
                </a:solidFill>
                <a:latin typeface="Arial"/>
                <a:ea typeface="Arial"/>
                <a:cs typeface="Arial"/>
                <a:sym typeface="Arial"/>
              </a:rPr>
              <a:t>(See “Local Zoning Ordinances” on the SLH Application when ready)</a:t>
            </a:r>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ADHS may request the zoning form(s) to verify they are in compliance. </a:t>
            </a:r>
            <a:r>
              <a:rPr lang="en-US" sz="800" b="0" i="1" u="none" strike="noStrike" cap="none">
                <a:solidFill>
                  <a:srgbClr val="000000"/>
                </a:solidFill>
                <a:latin typeface="Arial"/>
                <a:ea typeface="Arial"/>
                <a:cs typeface="Arial"/>
                <a:sym typeface="Arial"/>
              </a:rPr>
              <a:t>(Do not supply copies unless requested in the application)</a:t>
            </a:r>
            <a:endParaRPr/>
          </a:p>
        </p:txBody>
      </p:sp>
      <p:sp>
        <p:nvSpPr>
          <p:cNvPr id="126" name="Google Shape;126;p17"/>
          <p:cNvSpPr txBox="1"/>
          <p:nvPr/>
        </p:nvSpPr>
        <p:spPr>
          <a:xfrm>
            <a:off x="297018" y="2985731"/>
            <a:ext cx="1508426" cy="307777"/>
          </a:xfrm>
          <a:prstGeom prst="rect">
            <a:avLst/>
          </a:prstGeom>
          <a:noFill/>
          <a:ln w="9525" cap="flat" cmpd="sng">
            <a:solidFill>
              <a:srgbClr val="31859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County Zoning</a:t>
            </a:r>
            <a:endParaRPr/>
          </a:p>
        </p:txBody>
      </p:sp>
      <p:sp>
        <p:nvSpPr>
          <p:cNvPr id="127" name="Google Shape;127;p17"/>
          <p:cNvSpPr txBox="1"/>
          <p:nvPr/>
        </p:nvSpPr>
        <p:spPr>
          <a:xfrm>
            <a:off x="337065" y="1721218"/>
            <a:ext cx="1428332" cy="307777"/>
          </a:xfrm>
          <a:prstGeom prst="rect">
            <a:avLst/>
          </a:prstGeom>
          <a:noFill/>
          <a:ln w="9525" cap="flat" cmpd="sng">
            <a:solidFill>
              <a:srgbClr val="31859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City Zoning</a:t>
            </a:r>
            <a:endParaRPr/>
          </a:p>
        </p:txBody>
      </p:sp>
      <p:sp>
        <p:nvSpPr>
          <p:cNvPr id="128" name="Google Shape;128;p17"/>
          <p:cNvSpPr txBox="1"/>
          <p:nvPr/>
        </p:nvSpPr>
        <p:spPr>
          <a:xfrm>
            <a:off x="2849991" y="2011037"/>
            <a:ext cx="2262638" cy="307777"/>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Fire Zoning/Inspection</a:t>
            </a:r>
            <a:endParaRPr/>
          </a:p>
        </p:txBody>
      </p:sp>
      <p:sp>
        <p:nvSpPr>
          <p:cNvPr id="129" name="Google Shape;129;p17"/>
          <p:cNvSpPr txBox="1"/>
          <p:nvPr/>
        </p:nvSpPr>
        <p:spPr>
          <a:xfrm>
            <a:off x="2849991" y="2693600"/>
            <a:ext cx="1722009" cy="307777"/>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Building Zoning</a:t>
            </a:r>
            <a:endParaRPr/>
          </a:p>
        </p:txBody>
      </p:sp>
      <p:sp>
        <p:nvSpPr>
          <p:cNvPr id="130" name="Google Shape;130;p17"/>
          <p:cNvSpPr txBox="1"/>
          <p:nvPr/>
        </p:nvSpPr>
        <p:spPr>
          <a:xfrm>
            <a:off x="7588853" y="2140262"/>
            <a:ext cx="1334890" cy="738664"/>
          </a:xfrm>
          <a:prstGeom prst="rect">
            <a:avLst/>
          </a:prstGeom>
          <a:no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Apply for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ADHS License </a:t>
            </a:r>
            <a:endParaRPr/>
          </a:p>
        </p:txBody>
      </p:sp>
      <p:cxnSp>
        <p:nvCxnSpPr>
          <p:cNvPr id="131" name="Google Shape;131;p17"/>
          <p:cNvCxnSpPr/>
          <p:nvPr/>
        </p:nvCxnSpPr>
        <p:spPr>
          <a:xfrm>
            <a:off x="1288171" y="2092525"/>
            <a:ext cx="0" cy="863090"/>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132" name="Google Shape;132;p17"/>
          <p:cNvCxnSpPr/>
          <p:nvPr/>
        </p:nvCxnSpPr>
        <p:spPr>
          <a:xfrm rot="10800000">
            <a:off x="1113529" y="2062742"/>
            <a:ext cx="0" cy="863090"/>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133" name="Google Shape;133;p17"/>
          <p:cNvCxnSpPr/>
          <p:nvPr/>
        </p:nvCxnSpPr>
        <p:spPr>
          <a:xfrm>
            <a:off x="1461705" y="2494287"/>
            <a:ext cx="1802102" cy="0"/>
          </a:xfrm>
          <a:prstGeom prst="straightConnector1">
            <a:avLst/>
          </a:prstGeom>
          <a:noFill/>
          <a:ln w="25400" cap="flat" cmpd="sng">
            <a:solidFill>
              <a:schemeClr val="accent4"/>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134" name="Google Shape;134;p17"/>
          <p:cNvCxnSpPr/>
          <p:nvPr/>
        </p:nvCxnSpPr>
        <p:spPr>
          <a:xfrm>
            <a:off x="3583069" y="2330659"/>
            <a:ext cx="0" cy="327255"/>
          </a:xfrm>
          <a:prstGeom prst="straightConnector1">
            <a:avLst/>
          </a:prstGeom>
          <a:noFill/>
          <a:ln w="25400" cap="flat" cmpd="sng">
            <a:solidFill>
              <a:schemeClr val="accent2"/>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135" name="Google Shape;135;p17"/>
          <p:cNvCxnSpPr/>
          <p:nvPr/>
        </p:nvCxnSpPr>
        <p:spPr>
          <a:xfrm rot="10800000">
            <a:off x="3391737" y="2330659"/>
            <a:ext cx="0" cy="327255"/>
          </a:xfrm>
          <a:prstGeom prst="straightConnector1">
            <a:avLst/>
          </a:prstGeom>
          <a:noFill/>
          <a:ln w="25400" cap="flat" cmpd="sng">
            <a:solidFill>
              <a:schemeClr val="accent2"/>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136" name="Google Shape;136;p17"/>
          <p:cNvCxnSpPr/>
          <p:nvPr/>
        </p:nvCxnSpPr>
        <p:spPr>
          <a:xfrm>
            <a:off x="3647588" y="2494286"/>
            <a:ext cx="1718111" cy="15308"/>
          </a:xfrm>
          <a:prstGeom prst="straightConnector1">
            <a:avLst/>
          </a:prstGeom>
          <a:noFill/>
          <a:ln w="25400" cap="flat" cmpd="sng">
            <a:solidFill>
              <a:schemeClr val="accent6"/>
            </a:solidFill>
            <a:prstDash val="solid"/>
            <a:round/>
            <a:headEnd type="none" w="sm" len="sm"/>
            <a:tailEnd type="triangle" w="med" len="med"/>
          </a:ln>
          <a:effectLst>
            <a:outerShdw blurRad="40000" dist="20000" dir="5400000" rotWithShape="0">
              <a:srgbClr val="000000">
                <a:alpha val="37647"/>
              </a:srgbClr>
            </a:outerShdw>
          </a:effectLst>
        </p:spPr>
      </p:cxnSp>
      <p:sp>
        <p:nvSpPr>
          <p:cNvPr id="137" name="Google Shape;137;p17"/>
          <p:cNvSpPr txBox="1"/>
          <p:nvPr/>
        </p:nvSpPr>
        <p:spPr>
          <a:xfrm>
            <a:off x="5439118" y="2011037"/>
            <a:ext cx="1313747" cy="954107"/>
          </a:xfrm>
          <a:prstGeom prst="rect">
            <a:avLst/>
          </a:prstGeom>
          <a:noFill/>
          <a:ln w="9525"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Other Zoning Requirements – Complete as needed</a:t>
            </a:r>
            <a:endParaRPr/>
          </a:p>
        </p:txBody>
      </p:sp>
      <p:cxnSp>
        <p:nvCxnSpPr>
          <p:cNvPr id="138" name="Google Shape;138;p17"/>
          <p:cNvCxnSpPr/>
          <p:nvPr/>
        </p:nvCxnSpPr>
        <p:spPr>
          <a:xfrm>
            <a:off x="6814616" y="2494286"/>
            <a:ext cx="700818" cy="0"/>
          </a:xfrm>
          <a:prstGeom prst="straightConnector1">
            <a:avLst/>
          </a:prstGeom>
          <a:noFill/>
          <a:ln w="25400" cap="flat" cmpd="sng">
            <a:solidFill>
              <a:schemeClr val="accent3"/>
            </a:solidFill>
            <a:prstDash val="solid"/>
            <a:round/>
            <a:headEnd type="none" w="sm" len="sm"/>
            <a:tailEnd type="triangle" w="med" len="med"/>
          </a:ln>
          <a:effectLst>
            <a:outerShdw blurRad="40000" dist="20000" dir="5400000" rotWithShape="0">
              <a:srgbClr val="000000">
                <a:alpha val="37647"/>
              </a:srgbClr>
            </a:outerShdw>
          </a:effectLst>
        </p:spPr>
      </p:cxnSp>
      <p:pic>
        <p:nvPicPr>
          <p:cNvPr id="139" name="Google Shape;139;p17"/>
          <p:cNvPicPr preferRelativeResize="0"/>
          <p:nvPr/>
        </p:nvPicPr>
        <p:blipFill rotWithShape="1">
          <a:blip r:embed="rId3">
            <a:alphaModFix/>
          </a:blip>
          <a:srcRect/>
          <a:stretch/>
        </p:blipFill>
        <p:spPr>
          <a:xfrm>
            <a:off x="161441" y="3437411"/>
            <a:ext cx="742052" cy="626832"/>
          </a:xfrm>
          <a:prstGeom prst="rect">
            <a:avLst/>
          </a:prstGeom>
          <a:noFill/>
          <a:ln>
            <a:noFill/>
          </a:ln>
        </p:spPr>
      </p:pic>
      <p:pic>
        <p:nvPicPr>
          <p:cNvPr id="140" name="Google Shape;140;p17"/>
          <p:cNvPicPr preferRelativeResize="0"/>
          <p:nvPr/>
        </p:nvPicPr>
        <p:blipFill rotWithShape="1">
          <a:blip r:embed="rId4">
            <a:alphaModFix/>
          </a:blip>
          <a:srcRect/>
          <a:stretch/>
        </p:blipFill>
        <p:spPr>
          <a:xfrm>
            <a:off x="4437445" y="3408728"/>
            <a:ext cx="896949" cy="627942"/>
          </a:xfrm>
          <a:prstGeom prst="rect">
            <a:avLst/>
          </a:prstGeom>
          <a:noFill/>
          <a:ln>
            <a:noFill/>
          </a:ln>
        </p:spPr>
      </p:pic>
      <p:pic>
        <p:nvPicPr>
          <p:cNvPr id="141" name="Google Shape;141;p17"/>
          <p:cNvPicPr preferRelativeResize="0"/>
          <p:nvPr/>
        </p:nvPicPr>
        <p:blipFill rotWithShape="1">
          <a:blip r:embed="rId5">
            <a:alphaModFix/>
          </a:blip>
          <a:srcRect/>
          <a:stretch/>
        </p:blipFill>
        <p:spPr>
          <a:xfrm>
            <a:off x="5662532" y="3408728"/>
            <a:ext cx="896949" cy="626832"/>
          </a:xfrm>
          <a:prstGeom prst="rect">
            <a:avLst/>
          </a:prstGeom>
          <a:noFill/>
          <a:ln>
            <a:noFill/>
          </a:ln>
        </p:spPr>
      </p:pic>
      <p:pic>
        <p:nvPicPr>
          <p:cNvPr id="142" name="Google Shape;142;p17"/>
          <p:cNvPicPr preferRelativeResize="0"/>
          <p:nvPr/>
        </p:nvPicPr>
        <p:blipFill rotWithShape="1">
          <a:blip r:embed="rId6">
            <a:alphaModFix/>
          </a:blip>
          <a:srcRect/>
          <a:stretch/>
        </p:blipFill>
        <p:spPr>
          <a:xfrm>
            <a:off x="6765397" y="3399001"/>
            <a:ext cx="896949" cy="626832"/>
          </a:xfrm>
          <a:prstGeom prst="rect">
            <a:avLst/>
          </a:prstGeom>
          <a:noFill/>
          <a:ln>
            <a:noFill/>
          </a:ln>
        </p:spPr>
      </p:pic>
      <p:pic>
        <p:nvPicPr>
          <p:cNvPr id="143" name="Google Shape;143;p17"/>
          <p:cNvPicPr preferRelativeResize="0"/>
          <p:nvPr/>
        </p:nvPicPr>
        <p:blipFill rotWithShape="1">
          <a:blip r:embed="rId7">
            <a:alphaModFix/>
          </a:blip>
          <a:srcRect/>
          <a:stretch/>
        </p:blipFill>
        <p:spPr>
          <a:xfrm>
            <a:off x="1179424" y="3420907"/>
            <a:ext cx="742052" cy="626832"/>
          </a:xfrm>
          <a:prstGeom prst="rect">
            <a:avLst/>
          </a:prstGeom>
          <a:noFill/>
          <a:ln>
            <a:noFill/>
          </a:ln>
        </p:spPr>
      </p:pic>
      <p:pic>
        <p:nvPicPr>
          <p:cNvPr id="144" name="Google Shape;144;p17"/>
          <p:cNvPicPr preferRelativeResize="0"/>
          <p:nvPr/>
        </p:nvPicPr>
        <p:blipFill rotWithShape="1">
          <a:blip r:embed="rId8">
            <a:alphaModFix/>
          </a:blip>
          <a:srcRect/>
          <a:stretch/>
        </p:blipFill>
        <p:spPr>
          <a:xfrm>
            <a:off x="2213799" y="3432062"/>
            <a:ext cx="742052" cy="626831"/>
          </a:xfrm>
          <a:prstGeom prst="rect">
            <a:avLst/>
          </a:prstGeom>
          <a:noFill/>
          <a:ln>
            <a:noFill/>
          </a:ln>
        </p:spPr>
      </p:pic>
      <p:pic>
        <p:nvPicPr>
          <p:cNvPr id="145" name="Google Shape;145;p17"/>
          <p:cNvPicPr preferRelativeResize="0"/>
          <p:nvPr/>
        </p:nvPicPr>
        <p:blipFill rotWithShape="1">
          <a:blip r:embed="rId9">
            <a:alphaModFix/>
          </a:blip>
          <a:srcRect/>
          <a:stretch/>
        </p:blipFill>
        <p:spPr>
          <a:xfrm>
            <a:off x="3248174" y="3432062"/>
            <a:ext cx="896948" cy="626831"/>
          </a:xfrm>
          <a:prstGeom prst="rect">
            <a:avLst/>
          </a:prstGeom>
          <a:noFill/>
          <a:ln>
            <a:noFill/>
          </a:ln>
        </p:spPr>
      </p:pic>
      <p:pic>
        <p:nvPicPr>
          <p:cNvPr id="146" name="Google Shape;146;p17"/>
          <p:cNvPicPr preferRelativeResize="0"/>
          <p:nvPr/>
        </p:nvPicPr>
        <p:blipFill rotWithShape="1">
          <a:blip r:embed="rId10">
            <a:alphaModFix/>
          </a:blip>
          <a:srcRect/>
          <a:stretch/>
        </p:blipFill>
        <p:spPr>
          <a:xfrm>
            <a:off x="7868263" y="3379547"/>
            <a:ext cx="1210810" cy="64628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3914</Words>
  <Application>Microsoft Office PowerPoint</Application>
  <PresentationFormat>On-screen Show (16:9)</PresentationFormat>
  <Paragraphs>386</Paragraphs>
  <Slides>40</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Fira Sans</vt:lpstr>
      <vt:lpstr>Noto Sans Symbols</vt:lpstr>
      <vt:lpstr>Office Theme</vt:lpstr>
      <vt:lpstr>PowerPoint Presentation</vt:lpstr>
      <vt:lpstr>PowerPoint Presentation</vt:lpstr>
      <vt:lpstr>PowerPoint Presentation</vt:lpstr>
      <vt:lpstr>PowerPoint Presentation</vt:lpstr>
      <vt:lpstr>PowerPoint Presentation</vt:lpstr>
      <vt:lpstr>Definition: What makes a Sober Living Home A.A.C. R9-12-101</vt:lpstr>
      <vt:lpstr>Definitions</vt:lpstr>
      <vt:lpstr>BEFORE Starting the Application</vt:lpstr>
      <vt:lpstr>Zoning</vt:lpstr>
      <vt:lpstr>Arizona Corporate Commission</vt:lpstr>
      <vt:lpstr>Arizona Corporate Commission</vt:lpstr>
      <vt:lpstr>Application: Downloading  Visit our website AzDHS.Gov   Make sure to download the most recent application.  Any out of date applications will not accepted.  </vt:lpstr>
      <vt:lpstr>Application: Downloading</vt:lpstr>
      <vt:lpstr>Applications &amp; Information</vt:lpstr>
      <vt:lpstr>Application: Basics</vt:lpstr>
      <vt:lpstr>PowerPoint Presentation</vt:lpstr>
      <vt:lpstr>Application: Page 2</vt:lpstr>
      <vt:lpstr>Example of a Correct  Page 2                             Example of a Incorrect Page 2</vt:lpstr>
      <vt:lpstr>Application: Page 3</vt:lpstr>
      <vt:lpstr>Example of a Correct  Page 3                             Example of a Incorrect Page 3</vt:lpstr>
      <vt:lpstr>PowerPoint Presentation</vt:lpstr>
      <vt:lpstr>ARIZONA STATEMENT OF CITIZENSHIP OR ALIEN STATUS FROM (Page 1)  Example of a Correct Page                                    Example of a Incorrect Page</vt:lpstr>
      <vt:lpstr>ARIZONA STATEMENT OF CITIZENSHIP OR ALIEN STATUS FROM (Page 2)  Example of a Correct Page                           Example of a Incorrect Page</vt:lpstr>
      <vt:lpstr>PowerPoint Presentation</vt:lpstr>
      <vt:lpstr>Owner Attestation Form</vt:lpstr>
      <vt:lpstr>Owner Attestation Form Example of a Correct Page                           Example of a Incorrect Page</vt:lpstr>
      <vt:lpstr>Floor Plans</vt:lpstr>
      <vt:lpstr>Floor Plans : Example Design</vt:lpstr>
      <vt:lpstr>PowerPoint Presentation</vt:lpstr>
      <vt:lpstr>PowerPoint Presentation</vt:lpstr>
      <vt:lpstr>PowerPoint Presentation</vt:lpstr>
      <vt:lpstr>PowerPoint Presentation</vt:lpstr>
      <vt:lpstr>PowerPoint Presentation</vt:lpstr>
      <vt:lpstr>Application: Submitting the Basic Package to ADHS</vt:lpstr>
      <vt:lpstr>NOD (Notice of Deficiency)</vt:lpstr>
      <vt:lpstr>NOD – Notice is Sent Out</vt:lpstr>
      <vt:lpstr>NOD Form</vt:lpstr>
      <vt:lpstr>NOD/POC - Facility Team Makes Corrections</vt:lpstr>
      <vt:lpstr>Administrative Review is Now Complete</vt:lpstr>
      <vt:lpstr>Phase 1: When the Application is 100% complete &amp; Approved, the Administrative Review is done   Phase 2:  After the Administrative Review, the Substantive Review starts.  This will include the facility inspection &amp; the licensing if they meet all the Sober Living Rules (Substantive Review is not covered in this slide show)                                                 End of Presentation –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J.D. Ellett</cp:lastModifiedBy>
  <cp:revision>5</cp:revision>
  <dcterms:modified xsi:type="dcterms:W3CDTF">2023-08-14T20:04:56Z</dcterms:modified>
</cp:coreProperties>
</file>