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97" r:id="rId3"/>
    <p:sldId id="286" r:id="rId4"/>
    <p:sldId id="290" r:id="rId5"/>
    <p:sldId id="288" r:id="rId6"/>
    <p:sldId id="291" r:id="rId7"/>
    <p:sldId id="292" r:id="rId8"/>
    <p:sldId id="289" r:id="rId9"/>
    <p:sldId id="264" r:id="rId10"/>
    <p:sldId id="282" r:id="rId11"/>
    <p:sldId id="283" r:id="rId12"/>
    <p:sldId id="284" r:id="rId13"/>
    <p:sldId id="258" r:id="rId14"/>
    <p:sldId id="259" r:id="rId15"/>
    <p:sldId id="267" r:id="rId16"/>
    <p:sldId id="266" r:id="rId17"/>
    <p:sldId id="265" r:id="rId18"/>
    <p:sldId id="260" r:id="rId19"/>
    <p:sldId id="261" r:id="rId20"/>
    <p:sldId id="262" r:id="rId21"/>
    <p:sldId id="275" r:id="rId22"/>
    <p:sldId id="281" r:id="rId23"/>
    <p:sldId id="276" r:id="rId24"/>
    <p:sldId id="277" r:id="rId25"/>
    <p:sldId id="280" r:id="rId26"/>
    <p:sldId id="278" r:id="rId27"/>
    <p:sldId id="279" r:id="rId28"/>
    <p:sldId id="263" r:id="rId29"/>
    <p:sldId id="271" r:id="rId30"/>
    <p:sldId id="269" r:id="rId31"/>
    <p:sldId id="268" r:id="rId32"/>
    <p:sldId id="270" r:id="rId33"/>
    <p:sldId id="272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8BN2f1DWS1ADDP13TVkQQ==" hashData="xMY4SnO1ePRwVTGyorSElVyTLq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44" autoAdjust="0"/>
  </p:normalViewPr>
  <p:slideViewPr>
    <p:cSldViewPr>
      <p:cViewPr>
        <p:scale>
          <a:sx n="80" d="100"/>
          <a:sy n="80" d="100"/>
        </p:scale>
        <p:origin x="-16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F9FB-FC8A-4F23-84F0-54F14660B014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7E0A7-3760-495A-AC02-AB7655EBF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</a:t>
            </a:r>
            <a:r>
              <a:rPr lang="en-US" baseline="0" dirty="0" smtClean="0"/>
              <a:t> EMS data collection model should look at all potential legs of care from the perspective of the patient. Data sources include injury prevention activities, 911 communication, pre-hospital care, hospital, and rehabilitation. The focus of the system should be treating the patient and preventing death/disability in order to maximize the health reintegration of the patient into society.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-Martinez Model of EMS Data Collection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Injury prevention will save more money, moving to the right (red) requires more resources, time, increased effort</a:t>
            </a:r>
          </a:p>
          <a:p>
            <a:endParaRPr lang="en-US" dirty="0" smtClean="0"/>
          </a:p>
          <a:p>
            <a:r>
              <a:rPr lang="en-US" dirty="0" smtClean="0"/>
              <a:t>USD of HHS Model Trauma System- http://www.ncdhhs.gov/dhsr/ems/trauma/pdf/hrsatraumamodel.pdf</a:t>
            </a:r>
          </a:p>
          <a:p>
            <a:r>
              <a:rPr lang="en-US" dirty="0" smtClean="0"/>
              <a:t>NHTSA EMS Performance Measures- http://www.ems.gov/pdf/811211.pdf</a:t>
            </a:r>
          </a:p>
          <a:p>
            <a:endParaRPr lang="en-US" dirty="0" smtClean="0"/>
          </a:p>
          <a:p>
            <a:r>
              <a:rPr lang="en-US" dirty="0" smtClean="0"/>
              <a:t>Data Collection/Analysis/QA on the following activities:</a:t>
            </a:r>
          </a:p>
          <a:p>
            <a:r>
              <a:rPr lang="en-US" dirty="0" smtClean="0"/>
              <a:t>Example- Public protection through bystander CPR, viable EMS agencies, maintaining up to date protocols, understanding rehab plans</a:t>
            </a:r>
          </a:p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CB0CF0-8EAD-498D-99C8-FBD060F956D6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controlled for population size there</a:t>
            </a:r>
            <a:r>
              <a:rPr lang="en-US" baseline="0" dirty="0" smtClean="0"/>
              <a:t> were: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9 ambulance per 100,000 residents in the Central region,</a:t>
            </a:r>
          </a:p>
          <a:p>
            <a:r>
              <a:rPr lang="en-US" baseline="0" dirty="0" smtClean="0"/>
              <a:t>25 ambulance per 100,000 residents in the Northern region,</a:t>
            </a:r>
          </a:p>
          <a:p>
            <a:r>
              <a:rPr lang="en-US" baseline="0" dirty="0" smtClean="0"/>
              <a:t>18 ambulance per 100,000 residents in the Southeast region,</a:t>
            </a:r>
          </a:p>
          <a:p>
            <a:r>
              <a:rPr lang="en-US" baseline="0" dirty="0" smtClean="0"/>
              <a:t>23 ambulance per 100,000 residents in the Western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3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</a:t>
            </a:r>
            <a:r>
              <a:rPr lang="en-US" baseline="0" dirty="0" smtClean="0"/>
              <a:t> ambulances are stationed throughout the state and at the various hospitals.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</a:t>
            </a:r>
            <a:r>
              <a:rPr lang="en-US" baseline="0" dirty="0" smtClean="0"/>
              <a:t> ALS = 362,310  Total BLS = 175,666</a:t>
            </a:r>
            <a:endParaRPr lang="en-US" dirty="0" smtClean="0"/>
          </a:p>
          <a:p>
            <a:r>
              <a:rPr lang="en-US" baseline="0" dirty="0" smtClean="0"/>
              <a:t>(Central 326,969 ALS=65%) (North 52,293 ALS=80%) (Southeast 117,905 ALS=60.9%) (West 40,809 ALS=86%)</a:t>
            </a:r>
          </a:p>
          <a:p>
            <a:r>
              <a:rPr lang="en-US" baseline="0" dirty="0" smtClean="0"/>
              <a:t>Statewide percentage of ALS = 67%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statewide run volume per 100,000 resident is 8,278.</a:t>
            </a:r>
            <a:r>
              <a:rPr lang="en-US" baseline="0" dirty="0" smtClean="0"/>
              <a:t> This means that there are 8,278 for every 100,000 residents.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Central: </a:t>
            </a:r>
          </a:p>
          <a:p>
            <a:r>
              <a:rPr lang="en-US" baseline="0" dirty="0" smtClean="0"/>
              <a:t>There are 7,556 ambulance runs per 100,000 residents.</a:t>
            </a:r>
          </a:p>
          <a:p>
            <a:r>
              <a:rPr lang="en-US" baseline="0" dirty="0" smtClean="0"/>
              <a:t>North:</a:t>
            </a:r>
          </a:p>
          <a:p>
            <a:r>
              <a:rPr lang="en-US" baseline="0" dirty="0" smtClean="0"/>
              <a:t>There are 9,939 ambulance runs per 100,000 residents.</a:t>
            </a:r>
          </a:p>
          <a:p>
            <a:r>
              <a:rPr lang="en-US" baseline="0" dirty="0" smtClean="0"/>
              <a:t>Southeast:</a:t>
            </a:r>
          </a:p>
          <a:p>
            <a:r>
              <a:rPr lang="en-US" baseline="0" dirty="0" smtClean="0"/>
              <a:t>There are 9,698 ambulance runs per 100,000 residents.</a:t>
            </a:r>
          </a:p>
          <a:p>
            <a:r>
              <a:rPr lang="en-US" baseline="0" dirty="0" smtClean="0"/>
              <a:t>West: </a:t>
            </a:r>
          </a:p>
          <a:p>
            <a:r>
              <a:rPr lang="en-US" baseline="0" dirty="0" smtClean="0"/>
              <a:t>There are 9,509 ambulance runs per 100,000 residents.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87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median charge for ambulance runs in the regions were:</a:t>
            </a:r>
          </a:p>
          <a:p>
            <a:r>
              <a:rPr lang="en-US" baseline="0" dirty="0" smtClean="0"/>
              <a:t>1,278 per patient in the Central,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1,480 per patient in the North,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1,488 per patient in the Southeast,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1,330 per patient in the West.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4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2012, the total ambulance charges for the state were 640,552,338.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338,395,001 were charged by the central region,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84,273,226 were charged by the northern region,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155,534,002 were charged by the southeast region,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62,350,109 were charged by the western region.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6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of October 1, 2013 there were 27 trauma centers around the state:</a:t>
            </a:r>
          </a:p>
          <a:p>
            <a:r>
              <a:rPr lang="en-US" baseline="0" dirty="0" smtClean="0"/>
              <a:t>11 were in the Central,</a:t>
            </a:r>
          </a:p>
          <a:p>
            <a:r>
              <a:rPr lang="en-US" baseline="0" dirty="0" smtClean="0"/>
              <a:t>7 were in the North,</a:t>
            </a:r>
          </a:p>
          <a:p>
            <a:r>
              <a:rPr lang="en-US" baseline="0" dirty="0" smtClean="0"/>
              <a:t>6 were in the Southeast,</a:t>
            </a:r>
          </a:p>
          <a:p>
            <a:r>
              <a:rPr lang="en-US" baseline="0" dirty="0" smtClean="0"/>
              <a:t>3 were in the Western.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0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were 32,656 trauma</a:t>
            </a:r>
            <a:r>
              <a:rPr lang="en-US" baseline="0" dirty="0" smtClean="0"/>
              <a:t> patients in 2011.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15,800 were injured in the Central region,</a:t>
            </a:r>
          </a:p>
          <a:p>
            <a:r>
              <a:rPr lang="en-US" baseline="0" dirty="0" smtClean="0"/>
              <a:t>3,490 were injured in the Northern region,</a:t>
            </a:r>
          </a:p>
          <a:p>
            <a:r>
              <a:rPr lang="en-US" baseline="0" dirty="0" smtClean="0"/>
              <a:t>6,616 were injured in the Southeast region,</a:t>
            </a:r>
          </a:p>
          <a:p>
            <a:r>
              <a:rPr lang="en-US" baseline="0" dirty="0" smtClean="0"/>
              <a:t>1,028 were injured in the Western region, AND</a:t>
            </a:r>
          </a:p>
          <a:p>
            <a:r>
              <a:rPr lang="en-US" baseline="0" dirty="0" smtClean="0"/>
              <a:t>5,668 were missing.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2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statewide trauma rate was 481 per 100,000 residents.</a:t>
            </a:r>
          </a:p>
          <a:p>
            <a:endParaRPr lang="en-US" baseline="0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rate was lowest in the Central region (397 per 100,000 residents), </a:t>
            </a:r>
          </a:p>
          <a:p>
            <a:r>
              <a:rPr lang="en-US" baseline="0" dirty="0" smtClean="0"/>
              <a:t>The Southeastern was the second lowest (526 per 100,000 residents),</a:t>
            </a:r>
          </a:p>
          <a:p>
            <a:r>
              <a:rPr lang="en-US" baseline="0" dirty="0" smtClean="0"/>
              <a:t>The Western was the second highest (743 per 100,000 residents),</a:t>
            </a:r>
          </a:p>
          <a:p>
            <a:r>
              <a:rPr lang="en-US" baseline="0" dirty="0" smtClean="0"/>
              <a:t>The Northern has the highest trauma rate (856 per 100,000 residents).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06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Motor vehicle traffic,</a:t>
            </a:r>
            <a:r>
              <a:rPr lang="en-US" baseline="0" dirty="0" smtClean="0"/>
              <a:t> falls, struck by/against (mostly intentional such as in a fight) had the highest rates of traumas for regions.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example</a:t>
            </a:r>
            <a:r>
              <a:rPr lang="en-US" baseline="0" dirty="0" smtClean="0"/>
              <a:t> is the Western region who had the highest rate of traumas from motor vehicle traffic.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3A8D5C-DEF3-490F-A4D7-512E6218E6BD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traumas in the state came from unintentional injuries. The Northern and Western region had the greatest rates in unintentional injuries.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Northern region reported the highest rate of homicide/assault.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54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highest</a:t>
            </a:r>
            <a:r>
              <a:rPr lang="en-US" baseline="0" dirty="0" smtClean="0"/>
              <a:t> rates of trauma came from the adults living in the Northern region. For every 100,000 residents there were 1,124 adult traumas.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2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Traumas are more commonly seen in Males through all regions.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2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Whites had the largest</a:t>
            </a:r>
            <a:r>
              <a:rPr lang="en-US" baseline="0" dirty="0" smtClean="0"/>
              <a:t> proportion of traumas across all the regions. </a:t>
            </a:r>
          </a:p>
          <a:p>
            <a:r>
              <a:rPr lang="en-US" baseline="0" dirty="0" smtClean="0"/>
              <a:t>The Northern region is uncommon because of the large number of American Indian/Alaskan Natives that make up their traumas. All other regions report a large proportion of Hispanics that were second to traumas from Whites.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23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</a:t>
            </a:r>
            <a:r>
              <a:rPr lang="en-US" baseline="0" dirty="0" smtClean="0"/>
              <a:t> transports should be reserved for patients with a high ISS and injured in the remote parts of Arizona. Trauma patients with a low ISS should be limited.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statewide trend shows a healthy picture of air transports.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0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golden</a:t>
            </a:r>
            <a:r>
              <a:rPr lang="en-US" baseline="0" dirty="0" smtClean="0"/>
              <a:t> hour refers to a patient’s ability to reach a trauma center within one hour of their injury. This is the most critical time for the best outcome.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state wide trauma system</a:t>
            </a:r>
            <a:r>
              <a:rPr lang="en-US" baseline="0" dirty="0" smtClean="0"/>
              <a:t> benefits these patients by having those services nearer to them. This measure has a high proportion of missing injury times and makes it harder to find out how many trauma patient reach services within the golden hour.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18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r>
              <a:rPr lang="en-US" baseline="0" dirty="0" smtClean="0"/>
              <a:t> charges were highest in the Central region at 854 million dollars. This may reflects the large number of Level I Trauma Centers in this area.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state of Arizona had $1,281,855,627 total charges from trauma patients in 2011.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42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Statewide,</a:t>
            </a:r>
            <a:r>
              <a:rPr lang="en-US" baseline="0" dirty="0" smtClean="0"/>
              <a:t> </a:t>
            </a:r>
            <a:r>
              <a:rPr lang="en-US" dirty="0" smtClean="0"/>
              <a:t>22% of trauma</a:t>
            </a:r>
            <a:r>
              <a:rPr lang="en-US" baseline="0" dirty="0" smtClean="0"/>
              <a:t> patients had an Emergency Department (ED) Dwell Time of less than 2 hours, 74% had an ED Dwell Time of greater than 2 hours.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 ED Dwell time is the time that a patient spends in a Level IV Trauma Center before being transferred to a higher level of care.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493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25%</a:t>
            </a:r>
            <a:r>
              <a:rPr lang="en-US" baseline="0" dirty="0" smtClean="0"/>
              <a:t> of trauma patients had a dwell time of ≤ 2 hours, 50% had a dwell time of ≤ 3 hours, 75% had a dwell time of ≤ 4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1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Statewide:</a:t>
            </a:r>
          </a:p>
          <a:p>
            <a:r>
              <a:rPr lang="en-US" dirty="0" smtClean="0"/>
              <a:t>76%</a:t>
            </a:r>
            <a:r>
              <a:rPr lang="en-US" baseline="0" dirty="0" smtClean="0"/>
              <a:t> of patients with an ISS less than 15 have an ED Dwell Time greater than 2 hours</a:t>
            </a:r>
          </a:p>
          <a:p>
            <a:r>
              <a:rPr lang="en-US" baseline="0" dirty="0" smtClean="0"/>
              <a:t>79% of patients with an ISS greater than 15 have an ED Dwell time greater than 2 hours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Central:</a:t>
            </a:r>
          </a:p>
          <a:p>
            <a:r>
              <a:rPr lang="en-US" dirty="0" smtClean="0"/>
              <a:t>60%</a:t>
            </a:r>
            <a:r>
              <a:rPr lang="en-US" baseline="0" dirty="0" smtClean="0"/>
              <a:t> of patients with an ISS less than 15 have an ED Dwell Time greater than 2 hours</a:t>
            </a:r>
          </a:p>
          <a:p>
            <a:r>
              <a:rPr lang="en-US" baseline="0" dirty="0" smtClean="0"/>
              <a:t>100% of patients with an ISS greater than 15 have an ED Dwell time greater than 2 hours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Western: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70%</a:t>
            </a:r>
            <a:r>
              <a:rPr lang="en-US" baseline="0" dirty="0" smtClean="0"/>
              <a:t> of patients with an ISS less than 15 have an ED Dwell Time greater than 2 hours</a:t>
            </a:r>
          </a:p>
          <a:p>
            <a:r>
              <a:rPr lang="en-US" baseline="0" dirty="0" smtClean="0"/>
              <a:t>70% of patients with an ISS greater than 15 have an ED Dwell time greater than 2 hours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Northern: </a:t>
            </a:r>
          </a:p>
          <a:p>
            <a:r>
              <a:rPr lang="en-US" dirty="0" smtClean="0"/>
              <a:t>70%</a:t>
            </a:r>
            <a:r>
              <a:rPr lang="en-US" baseline="0" dirty="0" smtClean="0"/>
              <a:t> of patients with an ISS less than 15 have an ED Dwell Time greater than 2 hours</a:t>
            </a:r>
          </a:p>
          <a:p>
            <a:r>
              <a:rPr lang="en-US" baseline="0" dirty="0" smtClean="0"/>
              <a:t>100% of patients with an ISS greater than 15 have an ED Dwell time greater than 2 hours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Southeastern</a:t>
            </a:r>
            <a:r>
              <a:rPr lang="en-US" baseline="0" dirty="0" smtClean="0"/>
              <a:t>:</a:t>
            </a:r>
          </a:p>
          <a:p>
            <a:r>
              <a:rPr lang="en-US" dirty="0" smtClean="0"/>
              <a:t>80%</a:t>
            </a:r>
            <a:r>
              <a:rPr lang="en-US" baseline="0" dirty="0" smtClean="0"/>
              <a:t> of patients with an ISS less than 15 had an ED Dwell Time of greater than 2 hours</a:t>
            </a:r>
          </a:p>
          <a:p>
            <a:r>
              <a:rPr lang="en-US" baseline="0" dirty="0" smtClean="0"/>
              <a:t>90% of patients with an ISS greater than 15 had a dwell time of greater than 2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ACS example of Performance Improvement-  “A structured effort by a trauma program to demonstrate a continuous process for improving care for injured patients”. 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C44970-A5F2-4D78-A51C-63621A96B1E8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Statewide: </a:t>
            </a:r>
          </a:p>
          <a:p>
            <a:r>
              <a:rPr lang="en-US" dirty="0" smtClean="0"/>
              <a:t>The median dwell</a:t>
            </a:r>
            <a:r>
              <a:rPr lang="en-US" baseline="0" dirty="0" smtClean="0"/>
              <a:t> time for trauma patients with an ISS less than 15 was 3 hours</a:t>
            </a:r>
          </a:p>
          <a:p>
            <a:r>
              <a:rPr lang="en-US" baseline="0" dirty="0" smtClean="0"/>
              <a:t>The median dwell time for trauma patients with an ISS greater than 15 was 2.8 hours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Central: </a:t>
            </a:r>
          </a:p>
          <a:p>
            <a:r>
              <a:rPr lang="en-US" dirty="0" smtClean="0"/>
              <a:t>The median dwell</a:t>
            </a:r>
            <a:r>
              <a:rPr lang="en-US" baseline="0" dirty="0" smtClean="0"/>
              <a:t> time for trauma patients with an ISS less than 15 was 3.1 hours</a:t>
            </a:r>
          </a:p>
          <a:p>
            <a:r>
              <a:rPr lang="en-US" baseline="0" dirty="0" smtClean="0"/>
              <a:t>The median dwell time for trauma patients with an ISS greater than 15 was 4.1 hours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Northern: </a:t>
            </a:r>
          </a:p>
          <a:p>
            <a:r>
              <a:rPr lang="en-US" dirty="0" smtClean="0"/>
              <a:t>The median dwell</a:t>
            </a:r>
            <a:r>
              <a:rPr lang="en-US" baseline="0" dirty="0" smtClean="0"/>
              <a:t> time for trauma patients with an ISS less than 15 was 3.1 hours</a:t>
            </a:r>
          </a:p>
          <a:p>
            <a:r>
              <a:rPr lang="en-US" baseline="0" dirty="0" smtClean="0"/>
              <a:t>The median dwell time for trauma patients with an ISS greater than 15 was 2.9 hours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Southeastern: </a:t>
            </a:r>
          </a:p>
          <a:p>
            <a:r>
              <a:rPr lang="en-US" dirty="0" smtClean="0"/>
              <a:t>The median dwell</a:t>
            </a:r>
            <a:r>
              <a:rPr lang="en-US" baseline="0" dirty="0" smtClean="0"/>
              <a:t> time for trauma patients with an ISS less than 15 was 3.1 hours</a:t>
            </a:r>
          </a:p>
          <a:p>
            <a:r>
              <a:rPr lang="en-US" baseline="0" dirty="0" smtClean="0"/>
              <a:t>The median dwell time for trauma patients with an ISS greater than 15 was 2.6 hours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24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2011, there were 175 potential</a:t>
            </a:r>
            <a:r>
              <a:rPr lang="en-US" baseline="0" dirty="0" smtClean="0"/>
              <a:t> trauma deaths at non-trauma centers. Of those: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86 were in the Central region,</a:t>
            </a:r>
          </a:p>
          <a:p>
            <a:r>
              <a:rPr lang="en-US" baseline="0" dirty="0" smtClean="0"/>
              <a:t>9 were in the Northern region,</a:t>
            </a:r>
          </a:p>
          <a:p>
            <a:r>
              <a:rPr lang="en-US" baseline="0" dirty="0" smtClean="0"/>
              <a:t>51 were in the Southeastern region,</a:t>
            </a:r>
          </a:p>
          <a:p>
            <a:r>
              <a:rPr lang="en-US" baseline="0" dirty="0" smtClean="0"/>
              <a:t>18 were in the Western region, AND </a:t>
            </a:r>
          </a:p>
          <a:p>
            <a:r>
              <a:rPr lang="en-US" baseline="0" dirty="0" smtClean="0"/>
              <a:t>11 had a missing region</a:t>
            </a:r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4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purpose</a:t>
            </a:r>
            <a:r>
              <a:rPr lang="en-US" baseline="0" dirty="0" smtClean="0"/>
              <a:t> of these measures is to stop viewing patients like this…..</a:t>
            </a: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446C9E-42A6-4954-8E82-9A3FBB02BA59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Or this…. 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D6F968-7ABB-4022-A109-B160026206BA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But rather like this.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a patient’s perspective. </a:t>
            </a:r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931D40-B23E-44B7-9FAC-754DD108C776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248547-2C9F-43F0-B02B-51B651714CB7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Performance Improvement reports- http://www.azdhs.gov/bems/data/performance-improvement-reports.htm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D9A43E-47BB-4407-80F4-A671059A1D66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QA tools:</a:t>
            </a:r>
          </a:p>
          <a:p>
            <a:endParaRPr lang="en-US" dirty="0" smtClean="0"/>
          </a:p>
          <a:p>
            <a:r>
              <a:rPr lang="en-US" dirty="0" smtClean="0"/>
              <a:t>Cardiac Arrest- http://www.azdhs.gov/bems/documents/data/users/cardiac-arrests.pdf</a:t>
            </a:r>
          </a:p>
          <a:p>
            <a:r>
              <a:rPr lang="en-US" dirty="0" smtClean="0"/>
              <a:t>STEMI- http://www.azdhs.gov/bems/documents/data/users/stemi.pdf</a:t>
            </a:r>
          </a:p>
          <a:p>
            <a:r>
              <a:rPr lang="en-US" dirty="0" smtClean="0"/>
              <a:t>Stroke– http://www.azdhs.gov/bems/documents/data/users/stroke.pdf</a:t>
            </a:r>
          </a:p>
          <a:p>
            <a:r>
              <a:rPr lang="en-US" dirty="0" smtClean="0"/>
              <a:t>Major Trauma- http://www.azdhs.gov/bems/documents/data/users/major-trauma.pdf </a:t>
            </a:r>
          </a:p>
          <a:p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D80F17-B020-42B4-8656-BE426CFCDCB0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PEAP = Central</a:t>
            </a:r>
            <a:r>
              <a:rPr lang="en-US" baseline="0" dirty="0" smtClean="0"/>
              <a:t> (52%), North (&lt;1%), South (16%), West (30%)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of September 1, 2013: Current list is on www.azdhs.gov/bems/data/PEAP.htm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is reported annually, with some agencies reporting on a fiscal year basis and others on a calendar year- all data is for 12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90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2012,</a:t>
            </a:r>
            <a:r>
              <a:rPr lang="en-US" baseline="0" dirty="0" smtClean="0"/>
              <a:t> t</a:t>
            </a:r>
            <a:r>
              <a:rPr lang="en-US" dirty="0" smtClean="0"/>
              <a:t>here were 837 registered ambulance in the state. </a:t>
            </a:r>
          </a:p>
          <a:p>
            <a:endParaRPr lang="en-US" dirty="0" smtClean="0"/>
          </a:p>
          <a:p>
            <a:r>
              <a:rPr lang="en-US" dirty="0" smtClean="0"/>
              <a:t>381 were in the Central,</a:t>
            </a:r>
          </a:p>
          <a:p>
            <a:r>
              <a:rPr lang="en-US" dirty="0" smtClean="0"/>
              <a:t>134 were in the North,</a:t>
            </a:r>
          </a:p>
          <a:p>
            <a:r>
              <a:rPr lang="en-US" dirty="0" smtClean="0"/>
              <a:t>224 were in the Southeast,</a:t>
            </a:r>
          </a:p>
          <a:p>
            <a:r>
              <a:rPr lang="en-US" dirty="0" smtClean="0"/>
              <a:t>98 were in</a:t>
            </a:r>
            <a:r>
              <a:rPr lang="en-US" baseline="0" dirty="0" smtClean="0"/>
              <a:t> the West.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E0A7-3760-495A-AC02-AB7655EBF6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2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8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3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8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5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0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84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23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49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1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1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0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3.emf"/><Relationship Id="rId4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4.emf"/><Relationship Id="rId4" Type="http://schemas.openxmlformats.org/officeDocument/2006/relationships/oleObject" Target="file:///\\hsphxmfp01\userdir$\BROPHYM\EMS\Vatsal%20Data\regional%20graphs.xlsx!region%20overall!%5bregional%20graphs.xlsx%5dregion%20overall%20Chart%20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5.emf"/><Relationship Id="rId4" Type="http://schemas.openxmlformats.org/officeDocument/2006/relationships/oleObject" Target="file:///\\hsphxmfp01\userdir$\BROPHYM\EMS\Vatsal%20Data\regional%20graphs.xlsx!region%20overall!%5bregional%20graphs.xlsx%5dregion%20overall%20Chart%20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6.emf"/><Relationship Id="rId4" Type="http://schemas.openxmlformats.org/officeDocument/2006/relationships/oleObject" Target="file:///\\hsphxmfp01\userdir$\BROPHYM\EMS\Vatsal%20Data\regional%20graphs.xlsx!region%20overall!%5bregional%20graphs.xlsx%5dregion%20overall%20Chart%20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7.emf"/><Relationship Id="rId4" Type="http://schemas.openxmlformats.org/officeDocument/2006/relationships/oleObject" Target="file:///\\hsphxmfp01\userdir$\BROPHYM\EMS\Vatsal%20Data\regional%20graphs.xlsx!region%20overall!%5bregional%20graphs.xlsx%5dregion%20overall%20Chart%20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8.emf"/><Relationship Id="rId4" Type="http://schemas.openxmlformats.org/officeDocument/2006/relationships/oleObject" Target="file:///\\hsphxmfp01\userdir$\BROPHYM\EMS\Vatsal%20Data\regional%20graphs.xlsx!region%20overall!%5bregional%20graphs.xlsx%5dregion%20overall%20Chart%20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file:///\\hsphxmfp01\userdir$\BROPHYM\EMS\Aggregate%20Regional%20Report%20Draft%201.xls!Regional%20Report%20Graphs!%5bAggregate%20Regional%20Report%20Draft%201.xls%5dRegional%20Report%20Graphs%20Chart%201" TargetMode="External"/><Relationship Id="rId4" Type="http://schemas.openxmlformats.org/officeDocument/2006/relationships/hyperlink" Target="http://www.azdhs.gov/bems/data/PEAP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Regional Report: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A Snapshot of Regional EMS &amp; Trauma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Maureen Brophy, MPH</a:t>
            </a:r>
          </a:p>
          <a:p>
            <a:r>
              <a:rPr lang="en-US" dirty="0" smtClean="0"/>
              <a:t>Vatsal Chikani, MPH</a:t>
            </a:r>
          </a:p>
          <a:p>
            <a:r>
              <a:rPr lang="en-US" dirty="0" smtClean="0"/>
              <a:t>Rogelio Martinez, MPH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Registered Ground Ambulances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096963"/>
          </a:xfrm>
        </p:spPr>
        <p:txBody>
          <a:bodyPr/>
          <a:lstStyle/>
          <a:p>
            <a:r>
              <a:rPr lang="en-US" dirty="0" smtClean="0"/>
              <a:t>Central Region has the most registered ambulances in the state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58843"/>
              </p:ext>
            </p:extLst>
          </p:nvPr>
        </p:nvGraphicFramePr>
        <p:xfrm>
          <a:off x="1422918" y="1143000"/>
          <a:ext cx="5816082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Binary Worksheet" r:id="rId4" imgW="4572000" imgH="2800350" progId="Excel.SheetBinaryMacroEnabled.12">
                  <p:link updateAutomatic="1"/>
                </p:oleObj>
              </mc:Choice>
              <mc:Fallback>
                <p:oleObj name="Binary Worksheet" r:id="rId4" imgW="4572000" imgH="2800350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2918" y="1143000"/>
                        <a:ext cx="5816082" cy="356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1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Ground Ambulances per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94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Northern Region has the largest number of ground ambulances per capita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753218"/>
              </p:ext>
            </p:extLst>
          </p:nvPr>
        </p:nvGraphicFramePr>
        <p:xfrm>
          <a:off x="1183064" y="1143000"/>
          <a:ext cx="6284536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Binary Worksheet" r:id="rId4" imgW="4572000" imgH="2771775" progId="Excel.SheetBinaryMacroEnabled.12">
                  <p:link updateAutomatic="1"/>
                </p:oleObj>
              </mc:Choice>
              <mc:Fallback>
                <p:oleObj name="Binary Worksheet" r:id="rId4" imgW="4572000" imgH="2771775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3064" y="1143000"/>
                        <a:ext cx="6284536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3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Ambulances, State-Wide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0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Air ambulances cannot be segregated by region </a:t>
            </a:r>
          </a:p>
          <a:p>
            <a:r>
              <a:rPr lang="en-US" dirty="0" smtClean="0"/>
              <a:t>AZ is serviced by 44 rotor ambulances &amp; 26 fixed-wing ambulances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770737"/>
              </p:ext>
            </p:extLst>
          </p:nvPr>
        </p:nvGraphicFramePr>
        <p:xfrm>
          <a:off x="1828800" y="1219200"/>
          <a:ext cx="5037137" cy="302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Binary Worksheet" r:id="rId4" imgW="4579599" imgH="2750738" progId="Excel.SheetBinaryMacroEnabled.12">
                  <p:link updateAutomatic="1"/>
                </p:oleObj>
              </mc:Choice>
              <mc:Fallback>
                <p:oleObj name="Binary Worksheet" r:id="rId4" imgW="4579599" imgH="2750738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1219200"/>
                        <a:ext cx="5037137" cy="3025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1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24400"/>
            <a:ext cx="80010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Central Region, being the most densely populated, has the highest run volume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791230"/>
              </p:ext>
            </p:extLst>
          </p:nvPr>
        </p:nvGraphicFramePr>
        <p:xfrm>
          <a:off x="2066173" y="1066800"/>
          <a:ext cx="5249027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Binary Worksheet" r:id="rId4" imgW="4638675" imgH="2895600" progId="Excel.SheetBinaryMacroEnabled.12">
                  <p:link updateAutomatic="1"/>
                </p:oleObj>
              </mc:Choice>
              <mc:Fallback>
                <p:oleObj name="Binary Worksheet" r:id="rId4" imgW="4638675" imgH="2895600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6173" y="1066800"/>
                        <a:ext cx="5249027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5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Volume per 100,000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Despite having the highest volume, Central Region has the lowest rate of runs per 100,000 residents in the region</a:t>
            </a:r>
          </a:p>
          <a:p>
            <a:r>
              <a:rPr lang="en-US" dirty="0" smtClean="0"/>
              <a:t>Northern Region is highest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253720"/>
              </p:ext>
            </p:extLst>
          </p:nvPr>
        </p:nvGraphicFramePr>
        <p:xfrm>
          <a:off x="2057400" y="1755775"/>
          <a:ext cx="4947708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Binary Worksheet" r:id="rId4" imgW="4572000" imgH="2743200" progId="Excel.SheetBinaryMacroEnabled.12">
                  <p:link updateAutomatic="1"/>
                </p:oleObj>
              </mc:Choice>
              <mc:Fallback>
                <p:oleObj name="Binary Worksheet" r:id="rId4" imgW="4572000" imgH="2743200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1755775"/>
                        <a:ext cx="4947708" cy="296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05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458200" cy="1401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state-wide median charge per ambulance run </a:t>
            </a:r>
            <a:r>
              <a:rPr lang="en-US" dirty="0" smtClean="0"/>
              <a:t>(BLS </a:t>
            </a:r>
            <a:r>
              <a:rPr lang="en-US" dirty="0"/>
              <a:t>&amp; </a:t>
            </a:r>
            <a:r>
              <a:rPr lang="en-US" dirty="0" smtClean="0"/>
              <a:t>ALS combined) </a:t>
            </a:r>
            <a:r>
              <a:rPr lang="en-US" dirty="0"/>
              <a:t>was about $1,400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01920"/>
              </p:ext>
            </p:extLst>
          </p:nvPr>
        </p:nvGraphicFramePr>
        <p:xfrm>
          <a:off x="1143000" y="1143000"/>
          <a:ext cx="6214112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Binary Worksheet" r:id="rId4" imgW="4572000" imgH="2743200" progId="Excel.SheetBinaryMacroEnabled.12">
                  <p:link updateAutomatic="1"/>
                </p:oleObj>
              </mc:Choice>
              <mc:Fallback>
                <p:oleObj name="Binary Worksheet" r:id="rId4" imgW="4572000" imgH="2743200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143000"/>
                        <a:ext cx="6214112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9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Charges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096441"/>
              </p:ext>
            </p:extLst>
          </p:nvPr>
        </p:nvGraphicFramePr>
        <p:xfrm>
          <a:off x="1600200" y="1219200"/>
          <a:ext cx="6003925" cy="3502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Binary Worksheet" r:id="rId4" imgW="4846235" imgH="2827167" progId="Excel.SheetBinaryMacroEnabled.12">
                  <p:link updateAutomatic="1"/>
                </p:oleObj>
              </mc:Choice>
              <mc:Fallback>
                <p:oleObj name="Binary Worksheet" r:id="rId4" imgW="4846235" imgH="2827167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219200"/>
                        <a:ext cx="6003925" cy="3502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7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on </a:t>
            </a:r>
            <a:r>
              <a:rPr lang="en-US" dirty="0" smtClean="0"/>
              <a:t>trauma were </a:t>
            </a:r>
            <a:r>
              <a:rPr lang="en-US" dirty="0"/>
              <a:t>obtained from </a:t>
            </a:r>
            <a:r>
              <a:rPr lang="en-US" dirty="0" smtClean="0"/>
              <a:t>Arizona State Trauma Registry (ASTR)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Hospitals Reporting to ASTR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24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Central Region has largest number of Trauma Centers (TCs), as well as 75% of the Level I TCs in the state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429628"/>
              </p:ext>
            </p:extLst>
          </p:nvPr>
        </p:nvGraphicFramePr>
        <p:xfrm>
          <a:off x="1447800" y="1143000"/>
          <a:ext cx="5943600" cy="356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Binary Worksheet" r:id="rId4" imgW="4572000" imgH="2743200" progId="Excel.SheetBinaryMacroEnabled.12">
                  <p:link updateAutomatic="1"/>
                </p:oleObj>
              </mc:Choice>
              <mc:Fallback>
                <p:oleObj name="Binary Worksheet" r:id="rId4" imgW="4572000" imgH="2743200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143000"/>
                        <a:ext cx="5943600" cy="3566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5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Volume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52677"/>
              </p:ext>
            </p:extLst>
          </p:nvPr>
        </p:nvGraphicFramePr>
        <p:xfrm>
          <a:off x="1524000" y="1066800"/>
          <a:ext cx="5638800" cy="338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Binary Worksheet" r:id="rId4" imgW="4572000" imgH="2743200" progId="Excel.SheetBinaryMacroEnabled.12">
                  <p:link updateAutomatic="1"/>
                </p:oleObj>
              </mc:Choice>
              <mc:Fallback>
                <p:oleObj name="Binary Worksheet" r:id="rId4" imgW="4572000" imgH="2743200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1066800"/>
                        <a:ext cx="5638800" cy="338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r>
              <a:rPr lang="en-US" dirty="0" smtClean="0"/>
              <a:t>Most trauma occurs in Central Region, the most densely population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0"/>
            <a:ext cx="3810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29262" y="0"/>
            <a:ext cx="1709737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0"/>
            <a:ext cx="1905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1763" y="566737"/>
            <a:ext cx="8763000" cy="60199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7063" y="990600"/>
            <a:ext cx="7772400" cy="5174029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339725" y="228600"/>
            <a:ext cx="1074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i="1">
                <a:latin typeface="Albany AMT" pitchFamily="34" charset="0"/>
                <a:cs typeface="Albany AMT" pitchFamily="34" charset="0"/>
              </a:rPr>
              <a:t>Pre-Injury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2760663" y="185738"/>
            <a:ext cx="1277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i="1">
                <a:latin typeface="Albany AMT" pitchFamily="34" charset="0"/>
                <a:cs typeface="Albany AMT" pitchFamily="34" charset="0"/>
              </a:rPr>
              <a:t>Pre-hospital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5572125" y="195263"/>
            <a:ext cx="1514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i="1">
                <a:latin typeface="Albany AMT" pitchFamily="34" charset="0"/>
                <a:cs typeface="Albany AMT" pitchFamily="34" charset="0"/>
              </a:rPr>
              <a:t>Hospitalization</a:t>
            </a:r>
          </a:p>
        </p:txBody>
      </p:sp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7353300" y="360363"/>
            <a:ext cx="1676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i="1">
                <a:latin typeface="Albany AMT" pitchFamily="34" charset="0"/>
                <a:cs typeface="Albany AMT" pitchFamily="34" charset="0"/>
              </a:rPr>
              <a:t>Post-Acute Care</a:t>
            </a:r>
          </a:p>
        </p:txBody>
      </p:sp>
      <p:sp>
        <p:nvSpPr>
          <p:cNvPr id="14" name="Rectangle 13"/>
          <p:cNvSpPr/>
          <p:nvPr/>
        </p:nvSpPr>
        <p:spPr>
          <a:xfrm rot="288911">
            <a:off x="1250808" y="1139564"/>
            <a:ext cx="174919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600000" rev="180000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dirty="0"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Data Collection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 rot="3292902">
            <a:off x="6298681" y="1271666"/>
            <a:ext cx="158254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600000" rev="180000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dirty="0"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Data Analysis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2842" y="6179522"/>
            <a:ext cx="2044214" cy="369332"/>
          </a:xfrm>
          <a:prstGeom prst="rect">
            <a:avLst/>
          </a:prstGeom>
          <a:scene3d>
            <a:camera prst="orthographicFront">
              <a:rot lat="0" lon="600000" rev="1800000"/>
            </a:camera>
            <a:lightRig rig="threePt" dir="t"/>
          </a:scene3d>
          <a:sp3d/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dirty="0"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Quality Assurance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04913" y="2971800"/>
            <a:ext cx="6567487" cy="319282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363663" y="3436937"/>
            <a:ext cx="6256337" cy="2727691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Isosceles Triangle 43"/>
          <p:cNvSpPr/>
          <p:nvPr/>
        </p:nvSpPr>
        <p:spPr>
          <a:xfrm rot="19958083">
            <a:off x="721815" y="4717013"/>
            <a:ext cx="149225" cy="220662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 rot="3705198">
            <a:off x="2314575" y="3479801"/>
            <a:ext cx="168275" cy="127000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5239383">
            <a:off x="5614988" y="3235325"/>
            <a:ext cx="184150" cy="171450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 rot="7596932">
            <a:off x="7214394" y="3798094"/>
            <a:ext cx="169862" cy="215900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8" name="Arc 3087"/>
          <p:cNvSpPr/>
          <p:nvPr/>
        </p:nvSpPr>
        <p:spPr>
          <a:xfrm rot="13123796">
            <a:off x="693738" y="1273175"/>
            <a:ext cx="1365250" cy="2697163"/>
          </a:xfrm>
          <a:prstGeom prst="arc">
            <a:avLst>
              <a:gd name="adj1" fmla="val 17269192"/>
              <a:gd name="adj2" fmla="val 1840163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Arc 58"/>
          <p:cNvSpPr/>
          <p:nvPr/>
        </p:nvSpPr>
        <p:spPr>
          <a:xfrm rot="16022650">
            <a:off x="3762375" y="-639762"/>
            <a:ext cx="1195387" cy="3995738"/>
          </a:xfrm>
          <a:prstGeom prst="arc">
            <a:avLst>
              <a:gd name="adj1" fmla="val 17269192"/>
              <a:gd name="adj2" fmla="val 476693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6412681">
            <a:off x="6027738" y="842962"/>
            <a:ext cx="173038" cy="220663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3025653">
            <a:off x="1085850" y="1774825"/>
            <a:ext cx="176213" cy="169863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Arc 61"/>
          <p:cNvSpPr/>
          <p:nvPr/>
        </p:nvSpPr>
        <p:spPr>
          <a:xfrm rot="20737268">
            <a:off x="6438900" y="1633538"/>
            <a:ext cx="2062163" cy="2984500"/>
          </a:xfrm>
          <a:prstGeom prst="arc">
            <a:avLst>
              <a:gd name="adj1" fmla="val 17748810"/>
              <a:gd name="adj2" fmla="val 933357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90" name="Straight Connector 3089"/>
          <p:cNvCxnSpPr/>
          <p:nvPr/>
        </p:nvCxnSpPr>
        <p:spPr>
          <a:xfrm>
            <a:off x="5529263" y="3316288"/>
            <a:ext cx="261937" cy="1111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 rot="18099439">
            <a:off x="7209631" y="2837657"/>
            <a:ext cx="1203325" cy="4002088"/>
          </a:xfrm>
          <a:prstGeom prst="arc">
            <a:avLst>
              <a:gd name="adj1" fmla="val 17605373"/>
              <a:gd name="adj2" fmla="val 17915556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Arc 65"/>
          <p:cNvSpPr/>
          <p:nvPr/>
        </p:nvSpPr>
        <p:spPr>
          <a:xfrm rot="7656263">
            <a:off x="930063" y="2222049"/>
            <a:ext cx="2166938" cy="4597400"/>
          </a:xfrm>
          <a:prstGeom prst="arc">
            <a:avLst>
              <a:gd name="adj1" fmla="val 17449795"/>
              <a:gd name="adj2" fmla="val 2162703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 rot="4311940">
            <a:off x="4705873" y="2408060"/>
            <a:ext cx="2859088" cy="4598988"/>
          </a:xfrm>
          <a:prstGeom prst="arc">
            <a:avLst>
              <a:gd name="adj1" fmla="val 17269192"/>
              <a:gd name="adj2" fmla="val 119724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404100" y="3429000"/>
            <a:ext cx="14351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Rehabilitation plans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Community reintegration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>
          <a:xfrm rot="15207224">
            <a:off x="5965096" y="6066016"/>
            <a:ext cx="163513" cy="227012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803900" y="2362200"/>
            <a:ext cx="1282700" cy="21764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Hospital infrastructure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Policies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Triage and transport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CQI,MM reviews, outreach</a:t>
            </a:r>
          </a:p>
        </p:txBody>
      </p:sp>
      <p:sp>
        <p:nvSpPr>
          <p:cNvPr id="2" name="Oval 1"/>
          <p:cNvSpPr/>
          <p:nvPr/>
        </p:nvSpPr>
        <p:spPr>
          <a:xfrm>
            <a:off x="0" y="3487738"/>
            <a:ext cx="1752600" cy="990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Injury prevention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170752" y="4210232"/>
            <a:ext cx="2374037" cy="590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67200" y="1981200"/>
            <a:ext cx="1263650" cy="19859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EMS Infrastructure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Protocols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Medical   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    Direction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Triage and transport guidelines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Arc 68"/>
          <p:cNvSpPr/>
          <p:nvPr/>
        </p:nvSpPr>
        <p:spPr>
          <a:xfrm rot="14511515">
            <a:off x="2786062" y="1614488"/>
            <a:ext cx="1065213" cy="4002088"/>
          </a:xfrm>
          <a:prstGeom prst="arc">
            <a:avLst>
              <a:gd name="adj1" fmla="val 17610718"/>
              <a:gd name="adj2" fmla="val 18086969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Lightning Bolt 2"/>
          <p:cNvSpPr/>
          <p:nvPr/>
        </p:nvSpPr>
        <p:spPr>
          <a:xfrm rot="748716">
            <a:off x="1528763" y="3276600"/>
            <a:ext cx="792162" cy="8382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61" name="TextBox 9"/>
          <p:cNvSpPr txBox="1">
            <a:spLocks noChangeArrowheads="1"/>
          </p:cNvSpPr>
          <p:nvPr/>
        </p:nvSpPr>
        <p:spPr bwMode="auto">
          <a:xfrm>
            <a:off x="1587500" y="3200400"/>
            <a:ext cx="622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Injury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008769" y="3967162"/>
            <a:ext cx="22590" cy="1876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281613" y="4348033"/>
            <a:ext cx="533400" cy="230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303758" y="4588838"/>
            <a:ext cx="2132871" cy="212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65" name="Picture 47" descr="http://www.doa.louisiana.gov/osp/images/PierceMfgFireTru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219200"/>
            <a:ext cx="819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6" name="Picture 49" descr="Child wearing bicycle helm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843213"/>
            <a:ext cx="7683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7" name="Picture 51" descr="C:\Program Files\Microsoft Office\MEDIA\CAGCAT10\j021194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1447800"/>
            <a:ext cx="749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8" name="Picture 53" descr="buildings,buttons,healthcare,hospitals,icons,medic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676400"/>
            <a:ext cx="4937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9" name="Picture 55" descr="View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849563"/>
            <a:ext cx="49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0" name="Picture 51" descr="http://ts2.mm.bing.net/th?id=H.4838707064736105&amp;w=184&amp;h=180&amp;c=7&amp;rs=1&amp;url=http%3a%2f%2fwww.clipartguide.com%2f_pages%2f0511-0810-1902-2725.html&amp;pid=1.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766888"/>
            <a:ext cx="593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2493963" y="2438400"/>
            <a:ext cx="1468437" cy="1892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Communications Infrastructure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911 training policies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Resource allocation, direction and guidance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endCxn id="52" idx="3"/>
          </p:cNvCxnSpPr>
          <p:nvPr/>
        </p:nvCxnSpPr>
        <p:spPr>
          <a:xfrm>
            <a:off x="3975100" y="3219450"/>
            <a:ext cx="127000" cy="635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sosceles Triangle 51"/>
          <p:cNvSpPr/>
          <p:nvPr/>
        </p:nvSpPr>
        <p:spPr>
          <a:xfrm rot="5239383">
            <a:off x="4095750" y="3135313"/>
            <a:ext cx="184150" cy="171450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950891" y="4221421"/>
            <a:ext cx="562372" cy="3674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953365" y="5202770"/>
            <a:ext cx="577485" cy="113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4544789" y="5214143"/>
            <a:ext cx="393278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38067" y="5141793"/>
            <a:ext cx="9998" cy="72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4951442" y="5214143"/>
            <a:ext cx="1923" cy="22041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 descr="http://d5lx5634mkgoi.cloudfront.net/wp-content/uploads/2009/10/spectrum2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4978" r="42401" b="50000"/>
          <a:stretch/>
        </p:blipFill>
        <p:spPr bwMode="auto">
          <a:xfrm rot="10800000">
            <a:off x="2867551" y="4975747"/>
            <a:ext cx="3975893" cy="76419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Oval 3073"/>
          <p:cNvSpPr/>
          <p:nvPr/>
        </p:nvSpPr>
        <p:spPr>
          <a:xfrm>
            <a:off x="5638800" y="5247653"/>
            <a:ext cx="970756" cy="44142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Death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401328" y="5257800"/>
            <a:ext cx="1237472" cy="3429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Disability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95600" y="5223207"/>
            <a:ext cx="1565275" cy="41559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Healthy Reintegration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C:\Users\martinro\AppData\Local\Microsoft\Windows\Temporary Internet Files\Content.IE5\0AZO2VAL\MC90001600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03" y="4191000"/>
            <a:ext cx="365097" cy="7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" y="5943600"/>
            <a:ext cx="182869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Additional Data Sources: </a:t>
            </a:r>
          </a:p>
          <a:p>
            <a:r>
              <a:rPr lang="en-US" sz="1050" dirty="0" smtClean="0"/>
              <a:t>Transportation </a:t>
            </a:r>
          </a:p>
          <a:p>
            <a:r>
              <a:rPr lang="en-US" sz="1050" dirty="0" smtClean="0"/>
              <a:t>Vital Statistics</a:t>
            </a:r>
          </a:p>
          <a:p>
            <a:r>
              <a:rPr lang="en-US" sz="1050" dirty="0" smtClean="0"/>
              <a:t>Economic </a:t>
            </a:r>
          </a:p>
          <a:p>
            <a:r>
              <a:rPr lang="en-US" sz="1050" dirty="0" smtClean="0"/>
              <a:t>Geographical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03750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Despite having the highest volume, Central Region has the lowest </a:t>
            </a:r>
            <a:r>
              <a:rPr lang="en-US" dirty="0" smtClean="0"/>
              <a:t>trauma rate per </a:t>
            </a:r>
            <a:r>
              <a:rPr lang="en-US" dirty="0"/>
              <a:t>100,000 residents in the region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897778"/>
              </p:ext>
            </p:extLst>
          </p:nvPr>
        </p:nvGraphicFramePr>
        <p:xfrm>
          <a:off x="992718" y="1066800"/>
          <a:ext cx="6855882" cy="320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Worksheet" r:id="rId4" imgW="5133975" imgH="2400300" progId="Excel.Sheet.12">
                  <p:embed/>
                </p:oleObj>
              </mc:Choice>
              <mc:Fallback>
                <p:oleObj name="Worksheet" r:id="rId4" imgW="5133975" imgH="240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2718" y="1066800"/>
                        <a:ext cx="6855882" cy="3205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9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Injury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030314"/>
              </p:ext>
            </p:extLst>
          </p:nvPr>
        </p:nvGraphicFramePr>
        <p:xfrm>
          <a:off x="914400" y="1295399"/>
          <a:ext cx="6781800" cy="445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Worksheet" r:id="rId4" imgW="5334000" imgH="3505200" progId="Excel.Sheet.12">
                  <p:embed/>
                </p:oleObj>
              </mc:Choice>
              <mc:Fallback>
                <p:oleObj name="Worksheet" r:id="rId4" imgW="5334000" imgH="3505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95399"/>
                        <a:ext cx="6781800" cy="4456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69799"/>
              </p:ext>
            </p:extLst>
          </p:nvPr>
        </p:nvGraphicFramePr>
        <p:xfrm>
          <a:off x="990600" y="1219200"/>
          <a:ext cx="6400800" cy="447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Worksheet" r:id="rId4" imgW="4305300" imgH="3009900" progId="Excel.Sheet.12">
                  <p:embed/>
                </p:oleObj>
              </mc:Choice>
              <mc:Fallback>
                <p:oleObj name="Worksheet" r:id="rId4" imgW="4305300" imgH="3009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6400800" cy="447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0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203602"/>
              </p:ext>
            </p:extLst>
          </p:nvPr>
        </p:nvGraphicFramePr>
        <p:xfrm>
          <a:off x="838200" y="1295400"/>
          <a:ext cx="7010400" cy="420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Worksheet" r:id="rId4" imgW="4572000" imgH="2743200" progId="Excel.Sheet.12">
                  <p:embed/>
                </p:oleObj>
              </mc:Choice>
              <mc:Fallback>
                <p:oleObj name="Worksheet" r:id="rId4" imgW="4572000" imgH="274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295400"/>
                        <a:ext cx="7010400" cy="4206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1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436207"/>
              </p:ext>
            </p:extLst>
          </p:nvPr>
        </p:nvGraphicFramePr>
        <p:xfrm>
          <a:off x="914400" y="1295400"/>
          <a:ext cx="6976939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Binary Worksheet" r:id="rId4" imgW="4579599" imgH="2750738" progId="Excel.SheetBinaryMacroEnabled.12">
                  <p:link updateAutomatic="1"/>
                </p:oleObj>
              </mc:Choice>
              <mc:Fallback>
                <p:oleObj name="Binary Worksheet" r:id="rId4" imgW="4579599" imgH="2750738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6976939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5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Race/Ethnicity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244815"/>
              </p:ext>
            </p:extLst>
          </p:nvPr>
        </p:nvGraphicFramePr>
        <p:xfrm>
          <a:off x="609600" y="1142999"/>
          <a:ext cx="7543800" cy="438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Binary Worksheet" r:id="rId4" imgW="6000750" imgH="3486150" progId="Excel.SheetBinaryMacroEnabled.12">
                  <p:link updateAutomatic="1"/>
                </p:oleObj>
              </mc:Choice>
              <mc:Fallback>
                <p:oleObj name="Binary Worksheet" r:id="rId4" imgW="6000750" imgH="3486150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142999"/>
                        <a:ext cx="7543800" cy="4382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9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Transport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52650"/>
              </p:ext>
            </p:extLst>
          </p:nvPr>
        </p:nvGraphicFramePr>
        <p:xfrm>
          <a:off x="609600" y="1371600"/>
          <a:ext cx="8061854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Worksheet" r:id="rId4" imgW="5276850" imgH="2743200" progId="Excel.Sheet.12">
                  <p:embed/>
                </p:oleObj>
              </mc:Choice>
              <mc:Fallback>
                <p:oleObj name="Worksheet" r:id="rId4" imgW="5276850" imgH="274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371600"/>
                        <a:ext cx="8061854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Hour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633290"/>
              </p:ext>
            </p:extLst>
          </p:nvPr>
        </p:nvGraphicFramePr>
        <p:xfrm>
          <a:off x="1828800" y="990600"/>
          <a:ext cx="5791200" cy="425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Worksheet" r:id="rId4" imgW="3733800" imgH="2743200" progId="Excel.Sheet.12">
                  <p:embed/>
                </p:oleObj>
              </mc:Choice>
              <mc:Fallback>
                <p:oleObj name="Worksheet" r:id="rId4" imgW="3733800" imgH="274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990600"/>
                        <a:ext cx="5791200" cy="4254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410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*Missing data on time of injury results in a high proportion of missing values for Golden Hour calculation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29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Charges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420896"/>
              </p:ext>
            </p:extLst>
          </p:nvPr>
        </p:nvGraphicFramePr>
        <p:xfrm>
          <a:off x="1447800" y="1524000"/>
          <a:ext cx="639468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Binary Worksheet" r:id="rId4" imgW="4846235" imgH="2888095" progId="Excel.SheetBinaryMacroEnabled.12">
                  <p:link updateAutomatic="1"/>
                </p:oleObj>
              </mc:Choice>
              <mc:Fallback>
                <p:oleObj name="Binary Worksheet" r:id="rId4" imgW="4846235" imgH="2888095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524000"/>
                        <a:ext cx="6394682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4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ED Dwell Time (Category)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001139"/>
              </p:ext>
            </p:extLst>
          </p:nvPr>
        </p:nvGraphicFramePr>
        <p:xfrm>
          <a:off x="1143000" y="1447800"/>
          <a:ext cx="6858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Worksheet" r:id="rId4" imgW="4572000" imgH="2743200" progId="Excel.Sheet.12">
                  <p:link updateAutomatic="1"/>
                </p:oleObj>
              </mc:Choice>
              <mc:Fallback>
                <p:oleObj name="Worksheet" r:id="rId4" imgW="4572000" imgH="27432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447800"/>
                        <a:ext cx="6858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6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Data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Originated from the word “datum” in 1646 </a:t>
            </a:r>
          </a:p>
          <a:p>
            <a:pPr lvl="1"/>
            <a:r>
              <a:rPr lang="en-US" dirty="0" smtClean="0"/>
              <a:t>“something given”</a:t>
            </a:r>
          </a:p>
          <a:p>
            <a:r>
              <a:rPr lang="en-US" dirty="0" smtClean="0"/>
              <a:t>Data: Values given to qualitative or quantitative variables that belong to set of items</a:t>
            </a:r>
          </a:p>
          <a:p>
            <a:r>
              <a:rPr lang="en-US" dirty="0" smtClean="0"/>
              <a:t>Qualitative: color, texture, smell, appearance</a:t>
            </a:r>
          </a:p>
          <a:p>
            <a:r>
              <a:rPr lang="en-US" dirty="0" smtClean="0"/>
              <a:t>Quantitative: length, time, volume, age, cost</a:t>
            </a:r>
          </a:p>
        </p:txBody>
      </p:sp>
    </p:spTree>
    <p:extLst>
      <p:ext uri="{BB962C8B-B14F-4D97-AF65-F5344CB8AC3E}">
        <p14:creationId xmlns:p14="http://schemas.microsoft.com/office/powerpoint/2010/main" val="30285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Median ED Dwell Time</a:t>
            </a:r>
            <a:endParaRPr lang="en-US" sz="54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483947"/>
              </p:ext>
            </p:extLst>
          </p:nvPr>
        </p:nvGraphicFramePr>
        <p:xfrm>
          <a:off x="762000" y="1447800"/>
          <a:ext cx="6858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Worksheet" r:id="rId4" imgW="4572000" imgH="2743200" progId="Excel.Sheet.12">
                  <p:link updateAutomatic="1"/>
                </p:oleObj>
              </mc:Choice>
              <mc:Fallback>
                <p:oleObj name="Worksheet" r:id="rId4" imgW="4572000" imgH="27432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447800"/>
                        <a:ext cx="6858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4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 Dwell Time by Injury Severity Score (ISS)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49438"/>
              </p:ext>
            </p:extLst>
          </p:nvPr>
        </p:nvGraphicFramePr>
        <p:xfrm>
          <a:off x="838200" y="1905000"/>
          <a:ext cx="6477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Worksheet" r:id="rId4" imgW="4572000" imgH="2743200" progId="Excel.Sheet.12">
                  <p:link updateAutomatic="1"/>
                </p:oleObj>
              </mc:Choice>
              <mc:Fallback>
                <p:oleObj name="Worksheet" r:id="rId4" imgW="4572000" imgH="27432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905000"/>
                        <a:ext cx="647700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ED Dwell Time by ISS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845885"/>
              </p:ext>
            </p:extLst>
          </p:nvPr>
        </p:nvGraphicFramePr>
        <p:xfrm>
          <a:off x="719667" y="1295400"/>
          <a:ext cx="7111998" cy="426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Worksheet" r:id="rId4" imgW="4572000" imgH="2743200" progId="Excel.Sheet.12">
                  <p:link updateAutomatic="1"/>
                </p:oleObj>
              </mc:Choice>
              <mc:Fallback>
                <p:oleObj name="Worksheet" r:id="rId4" imgW="4572000" imgH="27432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667" y="1295400"/>
                        <a:ext cx="7111998" cy="4267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1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Mortality at Non-Trauma Centers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*Data from Hospital Discharge Database, 2011</a:t>
            </a:r>
            <a:endParaRPr lang="en-US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76930"/>
              </p:ext>
            </p:extLst>
          </p:nvPr>
        </p:nvGraphicFramePr>
        <p:xfrm>
          <a:off x="1058926" y="1676400"/>
          <a:ext cx="7018274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Worksheet" r:id="rId4" imgW="4572000" imgH="2581275" progId="Excel.Sheet.12">
                  <p:link updateAutomatic="1"/>
                </p:oleObj>
              </mc:Choice>
              <mc:Fallback>
                <p:oleObj name="Worksheet" r:id="rId4" imgW="4572000" imgH="25812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8926" y="1676400"/>
                        <a:ext cx="7018274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2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thejc.com/files/imagecache/body_landscape/images/02022012-eyedoc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6097" r="2013"/>
          <a:stretch>
            <a:fillRect/>
          </a:stretch>
        </p:blipFill>
        <p:spPr bwMode="auto">
          <a:xfrm>
            <a:off x="838200" y="1692275"/>
            <a:ext cx="718502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1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www.gtc.edu/sites/default/files/EM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916863" cy="2525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grouponehealthsource.com/Portals/19834/images/bigstockphoto_perspective_of_a_patient_18243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44525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8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Match the correct definition!!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4800600" y="1339850"/>
            <a:ext cx="403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Quality Improvement</a:t>
            </a:r>
          </a:p>
          <a:p>
            <a:endParaRPr lang="en-US" smtClean="0"/>
          </a:p>
          <a:p>
            <a:r>
              <a:rPr lang="en-US" smtClean="0"/>
              <a:t>Performance Improvement</a:t>
            </a:r>
          </a:p>
          <a:p>
            <a:endParaRPr lang="en-US" smtClean="0"/>
          </a:p>
          <a:p>
            <a:r>
              <a:rPr lang="en-US" smtClean="0"/>
              <a:t>Quality Assurance</a:t>
            </a:r>
          </a:p>
          <a:p>
            <a:endParaRPr lang="en-US" smtClean="0"/>
          </a:p>
          <a:p>
            <a:r>
              <a:rPr lang="en-US" smtClean="0"/>
              <a:t>Process Improvement</a:t>
            </a:r>
          </a:p>
          <a:p>
            <a:endParaRPr lang="en-US" smtClean="0"/>
          </a:p>
        </p:txBody>
      </p:sp>
      <p:sp>
        <p:nvSpPr>
          <p:cNvPr id="22532" name="Content Placeholder 5"/>
          <p:cNvSpPr>
            <a:spLocks noGrp="1"/>
          </p:cNvSpPr>
          <p:nvPr>
            <p:ph sz="half" idx="2"/>
          </p:nvPr>
        </p:nvSpPr>
        <p:spPr bwMode="auto">
          <a:xfrm>
            <a:off x="381000" y="1341438"/>
            <a:ext cx="4038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800" smtClean="0"/>
              <a:t>___   A measurement technique that analyzes a series of actions to improve its effectiveness or efficiency</a:t>
            </a:r>
          </a:p>
          <a:p>
            <a:pPr marL="0" indent="0">
              <a:buFontTx/>
              <a:buNone/>
            </a:pPr>
            <a:endParaRPr lang="en-US" sz="1800" smtClean="0"/>
          </a:p>
          <a:p>
            <a:pPr marL="0" indent="0">
              <a:buFontTx/>
              <a:buNone/>
            </a:pPr>
            <a:r>
              <a:rPr lang="en-US" sz="1800" smtClean="0"/>
              <a:t>___   A system that improves the overall quality of a product or service </a:t>
            </a:r>
          </a:p>
          <a:p>
            <a:pPr marL="0" indent="0">
              <a:buFontTx/>
              <a:buNone/>
            </a:pPr>
            <a:endParaRPr lang="en-US" sz="1800" smtClean="0"/>
          </a:p>
          <a:p>
            <a:pPr marL="0" indent="0">
              <a:buFontTx/>
              <a:buNone/>
            </a:pPr>
            <a:r>
              <a:rPr lang="en-US" sz="1800" smtClean="0"/>
              <a:t>___   A system the improves the execution or accomplishment of its intended purpose.</a:t>
            </a:r>
          </a:p>
          <a:p>
            <a:pPr marL="0" indent="0">
              <a:buFontTx/>
              <a:buNone/>
            </a:pPr>
            <a:endParaRPr lang="en-US" sz="1800" smtClean="0"/>
          </a:p>
          <a:p>
            <a:pPr marL="0" indent="0">
              <a:buFontTx/>
              <a:buNone/>
            </a:pPr>
            <a:r>
              <a:rPr lang="en-US" sz="1800" smtClean="0"/>
              <a:t>___   A system that ensures a desired level of quality in the development, production, or delivery of a products and/or services.</a:t>
            </a:r>
          </a:p>
          <a:p>
            <a:pPr marL="0" indent="0">
              <a:buFontTx/>
              <a:buNone/>
            </a:pPr>
            <a:endParaRPr lang="en-US" sz="180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6088" y="1306513"/>
            <a:ext cx="544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Pr I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2438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2438" y="3440113"/>
            <a:ext cx="40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PI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1325" y="4659313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QA</a:t>
            </a:r>
          </a:p>
        </p:txBody>
      </p:sp>
    </p:spTree>
    <p:extLst>
      <p:ext uri="{BB962C8B-B14F-4D97-AF65-F5344CB8AC3E}">
        <p14:creationId xmlns:p14="http://schemas.microsoft.com/office/powerpoint/2010/main" val="348869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Quality Assurance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3600" smtClean="0">
                <a:solidFill>
                  <a:srgbClr val="FF0000"/>
                </a:solidFill>
              </a:rPr>
              <a:t>A system that ensures a desired level of quality in the development, production, or delivery of a product and/or service. </a:t>
            </a:r>
          </a:p>
          <a:p>
            <a:pPr marL="0" indent="0">
              <a:buFontTx/>
              <a:buNone/>
            </a:pPr>
            <a:endParaRPr lang="en-US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1200" y="4191000"/>
            <a:ext cx="540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(Benchmarked against the other products/services)</a:t>
            </a:r>
          </a:p>
        </p:txBody>
      </p:sp>
    </p:spTree>
    <p:extLst>
      <p:ext uri="{BB962C8B-B14F-4D97-AF65-F5344CB8AC3E}">
        <p14:creationId xmlns:p14="http://schemas.microsoft.com/office/powerpoint/2010/main" val="2612385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State Benchmarks</a:t>
            </a:r>
          </a:p>
        </p:txBody>
      </p:sp>
      <p:pic>
        <p:nvPicPr>
          <p:cNvPr id="3481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5312" r="4352" b="2654"/>
          <a:stretch>
            <a:fillRect/>
          </a:stretch>
        </p:blipFill>
        <p:spPr bwMode="auto">
          <a:xfrm>
            <a:off x="884238" y="990600"/>
            <a:ext cx="6659562" cy="516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990600"/>
            <a:ext cx="685800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3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Quality Assurance Tools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14394" r="28622" b="7739"/>
          <a:stretch>
            <a:fillRect/>
          </a:stretch>
        </p:blipFill>
        <p:spPr bwMode="auto">
          <a:xfrm>
            <a:off x="288925" y="2133600"/>
            <a:ext cx="24638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t="13991" r="28546" b="7187"/>
          <a:stretch>
            <a:fillRect/>
          </a:stretch>
        </p:blipFill>
        <p:spPr bwMode="auto">
          <a:xfrm>
            <a:off x="6019800" y="2154238"/>
            <a:ext cx="2246313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8" t="13930" r="28683" b="8087"/>
          <a:stretch>
            <a:fillRect/>
          </a:stretch>
        </p:blipFill>
        <p:spPr bwMode="auto">
          <a:xfrm>
            <a:off x="3200400" y="1219200"/>
            <a:ext cx="234156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13487" r="21379" b="6953"/>
          <a:stretch>
            <a:fillRect/>
          </a:stretch>
        </p:blipFill>
        <p:spPr bwMode="auto">
          <a:xfrm>
            <a:off x="3065463" y="3810000"/>
            <a:ext cx="24765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947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PEAP</a:t>
            </a:r>
            <a:r>
              <a:rPr lang="en-US" dirty="0" smtClean="0"/>
              <a:t> participating of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21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Southeast Region has the largest number of EMS CON holders</a:t>
            </a:r>
          </a:p>
          <a:p>
            <a:r>
              <a:rPr lang="en-US" dirty="0" smtClean="0"/>
              <a:t>Central Region has largest number of Premier </a:t>
            </a:r>
            <a:r>
              <a:rPr lang="en-US" dirty="0"/>
              <a:t>EMS </a:t>
            </a:r>
            <a:r>
              <a:rPr lang="en-US" dirty="0" smtClean="0"/>
              <a:t>Agencies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211345"/>
              </p:ext>
            </p:extLst>
          </p:nvPr>
        </p:nvGraphicFramePr>
        <p:xfrm>
          <a:off x="1905000" y="1066800"/>
          <a:ext cx="5410200" cy="324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Binary Worksheet" r:id="rId5" imgW="4572000" imgH="2743200" progId="Excel.SheetBinaryMacroEnabled.12">
                  <p:link updateAutomatic="1"/>
                </p:oleObj>
              </mc:Choice>
              <mc:Fallback>
                <p:oleObj name="Binary Worksheet" r:id="rId5" imgW="4572000" imgH="2743200" progId="Excel.SheetBinary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1066800"/>
                        <a:ext cx="5410200" cy="3246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42038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Northwest </a:t>
            </a:r>
            <a:r>
              <a:rPr lang="en-US" sz="1400" dirty="0"/>
              <a:t>Fire District </a:t>
            </a:r>
            <a:r>
              <a:rPr lang="en-US" sz="1400" dirty="0" smtClean="0"/>
              <a:t>(Southeast) </a:t>
            </a:r>
            <a:r>
              <a:rPr lang="en-US" sz="1400" dirty="0"/>
              <a:t>&amp; Rio Verde Fire Department </a:t>
            </a:r>
            <a:r>
              <a:rPr lang="en-US" sz="1400" dirty="0" smtClean="0"/>
              <a:t>(Central) </a:t>
            </a:r>
            <a:r>
              <a:rPr lang="en-US" sz="1400" dirty="0"/>
              <a:t>are non-CON holding Premier </a:t>
            </a:r>
            <a:r>
              <a:rPr lang="en-US" sz="1400" dirty="0" smtClean="0"/>
              <a:t>Agencies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56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Medical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 Data on EMS agencies were obtained from BEMSTS Ambulance Program documentation on CON holders.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template</Template>
  <TotalTime>2686</TotalTime>
  <Words>2116</Words>
  <Application>Microsoft Office PowerPoint</Application>
  <PresentationFormat>On-screen Show (4:3)</PresentationFormat>
  <Paragraphs>297</Paragraphs>
  <Slides>36</Slides>
  <Notes>34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Custom Design</vt:lpstr>
      <vt:lpstr>\\hsphxmfp01\userdir$\BROPHYM\EMS\Aggregate Regional Report Draft 1.xls!Regional Report Graphs![Aggregate Regional Report Draft 1.xls]Regional Report Graphs Chart 1</vt:lpstr>
      <vt:lpstr>\\hsphxmfp01\userdir$\BROPHYM\EMS\Aggregate Regional Report Draft 1.xls!Regional Report Graphs![Aggregate Regional Report Draft 1.xls]Regional Report Graphs Chart 10</vt:lpstr>
      <vt:lpstr>\\hsphxmfp01\userdir$\BROPHYM\EMS\Aggregate Regional Report Draft 1.xls!Regional Report Graphs![Aggregate Regional Report Draft 1.xls]Regional Report Graphs Chart 11</vt:lpstr>
      <vt:lpstr>\\hsphxmfp01\userdir$\BROPHYM\EMS\Aggregate Regional Report Draft 1.xls!Regional Report Graphs![Aggregate Regional Report Draft 1.xls]Regional Report Graphs Chart 13</vt:lpstr>
      <vt:lpstr>\\hsphxmfp01\userdir$\BROPHYM\EMS\Aggregate Regional Report Draft 1.xls!Regional Report Graphs![Aggregate Regional Report Draft 1.xls]Regional Report Graphs Chart 2</vt:lpstr>
      <vt:lpstr>\\hsphxmfp01\userdir$\BROPHYM\EMS\Aggregate Regional Report Draft 1.xls!Regional Report Graphs![Aggregate Regional Report Draft 1.xls]Regional Report Graphs Chart 3</vt:lpstr>
      <vt:lpstr>\\hsphxmfp01\userdir$\BROPHYM\EMS\Aggregate Regional Report Draft 1.xls!Regional Report Graphs![Aggregate Regional Report Draft 1.xls]Regional Report Graphs Chart 4</vt:lpstr>
      <vt:lpstr>\\hsphxmfp01\userdir$\BROPHYM\EMS\Aggregate Regional Report Draft 1.xls!Regional Report Graphs![Aggregate Regional Report Draft 1.xls]Regional Report Graphs Chart 8</vt:lpstr>
      <vt:lpstr>\\hsphxmfp01\userdir$\BROPHYM\EMS\Aggregate Regional Report Draft 1.xls!Regional Report Graphs![Aggregate Regional Report Draft 1.xls]Regional Report Graphs Chart 5</vt:lpstr>
      <vt:lpstr>\\hsphxmfp01\userdir$\BROPHYM\EMS\Aggregate Regional Report Draft 1.xls!Regional Report Graphs![Aggregate Regional Report Draft 1.xls]Regional Report Graphs Chart 6</vt:lpstr>
      <vt:lpstr>\\hsphxmfp01\userdir$\BROPHYM\EMS\Aggregate Regional Report Draft 1.xls!Regional Report Graphs![Aggregate Regional Report Draft 1.xls]Regional Report Graphs Chart 12</vt:lpstr>
      <vt:lpstr>\\hsphxmfp01\userdir$\BROPHYM\EMS\Aggregate Regional Report Draft 1.xls!Regional Report Graphs![Aggregate Regional Report Draft 1.xls]Regional Report Graphs Chart 9</vt:lpstr>
      <vt:lpstr>\\hsphxmfp01\userdir$\BROPHYM\EMS\Aggregate Regional Report Draft 1.xls!Regional Report Graphs![Aggregate Regional Report Draft 1.xls]Regional Report Graphs Chart 9</vt:lpstr>
      <vt:lpstr>\\hsphxmfp01\userdir$\BROPHYM\EMS\Vatsal Data\regional graphs.xlsx!region overall![regional graphs.xlsx]region overall Chart 1</vt:lpstr>
      <vt:lpstr>\\hsphxmfp01\userdir$\BROPHYM\EMS\Vatsal Data\regional graphs.xlsx!region overall![regional graphs.xlsx]region overall Chart 5</vt:lpstr>
      <vt:lpstr>\\hsphxmfp01\userdir$\BROPHYM\EMS\Vatsal Data\regional graphs.xlsx!region overall![regional graphs.xlsx]region overall Chart 2</vt:lpstr>
      <vt:lpstr>\\hsphxmfp01\userdir$\BROPHYM\EMS\Vatsal Data\regional graphs.xlsx!region overall![regional graphs.xlsx]region overall Chart 6</vt:lpstr>
      <vt:lpstr>\\hsphxmfp01\userdir$\BROPHYM\EMS\Vatsal Data\regional graphs.xlsx!region overall![regional graphs.xlsx]region overall Chart 7</vt:lpstr>
      <vt:lpstr>Worksheet</vt:lpstr>
      <vt:lpstr>Regional Report:  A Snapshot of Regional EMS &amp; Trauma</vt:lpstr>
      <vt:lpstr>PowerPoint Presentation</vt:lpstr>
      <vt:lpstr>Data</vt:lpstr>
      <vt:lpstr>Match the correct definition!!</vt:lpstr>
      <vt:lpstr>Quality Assurance</vt:lpstr>
      <vt:lpstr>State Benchmarks</vt:lpstr>
      <vt:lpstr>Quality Assurance Tools</vt:lpstr>
      <vt:lpstr>PEAP participating of CONs</vt:lpstr>
      <vt:lpstr>Emergency Medical Services</vt:lpstr>
      <vt:lpstr>Registered Ground Ambulances</vt:lpstr>
      <vt:lpstr>Ground Ambulances per Residents</vt:lpstr>
      <vt:lpstr>Air Ambulances, State-Wide</vt:lpstr>
      <vt:lpstr>Run Volume</vt:lpstr>
      <vt:lpstr>Run Volume per 100,000 Residents</vt:lpstr>
      <vt:lpstr>Median Charges</vt:lpstr>
      <vt:lpstr>Total Charges</vt:lpstr>
      <vt:lpstr>Trauma</vt:lpstr>
      <vt:lpstr>Hospitals Reporting to ASTR</vt:lpstr>
      <vt:lpstr>Trauma Volume</vt:lpstr>
      <vt:lpstr>Trauma Rate</vt:lpstr>
      <vt:lpstr>Mechanism of Injury</vt:lpstr>
      <vt:lpstr>Intent</vt:lpstr>
      <vt:lpstr>Age</vt:lpstr>
      <vt:lpstr>Gender</vt:lpstr>
      <vt:lpstr>Race/Ethnicity</vt:lpstr>
      <vt:lpstr>Air Transport</vt:lpstr>
      <vt:lpstr>Golden Hour</vt:lpstr>
      <vt:lpstr>Total Charges</vt:lpstr>
      <vt:lpstr>ED Dwell Time (Category)</vt:lpstr>
      <vt:lpstr>Median ED Dwell Time</vt:lpstr>
      <vt:lpstr>ED Dwell Time by Injury Severity Score (ISS)</vt:lpstr>
      <vt:lpstr>Median ED Dwell Time by ISS</vt:lpstr>
      <vt:lpstr>Mortality at Non-Trauma Centers</vt:lpstr>
      <vt:lpstr>PowerPoint Presentation</vt:lpstr>
      <vt:lpstr>PowerPoint Presentation</vt:lpstr>
      <vt:lpstr> </vt:lpstr>
    </vt:vector>
  </TitlesOfParts>
  <Company>AzDHS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Brophy</dc:creator>
  <cp:lastModifiedBy>Rogelio Martinez</cp:lastModifiedBy>
  <cp:revision>62</cp:revision>
  <dcterms:created xsi:type="dcterms:W3CDTF">2013-10-08T22:31:43Z</dcterms:created>
  <dcterms:modified xsi:type="dcterms:W3CDTF">2014-01-22T15:26:03Z</dcterms:modified>
  <cp:contentStatus/>
</cp:coreProperties>
</file>