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47"/>
  </p:notesMasterIdLst>
  <p:sldIdLst>
    <p:sldId id="435" r:id="rId2"/>
    <p:sldId id="436" r:id="rId3"/>
    <p:sldId id="438" r:id="rId4"/>
    <p:sldId id="466" r:id="rId5"/>
    <p:sldId id="426" r:id="rId6"/>
    <p:sldId id="427" r:id="rId7"/>
    <p:sldId id="471" r:id="rId8"/>
    <p:sldId id="428" r:id="rId9"/>
    <p:sldId id="429" r:id="rId10"/>
    <p:sldId id="430" r:id="rId11"/>
    <p:sldId id="472" r:id="rId12"/>
    <p:sldId id="432" r:id="rId13"/>
    <p:sldId id="433" r:id="rId14"/>
    <p:sldId id="357" r:id="rId15"/>
    <p:sldId id="358" r:id="rId16"/>
    <p:sldId id="359" r:id="rId17"/>
    <p:sldId id="467" r:id="rId18"/>
    <p:sldId id="468" r:id="rId19"/>
    <p:sldId id="361" r:id="rId20"/>
    <p:sldId id="362" r:id="rId21"/>
    <p:sldId id="363" r:id="rId22"/>
    <p:sldId id="364" r:id="rId23"/>
    <p:sldId id="469" r:id="rId24"/>
    <p:sldId id="367" r:id="rId25"/>
    <p:sldId id="470" r:id="rId26"/>
    <p:sldId id="370" r:id="rId27"/>
    <p:sldId id="442" r:id="rId28"/>
    <p:sldId id="443" r:id="rId29"/>
    <p:sldId id="444" r:id="rId30"/>
    <p:sldId id="445" r:id="rId31"/>
    <p:sldId id="446" r:id="rId32"/>
    <p:sldId id="447" r:id="rId33"/>
    <p:sldId id="449" r:id="rId34"/>
    <p:sldId id="450" r:id="rId35"/>
    <p:sldId id="451" r:id="rId36"/>
    <p:sldId id="453" r:id="rId37"/>
    <p:sldId id="455" r:id="rId38"/>
    <p:sldId id="456" r:id="rId39"/>
    <p:sldId id="457" r:id="rId40"/>
    <p:sldId id="458" r:id="rId41"/>
    <p:sldId id="459" r:id="rId42"/>
    <p:sldId id="460" r:id="rId43"/>
    <p:sldId id="461" r:id="rId44"/>
    <p:sldId id="462" r:id="rId45"/>
    <p:sldId id="463" r:id="rId46"/>
  </p:sldIdLst>
  <p:sldSz cx="6858000" cy="9144000" type="screen4x3"/>
  <p:notesSz cx="7010400" cy="9296400"/>
  <p:defaultText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Edwards" initials="CE" lastIdx="2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0066FF"/>
    <a:srgbClr val="FFCCCC"/>
    <a:srgbClr val="E3BDFB"/>
    <a:srgbClr val="900641"/>
    <a:srgbClr val="3399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2"/>
    <p:restoredTop sz="93037" autoAdjust="0"/>
  </p:normalViewPr>
  <p:slideViewPr>
    <p:cSldViewPr>
      <p:cViewPr>
        <p:scale>
          <a:sx n="100" d="100"/>
          <a:sy n="100" d="100"/>
        </p:scale>
        <p:origin x="-1884" y="-72"/>
      </p:cViewPr>
      <p:guideLst>
        <p:guide orient="horz" pos="2880"/>
        <p:guide pos="2160"/>
      </p:guideLst>
    </p:cSldViewPr>
  </p:slideViewPr>
  <p:notesTextViewPr>
    <p:cViewPr>
      <p:scale>
        <a:sx n="1" d="1"/>
        <a:sy n="1" d="1"/>
      </p:scale>
      <p:origin x="0" y="0"/>
    </p:cViewPr>
  </p:notesTextViewPr>
  <p:sorterViewPr>
    <p:cViewPr>
      <p:scale>
        <a:sx n="200" d="100"/>
        <a:sy n="200" d="100"/>
      </p:scale>
      <p:origin x="0" y="33066"/>
    </p:cViewPr>
  </p:sorterViewPr>
  <p:notesViewPr>
    <p:cSldViewPr>
      <p:cViewPr varScale="1">
        <p:scale>
          <a:sx n="83" d="100"/>
          <a:sy n="83" d="100"/>
        </p:scale>
        <p:origin x="-374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33" tIns="46566" rIns="93133" bIns="46566"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33" tIns="46566" rIns="93133" bIns="46566" rtlCol="0"/>
          <a:lstStyle>
            <a:lvl1pPr algn="r">
              <a:defRPr sz="1200"/>
            </a:lvl1pPr>
          </a:lstStyle>
          <a:p>
            <a:fld id="{6B6F2AEB-B1DF-4244-BD6F-22D896F53C9B}" type="datetimeFigureOut">
              <a:rPr lang="en-US" smtClean="0"/>
              <a:t>6/4/2020</a:t>
            </a:fld>
            <a:endParaRPr lang="en-US"/>
          </a:p>
        </p:txBody>
      </p:sp>
      <p:sp>
        <p:nvSpPr>
          <p:cNvPr id="4" name="Slide Image Placeholder 3"/>
          <p:cNvSpPr>
            <a:spLocks noGrp="1" noRot="1" noChangeAspect="1"/>
          </p:cNvSpPr>
          <p:nvPr>
            <p:ph type="sldImg" idx="2"/>
          </p:nvPr>
        </p:nvSpPr>
        <p:spPr>
          <a:xfrm>
            <a:off x="2198688" y="696913"/>
            <a:ext cx="2613025" cy="3486150"/>
          </a:xfrm>
          <a:prstGeom prst="rect">
            <a:avLst/>
          </a:prstGeom>
          <a:noFill/>
          <a:ln w="12700">
            <a:solidFill>
              <a:prstClr val="black"/>
            </a:solidFill>
          </a:ln>
        </p:spPr>
        <p:txBody>
          <a:bodyPr vert="horz" lIns="93133" tIns="46566" rIns="93133" bIns="4656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3" tIns="46566" rIns="93133" bIns="465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3037840" cy="464820"/>
          </a:xfrm>
          <a:prstGeom prst="rect">
            <a:avLst/>
          </a:prstGeom>
        </p:spPr>
        <p:txBody>
          <a:bodyPr vert="horz" lIns="93133" tIns="46566" rIns="93133" bIns="46566"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33" tIns="46566" rIns="93133" bIns="46566" rtlCol="0" anchor="b"/>
          <a:lstStyle>
            <a:lvl1pPr algn="r">
              <a:defRPr sz="1200"/>
            </a:lvl1pPr>
          </a:lstStyle>
          <a:p>
            <a:fld id="{669C08CD-AEA4-4706-B8A8-4C60819DB2AE}" type="slidenum">
              <a:rPr lang="en-US" smtClean="0"/>
              <a:t>‹#›</a:t>
            </a:fld>
            <a:endParaRPr lang="en-US"/>
          </a:p>
        </p:txBody>
      </p:sp>
    </p:spTree>
    <p:extLst>
      <p:ext uri="{BB962C8B-B14F-4D97-AF65-F5344CB8AC3E}">
        <p14:creationId xmlns:p14="http://schemas.microsoft.com/office/powerpoint/2010/main" val="25194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Approved by MDC May 21, 2020</a:t>
            </a:r>
            <a:endParaRPr lang="en-US" dirty="0"/>
          </a:p>
        </p:txBody>
      </p:sp>
      <p:sp>
        <p:nvSpPr>
          <p:cNvPr id="4" name="Slide Number Placeholder 3"/>
          <p:cNvSpPr>
            <a:spLocks noGrp="1"/>
          </p:cNvSpPr>
          <p:nvPr>
            <p:ph type="sldNum" sz="quarter" idx="10"/>
          </p:nvPr>
        </p:nvSpPr>
        <p:spPr/>
        <p:txBody>
          <a:bodyPr/>
          <a:lstStyle/>
          <a:p>
            <a:fld id="{669C08CD-AEA4-4706-B8A8-4C60819DB2AE}" type="slidenum">
              <a:rPr lang="en-US" smtClean="0"/>
              <a:t>1</a:t>
            </a:fld>
            <a:endParaRPr lang="en-US"/>
          </a:p>
        </p:txBody>
      </p:sp>
    </p:spTree>
    <p:extLst>
      <p:ext uri="{BB962C8B-B14F-4D97-AF65-F5344CB8AC3E}">
        <p14:creationId xmlns:p14="http://schemas.microsoft.com/office/powerpoint/2010/main" val="514019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C08CD-AEA4-4706-B8A8-4C60819DB2AE}" type="slidenum">
              <a:rPr lang="en-US" smtClean="0"/>
              <a:t>3</a:t>
            </a:fld>
            <a:endParaRPr lang="en-US"/>
          </a:p>
        </p:txBody>
      </p:sp>
    </p:spTree>
    <p:extLst>
      <p:ext uri="{BB962C8B-B14F-4D97-AF65-F5344CB8AC3E}">
        <p14:creationId xmlns:p14="http://schemas.microsoft.com/office/powerpoint/2010/main" val="843963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C08CD-AEA4-4706-B8A8-4C60819DB2AE}" type="slidenum">
              <a:rPr lang="en-US" smtClean="0"/>
              <a:t>42</a:t>
            </a:fld>
            <a:endParaRPr lang="en-US"/>
          </a:p>
        </p:txBody>
      </p:sp>
    </p:spTree>
    <p:extLst>
      <p:ext uri="{BB962C8B-B14F-4D97-AF65-F5344CB8AC3E}">
        <p14:creationId xmlns:p14="http://schemas.microsoft.com/office/powerpoint/2010/main" val="375990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338554"/>
          </a:xfrm>
          <a:prstGeom prst="rect">
            <a:avLst/>
          </a:prstGeom>
        </p:spPr>
        <p:txBody>
          <a:bodyPr wrap="square" lIns="0" tIns="0" rIns="0" bIns="0" numCol="1">
            <a:spAutoFit/>
          </a:bodyPr>
          <a:lstStyle>
            <a:lvl1pPr>
              <a:defRPr/>
            </a:lvl1pPr>
          </a:lstStyle>
          <a:p>
            <a:endParaRPr/>
          </a:p>
        </p:txBody>
      </p:sp>
      <p:sp>
        <p:nvSpPr>
          <p:cNvPr id="3" name="Holder 3"/>
          <p:cNvSpPr>
            <a:spLocks noGrp="1"/>
          </p:cNvSpPr>
          <p:nvPr>
            <p:ph type="subTitle" idx="4"/>
          </p:nvPr>
        </p:nvSpPr>
        <p:spPr>
          <a:xfrm>
            <a:off x="1028700" y="5120642"/>
            <a:ext cx="4800600" cy="276999"/>
          </a:xfrm>
          <a:prstGeom prst="rect">
            <a:avLst/>
          </a:prstGeom>
        </p:spPr>
        <p:txBody>
          <a:bodyPr wrap="square" lIns="0" tIns="0" rIns="0" bIns="0" numCol="1">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lIns="0" tIns="0" rIns="0" bIns="0" numCol="1"/>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5" name="Holder 5"/>
          <p:cNvSpPr>
            <a:spLocks noGrp="1"/>
          </p:cNvSpPr>
          <p:nvPr>
            <p:ph type="dt" sz="half" idx="6"/>
          </p:nvPr>
        </p:nvSpPr>
        <p:spPr>
          <a:xfrm>
            <a:off x="342900" y="8503920"/>
            <a:ext cx="1577340" cy="457200"/>
          </a:xfrm>
          <a:prstGeom prst="rect">
            <a:avLst/>
          </a:prstGeom>
        </p:spPr>
        <p:txBody>
          <a:bodyPr lIns="0" tIns="0" rIns="0" bIns="0" numCol="1"/>
          <a:lstStyle>
            <a:lvl1pPr algn="l">
              <a:defRPr>
                <a:solidFill>
                  <a:schemeClr val="tx1">
                    <a:tint val="75000"/>
                  </a:schemeClr>
                </a:solidFill>
              </a:defRPr>
            </a:lvl1pPr>
          </a:lstStyle>
          <a:p>
            <a:pPr defTabSz="820583"/>
            <a:fld id="{6AFEF32F-5717-4303-B66A-103C993742EE}" type="datetime1">
              <a:rPr lang="en-US" sz="1600" smtClean="0">
                <a:solidFill>
                  <a:prstClr val="black">
                    <a:tint val="75000"/>
                  </a:prstClr>
                </a:solidFill>
              </a:rPr>
              <a:t>6/4/2020</a:t>
            </a:fld>
            <a:endParaRPr lang="en-US" sz="1600">
              <a:solidFill>
                <a:prstClr val="black">
                  <a:tint val="75000"/>
                </a:prstClr>
              </a:solidFill>
            </a:endParaRPr>
          </a:p>
        </p:txBody>
      </p:sp>
      <p:sp>
        <p:nvSpPr>
          <p:cNvPr id="6" name="Holder 6"/>
          <p:cNvSpPr>
            <a:spLocks noGrp="1"/>
          </p:cNvSpPr>
          <p:nvPr>
            <p:ph type="sldNum" sz="quarter" idx="7"/>
          </p:nvPr>
        </p:nvSpPr>
        <p:spPr>
          <a:xfrm>
            <a:off x="6248400" y="152401"/>
            <a:ext cx="510540" cy="246221"/>
          </a:xfrm>
          <a:prstGeom prst="rect">
            <a:avLst/>
          </a:prstGeom>
        </p:spPr>
        <p:txBody>
          <a:bodyPr lIns="0" tIns="0" rIns="0" bIns="0" numCol="1"/>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Tree>
    <p:extLst>
      <p:ext uri="{BB962C8B-B14F-4D97-AF65-F5344CB8AC3E}">
        <p14:creationId xmlns:p14="http://schemas.microsoft.com/office/powerpoint/2010/main" val="401365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54378" y="158058"/>
            <a:ext cx="5749245" cy="307777"/>
          </a:xfrm>
        </p:spPr>
        <p:txBody>
          <a:bodyPr lIns="0" tIns="0" rIns="0" bIns="0" numCol="1"/>
          <a:lstStyle>
            <a:lvl1pPr>
              <a:defRPr sz="2000" b="0" i="0">
                <a:solidFill>
                  <a:srgbClr val="1F487C"/>
                </a:solidFill>
                <a:latin typeface="Calibri"/>
                <a:cs typeface="Calibri"/>
              </a:defRPr>
            </a:lvl1pPr>
          </a:lstStyle>
          <a:p>
            <a:endParaRPr/>
          </a:p>
        </p:txBody>
      </p:sp>
      <p:sp>
        <p:nvSpPr>
          <p:cNvPr id="3" name="Holder 3"/>
          <p:cNvSpPr>
            <a:spLocks noGrp="1"/>
          </p:cNvSpPr>
          <p:nvPr>
            <p:ph type="body" idx="1"/>
          </p:nvPr>
        </p:nvSpPr>
        <p:spPr>
          <a:xfrm>
            <a:off x="533400" y="3124200"/>
            <a:ext cx="5807560" cy="3071091"/>
          </a:xfrm>
          <a:prstGeom prst="rect">
            <a:avLst/>
          </a:prstGeom>
        </p:spPr>
        <p:txBody>
          <a:bodyPr lIns="0" tIns="0" rIns="0" bIns="0" numCol="1"/>
          <a:lstStyle>
            <a:lvl1pPr>
              <a:defRPr sz="9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lIns="0" tIns="0" rIns="0" bIns="0" numCol="1"/>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5" name="Holder 5"/>
          <p:cNvSpPr>
            <a:spLocks noGrp="1"/>
          </p:cNvSpPr>
          <p:nvPr>
            <p:ph type="dt" sz="half" idx="6"/>
          </p:nvPr>
        </p:nvSpPr>
        <p:spPr>
          <a:xfrm>
            <a:off x="342900" y="8503920"/>
            <a:ext cx="1577340" cy="457200"/>
          </a:xfrm>
          <a:prstGeom prst="rect">
            <a:avLst/>
          </a:prstGeom>
        </p:spPr>
        <p:txBody>
          <a:bodyPr lIns="0" tIns="0" rIns="0" bIns="0" numCol="1"/>
          <a:lstStyle>
            <a:lvl1pPr algn="l">
              <a:defRPr>
                <a:solidFill>
                  <a:schemeClr val="tx1">
                    <a:tint val="75000"/>
                  </a:schemeClr>
                </a:solidFill>
              </a:defRPr>
            </a:lvl1pPr>
          </a:lstStyle>
          <a:p>
            <a:pPr defTabSz="820583"/>
            <a:fld id="{AB792E95-995A-4B31-A84E-F37F6BDA5816}" type="datetime1">
              <a:rPr lang="en-US" sz="1600" smtClean="0">
                <a:solidFill>
                  <a:prstClr val="black">
                    <a:tint val="75000"/>
                  </a:prstClr>
                </a:solidFill>
              </a:rPr>
              <a:t>6/4/2020</a:t>
            </a:fld>
            <a:endParaRPr lang="en-US" sz="1600">
              <a:solidFill>
                <a:prstClr val="black">
                  <a:tint val="75000"/>
                </a:prstClr>
              </a:solidFill>
            </a:endParaRPr>
          </a:p>
        </p:txBody>
      </p:sp>
      <p:sp>
        <p:nvSpPr>
          <p:cNvPr id="6" name="Holder 6"/>
          <p:cNvSpPr>
            <a:spLocks noGrp="1"/>
          </p:cNvSpPr>
          <p:nvPr>
            <p:ph type="sldNum" sz="quarter" idx="7"/>
          </p:nvPr>
        </p:nvSpPr>
        <p:spPr>
          <a:xfrm>
            <a:off x="6324600" y="76200"/>
            <a:ext cx="434340" cy="153888"/>
          </a:xfrm>
          <a:prstGeom prst="rect">
            <a:avLst/>
          </a:prstGeom>
        </p:spPr>
        <p:txBody>
          <a:bodyPr lIns="0" tIns="0" rIns="0" bIns="0" numCol="1"/>
          <a:lstStyle>
            <a:lvl1pPr algn="r">
              <a:defRPr sz="1000">
                <a:solidFill>
                  <a:schemeClr val="tx1">
                    <a:tint val="75000"/>
                  </a:schemeClr>
                </a:solidFill>
              </a:defRPr>
            </a:lvl1pPr>
          </a:lstStyle>
          <a:p>
            <a:pPr defTabSz="820583"/>
            <a:fld id="{B6F15528-21DE-4FAA-801E-634DDDAF4B2B}" type="slidenum">
              <a:rPr lang="en-US" smtClean="0">
                <a:solidFill>
                  <a:prstClr val="black">
                    <a:tint val="75000"/>
                  </a:prstClr>
                </a:solidFill>
              </a:rPr>
              <a:pPr defTabSz="820583"/>
              <a:t>‹#›</a:t>
            </a:fld>
            <a:endParaRPr lang="en-US">
              <a:solidFill>
                <a:prstClr val="black">
                  <a:tint val="75000"/>
                </a:prstClr>
              </a:solidFill>
            </a:endParaRPr>
          </a:p>
        </p:txBody>
      </p:sp>
    </p:spTree>
    <p:extLst>
      <p:ext uri="{BB962C8B-B14F-4D97-AF65-F5344CB8AC3E}">
        <p14:creationId xmlns:p14="http://schemas.microsoft.com/office/powerpoint/2010/main" val="376763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90601" y="228601"/>
            <a:ext cx="5749245" cy="307777"/>
          </a:xfrm>
        </p:spPr>
        <p:txBody>
          <a:bodyPr lIns="0" tIns="0" rIns="0" bIns="0" numCol="1"/>
          <a:lstStyle>
            <a:lvl1pPr>
              <a:defRPr sz="2000" b="0" i="0">
                <a:solidFill>
                  <a:srgbClr val="1F487C"/>
                </a:solidFill>
                <a:latin typeface="Calibri"/>
                <a:cs typeface="Calibri"/>
              </a:defRPr>
            </a:lvl1pPr>
          </a:lstStyle>
          <a:p>
            <a:endParaRPr/>
          </a:p>
        </p:txBody>
      </p:sp>
      <p:sp>
        <p:nvSpPr>
          <p:cNvPr id="3" name="Holder 3"/>
          <p:cNvSpPr>
            <a:spLocks noGrp="1"/>
          </p:cNvSpPr>
          <p:nvPr>
            <p:ph sz="half" idx="2"/>
          </p:nvPr>
        </p:nvSpPr>
        <p:spPr>
          <a:xfrm>
            <a:off x="342900" y="2103122"/>
            <a:ext cx="2983230" cy="276999"/>
          </a:xfrm>
          <a:prstGeom prst="rect">
            <a:avLst/>
          </a:prstGeom>
        </p:spPr>
        <p:txBody>
          <a:bodyPr wrap="square" lIns="0" tIns="0" rIns="0" bIns="0" numCol="1">
            <a:spAutoFit/>
          </a:bodyPr>
          <a:lstStyle>
            <a:lvl1pPr>
              <a:defRPr/>
            </a:lvl1pPr>
          </a:lstStyle>
          <a:p>
            <a:endParaRPr/>
          </a:p>
        </p:txBody>
      </p:sp>
      <p:sp>
        <p:nvSpPr>
          <p:cNvPr id="4" name="Holder 4"/>
          <p:cNvSpPr>
            <a:spLocks noGrp="1"/>
          </p:cNvSpPr>
          <p:nvPr>
            <p:ph sz="half" idx="3"/>
          </p:nvPr>
        </p:nvSpPr>
        <p:spPr>
          <a:xfrm>
            <a:off x="3531870" y="2103122"/>
            <a:ext cx="2983230" cy="276999"/>
          </a:xfrm>
          <a:prstGeom prst="rect">
            <a:avLst/>
          </a:prstGeom>
        </p:spPr>
        <p:txBody>
          <a:bodyPr wrap="square" lIns="0" tIns="0" rIns="0" bIns="0" numCol="1">
            <a:spAutoFit/>
          </a:bodyPr>
          <a:lstStyle>
            <a:lvl1pPr>
              <a:defRPr/>
            </a:lvl1pPr>
          </a:lstStyle>
          <a:p>
            <a:endParaRPr/>
          </a:p>
        </p:txBody>
      </p:sp>
      <p:sp>
        <p:nvSpPr>
          <p:cNvPr id="5" name="Holder 5"/>
          <p:cNvSpPr>
            <a:spLocks noGrp="1"/>
          </p:cNvSpPr>
          <p:nvPr>
            <p:ph type="ftr" sz="quarter" idx="5"/>
          </p:nvPr>
        </p:nvSpPr>
        <p:spPr>
          <a:xfrm>
            <a:off x="2331720" y="8503920"/>
            <a:ext cx="2194560" cy="457200"/>
          </a:xfrm>
          <a:prstGeom prst="rect">
            <a:avLst/>
          </a:prstGeom>
        </p:spPr>
        <p:txBody>
          <a:bodyPr lIns="0" tIns="0" rIns="0" bIns="0" numCol="1"/>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6" name="Holder 6"/>
          <p:cNvSpPr>
            <a:spLocks noGrp="1"/>
          </p:cNvSpPr>
          <p:nvPr>
            <p:ph type="dt" sz="half" idx="6"/>
          </p:nvPr>
        </p:nvSpPr>
        <p:spPr>
          <a:xfrm>
            <a:off x="342900" y="8503920"/>
            <a:ext cx="1577340" cy="457200"/>
          </a:xfrm>
          <a:prstGeom prst="rect">
            <a:avLst/>
          </a:prstGeom>
        </p:spPr>
        <p:txBody>
          <a:bodyPr lIns="0" tIns="0" rIns="0" bIns="0" numCol="1"/>
          <a:lstStyle>
            <a:lvl1pPr algn="l">
              <a:defRPr>
                <a:solidFill>
                  <a:schemeClr val="tx1">
                    <a:tint val="75000"/>
                  </a:schemeClr>
                </a:solidFill>
              </a:defRPr>
            </a:lvl1pPr>
          </a:lstStyle>
          <a:p>
            <a:pPr defTabSz="820583"/>
            <a:fld id="{7B45A61C-FBC2-4756-82ED-8D3B59D55943}" type="datetime1">
              <a:rPr lang="en-US" sz="1600" smtClean="0">
                <a:solidFill>
                  <a:prstClr val="black">
                    <a:tint val="75000"/>
                  </a:prstClr>
                </a:solidFill>
              </a:rPr>
              <a:t>6/4/2020</a:t>
            </a:fld>
            <a:endParaRPr lang="en-US" sz="1600">
              <a:solidFill>
                <a:prstClr val="black">
                  <a:tint val="75000"/>
                </a:prstClr>
              </a:solidFill>
            </a:endParaRPr>
          </a:p>
        </p:txBody>
      </p:sp>
      <p:sp>
        <p:nvSpPr>
          <p:cNvPr id="7" name="Holder 7"/>
          <p:cNvSpPr>
            <a:spLocks noGrp="1"/>
          </p:cNvSpPr>
          <p:nvPr>
            <p:ph type="sldNum" sz="quarter" idx="7"/>
          </p:nvPr>
        </p:nvSpPr>
        <p:spPr>
          <a:xfrm>
            <a:off x="6195060" y="152401"/>
            <a:ext cx="510540" cy="246221"/>
          </a:xfrm>
          <a:prstGeom prst="rect">
            <a:avLst/>
          </a:prstGeom>
        </p:spPr>
        <p:txBody>
          <a:bodyPr lIns="0" tIns="0" rIns="0" bIns="0" numCol="1"/>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Tree>
    <p:extLst>
      <p:ext uri="{BB962C8B-B14F-4D97-AF65-F5344CB8AC3E}">
        <p14:creationId xmlns:p14="http://schemas.microsoft.com/office/powerpoint/2010/main" val="46181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54378" y="158058"/>
            <a:ext cx="5749245" cy="307777"/>
          </a:xfrm>
        </p:spPr>
        <p:txBody>
          <a:bodyPr lIns="0" tIns="0" rIns="0" bIns="0" numCol="1"/>
          <a:lstStyle>
            <a:lvl1pPr>
              <a:defRPr sz="2000" b="0" i="0">
                <a:solidFill>
                  <a:srgbClr val="1F487C"/>
                </a:solidFill>
                <a:latin typeface="Calibri"/>
                <a:cs typeface="Calibri"/>
              </a:defRPr>
            </a:lvl1pPr>
          </a:lstStyle>
          <a:p>
            <a:endParaRPr/>
          </a:p>
        </p:txBody>
      </p:sp>
      <p:sp>
        <p:nvSpPr>
          <p:cNvPr id="3" name="Holder 3"/>
          <p:cNvSpPr>
            <a:spLocks noGrp="1"/>
          </p:cNvSpPr>
          <p:nvPr>
            <p:ph type="ftr" sz="quarter" idx="5"/>
          </p:nvPr>
        </p:nvSpPr>
        <p:spPr>
          <a:xfrm>
            <a:off x="2331720" y="8503920"/>
            <a:ext cx="2194560" cy="457200"/>
          </a:xfrm>
          <a:prstGeom prst="rect">
            <a:avLst/>
          </a:prstGeom>
        </p:spPr>
        <p:txBody>
          <a:bodyPr lIns="0" tIns="0" rIns="0" bIns="0" numCol="1"/>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4" name="Holder 4"/>
          <p:cNvSpPr>
            <a:spLocks noGrp="1"/>
          </p:cNvSpPr>
          <p:nvPr>
            <p:ph type="dt" sz="half" idx="6"/>
          </p:nvPr>
        </p:nvSpPr>
        <p:spPr>
          <a:xfrm>
            <a:off x="342900" y="8503920"/>
            <a:ext cx="1577340" cy="457200"/>
          </a:xfrm>
          <a:prstGeom prst="rect">
            <a:avLst/>
          </a:prstGeom>
        </p:spPr>
        <p:txBody>
          <a:bodyPr lIns="0" tIns="0" rIns="0" bIns="0" numCol="1"/>
          <a:lstStyle>
            <a:lvl1pPr algn="l">
              <a:defRPr>
                <a:solidFill>
                  <a:schemeClr val="tx1">
                    <a:tint val="75000"/>
                  </a:schemeClr>
                </a:solidFill>
              </a:defRPr>
            </a:lvl1pPr>
          </a:lstStyle>
          <a:p>
            <a:pPr defTabSz="820583"/>
            <a:fld id="{D1B08E1C-3306-4448-956F-F1ACF4BDFF03}" type="datetime1">
              <a:rPr lang="en-US" sz="1600" smtClean="0">
                <a:solidFill>
                  <a:prstClr val="black">
                    <a:tint val="75000"/>
                  </a:prstClr>
                </a:solidFill>
              </a:rPr>
              <a:t>6/4/2020</a:t>
            </a:fld>
            <a:endParaRPr lang="en-US" sz="1600">
              <a:solidFill>
                <a:prstClr val="black">
                  <a:tint val="75000"/>
                </a:prstClr>
              </a:solidFill>
            </a:endParaRPr>
          </a:p>
        </p:txBody>
      </p:sp>
      <p:sp>
        <p:nvSpPr>
          <p:cNvPr id="5" name="Holder 5"/>
          <p:cNvSpPr>
            <a:spLocks noGrp="1"/>
          </p:cNvSpPr>
          <p:nvPr>
            <p:ph type="sldNum" sz="quarter" idx="7"/>
          </p:nvPr>
        </p:nvSpPr>
        <p:spPr>
          <a:xfrm>
            <a:off x="4937760" y="8503921"/>
            <a:ext cx="1577340" cy="246221"/>
          </a:xfrm>
          <a:prstGeom prst="rect">
            <a:avLst/>
          </a:prstGeom>
        </p:spPr>
        <p:txBody>
          <a:bodyPr lIns="0" tIns="0" rIns="0" bIns="0" numCol="1"/>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
        <p:nvSpPr>
          <p:cNvPr id="6" name="Holder 6"/>
          <p:cNvSpPr txBox="1">
            <a:spLocks/>
          </p:cNvSpPr>
          <p:nvPr userDrawn="1"/>
        </p:nvSpPr>
        <p:spPr>
          <a:xfrm>
            <a:off x="6248400" y="152402"/>
            <a:ext cx="464640" cy="276999"/>
          </a:xfrm>
          <a:prstGeom prst="rect">
            <a:avLst/>
          </a:prstGeom>
        </p:spPr>
        <p:txBody>
          <a:bodyPr wrap="square" lIns="0" tIns="0" rIns="0" bIns="0" numCol="1">
            <a:spAutoFit/>
          </a:bodyPr>
          <a:lstStyle>
            <a:defPPr>
              <a:defRPr lang="en-US"/>
            </a:defPPr>
            <a:lvl1pPr marL="0" algn="r" defTabSz="914186" rtl="0" eaLnBrk="1" latinLnBrk="0" hangingPunct="1">
              <a:defRPr sz="1800" kern="1200">
                <a:solidFill>
                  <a:schemeClr val="tx1">
                    <a:tint val="75000"/>
                  </a:schemeClr>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054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331720" y="8503920"/>
            <a:ext cx="2194560" cy="457200"/>
          </a:xfrm>
          <a:prstGeom prst="rect">
            <a:avLst/>
          </a:prstGeom>
        </p:spPr>
        <p:txBody>
          <a:bodyPr lIns="0" tIns="0" rIns="0" bIns="0" numCol="1"/>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3" name="Holder 3"/>
          <p:cNvSpPr>
            <a:spLocks noGrp="1"/>
          </p:cNvSpPr>
          <p:nvPr>
            <p:ph type="dt" sz="half" idx="6"/>
          </p:nvPr>
        </p:nvSpPr>
        <p:spPr>
          <a:xfrm>
            <a:off x="342900" y="8503920"/>
            <a:ext cx="1577340" cy="457200"/>
          </a:xfrm>
          <a:prstGeom prst="rect">
            <a:avLst/>
          </a:prstGeom>
        </p:spPr>
        <p:txBody>
          <a:bodyPr lIns="0" tIns="0" rIns="0" bIns="0" numCol="1"/>
          <a:lstStyle>
            <a:lvl1pPr algn="l">
              <a:defRPr>
                <a:solidFill>
                  <a:schemeClr val="tx1">
                    <a:tint val="75000"/>
                  </a:schemeClr>
                </a:solidFill>
              </a:defRPr>
            </a:lvl1pPr>
          </a:lstStyle>
          <a:p>
            <a:pPr defTabSz="820583"/>
            <a:fld id="{C36921DB-EA1B-44AB-A565-610E2A67BD32}" type="datetime1">
              <a:rPr lang="en-US" sz="1600" smtClean="0">
                <a:solidFill>
                  <a:prstClr val="black">
                    <a:tint val="75000"/>
                  </a:prstClr>
                </a:solidFill>
              </a:rPr>
              <a:t>6/4/2020</a:t>
            </a:fld>
            <a:endParaRPr lang="en-US" sz="1600">
              <a:solidFill>
                <a:prstClr val="black">
                  <a:tint val="75000"/>
                </a:prstClr>
              </a:solidFill>
            </a:endParaRPr>
          </a:p>
        </p:txBody>
      </p:sp>
      <p:sp>
        <p:nvSpPr>
          <p:cNvPr id="4" name="Holder 4"/>
          <p:cNvSpPr>
            <a:spLocks noGrp="1"/>
          </p:cNvSpPr>
          <p:nvPr>
            <p:ph type="sldNum" sz="quarter" idx="7"/>
          </p:nvPr>
        </p:nvSpPr>
        <p:spPr>
          <a:xfrm>
            <a:off x="4937760" y="8503921"/>
            <a:ext cx="1577340" cy="246221"/>
          </a:xfrm>
          <a:prstGeom prst="rect">
            <a:avLst/>
          </a:prstGeom>
        </p:spPr>
        <p:txBody>
          <a:bodyPr lIns="0" tIns="0" rIns="0" bIns="0" numCol="1"/>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
        <p:nvSpPr>
          <p:cNvPr id="5" name="Holder 6"/>
          <p:cNvSpPr txBox="1">
            <a:spLocks/>
          </p:cNvSpPr>
          <p:nvPr userDrawn="1"/>
        </p:nvSpPr>
        <p:spPr>
          <a:xfrm>
            <a:off x="6248400" y="152402"/>
            <a:ext cx="464640" cy="276999"/>
          </a:xfrm>
          <a:prstGeom prst="rect">
            <a:avLst/>
          </a:prstGeom>
        </p:spPr>
        <p:txBody>
          <a:bodyPr wrap="square" lIns="0" tIns="0" rIns="0" bIns="0" numCol="1">
            <a:spAutoFit/>
          </a:bodyPr>
          <a:lstStyle>
            <a:defPPr>
              <a:defRPr lang="en-US"/>
            </a:defPPr>
            <a:lvl1pPr marL="0" algn="r" defTabSz="914186" rtl="0" eaLnBrk="1" latinLnBrk="0" hangingPunct="1">
              <a:defRPr sz="1800" kern="1200">
                <a:solidFill>
                  <a:schemeClr val="tx1">
                    <a:tint val="75000"/>
                  </a:schemeClr>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5229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4378" y="158058"/>
            <a:ext cx="5749245" cy="338554"/>
          </a:xfrm>
          <a:prstGeom prst="rect">
            <a:avLst/>
          </a:prstGeom>
        </p:spPr>
        <p:txBody>
          <a:bodyPr wrap="square" lIns="0" tIns="0" rIns="0" bIns="0" numCol="1">
            <a:spAutoFit/>
          </a:bodyPr>
          <a:lstStyle>
            <a:lvl1pPr>
              <a:defRPr sz="2200" b="0" i="0">
                <a:solidFill>
                  <a:srgbClr val="1F487C"/>
                </a:solidFill>
                <a:latin typeface="Calibri"/>
                <a:cs typeface="Calibri"/>
              </a:defRPr>
            </a:lvl1pPr>
          </a:lstStyle>
          <a:p>
            <a:endParaRPr/>
          </a:p>
        </p:txBody>
      </p:sp>
      <p:sp>
        <p:nvSpPr>
          <p:cNvPr id="3" name="Holder 6"/>
          <p:cNvSpPr>
            <a:spLocks noGrp="1"/>
          </p:cNvSpPr>
          <p:nvPr>
            <p:ph type="sldNum" sz="quarter" idx="4"/>
          </p:nvPr>
        </p:nvSpPr>
        <p:spPr>
          <a:xfrm>
            <a:off x="6248400" y="152401"/>
            <a:ext cx="464640" cy="246221"/>
          </a:xfrm>
          <a:prstGeom prst="rect">
            <a:avLst/>
          </a:prstGeom>
        </p:spPr>
        <p:txBody>
          <a:bodyPr wrap="square" lIns="0" tIns="0" rIns="0" bIns="0" numCol="1">
            <a:spAutoFit/>
          </a:bodyPr>
          <a:lstStyle>
            <a:lvl1pPr algn="r">
              <a:defRPr sz="16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593793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bodyStyle>
    <p:other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9.xml"/><Relationship Id="rId18" Type="http://schemas.openxmlformats.org/officeDocument/2006/relationships/slide" Target="slide33.xml"/><Relationship Id="rId26" Type="http://schemas.openxmlformats.org/officeDocument/2006/relationships/slide" Target="slide37.xml"/><Relationship Id="rId39" Type="http://schemas.openxmlformats.org/officeDocument/2006/relationships/slide" Target="slide23.xml"/><Relationship Id="rId21" Type="http://schemas.openxmlformats.org/officeDocument/2006/relationships/slide" Target="slide13.xml"/><Relationship Id="rId34" Type="http://schemas.openxmlformats.org/officeDocument/2006/relationships/slide" Target="slide41.xml"/><Relationship Id="rId42" Type="http://schemas.openxmlformats.org/officeDocument/2006/relationships/slide" Target="slide45.xml"/><Relationship Id="rId7" Type="http://schemas.openxmlformats.org/officeDocument/2006/relationships/slide" Target="slide6.xml"/><Relationship Id="rId2" Type="http://schemas.openxmlformats.org/officeDocument/2006/relationships/notesSlide" Target="../notesSlides/notesSlide2.xml"/><Relationship Id="rId16" Type="http://schemas.openxmlformats.org/officeDocument/2006/relationships/slide" Target="slide32.xml"/><Relationship Id="rId20" Type="http://schemas.openxmlformats.org/officeDocument/2006/relationships/slide" Target="slide34.xml"/><Relationship Id="rId29" Type="http://schemas.openxmlformats.org/officeDocument/2006/relationships/slide" Target="slide17.xml"/><Relationship Id="rId41"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slide" Target="slide27.xml"/><Relationship Id="rId11" Type="http://schemas.openxmlformats.org/officeDocument/2006/relationships/slide" Target="slide8.xml"/><Relationship Id="rId24" Type="http://schemas.openxmlformats.org/officeDocument/2006/relationships/slide" Target="slide36.xml"/><Relationship Id="rId32" Type="http://schemas.openxmlformats.org/officeDocument/2006/relationships/slide" Target="slide40.xml"/><Relationship Id="rId37" Type="http://schemas.openxmlformats.org/officeDocument/2006/relationships/slide" Target="slide22.xml"/><Relationship Id="rId40" Type="http://schemas.openxmlformats.org/officeDocument/2006/relationships/slide" Target="slide44.xml"/><Relationship Id="rId5" Type="http://schemas.openxmlformats.org/officeDocument/2006/relationships/slide" Target="slide5.xml"/><Relationship Id="rId15" Type="http://schemas.openxmlformats.org/officeDocument/2006/relationships/slide" Target="slide10.xml"/><Relationship Id="rId23" Type="http://schemas.openxmlformats.org/officeDocument/2006/relationships/slide" Target="slide14.xml"/><Relationship Id="rId28" Type="http://schemas.openxmlformats.org/officeDocument/2006/relationships/slide" Target="slide38.xml"/><Relationship Id="rId36" Type="http://schemas.openxmlformats.org/officeDocument/2006/relationships/slide" Target="slide42.xml"/><Relationship Id="rId10" Type="http://schemas.openxmlformats.org/officeDocument/2006/relationships/slide" Target="slide29.xml"/><Relationship Id="rId19" Type="http://schemas.openxmlformats.org/officeDocument/2006/relationships/slide" Target="slide12.xml"/><Relationship Id="rId31" Type="http://schemas.openxmlformats.org/officeDocument/2006/relationships/slide" Target="slide19.xml"/><Relationship Id="rId4" Type="http://schemas.openxmlformats.org/officeDocument/2006/relationships/slide" Target="slide26.xml"/><Relationship Id="rId9" Type="http://schemas.openxmlformats.org/officeDocument/2006/relationships/slide" Target="slide7.xml"/><Relationship Id="rId14" Type="http://schemas.openxmlformats.org/officeDocument/2006/relationships/slide" Target="slide31.xml"/><Relationship Id="rId22" Type="http://schemas.openxmlformats.org/officeDocument/2006/relationships/slide" Target="slide35.xml"/><Relationship Id="rId27" Type="http://schemas.openxmlformats.org/officeDocument/2006/relationships/slide" Target="slide16.xml"/><Relationship Id="rId30" Type="http://schemas.openxmlformats.org/officeDocument/2006/relationships/slide" Target="slide39.xml"/><Relationship Id="rId35" Type="http://schemas.openxmlformats.org/officeDocument/2006/relationships/slide" Target="slide21.xml"/><Relationship Id="rId43" Type="http://schemas.openxmlformats.org/officeDocument/2006/relationships/slide" Target="slide25.xml"/><Relationship Id="rId8" Type="http://schemas.openxmlformats.org/officeDocument/2006/relationships/slide" Target="slide28.xml"/><Relationship Id="rId3" Type="http://schemas.openxmlformats.org/officeDocument/2006/relationships/slide" Target="slide4.xml"/><Relationship Id="rId12" Type="http://schemas.openxmlformats.org/officeDocument/2006/relationships/slide" Target="slide30.xml"/><Relationship Id="rId17" Type="http://schemas.openxmlformats.org/officeDocument/2006/relationships/slide" Target="slide11.xml"/><Relationship Id="rId25" Type="http://schemas.openxmlformats.org/officeDocument/2006/relationships/slide" Target="slide15.xml"/><Relationship Id="rId33" Type="http://schemas.openxmlformats.org/officeDocument/2006/relationships/slide" Target="slide20.xml"/><Relationship Id="rId38" Type="http://schemas.openxmlformats.org/officeDocument/2006/relationships/slide" Target="slide43.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2211" y="397164"/>
            <a:ext cx="1562770" cy="197486"/>
          </a:xfrm>
          <a:prstGeom prst="rect">
            <a:avLst/>
          </a:prstGeom>
        </p:spPr>
        <p:txBody>
          <a:bodyPr vert="horz" wrap="square" lIns="0" tIns="12696" rIns="0" bIns="0" numCol="1" rtlCol="0">
            <a:spAutoFit/>
          </a:bodyPr>
          <a:lstStyle/>
          <a:p>
            <a:pPr marL="12696">
              <a:spcBef>
                <a:spcPts val="100"/>
              </a:spcBef>
            </a:pPr>
            <a:r>
              <a:rPr sz="1200" b="1" spc="-5" dirty="0">
                <a:solidFill>
                  <a:prstClr val="black"/>
                </a:solidFill>
                <a:cs typeface="Calibri"/>
              </a:rPr>
              <a:t>GD-097-PHS-EMS</a:t>
            </a:r>
            <a:endParaRPr sz="1200" dirty="0">
              <a:solidFill>
                <a:prstClr val="black"/>
              </a:solidFill>
              <a:cs typeface="Calibri"/>
            </a:endParaRPr>
          </a:p>
        </p:txBody>
      </p:sp>
      <p:sp>
        <p:nvSpPr>
          <p:cNvPr id="3" name="object 3"/>
          <p:cNvSpPr txBox="1">
            <a:spLocks noGrp="1"/>
          </p:cNvSpPr>
          <p:nvPr>
            <p:ph type="title"/>
          </p:nvPr>
        </p:nvSpPr>
        <p:spPr>
          <a:xfrm>
            <a:off x="0" y="1185157"/>
            <a:ext cx="6858000" cy="488466"/>
          </a:xfrm>
          <a:prstGeom prst="rect">
            <a:avLst/>
          </a:prstGeom>
        </p:spPr>
        <p:txBody>
          <a:bodyPr vert="horz" wrap="square" lIns="0" tIns="6984" rIns="0" bIns="0" numCol="1" rtlCol="0">
            <a:spAutoFit/>
          </a:bodyPr>
          <a:lstStyle/>
          <a:p>
            <a:pPr marR="5078" algn="ctr">
              <a:lnSpc>
                <a:spcPct val="101499"/>
              </a:lnSpc>
              <a:spcBef>
                <a:spcPts val="55"/>
              </a:spcBef>
            </a:pPr>
            <a:r>
              <a:rPr lang="en-US" sz="3200" b="1" dirty="0">
                <a:solidFill>
                  <a:srgbClr val="000000"/>
                </a:solidFill>
              </a:rPr>
              <a:t>Drug Profiles</a:t>
            </a:r>
            <a:endParaRPr sz="3200" dirty="0"/>
          </a:p>
        </p:txBody>
      </p:sp>
      <p:sp>
        <p:nvSpPr>
          <p:cNvPr id="4" name="object 4"/>
          <p:cNvSpPr txBox="1"/>
          <p:nvPr/>
        </p:nvSpPr>
        <p:spPr>
          <a:xfrm>
            <a:off x="762002" y="2202079"/>
            <a:ext cx="5410199" cy="322266"/>
          </a:xfrm>
          <a:prstGeom prst="rect">
            <a:avLst/>
          </a:prstGeom>
        </p:spPr>
        <p:txBody>
          <a:bodyPr vert="horz" wrap="square" lIns="0" tIns="8253" rIns="0" bIns="0" numCol="1" rtlCol="0">
            <a:spAutoFit/>
          </a:bodyPr>
          <a:lstStyle/>
          <a:p>
            <a:pPr marL="12696" marR="5078" indent="-12696" algn="ctr">
              <a:lnSpc>
                <a:spcPct val="101600"/>
              </a:lnSpc>
              <a:spcBef>
                <a:spcPts val="65"/>
              </a:spcBef>
            </a:pPr>
            <a:r>
              <a:rPr lang="en-US" sz="2000" b="1" dirty="0">
                <a:solidFill>
                  <a:prstClr val="black"/>
                </a:solidFill>
                <a:cs typeface="Calibri"/>
              </a:rPr>
              <a:t>	</a:t>
            </a:r>
            <a:r>
              <a:rPr sz="1600" b="1" dirty="0">
                <a:solidFill>
                  <a:prstClr val="black"/>
                </a:solidFill>
                <a:cs typeface="Calibri"/>
              </a:rPr>
              <a:t>As Recommended by the Bureau of EMS and Trauma System</a:t>
            </a:r>
            <a:endParaRPr sz="1600" dirty="0">
              <a:solidFill>
                <a:prstClr val="black"/>
              </a:solidFill>
              <a:cs typeface="Calibri"/>
            </a:endParaRPr>
          </a:p>
        </p:txBody>
      </p:sp>
      <p:sp>
        <p:nvSpPr>
          <p:cNvPr id="5" name="object 5"/>
          <p:cNvSpPr txBox="1"/>
          <p:nvPr/>
        </p:nvSpPr>
        <p:spPr>
          <a:xfrm>
            <a:off x="762002" y="6461201"/>
            <a:ext cx="5410199" cy="320597"/>
          </a:xfrm>
          <a:prstGeom prst="rect">
            <a:avLst/>
          </a:prstGeom>
        </p:spPr>
        <p:txBody>
          <a:bodyPr vert="horz" wrap="square" lIns="0" tIns="12696" rIns="0" bIns="0" numCol="1" rtlCol="0">
            <a:spAutoFit/>
          </a:bodyPr>
          <a:lstStyle/>
          <a:p>
            <a:pPr marL="12696" algn="ctr">
              <a:spcBef>
                <a:spcPts val="100"/>
              </a:spcBef>
            </a:pPr>
            <a:r>
              <a:rPr sz="2000" b="1" dirty="0">
                <a:solidFill>
                  <a:prstClr val="black"/>
                </a:solidFill>
                <a:cs typeface="Calibri"/>
              </a:rPr>
              <a:t>Arizona Department of Health Services</a:t>
            </a:r>
            <a:endParaRPr sz="2000" dirty="0">
              <a:solidFill>
                <a:prstClr val="black"/>
              </a:solidFill>
              <a:cs typeface="Calibri"/>
            </a:endParaRPr>
          </a:p>
        </p:txBody>
      </p:sp>
      <p:sp>
        <p:nvSpPr>
          <p:cNvPr id="7" name="object 7"/>
          <p:cNvSpPr/>
          <p:nvPr/>
        </p:nvSpPr>
        <p:spPr>
          <a:xfrm>
            <a:off x="2672883" y="3717998"/>
            <a:ext cx="1588434" cy="2415887"/>
          </a:xfrm>
          <a:prstGeom prst="rect">
            <a:avLst/>
          </a:prstGeom>
          <a:blipFill>
            <a:blip r:embed="rId3" cstate="print"/>
            <a:stretch>
              <a:fillRect/>
            </a:stretch>
          </a:blipFill>
        </p:spPr>
        <p:txBody>
          <a:bodyPr wrap="square" lIns="0" tIns="0" rIns="0" bIns="0" numCol="1" rtlCol="0"/>
          <a:lstStyle/>
          <a:p>
            <a:endParaRPr>
              <a:solidFill>
                <a:prstClr val="black"/>
              </a:solidFill>
            </a:endParaRPr>
          </a:p>
        </p:txBody>
      </p:sp>
      <p:sp>
        <p:nvSpPr>
          <p:cNvPr id="8" name="Slide Number Placeholder 7"/>
          <p:cNvSpPr>
            <a:spLocks noGrp="1"/>
          </p:cNvSpPr>
          <p:nvPr>
            <p:ph type="sldNum" sz="quarter" idx="7"/>
          </p:nvPr>
        </p:nvSpPr>
        <p:spPr/>
        <p:txBody>
          <a:bodyPr/>
          <a:lstStyle/>
          <a:p>
            <a:fld id="{B6F15528-21DE-4FAA-801E-634DDDAF4B2B}" type="slidenum">
              <a:rPr lang="en-US" smtClean="0">
                <a:solidFill>
                  <a:prstClr val="black">
                    <a:tint val="75000"/>
                  </a:prstClr>
                </a:solidFill>
              </a:rPr>
              <a:pPr/>
              <a:t>1</a:t>
            </a:fld>
            <a:endParaRPr lang="en-US" dirty="0">
              <a:solidFill>
                <a:prstClr val="black">
                  <a:tint val="75000"/>
                </a:prstClr>
              </a:solidFill>
            </a:endParaRPr>
          </a:p>
        </p:txBody>
      </p:sp>
      <p:sp>
        <p:nvSpPr>
          <p:cNvPr id="6" name="TextBox 5"/>
          <p:cNvSpPr txBox="1"/>
          <p:nvPr/>
        </p:nvSpPr>
        <p:spPr>
          <a:xfrm>
            <a:off x="3276600" y="228600"/>
            <a:ext cx="3200400" cy="338554"/>
          </a:xfrm>
          <a:prstGeom prst="rect">
            <a:avLst/>
          </a:prstGeom>
          <a:noFill/>
        </p:spPr>
        <p:txBody>
          <a:bodyPr wrap="square" rtlCol="0">
            <a:spAutoFit/>
          </a:bodyPr>
          <a:lstStyle/>
          <a:p>
            <a:r>
              <a:rPr lang="en-US" sz="1600" dirty="0" smtClean="0"/>
              <a:t>Approved by MDC May 21, 2020</a:t>
            </a:r>
            <a:endParaRPr lang="en-US" sz="1600" dirty="0"/>
          </a:p>
        </p:txBody>
      </p:sp>
    </p:spTree>
    <p:extLst>
      <p:ext uri="{BB962C8B-B14F-4D97-AF65-F5344CB8AC3E}">
        <p14:creationId xmlns:p14="http://schemas.microsoft.com/office/powerpoint/2010/main" val="2099103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360412659"/>
              </p:ext>
            </p:extLst>
          </p:nvPr>
        </p:nvGraphicFramePr>
        <p:xfrm>
          <a:off x="328449" y="685800"/>
          <a:ext cx="6201106" cy="55016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it-IT" sz="1400" b="1" spc="0" dirty="0">
                          <a:solidFill>
                            <a:schemeClr val="tx1"/>
                          </a:solidFill>
                          <a:latin typeface="+mn-lt"/>
                          <a:cs typeface="Calibri"/>
                        </a:rPr>
                        <a:t>Calcium Gluconate 2.5% Topical Gel </a:t>
                      </a:r>
                      <a:r>
                        <a:rPr lang="it-IT" sz="1400" b="1" spc="0" baseline="0" dirty="0">
                          <a:solidFill>
                            <a:schemeClr val="tx1"/>
                          </a:solidFill>
                          <a:latin typeface="+mn-lt"/>
                          <a:cs typeface="Calibri"/>
                        </a:rPr>
                        <a:t>        </a:t>
                      </a:r>
                      <a:r>
                        <a:rPr lang="it-IT" sz="1400" b="1" spc="0" dirty="0">
                          <a:solidFill>
                            <a:schemeClr val="tx1"/>
                          </a:solidFill>
                          <a:latin typeface="+mn-lt"/>
                          <a:cs typeface="Calibri"/>
                        </a:rPr>
                        <a:t>                                           </a:t>
                      </a:r>
                      <a:r>
                        <a:rPr lang="it-IT"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85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Calcium gluconate combines with hydrofluoric acid to neutralize the fluoride ion, forming insoluble calcium fluoride.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This helps stop the fluoride ion from penetrating into tissue and bone, preventing further damage.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The gel does NOT treat or heal HF burns that have already developed.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Used after contact with hydrofluoric acid to mitigate or prevent the related pain and potential tissue burns and bone damage.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For </a:t>
                      </a:r>
                      <a:r>
                        <a:rPr lang="en-US" sz="1100" b="0" i="0" u="none" strike="noStrike" baseline="0" dirty="0" smtClean="0">
                          <a:solidFill>
                            <a:schemeClr val="dk1"/>
                          </a:solidFill>
                          <a:latin typeface="+mn-lt"/>
                          <a:ea typeface="+mn-ea"/>
                          <a:cs typeface="+mn-cs"/>
                        </a:rPr>
                        <a:t>cutaneous/skin application </a:t>
                      </a:r>
                      <a:r>
                        <a:rPr lang="en-US" sz="1100" b="0" i="0" u="none" strike="noStrike" baseline="0" dirty="0">
                          <a:solidFill>
                            <a:schemeClr val="dk1"/>
                          </a:solidFill>
                          <a:latin typeface="+mn-lt"/>
                          <a:ea typeface="+mn-ea"/>
                          <a:cs typeface="+mn-cs"/>
                        </a:rPr>
                        <a:t>only.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Calcium </a:t>
                      </a:r>
                      <a:r>
                        <a:rPr lang="en-US" sz="1100" b="0" i="0" u="none" strike="noStrike" baseline="0" dirty="0" err="1" smtClean="0">
                          <a:solidFill>
                            <a:schemeClr val="dk1"/>
                          </a:solidFill>
                          <a:latin typeface="+mn-lt"/>
                          <a:ea typeface="+mn-ea"/>
                          <a:cs typeface="+mn-cs"/>
                        </a:rPr>
                        <a:t>gluconate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Personnel should wear appropriate HF-protective gloves (neoprene) and other safety equipment before assisting patient with application of gel.</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If possible, the patient should wash area and apply the gel themselves.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Consider placing surgical glove over gel when applied to distal upper extremities.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unknown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CALCIUM GLUCONATE GEL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baseline="0" dirty="0">
                          <a:solidFill>
                            <a:srgbClr val="00B050"/>
                          </a:solidFill>
                        </a:rPr>
                        <a:t>Dermal Chemical Burns: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10</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120037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038115932"/>
              </p:ext>
            </p:extLst>
          </p:nvPr>
        </p:nvGraphicFramePr>
        <p:xfrm>
          <a:off x="328449" y="685800"/>
          <a:ext cx="6201106" cy="691896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it-IT" sz="1400" b="1" spc="0" dirty="0">
                          <a:solidFill>
                            <a:schemeClr val="tx1"/>
                          </a:solidFill>
                          <a:latin typeface="+mn-lt"/>
                          <a:cs typeface="Calibri"/>
                        </a:rPr>
                        <a:t>Calcium Gluconate </a:t>
                      </a:r>
                      <a:r>
                        <a:rPr lang="it-IT" sz="1400" b="1" spc="0" baseline="0" dirty="0">
                          <a:solidFill>
                            <a:schemeClr val="tx1"/>
                          </a:solidFill>
                          <a:latin typeface="+mn-lt"/>
                          <a:cs typeface="Calibri"/>
                        </a:rPr>
                        <a:t>                                                                                   </a:t>
                      </a:r>
                      <a:r>
                        <a:rPr lang="it-IT" sz="1400" b="1"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85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extracellular and intracellular calcium levels.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Stimulates release of </a:t>
                      </a:r>
                      <a:r>
                        <a:rPr lang="en-US" sz="1100" b="0" i="0" u="none" strike="noStrike" baseline="0" dirty="0" err="1">
                          <a:solidFill>
                            <a:schemeClr val="dk1"/>
                          </a:solidFill>
                          <a:latin typeface="+mn-lt"/>
                          <a:ea typeface="+mn-ea"/>
                          <a:cs typeface="+mn-cs"/>
                        </a:rPr>
                        <a:t>catecholamines</a:t>
                      </a:r>
                      <a:r>
                        <a:rPr lang="en-US" sz="1100" b="0" i="0" u="none" strike="noStrike" baseline="0" dirty="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cardiac contractile state (positive inotropic </a:t>
                      </a:r>
                      <a:r>
                        <a:rPr lang="en-US" sz="1100" b="0" i="0" u="none" strike="noStrike" baseline="0" dirty="0" smtClean="0">
                          <a:solidFill>
                            <a:schemeClr val="dk1"/>
                          </a:solidFill>
                          <a:latin typeface="+mn-lt"/>
                          <a:ea typeface="+mn-ea"/>
                          <a:cs typeface="+mn-cs"/>
                        </a:rPr>
                        <a:t>effect).</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Essential to a number of physiologic processes including transmission of nerve impulses, contraction of cardiac, smooth and skeletal muscles.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Has stabilizing effect on myocardial membranes in setting of hyperkalemia.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Suspected hyperkalemia.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Calcium channel blocker overdose.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Do not use in the setting of suspected digoxin toxicity. </a:t>
                      </a: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Hypercalcemia</a:t>
                      </a:r>
                      <a:r>
                        <a:rPr lang="en-US" sz="1100" b="0" i="0" u="none" strike="noStrike" baseline="0" dirty="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Sarcoidosis.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Suspected severe hypokalemia (life-threatening cardiac arrhythmias may occur).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Calcium </a:t>
                      </a:r>
                      <a:r>
                        <a:rPr lang="en-US" sz="1100" b="0" i="0" u="none" strike="noStrike" baseline="0" dirty="0" err="1" smtClean="0">
                          <a:solidFill>
                            <a:schemeClr val="dk1"/>
                          </a:solidFill>
                          <a:latin typeface="+mn-lt"/>
                          <a:ea typeface="+mn-ea"/>
                          <a:cs typeface="+mn-cs"/>
                        </a:rPr>
                        <a:t>gluconate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Risk of digitalis toxicity.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SQ or IM administration can cause severe tissue necrosis and tissue sloughing.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Can induce serious cardiac dysrhythmias.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1─3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30─120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CALCIUM GLUCONATE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Hyperglycemia:</a:t>
                      </a:r>
                      <a:r>
                        <a:rPr lang="en-US" sz="1100" b="1" u="none" spc="-26" baseline="0" dirty="0">
                          <a:solidFill>
                            <a:srgbClr val="00B050"/>
                          </a:solidFill>
                        </a:rPr>
                        <a:t> Adult &amp; Pediatric</a:t>
                      </a:r>
                    </a:p>
                    <a:p>
                      <a:pPr marL="171450" indent="-171450">
                        <a:buFont typeface="Arial" panose="020B0604020202020204" pitchFamily="34" charset="0"/>
                        <a:buChar char="•"/>
                      </a:pPr>
                      <a:r>
                        <a:rPr lang="en-US" sz="1100" b="1" u="none" spc="-26" baseline="0" dirty="0">
                          <a:solidFill>
                            <a:srgbClr val="00B050"/>
                          </a:solidFill>
                        </a:rPr>
                        <a:t>Cardiac Arrest (VF/VT/Asystole/PEA):  Age 8 and Older</a:t>
                      </a:r>
                    </a:p>
                    <a:p>
                      <a:pPr marL="171450" indent="-171450">
                        <a:buFont typeface="Arial" panose="020B0604020202020204" pitchFamily="34" charset="0"/>
                        <a:buChar char="•"/>
                      </a:pPr>
                      <a:r>
                        <a:rPr lang="en-US" sz="1100" b="1" u="none" spc="-26" baseline="0" dirty="0">
                          <a:solidFill>
                            <a:srgbClr val="00B050"/>
                          </a:solidFill>
                        </a:rPr>
                        <a:t>Cardiac Arrest (VF/VT/Asystole/PEA): Pediatric Age &lt;8</a:t>
                      </a:r>
                    </a:p>
                    <a:p>
                      <a:pPr marL="171450" indent="-171450">
                        <a:buFont typeface="Arial" panose="020B0604020202020204" pitchFamily="34" charset="0"/>
                        <a:buChar char="•"/>
                      </a:pPr>
                      <a:r>
                        <a:rPr lang="en-US" sz="1100" b="1" u="none" spc="-26" baseline="0" dirty="0">
                          <a:solidFill>
                            <a:srgbClr val="00B050"/>
                          </a:solidFill>
                        </a:rPr>
                        <a:t>Extremity Trauma:  Adult &amp; Pediatric</a:t>
                      </a:r>
                    </a:p>
                    <a:p>
                      <a:pPr marL="171450" indent="-171450">
                        <a:buFont typeface="Arial" panose="020B0604020202020204" pitchFamily="34" charset="0"/>
                        <a:buChar char="•"/>
                      </a:pPr>
                      <a:r>
                        <a:rPr lang="en-US" sz="1100" b="1" u="none" spc="-26" baseline="0" dirty="0">
                          <a:solidFill>
                            <a:srgbClr val="00B050"/>
                          </a:solidFill>
                        </a:rPr>
                        <a:t>Dermal Chemical Burns: Adult &amp; Pediatric</a:t>
                      </a:r>
                    </a:p>
                    <a:p>
                      <a:pPr marL="171450" indent="-171450">
                        <a:buFont typeface="Arial" panose="020B0604020202020204" pitchFamily="34" charset="0"/>
                        <a:buChar char="•"/>
                      </a:pPr>
                      <a:endParaRPr lang="en-US" sz="1100" b="1" u="sng" spc="-26" baseline="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11</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78937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140631409"/>
              </p:ext>
            </p:extLst>
          </p:nvPr>
        </p:nvGraphicFramePr>
        <p:xfrm>
          <a:off x="328449" y="685800"/>
          <a:ext cx="6201106" cy="5913120"/>
        </p:xfrm>
        <a:graphic>
          <a:graphicData uri="http://schemas.openxmlformats.org/drawingml/2006/table">
            <a:tbl>
              <a:tblPr firstRow="1" bandRow="1">
                <a:tableStyleId>{5C22544A-7EE6-4342-B048-85BDC9FD1C3A}</a:tableStyleId>
              </a:tblPr>
              <a:tblGrid>
                <a:gridCol w="814551">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Dexamethasone Sodium Phosphate        </a:t>
                      </a:r>
                      <a:r>
                        <a:rPr lang="en-US" sz="1400" b="0" spc="0" dirty="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Improves lung function and myocardial performance.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Stabilization of lysosomal and cell membranes, inhibition of compliment-induced granulocyte aggregation.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Rightward shift in oxygen-hemoglobin dissociation curve.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Inhibition of prostaglandin and leukotriene production, increase in surfactant production, decrease in pulmonary edema, relaxation of bronchospasm.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Reactive airway disease: Acute exacerbation of bronchial asthma.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Anaphylaxis</a:t>
                      </a:r>
                      <a:r>
                        <a:rPr lang="en-US" sz="1100" b="0" i="0" u="none" strike="noStrike" baseline="0" dirty="0" smtClean="0">
                          <a:solidFill>
                            <a:schemeClr val="dk1"/>
                          </a:solidFill>
                          <a:latin typeface="+mn-lt"/>
                          <a:ea typeface="+mn-ea"/>
                          <a:cs typeface="+mn-cs"/>
                        </a:rPr>
                        <a:t>.</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62484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Systemic fungal infections.</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Preterm infants.</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Dexamethasone allergy.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5720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If given IV should be given as slow IV push. </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Sodium </a:t>
                      </a:r>
                      <a:r>
                        <a:rPr lang="en-US" sz="1100" b="0" i="0" u="none" strike="noStrike" baseline="0" dirty="0">
                          <a:solidFill>
                            <a:schemeClr val="dk1"/>
                          </a:solidFill>
                          <a:latin typeface="+mn-lt"/>
                          <a:ea typeface="+mn-ea"/>
                          <a:cs typeface="+mn-cs"/>
                        </a:rPr>
                        <a:t>retention, fluid retention, potassium loss, hypokalemic alkalosis, hypertension, convulsions, hyperglycemia, myocardial rupture following recent myocardial infarction.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IV/IM</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4─8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6─12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24</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72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DEXAMETHASONE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Bronchospasm (due to Asthma and Obstructive Lung Disease):</a:t>
                      </a:r>
                      <a:r>
                        <a:rPr lang="en-US" sz="1100" b="1" u="none" spc="-26" baseline="0" dirty="0">
                          <a:solidFill>
                            <a:srgbClr val="00B050"/>
                          </a:solidFill>
                        </a:rPr>
                        <a:t> </a:t>
                      </a:r>
                      <a:r>
                        <a:rPr lang="en-US" sz="1100" b="1" u="none" spc="-26" dirty="0">
                          <a:solidFill>
                            <a:srgbClr val="00B050"/>
                          </a:solidFill>
                        </a:rPr>
                        <a:t>Adult &amp; Pediatric</a:t>
                      </a:r>
                    </a:p>
                    <a:p>
                      <a:pPr marL="171450" indent="-171450">
                        <a:buFont typeface="Arial" panose="020B0604020202020204" pitchFamily="34" charset="0"/>
                        <a:buChar char="•"/>
                      </a:pPr>
                      <a:r>
                        <a:rPr lang="en-US" sz="1100" b="1" u="none" dirty="0">
                          <a:solidFill>
                            <a:srgbClr val="00B050"/>
                          </a:solidFill>
                        </a:rPr>
                        <a:t>Pediatric Stridor (e.g., Croup)</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12</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4273363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396610504"/>
              </p:ext>
            </p:extLst>
          </p:nvPr>
        </p:nvGraphicFramePr>
        <p:xfrm>
          <a:off x="328449" y="624841"/>
          <a:ext cx="6201106" cy="51054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Dextrose                     </a:t>
                      </a:r>
                      <a:r>
                        <a:rPr lang="en-US" sz="1400" b="1" spc="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Rapidly increases blood glucose</a:t>
                      </a:r>
                      <a:r>
                        <a:rPr lang="en-US" sz="1100" b="0" i="0" u="none" strike="noStrike" baseline="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Hypoglycemia.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None in prehospital setting</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Dextrose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Extravasation of dextrose may cause tissue necrosis.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 caution during administration.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If extravasation does occur, immediately stop administration of drug.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Report extravasation of the medication to receiving hospital personnel and document.</a:t>
                      </a:r>
                    </a:p>
                    <a:p>
                      <a:pPr marL="171450" indent="-171450">
                        <a:buFont typeface="Arial" panose="020B0604020202020204" pitchFamily="34" charset="0"/>
                        <a:buChar char="•"/>
                      </a:pPr>
                      <a:r>
                        <a:rPr lang="en-US" sz="1100" b="0" i="0" u="none" strike="noStrike" baseline="0" dirty="0">
                          <a:solidFill>
                            <a:schemeClr val="tx1"/>
                          </a:solidFill>
                          <a:latin typeface="+mn-lt"/>
                          <a:ea typeface="+mn-ea"/>
                          <a:cs typeface="+mn-cs"/>
                        </a:rPr>
                        <a:t>If there is any evidence of malnutrition or alcohol abuse, </a:t>
                      </a:r>
                      <a:r>
                        <a:rPr lang="en-US" sz="1100" b="0" i="0" u="none" strike="noStrike" baseline="0" dirty="0" smtClean="0">
                          <a:solidFill>
                            <a:schemeClr val="tx1"/>
                          </a:solidFill>
                          <a:latin typeface="+mn-lt"/>
                          <a:ea typeface="+mn-ea"/>
                          <a:cs typeface="+mn-cs"/>
                        </a:rPr>
                        <a:t>thiamine, if available, </a:t>
                      </a:r>
                      <a:r>
                        <a:rPr lang="en-US" sz="1100" b="0" i="0" u="none" strike="noStrike" baseline="0" dirty="0">
                          <a:solidFill>
                            <a:schemeClr val="tx1"/>
                          </a:solidFill>
                          <a:latin typeface="+mn-lt"/>
                          <a:ea typeface="+mn-ea"/>
                          <a:cs typeface="+mn-cs"/>
                        </a:rPr>
                        <a:t>should precede the administration of dextrose (adult patients only</a:t>
                      </a:r>
                      <a:r>
                        <a:rPr lang="en-US" sz="1100" b="0" i="0" u="none" strike="noStrike" baseline="0" dirty="0" smtClean="0">
                          <a:solidFill>
                            <a:schemeClr val="tx1"/>
                          </a:solidFill>
                          <a:latin typeface="+mn-lt"/>
                          <a:ea typeface="+mn-ea"/>
                          <a:cs typeface="+mn-cs"/>
                        </a:rPr>
                        <a:t>).</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&lt; 1 minute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PROTOCOLS CONTAINING DEXTROSE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198120">
                <a:tc gridSpan="4">
                  <a:txBody>
                    <a:bodyPr/>
                    <a:lstStyle/>
                    <a:p>
                      <a:pPr marL="171450" indent="-171450">
                        <a:buFont typeface="Arial" panose="020B0604020202020204" pitchFamily="34" charset="0"/>
                        <a:buChar char="•"/>
                      </a:pPr>
                      <a:r>
                        <a:rPr lang="en-US" sz="1100" b="1" u="none" spc="-26" dirty="0">
                          <a:solidFill>
                            <a:srgbClr val="00B050"/>
                          </a:solidFill>
                        </a:rPr>
                        <a:t>Hypoglycemia: Adult &amp; </a:t>
                      </a:r>
                      <a:r>
                        <a:rPr lang="en-US" sz="1100" b="1" u="none" spc="-26" dirty="0" smtClean="0">
                          <a:solidFill>
                            <a:srgbClr val="00B050"/>
                          </a:solidFill>
                        </a:rPr>
                        <a:t>Pediatric</a:t>
                      </a:r>
                      <a:endParaRPr lang="en-US" sz="1100" b="1" u="none" spc="-26"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13</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148400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1664500740"/>
              </p:ext>
            </p:extLst>
          </p:nvPr>
        </p:nvGraphicFramePr>
        <p:xfrm>
          <a:off x="328449" y="685800"/>
          <a:ext cx="6201106" cy="64770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Diazepam                           </a:t>
                      </a:r>
                      <a:r>
                        <a:rPr lang="en-US" sz="1400" b="1" spc="0" baseline="0" dirty="0">
                          <a:solidFill>
                            <a:schemeClr val="tx1"/>
                          </a:solidFill>
                          <a:latin typeface="+mn-lt"/>
                          <a:cs typeface="Calibri"/>
                        </a:rPr>
                        <a:t>   </a:t>
                      </a:r>
                      <a:r>
                        <a:rPr lang="en-US" sz="1400" b="1" spc="0" dirty="0">
                          <a:solidFill>
                            <a:schemeClr val="tx1"/>
                          </a:solidFill>
                          <a:latin typeface="+mn-lt"/>
                          <a:cs typeface="Calibri"/>
                        </a:rPr>
                        <a:t>                      </a:t>
                      </a:r>
                      <a:r>
                        <a:rPr lang="en-US" sz="1400" b="0" spc="0" dirty="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Benzodiazepine </a:t>
                      </a:r>
                      <a:r>
                        <a:rPr lang="en-US" sz="1100" b="0" i="0" u="none" strike="noStrike" baseline="0" dirty="0" smtClean="0">
                          <a:solidFill>
                            <a:schemeClr val="dk1"/>
                          </a:solidFill>
                          <a:latin typeface="+mn-lt"/>
                          <a:ea typeface="+mn-ea"/>
                          <a:cs typeface="+mn-cs"/>
                        </a:rPr>
                        <a:t>drug.</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Decreases seizures by increasing the seizure threshold.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Sedative.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Amnestic effect.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Active seizures.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Sedation prior to cardioversion, cardioversion,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Severe respiratory depression</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Diazepam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Since diazepam can cause respiratory depression and/or hypotension, the patient must be monitored closely. Diazepam should not be given to adult patients without a good IV line in place and a bag valve mask ready.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Paradoxical excitement or stimulation sometimes occurs.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Most likely to produce respiratory depression in patients who have taken other depressant drugs, especially alcohol and barbiturates, or when given rapidly.</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If patient received rectal dose prior to EMS arrival, further benzodiazepine administration should be administered with caution.</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15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45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DIAZEPAM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Hyperthermia/Heat Exposure: Adult &amp; Pediatric</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14</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730231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1144512273"/>
              </p:ext>
            </p:extLst>
          </p:nvPr>
        </p:nvGraphicFramePr>
        <p:xfrm>
          <a:off x="328449" y="685800"/>
          <a:ext cx="6201106" cy="62026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Diltiazem</a:t>
                      </a:r>
                      <a:r>
                        <a:rPr lang="en-US" sz="1400" b="1" spc="0" dirty="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Calcium channel blocker.</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Inhibitory effects on cardiac conduction system, principally at the AV node, slowing the ventricular rate associated with Atrial Fibrillation and Atrial Flutter.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Inhibits extracellular calcium ion influx across membranes of myocardial cells and vascular smooth muscle cells, resulting in inhibition of contraction and thereby dilating main coronary and systemic arteries.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Narrow complex </a:t>
                      </a:r>
                      <a:r>
                        <a:rPr lang="en-US" sz="1100" b="0" i="0" u="none" strike="noStrike" baseline="0" dirty="0" err="1" smtClean="0">
                          <a:solidFill>
                            <a:schemeClr val="dk1"/>
                          </a:solidFill>
                          <a:latin typeface="+mn-lt"/>
                          <a:ea typeface="+mn-ea"/>
                          <a:cs typeface="+mn-cs"/>
                        </a:rPr>
                        <a:t>tachyarrhythmias</a:t>
                      </a:r>
                      <a:r>
                        <a:rPr lang="en-US" sz="1100" b="0" i="0" u="none" strike="noStrike" baseline="0" dirty="0" smtClean="0">
                          <a:solidFill>
                            <a:schemeClr val="dk1"/>
                          </a:solidFill>
                          <a:latin typeface="+mn-lt"/>
                          <a:ea typeface="+mn-ea"/>
                          <a:cs typeface="+mn-cs"/>
                        </a:rPr>
                        <a:t> </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atrial fibrillation/atrial </a:t>
                      </a:r>
                      <a:r>
                        <a:rPr lang="en-US" sz="1100" b="0" i="0" u="none" strike="noStrike" baseline="0" dirty="0">
                          <a:solidFill>
                            <a:schemeClr val="dk1"/>
                          </a:solidFill>
                          <a:latin typeface="+mn-lt"/>
                          <a:ea typeface="+mn-ea"/>
                          <a:cs typeface="+mn-cs"/>
                        </a:rPr>
                        <a:t>f</a:t>
                      </a:r>
                      <a:r>
                        <a:rPr lang="en-US" sz="1100" b="0" i="0" u="none" strike="noStrike" baseline="0" dirty="0" smtClean="0">
                          <a:solidFill>
                            <a:schemeClr val="dk1"/>
                          </a:solidFill>
                          <a:latin typeface="+mn-lt"/>
                          <a:ea typeface="+mn-ea"/>
                          <a:cs typeface="+mn-cs"/>
                        </a:rPr>
                        <a:t>lutter</a:t>
                      </a:r>
                      <a:r>
                        <a:rPr lang="en-US" sz="1100" b="0" i="0" u="none" strike="noStrike" baseline="0" dirty="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SVT not responding to adenosine.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Heart block/bradycardia.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Systolic blood pressure &lt; 90 mmHg</a:t>
                      </a:r>
                      <a:r>
                        <a:rPr lang="en-US" sz="1100" b="0" i="0" u="none" strike="noStrike" baseline="0" dirty="0" smtClean="0">
                          <a:solidFill>
                            <a:schemeClr val="dk1"/>
                          </a:solidFill>
                          <a:latin typeface="+mn-lt"/>
                          <a:ea typeface="+mn-ea"/>
                          <a:cs typeface="+mn-cs"/>
                        </a:rPr>
                        <a:t>.</a:t>
                      </a:r>
                      <a:endParaRPr lang="en-US" sz="1100" b="0" i="0" u="none" strike="sngStrike" baseline="0" dirty="0">
                        <a:solidFill>
                          <a:srgbClr val="FF0000"/>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Sick sinus </a:t>
                      </a:r>
                      <a:r>
                        <a:rPr lang="en-US" sz="1100" b="0" i="0" u="none" strike="noStrike" baseline="0" dirty="0" smtClean="0">
                          <a:solidFill>
                            <a:schemeClr val="dk1"/>
                          </a:solidFill>
                          <a:latin typeface="+mn-lt"/>
                          <a:ea typeface="+mn-ea"/>
                          <a:cs typeface="+mn-cs"/>
                        </a:rPr>
                        <a:t>syndrome.</a:t>
                      </a:r>
                      <a:endParaRPr lang="en-US" sz="1100" b="0" i="0" u="none" strike="sngStrike" baseline="0" dirty="0">
                        <a:solidFill>
                          <a:srgbClr val="FF0000"/>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Ventricular </a:t>
                      </a:r>
                      <a:r>
                        <a:rPr lang="en-US" sz="1100" b="0" i="0" u="none" strike="noStrike" baseline="0" dirty="0" smtClean="0">
                          <a:solidFill>
                            <a:schemeClr val="dk1"/>
                          </a:solidFill>
                          <a:latin typeface="+mn-lt"/>
                          <a:ea typeface="+mn-ea"/>
                          <a:cs typeface="+mn-cs"/>
                        </a:rPr>
                        <a:t>tachycardia.</a:t>
                      </a:r>
                    </a:p>
                    <a:p>
                      <a:pPr marL="171450" indent="-171450">
                        <a:buFont typeface="Arial" panose="020B0604020202020204" pitchFamily="34" charset="0"/>
                        <a:buChar char="•"/>
                      </a:pPr>
                      <a:r>
                        <a:rPr lang="en-US" sz="1100" b="0" i="0" u="none" strike="noStrike" baseline="0" dirty="0" err="1" smtClean="0">
                          <a:solidFill>
                            <a:schemeClr val="tx1"/>
                          </a:solidFill>
                          <a:latin typeface="+mn-lt"/>
                          <a:ea typeface="+mn-ea"/>
                          <a:cs typeface="+mn-cs"/>
                        </a:rPr>
                        <a:t>Diltiazem</a:t>
                      </a:r>
                      <a:r>
                        <a:rPr lang="en-US" sz="1100" b="0" i="0" u="none" strike="noStrike" baseline="0" dirty="0" smtClean="0">
                          <a:solidFill>
                            <a:schemeClr val="tx1"/>
                          </a:solidFill>
                          <a:latin typeface="+mn-lt"/>
                          <a:ea typeface="+mn-ea"/>
                          <a:cs typeface="+mn-cs"/>
                        </a:rPr>
                        <a:t> allergy.</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Prolongation of AV node conduction may result in second- or third-degree AV block.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Should not be administered to compromised myocardium (severe CHF, AMI, or cardiomyopathy).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 caution when giving to hypotensive patients.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7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DILTIAZEM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Tachycardia </a:t>
                      </a:r>
                      <a:r>
                        <a:rPr lang="en-US" sz="1100" b="1" u="none" spc="-4" dirty="0">
                          <a:solidFill>
                            <a:srgbClr val="00B050"/>
                          </a:solidFill>
                        </a:rPr>
                        <a:t>with a Pulse: Adult &amp; </a:t>
                      </a:r>
                      <a:r>
                        <a:rPr lang="en-US" sz="1100" b="1" u="none" spc="-9" dirty="0">
                          <a:solidFill>
                            <a:srgbClr val="00B050"/>
                          </a:solidFill>
                        </a:rPr>
                        <a:t>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15</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126868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722087721"/>
              </p:ext>
            </p:extLst>
          </p:nvPr>
        </p:nvGraphicFramePr>
        <p:xfrm>
          <a:off x="328449" y="685800"/>
          <a:ext cx="6201106" cy="55778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Diphenhydramine </a:t>
                      </a:r>
                      <a:r>
                        <a:rPr lang="en-US" sz="1400" b="1" spc="0" baseline="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5/21</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Histamine H1-receptor antagonist (blocks histamine receptors) of effector cells in respiratory tract, blood vessels, and GI smooth muscle.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Also has anticholinergic actions, making  it useful in treating or preventing acute dystonic reactions to antipsychotic drugs. These reactions include: oculogyric crisis, acute torticollis, and facial grimacing.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Treatment of allergic reactions.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Treatment or prevention of acute dystonic reactions to antipsychotic drugs</a:t>
                      </a:r>
                      <a:r>
                        <a:rPr lang="en-US" sz="1100" b="0" i="0" u="none" strike="noStrike" baseline="0" dirty="0" smtClean="0">
                          <a:solidFill>
                            <a:schemeClr val="dk1"/>
                          </a:solidFill>
                          <a:latin typeface="+mn-lt"/>
                          <a:ea typeface="+mn-ea"/>
                          <a:cs typeface="+mn-cs"/>
                        </a:rPr>
                        <a:t>.</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4876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hypersensitivity.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Newborns</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Diphenhydramine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Usually causes sedation, however it may paradoxically cause excitation in children.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have additive sedation effect with alcohol or other CNS depressants.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hypotension when given 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10─15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a:solidFill>
                            <a:schemeClr val="dk1"/>
                          </a:solidFill>
                          <a:latin typeface="+mn-lt"/>
                          <a:ea typeface="+mn-ea"/>
                          <a:cs typeface="+mn-cs"/>
                        </a:rPr>
                        <a:t>: </a:t>
                      </a:r>
                      <a:r>
                        <a:rPr lang="en-US" sz="1100" b="0" i="0" u="none" strike="noStrike" baseline="0" smtClean="0">
                          <a:solidFill>
                            <a:schemeClr val="dk1"/>
                          </a:solidFill>
                          <a:latin typeface="+mn-lt"/>
                          <a:ea typeface="+mn-ea"/>
                          <a:cs typeface="+mn-cs"/>
                        </a:rPr>
                        <a:t>6─8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DIPHENHYDRAMINE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Anaphylaxis and Allergic Reaction: Adult &amp; Pediatric</a:t>
                      </a:r>
                    </a:p>
                    <a:p>
                      <a:pPr marL="171450" indent="-171450">
                        <a:buFont typeface="Arial" panose="020B0604020202020204" pitchFamily="34" charset="0"/>
                        <a:buChar char="•"/>
                      </a:pPr>
                      <a:r>
                        <a:rPr lang="en-US" sz="1100" b="1" dirty="0">
                          <a:solidFill>
                            <a:srgbClr val="00B050"/>
                          </a:solidFill>
                        </a:rPr>
                        <a:t>Poisoning/Overdose Universal Care: Adult &amp; Pediatric</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16</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1268687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63366826"/>
              </p:ext>
            </p:extLst>
          </p:nvPr>
        </p:nvGraphicFramePr>
        <p:xfrm>
          <a:off x="328449" y="685800"/>
          <a:ext cx="6201106" cy="707136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Dopamine</a:t>
                      </a:r>
                      <a:r>
                        <a:rPr lang="en-US" sz="1400" b="1" spc="0" baseline="0" dirty="0">
                          <a:solidFill>
                            <a:schemeClr val="tx1"/>
                          </a:solidFill>
                          <a:latin typeface="+mn-lt"/>
                          <a:cs typeface="Calibri"/>
                        </a:rPr>
                        <a:t>           (1 of 2 pages)</a:t>
                      </a:r>
                      <a:r>
                        <a:rPr lang="en-US" sz="1400" b="1" spc="0" dirty="0">
                          <a:solidFill>
                            <a:schemeClr val="tx1"/>
                          </a:solidFill>
                          <a:latin typeface="+mn-lt"/>
                          <a:cs typeface="Calibri"/>
                        </a:rPr>
                        <a:t>                 </a:t>
                      </a:r>
                      <a:r>
                        <a:rPr lang="en-US" sz="1400" b="1" spc="0" baseline="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lgn="l">
                        <a:buFont typeface="Arial" panose="020B0604020202020204" pitchFamily="34" charset="0"/>
                        <a:buChar char="•"/>
                      </a:pPr>
                      <a:r>
                        <a:rPr lang="en-US" sz="1100" b="0" i="0" u="none" strike="noStrike" baseline="0" dirty="0">
                          <a:solidFill>
                            <a:schemeClr val="dk1"/>
                          </a:solidFill>
                          <a:latin typeface="+mn-lt"/>
                          <a:ea typeface="+mn-ea"/>
                          <a:cs typeface="+mn-cs"/>
                        </a:rPr>
                        <a:t>Endogenous catecholamine.  </a:t>
                      </a:r>
                    </a:p>
                    <a:p>
                      <a:pPr marL="171450" indent="-171450" algn="l">
                        <a:buFont typeface="Arial" panose="020B0604020202020204" pitchFamily="34" charset="0"/>
                        <a:buChar char="•"/>
                      </a:pPr>
                      <a:r>
                        <a:rPr lang="en-US" sz="1100" b="0" i="0" u="none" strike="noStrike" baseline="0" dirty="0">
                          <a:solidFill>
                            <a:schemeClr val="dk1"/>
                          </a:solidFill>
                          <a:latin typeface="+mn-lt"/>
                          <a:ea typeface="+mn-ea"/>
                          <a:cs typeface="+mn-cs"/>
                        </a:rPr>
                        <a:t>Acts on both dopaminergic and adrenergic neurons.</a:t>
                      </a:r>
                    </a:p>
                    <a:p>
                      <a:pPr marL="171450" indent="-171450" algn="l">
                        <a:buFont typeface="Arial" panose="020B0604020202020204" pitchFamily="34" charset="0"/>
                        <a:buChar char="•"/>
                      </a:pPr>
                      <a:r>
                        <a:rPr lang="en-US" sz="1100" b="0" i="0" u="none" strike="noStrike" baseline="0" dirty="0">
                          <a:solidFill>
                            <a:schemeClr val="dk1"/>
                          </a:solidFill>
                          <a:latin typeface="+mn-lt"/>
                          <a:ea typeface="+mn-ea"/>
                          <a:cs typeface="+mn-cs"/>
                        </a:rPr>
                        <a:t>Dose dependent effects:</a:t>
                      </a:r>
                    </a:p>
                    <a:p>
                      <a:pPr marL="410291" lvl="1" indent="0">
                        <a:buFont typeface="Arial" panose="020B0604020202020204" pitchFamily="34" charset="0"/>
                        <a:buNone/>
                      </a:pP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mcg/kg/min - dilates renal and mesenteric blood vessels, typically no effect on heart rate or blood pressure.</a:t>
                      </a:r>
                    </a:p>
                    <a:p>
                      <a:pPr marL="410291" lvl="1" indent="0">
                        <a:buFont typeface="Arial" panose="020B0604020202020204" pitchFamily="34" charset="0"/>
                        <a:buNone/>
                      </a:pP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2─10 </a:t>
                      </a:r>
                      <a:r>
                        <a:rPr lang="en-US" sz="1100" b="0" i="0" u="none" strike="noStrike" baseline="0" dirty="0">
                          <a:solidFill>
                            <a:schemeClr val="dk1"/>
                          </a:solidFill>
                          <a:latin typeface="+mn-lt"/>
                          <a:ea typeface="+mn-ea"/>
                          <a:cs typeface="+mn-cs"/>
                        </a:rPr>
                        <a:t>mcg/kg/min - beta effects on heart which increases cardiac output without greatly increasing heart rate or blood pressure.</a:t>
                      </a:r>
                    </a:p>
                    <a:p>
                      <a:pPr marL="410291" lvl="1" indent="0">
                        <a:buFont typeface="Arial" panose="020B0604020202020204" pitchFamily="34" charset="0"/>
                        <a:buNone/>
                      </a:pP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10─20 </a:t>
                      </a:r>
                      <a:r>
                        <a:rPr lang="en-US" sz="1100" b="0" i="0" u="none" strike="noStrike" baseline="0" dirty="0">
                          <a:solidFill>
                            <a:schemeClr val="dk1"/>
                          </a:solidFill>
                          <a:latin typeface="+mn-lt"/>
                          <a:ea typeface="+mn-ea"/>
                          <a:cs typeface="+mn-cs"/>
                        </a:rPr>
                        <a:t>mcg/kg/min - alpha peripheral effects causing peripheral vasoconstriction, which results in increase in systemic vascular resistance (SVR) and increased blood pressure.</a:t>
                      </a:r>
                    </a:p>
                    <a:p>
                      <a:pPr marL="410291" lvl="1" indent="0">
                        <a:buFont typeface="Arial" panose="020B0604020202020204" pitchFamily="34" charset="0"/>
                        <a:buNone/>
                      </a:pP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20─40 </a:t>
                      </a:r>
                      <a:r>
                        <a:rPr lang="en-US" sz="1100" b="0" i="0" u="none" strike="noStrike" baseline="0" dirty="0">
                          <a:solidFill>
                            <a:schemeClr val="dk1"/>
                          </a:solidFill>
                          <a:latin typeface="+mn-lt"/>
                          <a:ea typeface="+mn-ea"/>
                          <a:cs typeface="+mn-cs"/>
                        </a:rPr>
                        <a:t>mcg/kg/min - alpha effects reverse dilatation or renal and mesenteric vessels with resultant decreased flow.  Increases heart rate and oxygen demand to undesirable limits.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Treatment of refractory </a:t>
                      </a:r>
                      <a:r>
                        <a:rPr lang="en-US" sz="1100" b="0" i="0" u="none" strike="noStrike" baseline="0" dirty="0" smtClean="0">
                          <a:solidFill>
                            <a:schemeClr val="dk1"/>
                          </a:solidFill>
                          <a:latin typeface="+mn-lt"/>
                          <a:ea typeface="+mn-ea"/>
                          <a:cs typeface="+mn-cs"/>
                        </a:rPr>
                        <a:t>cardiogenic or distributive shock.</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20040">
                <a:tc gridSpan="4">
                  <a:txBody>
                    <a:bodyPr/>
                    <a:lstStyle/>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Hypovolemia</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Dopamine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induce </a:t>
                      </a:r>
                      <a:r>
                        <a:rPr lang="en-US" sz="1100" b="0" i="0" u="none" strike="noStrike" baseline="0" dirty="0" err="1">
                          <a:solidFill>
                            <a:schemeClr val="dk1"/>
                          </a:solidFill>
                          <a:latin typeface="+mn-lt"/>
                          <a:ea typeface="+mn-ea"/>
                          <a:cs typeface="+mn-cs"/>
                        </a:rPr>
                        <a:t>tachyarrhythmias</a:t>
                      </a:r>
                      <a:r>
                        <a:rPr lang="en-US" sz="1100" b="0" i="0" u="none" strike="noStrike" baseline="0" dirty="0">
                          <a:solidFill>
                            <a:schemeClr val="dk1"/>
                          </a:solidFill>
                          <a:latin typeface="+mn-lt"/>
                          <a:ea typeface="+mn-ea"/>
                          <a:cs typeface="+mn-cs"/>
                        </a:rPr>
                        <a:t>, in which case infusion should be decreased or stopped.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High doses (10 mcg/kg) may cause peripheral vasoconstriction.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Should not be added to sodium bicarbonate or other alkaline solutions since dopamine will be inactivated in alkaline solutions.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Consider hypovolemia and treat this with appropriate fluids before administration of dopamine.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Dopamine is best administered by an infusion pump to accurately regulate rate. </a:t>
                      </a:r>
                      <a:r>
                        <a:rPr lang="en-US" sz="1100" b="0" i="0" u="none" strike="noStrike" baseline="0" dirty="0" smtClean="0">
                          <a:solidFill>
                            <a:schemeClr val="dk1"/>
                          </a:solidFill>
                          <a:latin typeface="+mn-lt"/>
                          <a:ea typeface="+mn-ea"/>
                          <a:cs typeface="+mn-cs"/>
                        </a:rPr>
                        <a:t> It </a:t>
                      </a:r>
                      <a:r>
                        <a:rPr lang="en-US" sz="1100" b="0" i="0" u="none" strike="noStrike" baseline="0" dirty="0">
                          <a:solidFill>
                            <a:schemeClr val="dk1"/>
                          </a:solidFill>
                          <a:latin typeface="+mn-lt"/>
                          <a:ea typeface="+mn-ea"/>
                          <a:cs typeface="+mn-cs"/>
                        </a:rPr>
                        <a:t>may be hazardous when used in the field without an infusion pump. </a:t>
                      </a:r>
                      <a:r>
                        <a:rPr lang="en-US" sz="1100" b="0" i="0" u="none" strike="noStrike" baseline="0" dirty="0" smtClean="0">
                          <a:solidFill>
                            <a:schemeClr val="dk1"/>
                          </a:solidFill>
                          <a:latin typeface="+mn-lt"/>
                          <a:ea typeface="+mn-ea"/>
                          <a:cs typeface="+mn-cs"/>
                        </a:rPr>
                        <a:t> Monitor </a:t>
                      </a:r>
                      <a:r>
                        <a:rPr lang="en-US" sz="1100" b="0" i="0" u="none" strike="noStrike" baseline="0" dirty="0">
                          <a:solidFill>
                            <a:schemeClr val="dk1"/>
                          </a:solidFill>
                          <a:latin typeface="+mn-lt"/>
                          <a:ea typeface="+mn-ea"/>
                          <a:cs typeface="+mn-cs"/>
                        </a:rPr>
                        <a:t>closely.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effects during infusion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PROTOCOLS CONTAINING DOPAMINE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Shock: Adult &amp; Pediatric</a:t>
                      </a:r>
                    </a:p>
                    <a:p>
                      <a:pPr marL="171450" indent="-171450">
                        <a:buFont typeface="Arial" panose="020B0604020202020204" pitchFamily="34" charset="0"/>
                        <a:buChar char="•"/>
                      </a:pPr>
                      <a:r>
                        <a:rPr lang="en-US" sz="1100" b="1" u="none" spc="-9" dirty="0">
                          <a:solidFill>
                            <a:srgbClr val="00B050"/>
                          </a:solidFill>
                        </a:rPr>
                        <a:t>Bites and </a:t>
                      </a:r>
                      <a:r>
                        <a:rPr lang="en-US" sz="1100" b="1" u="none" spc="-9" dirty="0" err="1">
                          <a:solidFill>
                            <a:srgbClr val="00B050"/>
                          </a:solidFill>
                        </a:rPr>
                        <a:t>Envenomations</a:t>
                      </a:r>
                      <a:r>
                        <a:rPr lang="en-US" sz="1100" b="1" u="none" spc="-9" dirty="0">
                          <a:solidFill>
                            <a:srgbClr val="00B050"/>
                          </a:solidFill>
                        </a:rPr>
                        <a:t>: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17</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79806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12169950"/>
              </p:ext>
            </p:extLst>
          </p:nvPr>
        </p:nvGraphicFramePr>
        <p:xfrm>
          <a:off x="328449" y="685800"/>
          <a:ext cx="6201106" cy="7711440"/>
        </p:xfrm>
        <a:graphic>
          <a:graphicData uri="http://schemas.openxmlformats.org/drawingml/2006/table">
            <a:tbl>
              <a:tblPr firstRow="1" bandRow="1">
                <a:tableStyleId>{5C22544A-7EE6-4342-B048-85BDC9FD1C3A}</a:tableStyleId>
              </a:tblPr>
              <a:tblGrid>
                <a:gridCol w="6201106">
                  <a:extLst>
                    <a:ext uri="{9D8B030D-6E8A-4147-A177-3AD203B41FA5}">
                      <a16:colId xmlns="" xmlns:a16="http://schemas.microsoft.com/office/drawing/2014/main" val="20000"/>
                    </a:ext>
                  </a:extLst>
                </a:gridCol>
              </a:tblGrid>
              <a:tr h="30480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40781471"/>
                  </a:ext>
                </a:extLst>
              </a:tr>
              <a:tr h="304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Dopamine</a:t>
                      </a:r>
                      <a:r>
                        <a:rPr lang="en-US" sz="1400" b="1" spc="0" baseline="0" dirty="0">
                          <a:solidFill>
                            <a:schemeClr val="tx1"/>
                          </a:solidFill>
                          <a:latin typeface="+mn-lt"/>
                          <a:cs typeface="Calibri"/>
                        </a:rPr>
                        <a:t>  (2 of 2 pages) </a:t>
                      </a:r>
                      <a:r>
                        <a:rPr lang="en-US" sz="1400" b="1"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17460590"/>
                  </a:ext>
                </a:extLst>
              </a:tr>
              <a:tr h="304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Dopamine Dosage Chart</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5325768"/>
                  </a:ext>
                </a:extLst>
              </a:tr>
              <a:tr h="609600">
                <a:tc>
                  <a:txBody>
                    <a:bodyPr/>
                    <a:lstStyle/>
                    <a:p>
                      <a:r>
                        <a:rPr lang="en-US" sz="1100" b="0" i="0" u="none" strike="noStrike" baseline="0" dirty="0">
                          <a:solidFill>
                            <a:srgbClr val="000000"/>
                          </a:solidFill>
                          <a:latin typeface="Times New Roman"/>
                        </a:rPr>
                        <a:t>800 mg dopamine per 500 mL NS (400 mg dopamine per 250 mL) NS for a concentration of 1600 mcg dopamine per </a:t>
                      </a:r>
                      <a:r>
                        <a:rPr lang="en-US" sz="1100" b="0" i="0" u="none" strike="noStrike" baseline="0" dirty="0" err="1">
                          <a:solidFill>
                            <a:srgbClr val="000000"/>
                          </a:solidFill>
                          <a:latin typeface="Times New Roman"/>
                        </a:rPr>
                        <a:t>mL.</a:t>
                      </a:r>
                      <a:r>
                        <a:rPr lang="en-US" sz="1100" b="0" i="0" u="none" strike="noStrike" baseline="0" dirty="0">
                          <a:solidFill>
                            <a:srgbClr val="000000"/>
                          </a:solidFill>
                          <a:latin typeface="Times New Roman"/>
                        </a:rPr>
                        <a:t> The following table assumes using a 60 drops per mL (</a:t>
                      </a:r>
                      <a:r>
                        <a:rPr lang="en-US" sz="1100" b="0" i="0" u="none" strike="noStrike" baseline="0" dirty="0" err="1">
                          <a:solidFill>
                            <a:srgbClr val="000000"/>
                          </a:solidFill>
                          <a:latin typeface="Times New Roman"/>
                        </a:rPr>
                        <a:t>microdrop</a:t>
                      </a:r>
                      <a:r>
                        <a:rPr lang="en-US" sz="1100" b="0" i="0" u="none" strike="noStrike" baseline="0" dirty="0">
                          <a:solidFill>
                            <a:srgbClr val="000000"/>
                          </a:solidFill>
                          <a:latin typeface="Times New Roman"/>
                        </a:rPr>
                        <a:t>) infusion set. 	</a:t>
                      </a: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p>
                      <a:pPr marL="0" indent="0">
                        <a:buFont typeface="Arial" panose="020B0604020202020204" pitchFamily="34" charset="0"/>
                        <a:buNone/>
                      </a:pP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18</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2209800"/>
            <a:ext cx="5953125"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094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52881424"/>
              </p:ext>
            </p:extLst>
          </p:nvPr>
        </p:nvGraphicFramePr>
        <p:xfrm>
          <a:off x="328449" y="563880"/>
          <a:ext cx="6201106" cy="76352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t>
                      </a:r>
                      <a:r>
                        <a:rPr lang="en-US" sz="1400" b="0" spc="0" dirty="0" smtClean="0">
                          <a:solidFill>
                            <a:schemeClr val="tx1"/>
                          </a:solidFill>
                          <a:latin typeface="+mn-lt"/>
                          <a:cs typeface="Calibri"/>
                        </a:rPr>
                        <a:t>                                      </a:t>
                      </a:r>
                      <a:r>
                        <a:rPr lang="en-US" sz="1400" b="0" spc="0" dirty="0">
                          <a:solidFill>
                            <a:schemeClr val="tx1"/>
                          </a:solidFill>
                          <a:latin typeface="+mn-lt"/>
                          <a:cs typeface="Calibri"/>
                        </a:rPr>
                        <a:t>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Epinephrine </a:t>
                      </a:r>
                      <a:r>
                        <a:rPr lang="en-US" sz="1400" b="1" spc="0" baseline="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2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Catecholamine with alpha and beta effects which increases heart rate and blood pressure.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Potent bronchodilator.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2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Cardiac Arrest.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Bradycardia.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Anaphylaxis.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Shock.</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IM for severe refractory wheezing.</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Nebulized for croup and bronchiolitis.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28600">
                <a:tc gridSpan="4">
                  <a:txBody>
                    <a:bodyPr/>
                    <a:lstStyle/>
                    <a:p>
                      <a:r>
                        <a:rPr lang="en-US" sz="12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Uncontrolled hypertension is a relative contraindication</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Epinephrine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2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50292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Epinephrine increases cardiac work and can precipitate angina, myocardial infarction or major dysrhythmias in an individual with ischemic heart disease. </a:t>
                      </a:r>
                      <a:endParaRPr lang="en-US" sz="1100" b="0" i="0" u="none" strike="sng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&lt; 2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20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EPINEPHRINE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Bradycardia: Adult &amp; Pediatric</a:t>
                      </a:r>
                    </a:p>
                    <a:p>
                      <a:pPr marL="171450" indent="-171450">
                        <a:buFont typeface="Arial" panose="020B0604020202020204" pitchFamily="34" charset="0"/>
                        <a:buChar char="•"/>
                      </a:pPr>
                      <a:r>
                        <a:rPr lang="en-US" sz="1100" b="1" u="none" spc="-9" dirty="0">
                          <a:solidFill>
                            <a:srgbClr val="00B050"/>
                          </a:solidFill>
                        </a:rPr>
                        <a:t>Bronchospasm (due to Asthma and Obstructive Lung Disease):</a:t>
                      </a:r>
                      <a:r>
                        <a:rPr lang="en-US" sz="1100" b="1" u="none" spc="-9" baseline="0" dirty="0">
                          <a:solidFill>
                            <a:srgbClr val="00B050"/>
                          </a:solidFill>
                        </a:rPr>
                        <a:t> </a:t>
                      </a:r>
                      <a:r>
                        <a:rPr lang="en-US" sz="1100" b="1" u="none" spc="-9" dirty="0">
                          <a:solidFill>
                            <a:srgbClr val="00B050"/>
                          </a:solidFill>
                        </a:rPr>
                        <a:t>Adult &amp; Pediatric</a:t>
                      </a:r>
                    </a:p>
                    <a:p>
                      <a:pPr marL="171450" indent="-171450">
                        <a:buFont typeface="Arial" panose="020B0604020202020204" pitchFamily="34" charset="0"/>
                        <a:buChar char="•"/>
                      </a:pPr>
                      <a:r>
                        <a:rPr lang="en-US" sz="1100" b="1" u="none" spc="-9" dirty="0">
                          <a:solidFill>
                            <a:srgbClr val="00B050"/>
                          </a:solidFill>
                        </a:rPr>
                        <a:t>Anaphylaxis and Allergic Reaction: Adult &amp; Pediatric</a:t>
                      </a:r>
                    </a:p>
                    <a:p>
                      <a:pPr marL="171450" indent="-171450">
                        <a:buFont typeface="Arial" panose="020B0604020202020204" pitchFamily="34" charset="0"/>
                        <a:buChar char="•"/>
                      </a:pPr>
                      <a:r>
                        <a:rPr lang="en-US" sz="1100" b="1" u="none" spc="-9" dirty="0">
                          <a:solidFill>
                            <a:srgbClr val="00B050"/>
                          </a:solidFill>
                        </a:rPr>
                        <a:t>Shock: Adult &amp; Pediatric </a:t>
                      </a:r>
                    </a:p>
                    <a:p>
                      <a:pPr marL="171450" indent="-171450">
                        <a:buFont typeface="Arial" panose="020B0604020202020204" pitchFamily="34" charset="0"/>
                        <a:buChar char="•"/>
                      </a:pPr>
                      <a:r>
                        <a:rPr lang="en-US" sz="1100" b="1" u="none" spc="-9" dirty="0">
                          <a:solidFill>
                            <a:srgbClr val="00B050"/>
                          </a:solidFill>
                        </a:rPr>
                        <a:t>Cardiac Arrest (VF/VT/Asystole/PEA): Age 8 and Older</a:t>
                      </a:r>
                    </a:p>
                    <a:p>
                      <a:pPr marL="171450" indent="-171450">
                        <a:buFont typeface="Arial" panose="020B0604020202020204" pitchFamily="34" charset="0"/>
                        <a:buChar char="•"/>
                      </a:pPr>
                      <a:r>
                        <a:rPr lang="en-US" sz="1100" b="1" u="none" spc="-9" dirty="0">
                          <a:solidFill>
                            <a:srgbClr val="00B050"/>
                          </a:solidFill>
                        </a:rPr>
                        <a:t>Cardiac Arrest (VF/VT/Asystole/PEA): Pediatric Age &lt; 8</a:t>
                      </a:r>
                    </a:p>
                    <a:p>
                      <a:pPr marL="171450" indent="-171450">
                        <a:buFont typeface="Arial" panose="020B0604020202020204" pitchFamily="34" charset="0"/>
                        <a:buChar char="•"/>
                      </a:pPr>
                      <a:r>
                        <a:rPr lang="en-US" sz="1100" b="1" u="none" spc="-9" dirty="0">
                          <a:solidFill>
                            <a:srgbClr val="00B050"/>
                          </a:solidFill>
                        </a:rPr>
                        <a:t>Pediatric Respiratory Distress – Wheezing</a:t>
                      </a:r>
                      <a:r>
                        <a:rPr lang="en-US" sz="1100" b="1" u="none" spc="-9" baseline="0" dirty="0">
                          <a:solidFill>
                            <a:srgbClr val="00B050"/>
                          </a:solidFill>
                        </a:rPr>
                        <a:t> </a:t>
                      </a:r>
                      <a:r>
                        <a:rPr lang="en-US" sz="1100" b="1" u="none" spc="-9" dirty="0">
                          <a:solidFill>
                            <a:srgbClr val="00B050"/>
                          </a:solidFill>
                        </a:rPr>
                        <a:t>&lt; 2 Years Old (Bronchiolitis)</a:t>
                      </a:r>
                    </a:p>
                    <a:p>
                      <a:pPr marL="171450" indent="-171450">
                        <a:buFont typeface="Arial" panose="020B0604020202020204" pitchFamily="34" charset="0"/>
                        <a:buChar char="•"/>
                      </a:pPr>
                      <a:r>
                        <a:rPr lang="en-US" sz="1100" b="1" u="none" spc="-9" dirty="0">
                          <a:solidFill>
                            <a:srgbClr val="00B050"/>
                          </a:solidFill>
                        </a:rPr>
                        <a:t>Pediatric Stridor (e.g., Croup)</a:t>
                      </a:r>
                    </a:p>
                    <a:p>
                      <a:pPr marL="171450" indent="-171450">
                        <a:buFont typeface="Arial" panose="020B0604020202020204" pitchFamily="34" charset="0"/>
                        <a:buChar char="•"/>
                      </a:pPr>
                      <a:r>
                        <a:rPr lang="en-US" sz="1100" b="1" u="none" spc="-9" dirty="0">
                          <a:solidFill>
                            <a:srgbClr val="00B050"/>
                          </a:solidFill>
                        </a:rPr>
                        <a:t>Neonatal Resuscitation page 1 of 2</a:t>
                      </a:r>
                    </a:p>
                    <a:p>
                      <a:pPr marL="171450" indent="-171450">
                        <a:buFont typeface="Arial" panose="020B0604020202020204" pitchFamily="34" charset="0"/>
                        <a:buChar char="•"/>
                      </a:pPr>
                      <a:r>
                        <a:rPr lang="en-US" sz="1100" b="1" u="none" spc="-9" dirty="0">
                          <a:solidFill>
                            <a:srgbClr val="00B050"/>
                          </a:solidFill>
                        </a:rPr>
                        <a:t>Neonatal Resuscitation page 2 of 2</a:t>
                      </a:r>
                    </a:p>
                    <a:p>
                      <a:pPr marL="171450" indent="-171450">
                        <a:buFont typeface="Arial" panose="020B0604020202020204" pitchFamily="34" charset="0"/>
                        <a:buChar char="•"/>
                      </a:pPr>
                      <a:r>
                        <a:rPr lang="en-US" sz="1100" b="1" u="none" spc="-9" dirty="0">
                          <a:solidFill>
                            <a:srgbClr val="00B050"/>
                          </a:solidFill>
                        </a:rPr>
                        <a:t>Bites and </a:t>
                      </a:r>
                      <a:r>
                        <a:rPr lang="en-US" sz="1100" b="1" u="none" spc="-9" dirty="0" err="1">
                          <a:solidFill>
                            <a:srgbClr val="00B050"/>
                          </a:solidFill>
                        </a:rPr>
                        <a:t>Envenomations</a:t>
                      </a:r>
                      <a:r>
                        <a:rPr lang="en-US" sz="1100" b="1" u="none" spc="-9" dirty="0">
                          <a:solidFill>
                            <a:srgbClr val="00B050"/>
                          </a:solidFill>
                        </a:rPr>
                        <a:t>: Adult &amp; Pediatric</a:t>
                      </a:r>
                    </a:p>
                    <a:p>
                      <a:pPr marL="171450" indent="-171450">
                        <a:buFont typeface="Arial" panose="020B0604020202020204" pitchFamily="34" charset="0"/>
                        <a:buChar char="•"/>
                      </a:pPr>
                      <a:endParaRPr lang="en-US" sz="1100" u="sng" spc="-9"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19</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126868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E89E4E-2F85-49EC-B6A0-54B0F0A9CDA9}"/>
              </a:ext>
            </a:extLst>
          </p:cNvPr>
          <p:cNvSpPr>
            <a:spLocks noGrp="1"/>
          </p:cNvSpPr>
          <p:nvPr>
            <p:ph type="title"/>
          </p:nvPr>
        </p:nvSpPr>
        <p:spPr>
          <a:xfrm>
            <a:off x="554380" y="158058"/>
            <a:ext cx="5749245" cy="276999"/>
          </a:xfrm>
        </p:spPr>
        <p:txBody>
          <a:bodyPr numCol="1"/>
          <a:lstStyle/>
          <a:p>
            <a:pPr algn="ctr"/>
            <a:r>
              <a:rPr lang="en-US" sz="1800" u="sng" dirty="0">
                <a:solidFill>
                  <a:srgbClr val="0000FF"/>
                </a:solidFill>
              </a:rPr>
              <a:t>DISCLAIMER</a:t>
            </a:r>
          </a:p>
        </p:txBody>
      </p:sp>
      <p:graphicFrame>
        <p:nvGraphicFramePr>
          <p:cNvPr id="3" name="Table 2"/>
          <p:cNvGraphicFramePr>
            <a:graphicFrameLocks noGrp="1"/>
          </p:cNvGraphicFramePr>
          <p:nvPr>
            <p:extLst>
              <p:ext uri="{D42A27DB-BD31-4B8C-83A1-F6EECF244321}">
                <p14:modId xmlns:p14="http://schemas.microsoft.com/office/powerpoint/2010/main" val="1481742773"/>
              </p:ext>
            </p:extLst>
          </p:nvPr>
        </p:nvGraphicFramePr>
        <p:xfrm>
          <a:off x="304800" y="838200"/>
          <a:ext cx="6248400" cy="2773680"/>
        </p:xfrm>
        <a:graphic>
          <a:graphicData uri="http://schemas.openxmlformats.org/drawingml/2006/table">
            <a:tbl>
              <a:tblPr firstRow="1" bandRow="1">
                <a:tableStyleId>{5C22544A-7EE6-4342-B048-85BDC9FD1C3A}</a:tableStyleId>
              </a:tblPr>
              <a:tblGrid>
                <a:gridCol w="6248400">
                  <a:extLst>
                    <a:ext uri="{9D8B030D-6E8A-4147-A177-3AD203B41FA5}">
                      <a16:colId xmlns="" xmlns:a16="http://schemas.microsoft.com/office/drawing/2014/main" val="20000"/>
                    </a:ext>
                  </a:extLst>
                </a:gridCol>
              </a:tblGrid>
              <a:tr h="2377440">
                <a:tc>
                  <a:txBody>
                    <a:bodyPr/>
                    <a:lstStyle/>
                    <a:p>
                      <a:pPr marL="182880" algn="l" defTabSz="365760"/>
                      <a:r>
                        <a:rPr lang="en-US" sz="1100" b="0" baseline="0" dirty="0">
                          <a:solidFill>
                            <a:schemeClr val="tx1"/>
                          </a:solidFill>
                        </a:rPr>
                        <a:t>These guidelines are designed to be a resource document for use by Medical Direction Authorities, as  defined by A.R.S. § 36-2205, responsible for the administrative, organizational and on-line medical direction  of pre-hospital Emergency Medical Care Technicians (EMCTs). It is specifically recognized that documented  regional or local variations from the guidelines contained within are not only acceptable, but also  appropriate, depending on the individual circumstances of the involved areas and organizations.</a:t>
                      </a:r>
                    </a:p>
                    <a:p>
                      <a:pPr marL="182880" algn="l" defTabSz="365760"/>
                      <a:endParaRPr lang="en-US" sz="1100" b="0" baseline="0" dirty="0">
                        <a:solidFill>
                          <a:schemeClr val="tx1"/>
                        </a:solidFill>
                      </a:endParaRPr>
                    </a:p>
                    <a:p>
                      <a:pPr marL="182880" algn="l" defTabSz="365760"/>
                      <a:r>
                        <a:rPr lang="en-US" sz="1100" b="0" baseline="0" dirty="0">
                          <a:solidFill>
                            <a:schemeClr val="tx1"/>
                          </a:solidFill>
                        </a:rPr>
                        <a:t>By Statute and Rule, all advanced life support pre-hospital EMCTs shall have administrative and on-line  medical direction. These guidelines are not meant to act as a substitute, proxy or alternative to that medical  direction. Any conflict between these guidelines and the EMCT’s medical direction shall default to the  Administrative or on-line medical direction.</a:t>
                      </a:r>
                    </a:p>
                    <a:p>
                      <a:pPr marL="182880" algn="l" defTabSz="365760"/>
                      <a:endParaRPr lang="en-US" sz="1100" b="0" baseline="0" dirty="0">
                        <a:solidFill>
                          <a:schemeClr val="tx1"/>
                        </a:solidFill>
                      </a:endParaRPr>
                    </a:p>
                    <a:p>
                      <a:pPr marL="182880" algn="l" defTabSz="365760"/>
                      <a:r>
                        <a:rPr lang="en-US" sz="1100" b="0" baseline="0" dirty="0">
                          <a:solidFill>
                            <a:schemeClr val="tx1"/>
                          </a:solidFill>
                        </a:rPr>
                        <a:t>These guidelines are deemed by the Bureau of EMS and Trauma System to be within the acceptable  standard of medical care. It is specifically recognized that there are acceptable documented regional or  local variations from these procedures and protocols, which may also satisfy the standard of care. This  manual does NOT define, limit, expand, or otherwise purport to establish the legal standard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a:t>
            </a:fld>
            <a:endParaRPr lang="en-US" sz="1600">
              <a:solidFill>
                <a:prstClr val="black">
                  <a:tint val="75000"/>
                </a:prstClr>
              </a:solidFill>
            </a:endParaRPr>
          </a:p>
        </p:txBody>
      </p:sp>
    </p:spTree>
    <p:extLst>
      <p:ext uri="{BB962C8B-B14F-4D97-AF65-F5344CB8AC3E}">
        <p14:creationId xmlns:p14="http://schemas.microsoft.com/office/powerpoint/2010/main" val="3723820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428329279"/>
              </p:ext>
            </p:extLst>
          </p:nvPr>
        </p:nvGraphicFramePr>
        <p:xfrm>
          <a:off x="328449" y="685800"/>
          <a:ext cx="6201106" cy="47396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Etomidate</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Sedative and hypnotic.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Appears to act similar to GABA by depressing the activity of the brain stem reticular activating system.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 analgesic properties.  </a:t>
                      </a:r>
                      <a:endParaRPr lang="en-US" sz="1100" b="0" i="0" u="none" strike="sng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Induction of anesthesia for rapid sequence intubation.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hypersensitivity</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Etomidate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Not intended for prolonged infusion due to suppression of cortisol and aldosterone production.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10─20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1 minute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ETOMIDATE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0" indent="0">
                        <a:buFont typeface="Arial" panose="020B0604020202020204" pitchFamily="34" charset="0"/>
                        <a:buNone/>
                      </a:pPr>
                      <a:r>
                        <a:rPr lang="en-US" sz="1100" b="0" u="none" spc="-9" dirty="0">
                          <a:solidFill>
                            <a:schemeClr val="tx1"/>
                          </a:solidFill>
                        </a:rPr>
                        <a:t>None</a:t>
                      </a:r>
                      <a:r>
                        <a:rPr lang="en-US" sz="1100" b="1" u="none" spc="-9" dirty="0">
                          <a:solidFill>
                            <a:srgbClr val="00B05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20</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45467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827208007"/>
              </p:ext>
            </p:extLst>
          </p:nvPr>
        </p:nvGraphicFramePr>
        <p:xfrm>
          <a:off x="328449" y="685800"/>
          <a:ext cx="6201106" cy="545592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Fentanyl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Opioid agonist-analgesic.</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Inhibits </a:t>
                      </a:r>
                      <a:r>
                        <a:rPr lang="en-US" sz="1100" b="0" i="0" u="none" strike="noStrike" baseline="0" dirty="0">
                          <a:solidFill>
                            <a:schemeClr val="dk1"/>
                          </a:solidFill>
                          <a:latin typeface="+mn-lt"/>
                          <a:ea typeface="+mn-ea"/>
                          <a:cs typeface="+mn-cs"/>
                        </a:rPr>
                        <a:t>ascending pain pathways, thus altering response to pain, increases pain threshold.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Produces analgesia, respiratory depression, and sedation.  </a:t>
                      </a:r>
                      <a:endParaRPr lang="en-US" sz="1100" b="0" i="0" u="none" strike="sng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Severe pain of any etiology.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4876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Oxygen </a:t>
                      </a:r>
                      <a:r>
                        <a:rPr lang="en-US" sz="1100" b="0" i="0" u="none" strike="noStrike" baseline="0" dirty="0">
                          <a:solidFill>
                            <a:schemeClr val="dk1"/>
                          </a:solidFill>
                          <a:latin typeface="+mn-lt"/>
                          <a:ea typeface="+mn-ea"/>
                          <a:cs typeface="+mn-cs"/>
                        </a:rPr>
                        <a:t>saturation less than 90% or significant respiratory depression</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Fentanyl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Fentanyl causes neurologic and respiratory depression. Respiratory depression may be worse in patients with underlying lung disease or concomitant use of other depressant drugs such as benzodiazepines or alcohol. Respiratory support must be available when administering </a:t>
                      </a:r>
                      <a:r>
                        <a:rPr lang="en-US" sz="1100" b="0" i="0" u="none" strike="noStrike" baseline="0" dirty="0" smtClean="0">
                          <a:solidFill>
                            <a:schemeClr val="dk1"/>
                          </a:solidFill>
                          <a:latin typeface="+mn-lt"/>
                          <a:ea typeface="+mn-ea"/>
                          <a:cs typeface="+mn-cs"/>
                        </a:rPr>
                        <a:t>fentanyl</a:t>
                      </a:r>
                      <a:r>
                        <a:rPr lang="en-US" sz="1100" b="0" i="0" u="none" strike="noStrike" baseline="0" dirty="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Fentanyl can be reversed with naloxone.</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When fentanyl </a:t>
                      </a:r>
                      <a:r>
                        <a:rPr lang="en-US" sz="1100" b="0" i="0" u="none" strike="noStrike" baseline="0" dirty="0">
                          <a:solidFill>
                            <a:schemeClr val="dk1"/>
                          </a:solidFill>
                          <a:latin typeface="+mn-lt"/>
                          <a:ea typeface="+mn-ea"/>
                          <a:cs typeface="+mn-cs"/>
                        </a:rPr>
                        <a:t>is given to treat pain, the goal is reduction of pain not total elimination of pain.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FENTANYL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Management of Acute Pain: Adult &amp; Pediatric</a:t>
                      </a:r>
                    </a:p>
                    <a:p>
                      <a:pPr marL="171450" indent="-171450">
                        <a:buFont typeface="Arial" panose="020B0604020202020204" pitchFamily="34" charset="0"/>
                        <a:buChar char="•"/>
                      </a:pPr>
                      <a:r>
                        <a:rPr lang="en-US" sz="1100" b="1" u="none" dirty="0">
                          <a:solidFill>
                            <a:srgbClr val="00B050"/>
                          </a:solidFill>
                        </a:rPr>
                        <a:t>Chest Pain/Acute Coronary Syndrome/ST-segment Elevation Myocardial Infarction (STEMI): Adult</a:t>
                      </a:r>
                      <a:endParaRPr lang="en-US" sz="1100" b="1" u="none" spc="-26"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21</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798785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823398913"/>
              </p:ext>
            </p:extLst>
          </p:nvPr>
        </p:nvGraphicFramePr>
        <p:xfrm>
          <a:off x="328449" y="655320"/>
          <a:ext cx="6201106" cy="52120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Glucagon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serum glucose by releasing glycogen stores from the liver.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Glucagon will only work if there are sufficient stores of glycogen in the liver, and will not work if patient is malnourished</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Counteracts effects of beta blocker or calcium channel blocker overdose.   </a:t>
                      </a:r>
                      <a:endParaRPr lang="en-US" sz="1100" b="0" i="1" u="none" strike="no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Hypoglycemia</a:t>
                      </a:r>
                      <a:r>
                        <a:rPr lang="en-US" sz="1100" b="0" i="0" u="none" strike="noStrike" baseline="0" dirty="0" smtClean="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Symptomatic bradycardia from beta blocker or calcium channel blocker overdose.  </a:t>
                      </a:r>
                      <a:endParaRPr lang="en-US" sz="1100" b="0" i="1" u="none" strike="no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44196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Glucagon is not the first line treatment for hypoglycemia and should ONLY be used in patient with symptomatic hypoglycemia when the EMCT is unable to obtain IV access.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Glucagon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2672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May </a:t>
                      </a:r>
                      <a:r>
                        <a:rPr lang="en-US" sz="1100" b="0" i="0" u="none" strike="noStrike" baseline="0" dirty="0">
                          <a:solidFill>
                            <a:schemeClr val="dk1"/>
                          </a:solidFill>
                          <a:latin typeface="+mn-lt"/>
                          <a:ea typeface="+mn-ea"/>
                          <a:cs typeface="+mn-cs"/>
                        </a:rPr>
                        <a:t>cause nausea and vomiting.</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Slower onset than IV </a:t>
                      </a:r>
                      <a:r>
                        <a:rPr lang="en-US" sz="1100" b="0" i="0" u="none" strike="noStrike" baseline="0" dirty="0" smtClean="0">
                          <a:solidFill>
                            <a:schemeClr val="dk1"/>
                          </a:solidFill>
                          <a:latin typeface="+mn-lt"/>
                          <a:ea typeface="+mn-ea"/>
                          <a:cs typeface="+mn-cs"/>
                        </a:rPr>
                        <a:t>dextrose</a:t>
                      </a:r>
                      <a:r>
                        <a:rPr lang="en-US" sz="11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IM</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30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GLUCAGON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228600">
                <a:tc gridSpan="4">
                  <a:txBody>
                    <a:bodyPr/>
                    <a:lstStyle/>
                    <a:p>
                      <a:pPr marL="171450" indent="-171450">
                        <a:buFont typeface="Arial" panose="020B0604020202020204" pitchFamily="34" charset="0"/>
                        <a:buChar char="•"/>
                      </a:pPr>
                      <a:r>
                        <a:rPr lang="en-US" sz="1100" u="none" spc="-26" dirty="0">
                          <a:solidFill>
                            <a:srgbClr val="00B050"/>
                          </a:solidFill>
                        </a:rPr>
                        <a:t>Hypoglycemia: Adult &amp; Pediatric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22</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11699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625092580"/>
              </p:ext>
            </p:extLst>
          </p:nvPr>
        </p:nvGraphicFramePr>
        <p:xfrm>
          <a:off x="328449" y="685800"/>
          <a:ext cx="6201106" cy="48768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smtClean="0">
                          <a:solidFill>
                            <a:schemeClr val="tx1"/>
                          </a:solidFill>
                          <a:latin typeface="+mn-lt"/>
                          <a:cs typeface="Calibri"/>
                        </a:rPr>
                        <a:t>Glucose, </a:t>
                      </a:r>
                      <a:r>
                        <a:rPr lang="en-US" sz="1400" b="1" spc="0" dirty="0">
                          <a:solidFill>
                            <a:schemeClr val="tx1"/>
                          </a:solidFill>
                          <a:latin typeface="+mn-lt"/>
                          <a:cs typeface="Calibri"/>
                        </a:rPr>
                        <a:t>oral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Monosaccharide carbohydrate.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After absorption from GI tract, glucose is distributed in the tissues and provides a prompt increase in circulating blood sugar.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Hypoglycemia.</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Glucose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Altered level of consciousness.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Ascertain the patient's ability to swallow an oral preparation of glucose without airway compromise.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Must be swallowed, not absorbed sublingually or </a:t>
                      </a:r>
                      <a:r>
                        <a:rPr lang="en-US" sz="1100" b="0" i="0" u="none" strike="noStrike" baseline="0" dirty="0" err="1">
                          <a:solidFill>
                            <a:schemeClr val="dk1"/>
                          </a:solidFill>
                          <a:latin typeface="+mn-lt"/>
                          <a:ea typeface="+mn-ea"/>
                          <a:cs typeface="+mn-cs"/>
                        </a:rPr>
                        <a:t>buccally</a:t>
                      </a:r>
                      <a:r>
                        <a:rPr lang="en-US" sz="1100" b="0" i="0" u="none" strike="noStrike" baseline="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10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GUIDELINESS CONTAINING GLUCOSE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Hypoglycemia: Adult &amp; Pediatric</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23</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95159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897294744"/>
              </p:ext>
            </p:extLst>
          </p:nvPr>
        </p:nvGraphicFramePr>
        <p:xfrm>
          <a:off x="328449" y="685800"/>
          <a:ext cx="6201106" cy="55930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Hydroxocobalamin</a:t>
                      </a:r>
                      <a:r>
                        <a:rPr lang="en-US" sz="1400" b="1" spc="0" dirty="0">
                          <a:solidFill>
                            <a:schemeClr val="tx1"/>
                          </a:solidFill>
                          <a:latin typeface="+mn-lt"/>
                          <a:cs typeface="Calibri"/>
                        </a:rPr>
                        <a:t> (</a:t>
                      </a:r>
                      <a:r>
                        <a:rPr lang="en-US" sz="1400" b="1" spc="0" dirty="0" err="1">
                          <a:solidFill>
                            <a:schemeClr val="tx1"/>
                          </a:solidFill>
                          <a:latin typeface="+mn-lt"/>
                          <a:cs typeface="Calibri"/>
                        </a:rPr>
                        <a:t>Cyanokit</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Precursor to Vitamin B12.</a:t>
                      </a:r>
                    </a:p>
                    <a:p>
                      <a:pPr marL="171450" indent="-171450">
                        <a:buFont typeface="Arial" panose="020B0604020202020204" pitchFamily="34" charset="0"/>
                        <a:buChar char="•"/>
                      </a:pPr>
                      <a:r>
                        <a:rPr lang="en-US" sz="1100" b="0" i="0" u="none" strike="noStrike" baseline="0" dirty="0" err="1">
                          <a:solidFill>
                            <a:schemeClr val="dk1"/>
                          </a:solidFill>
                          <a:latin typeface="+mn-lt"/>
                          <a:ea typeface="+mn-ea"/>
                          <a:cs typeface="+mn-cs"/>
                        </a:rPr>
                        <a:t>Hydroxocobalamin</a:t>
                      </a:r>
                      <a:r>
                        <a:rPr lang="en-US" sz="1100" b="0" i="0" u="none" strike="noStrike" baseline="0" dirty="0">
                          <a:solidFill>
                            <a:schemeClr val="dk1"/>
                          </a:solidFill>
                          <a:latin typeface="+mn-lt"/>
                          <a:ea typeface="+mn-ea"/>
                          <a:cs typeface="+mn-cs"/>
                        </a:rPr>
                        <a:t> binds cyanide ions to form Cyanocobalamin (vitamin B12) which is then excreted in the urine.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Known or suspected cyanide poisoning.</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Closed-space smoke inhalation exposure  with:</a:t>
                      </a:r>
                    </a:p>
                    <a:p>
                      <a:pPr marL="593171" marR="0" lvl="1"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Shock</a:t>
                      </a:r>
                    </a:p>
                    <a:p>
                      <a:pPr marL="593171" marR="0" lvl="1"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Cardiac arrest</a:t>
                      </a:r>
                    </a:p>
                    <a:p>
                      <a:pPr marL="593171" marR="0" lvl="1"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Altered level of consciousness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20040">
                <a:tc gridSpan="4">
                  <a:txBody>
                    <a:bodyPr/>
                    <a:lstStyle/>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Hydroxocobalamin</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transient elevation of blood pressure.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Will cause red colored urine (for up to 5 weeks) and red colored skin (for up to 2 weeks). The red color of the blood serum and urine will interfere with colorimetric laboratory tests for several days</a:t>
                      </a:r>
                      <a:r>
                        <a:rPr lang="en-US" sz="1100" b="0" i="0" u="none" strike="noStrike" baseline="0" dirty="0" smtClean="0">
                          <a:solidFill>
                            <a:schemeClr val="dk1"/>
                          </a:solidFill>
                          <a:latin typeface="+mn-lt"/>
                          <a:ea typeface="+mn-ea"/>
                          <a:cs typeface="+mn-cs"/>
                        </a:rPr>
                        <a:t>.</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2─15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HYDROXOCOBALAMIN (CYANOKIT)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Suspected Cyanide Poisoning: Adult &amp; Pediatric</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24</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3532928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879962171"/>
              </p:ext>
            </p:extLst>
          </p:nvPr>
        </p:nvGraphicFramePr>
        <p:xfrm>
          <a:off x="328449" y="685800"/>
          <a:ext cx="6201106" cy="50444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Ipratropium Bromide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5334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Antagonizes action of acetylcholine on the bronchial smooth muscle in the lungs, causing bronchodilation. </a:t>
                      </a:r>
                      <a:endParaRPr lang="en-US" sz="1100" b="0" i="0" u="none" strike="sng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Bronchoconstriction – asthma and COPD.</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Ipratropium may be given in a combination with albuterol anytime albuterol is indicated.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smtClean="0">
                          <a:solidFill>
                            <a:schemeClr val="tx1"/>
                          </a:solidFill>
                          <a:latin typeface="+mn-lt"/>
                          <a:ea typeface="+mn-ea"/>
                          <a:cs typeface="+mn-cs"/>
                        </a:rPr>
                        <a:t>Ipratropium bromide allergy.</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 with caution in patients with narrow angle glaucoma.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Side effects may include palpitations, dizziness, anxiety, headache, eye pain, urinary retention, and anxiety.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5─15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4─6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IPRATROPIUM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Bronchospasm (due to Asthma and Obstructive Lung Disease):</a:t>
                      </a:r>
                      <a:r>
                        <a:rPr lang="en-US" sz="1100" b="1" u="none" spc="-26" baseline="0" dirty="0">
                          <a:solidFill>
                            <a:srgbClr val="00B050"/>
                          </a:solidFill>
                        </a:rPr>
                        <a:t> </a:t>
                      </a:r>
                      <a:r>
                        <a:rPr lang="en-US" sz="1100" b="1" u="none" spc="-26" dirty="0">
                          <a:solidFill>
                            <a:srgbClr val="00B050"/>
                          </a:solidFill>
                        </a:rPr>
                        <a:t>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25</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684389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89126496"/>
              </p:ext>
            </p:extLst>
          </p:nvPr>
        </p:nvGraphicFramePr>
        <p:xfrm>
          <a:off x="328449" y="716280"/>
          <a:ext cx="6201106" cy="667512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Ketamine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Ketamine is a non-competitive NMDA receptor antagonist.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It functions as a dissociative, amnestic, analgesic, and anesthetic agent.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Excited delirium.</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Induction agent for intubation.</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Pain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Angina.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CHF.</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Pregnancy</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Ketamine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Transient periods of apnea (1-2 minutes) have occurred with IV ketamine administration, especially with rapid infusion.</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May </a:t>
                      </a:r>
                      <a:r>
                        <a:rPr lang="en-US" sz="1100" b="0" i="0" u="none" strike="noStrike" baseline="0" dirty="0">
                          <a:solidFill>
                            <a:schemeClr val="dk1"/>
                          </a:solidFill>
                          <a:latin typeface="+mn-lt"/>
                          <a:ea typeface="+mn-ea"/>
                          <a:cs typeface="+mn-cs"/>
                        </a:rPr>
                        <a:t>cause laryngospasm.</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a:t>
                      </a:r>
                      <a:r>
                        <a:rPr lang="en-US" sz="1100" b="0" i="0" u="none" strike="noStrike" baseline="0" dirty="0" err="1">
                          <a:solidFill>
                            <a:schemeClr val="dk1"/>
                          </a:solidFill>
                          <a:latin typeface="+mn-lt"/>
                          <a:ea typeface="+mn-ea"/>
                          <a:cs typeface="+mn-cs"/>
                        </a:rPr>
                        <a:t>hypersalivation</a:t>
                      </a:r>
                      <a:r>
                        <a:rPr lang="en-US" sz="1100" b="0" i="0" u="none" strike="noStrike" baseline="0" dirty="0">
                          <a:solidFill>
                            <a:schemeClr val="dk1"/>
                          </a:solidFill>
                          <a:latin typeface="+mn-lt"/>
                          <a:ea typeface="+mn-ea"/>
                          <a:cs typeface="+mn-cs"/>
                        </a:rPr>
                        <a:t>, increased airway secretions.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emergence reaction.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May cause </a:t>
                      </a:r>
                      <a:r>
                        <a:rPr lang="en-US" sz="1100" b="0" i="0" u="none" strike="noStrike" baseline="0" dirty="0" err="1" smtClean="0">
                          <a:solidFill>
                            <a:schemeClr val="dk1"/>
                          </a:solidFill>
                          <a:latin typeface="+mn-lt"/>
                          <a:ea typeface="+mn-ea"/>
                          <a:cs typeface="+mn-cs"/>
                        </a:rPr>
                        <a:t>nystagmus</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Use with caution in  patients with schizophrenia.</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&lt; 1 minute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30 seconds – 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10─45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3─4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KETAMINE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Agitated or Violent Patient/Behavioral Emergency:</a:t>
                      </a:r>
                      <a:r>
                        <a:rPr lang="en-US" sz="1100" b="1" u="none" spc="-26" baseline="0" dirty="0">
                          <a:solidFill>
                            <a:srgbClr val="00B050"/>
                          </a:solidFill>
                        </a:rPr>
                        <a:t> </a:t>
                      </a:r>
                      <a:r>
                        <a:rPr lang="en-US" sz="1100" b="1" u="none" spc="-26" dirty="0">
                          <a:solidFill>
                            <a:srgbClr val="00B050"/>
                          </a:solidFill>
                        </a:rPr>
                        <a:t>Adult &amp; Pediatric</a:t>
                      </a:r>
                    </a:p>
                    <a:p>
                      <a:pPr marL="171450" indent="-171450">
                        <a:buFont typeface="Arial" panose="020B0604020202020204" pitchFamily="34" charset="0"/>
                        <a:buChar char="•"/>
                      </a:pPr>
                      <a:r>
                        <a:rPr lang="en-US" sz="1100" b="1" u="none" spc="-26" dirty="0">
                          <a:solidFill>
                            <a:srgbClr val="00B050"/>
                          </a:solidFill>
                        </a:rPr>
                        <a:t>Management of Acute Pain: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26</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smtClean="0">
                <a:hlinkClick r:id="rId2" action="ppaction://hlinksldjump"/>
              </a:rPr>
              <a:t>TOC</a:t>
            </a:r>
            <a:endParaRPr lang="en-US" sz="900" dirty="0"/>
          </a:p>
        </p:txBody>
      </p:sp>
    </p:spTree>
    <p:extLst>
      <p:ext uri="{BB962C8B-B14F-4D97-AF65-F5344CB8AC3E}">
        <p14:creationId xmlns:p14="http://schemas.microsoft.com/office/powerpoint/2010/main" val="2409658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003770536"/>
              </p:ext>
            </p:extLst>
          </p:nvPr>
        </p:nvGraphicFramePr>
        <p:xfrm>
          <a:off x="328449" y="685800"/>
          <a:ext cx="6201106" cy="57454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Lidocaine</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lang="en-US" sz="1400" b="1" spc="0" baseline="0" dirty="0" smtClean="0">
                          <a:solidFill>
                            <a:schemeClr val="tx1"/>
                          </a:solidFill>
                          <a:latin typeface="+mn-lt"/>
                          <a:cs typeface="Calibri"/>
                        </a:rPr>
                        <a:t>                                                                          </a:t>
                      </a:r>
                      <a:r>
                        <a:rPr lang="en-US" sz="1400" b="1"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Antiarrhythmic drug that decreases automaticity by slowing the rate of depolarization.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Terminates re-entry by decreasing conduction in re-entrant pathways.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Local anesthesia for pain control caused by infusion of fluids or medications via an intraosseous (IO) site.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Cardiac Arrest due to Ventricular Fibrillation of Pulseless Ventricular Tachycardia.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Wide complex tachycardia with a pulse.</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Pain management after IO insertion in conscious patients.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04800">
                <a:tc gridSpan="4">
                  <a:txBody>
                    <a:bodyPr/>
                    <a:lstStyle/>
                    <a:p>
                      <a:pPr marL="171450" indent="-171450">
                        <a:buFont typeface="Arial" panose="020B0604020202020204" pitchFamily="34" charset="0"/>
                        <a:buChar char="•"/>
                      </a:pPr>
                      <a:r>
                        <a:rPr lang="en-US" sz="1100" b="0" i="0" u="none" strike="noStrike" baseline="0" dirty="0" err="1">
                          <a:solidFill>
                            <a:schemeClr val="dk1"/>
                          </a:solidFill>
                          <a:latin typeface="+mn-lt"/>
                          <a:ea typeface="+mn-ea"/>
                          <a:cs typeface="+mn-cs"/>
                        </a:rPr>
                        <a:t>Bradycardia</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Lidocaine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At higher doses may cause CNS stimulation, seizure, depression, and respiratory failure.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Toxicity is more likely in elderly patients and patients with Congestive Heart Failure or impaired liver function.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&lt;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LIDOCAINE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Tachycardia with a Pulse: Adult &amp; Pediatric </a:t>
                      </a:r>
                    </a:p>
                    <a:p>
                      <a:pPr marL="171450" indent="-171450">
                        <a:buFont typeface="Arial" panose="020B0604020202020204" pitchFamily="34" charset="0"/>
                        <a:buChar char="•"/>
                      </a:pPr>
                      <a:r>
                        <a:rPr lang="en-US" sz="1100" b="1" u="none" spc="-9" dirty="0">
                          <a:solidFill>
                            <a:srgbClr val="00B050"/>
                          </a:solidFill>
                        </a:rPr>
                        <a:t>Cardiac Arrest (VF/VT/Asystole/PEA): Age 8 and Older</a:t>
                      </a:r>
                    </a:p>
                    <a:p>
                      <a:pPr marL="171450" indent="-171450">
                        <a:buFont typeface="Arial" panose="020B0604020202020204" pitchFamily="34" charset="0"/>
                        <a:buChar char="•"/>
                      </a:pPr>
                      <a:r>
                        <a:rPr lang="en-US" sz="1100" b="1" u="none" spc="-9" dirty="0">
                          <a:solidFill>
                            <a:srgbClr val="00B050"/>
                          </a:solidFill>
                        </a:rPr>
                        <a:t>Cardiac Arrest (VF/VT/Asystole/PEA): Pediatric Age &lt;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27</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608715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289272211"/>
              </p:ext>
            </p:extLst>
          </p:nvPr>
        </p:nvGraphicFramePr>
        <p:xfrm>
          <a:off x="328449" y="685800"/>
          <a:ext cx="6201106" cy="6400800"/>
        </p:xfrm>
        <a:graphic>
          <a:graphicData uri="http://schemas.openxmlformats.org/drawingml/2006/table">
            <a:tbl>
              <a:tblPr firstRow="1" bandRow="1">
                <a:tableStyleId>{5C22544A-7EE6-4342-B048-85BDC9FD1C3A}</a:tableStyleId>
              </a:tblPr>
              <a:tblGrid>
                <a:gridCol w="738351">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Lorazepam</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r>
                        <a:rPr lang="en-US" sz="1400" b="1" spc="0" dirty="0" smtClean="0">
                          <a:solidFill>
                            <a:schemeClr val="tx1"/>
                          </a:solidFill>
                          <a:latin typeface="+mn-lt"/>
                          <a:cs typeface="Calibri"/>
                        </a:rPr>
                        <a:t>            </a:t>
                      </a:r>
                      <a:endParaRPr lang="en-US" sz="1400" b="0" strike="sngStrike" spc="0" dirty="0">
                        <a:solidFill>
                          <a:schemeClr val="tx1"/>
                        </a:solidFill>
                        <a:latin typeface="+mn-lt"/>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Benzodiazepine that functions as a CNS depressant, anticonvulsant, and sedative.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Seizures.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Sedation.</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Agitation/excited delirium.</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Uncontrolled shivering in hyperthermia.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Neurologic or respiratory depression.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Acute angle </a:t>
                      </a:r>
                      <a:r>
                        <a:rPr lang="en-US" sz="1100" b="0" i="0" u="none" strike="noStrike" baseline="0" dirty="0" smtClean="0">
                          <a:solidFill>
                            <a:schemeClr val="dk1"/>
                          </a:solidFill>
                          <a:latin typeface="+mn-lt"/>
                          <a:ea typeface="+mn-ea"/>
                          <a:cs typeface="+mn-cs"/>
                        </a:rPr>
                        <a:t>glaucoma.</a:t>
                      </a: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Lorazepam</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Respiratory depression and/or hypotension can occur, the patient should be monitored closely.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Most likely to produce respiratory depression in patients who have taken other depressant drugs, especially alcohol and barbiturates, or when given rapidly.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Elderly patients  may have more profound respiratory and/or CNS depression, half dose should be administered.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2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15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6</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8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6</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8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LORAZEPAM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Agitated or Violent Patient/Behavioral Emergency:</a:t>
                      </a:r>
                      <a:r>
                        <a:rPr lang="en-US" sz="1100" b="1" u="none" spc="-26" baseline="0" dirty="0">
                          <a:solidFill>
                            <a:srgbClr val="00B050"/>
                          </a:solidFill>
                        </a:rPr>
                        <a:t> </a:t>
                      </a:r>
                      <a:r>
                        <a:rPr lang="en-US" sz="1100" b="1" u="none" spc="-26" dirty="0">
                          <a:solidFill>
                            <a:srgbClr val="00B050"/>
                          </a:solidFill>
                        </a:rPr>
                        <a:t>Adult &amp; Pediatric</a:t>
                      </a:r>
                    </a:p>
                    <a:p>
                      <a:pPr marL="171450" indent="-171450">
                        <a:buFont typeface="Arial" panose="020B0604020202020204" pitchFamily="34" charset="0"/>
                        <a:buChar char="•"/>
                      </a:pPr>
                      <a:r>
                        <a:rPr lang="en-US" sz="1100" b="1" u="none" spc="-9" dirty="0">
                          <a:solidFill>
                            <a:srgbClr val="00B050"/>
                          </a:solidFill>
                        </a:rPr>
                        <a:t>Bradycardia: Adult &amp; Pediatric</a:t>
                      </a:r>
                    </a:p>
                    <a:p>
                      <a:pPr marL="171450" indent="-171450">
                        <a:buFont typeface="Arial" panose="020B0604020202020204" pitchFamily="34" charset="0"/>
                        <a:buChar char="•"/>
                      </a:pPr>
                      <a:r>
                        <a:rPr lang="en-US" sz="1100" b="1" u="none" spc="-9" dirty="0">
                          <a:solidFill>
                            <a:srgbClr val="00B050"/>
                          </a:solidFill>
                        </a:rPr>
                        <a:t>Seizures: Adult &amp; Pediatric</a:t>
                      </a:r>
                    </a:p>
                    <a:p>
                      <a:pPr marL="171450" indent="-171450">
                        <a:buFont typeface="Arial" panose="020B0604020202020204" pitchFamily="34" charset="0"/>
                        <a:buChar char="•"/>
                      </a:pPr>
                      <a:r>
                        <a:rPr lang="en-US" sz="1100" b="1" u="none" spc="-9" dirty="0">
                          <a:solidFill>
                            <a:srgbClr val="00B050"/>
                          </a:solidFill>
                        </a:rPr>
                        <a:t>Hyperthermia/Heat Exposure: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28</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3820444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74628046"/>
              </p:ext>
            </p:extLst>
          </p:nvPr>
        </p:nvGraphicFramePr>
        <p:xfrm>
          <a:off x="328449" y="685800"/>
          <a:ext cx="6201106" cy="60502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Magnesium Sulfate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Smooth muscle relaxant.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Decreases early after </a:t>
                      </a:r>
                      <a:r>
                        <a:rPr lang="en-US" sz="1100" b="0" i="0" u="none" strike="noStrike" baseline="0" dirty="0" err="1" smtClean="0">
                          <a:solidFill>
                            <a:schemeClr val="dk1"/>
                          </a:solidFill>
                          <a:latin typeface="+mn-lt"/>
                          <a:ea typeface="+mn-ea"/>
                          <a:cs typeface="+mn-cs"/>
                        </a:rPr>
                        <a:t>depolarizations</a:t>
                      </a:r>
                      <a:r>
                        <a:rPr lang="en-US" sz="1100" b="0" i="0" u="none" strike="noStrike" baseline="0" dirty="0" smtClean="0">
                          <a:solidFill>
                            <a:schemeClr val="dk1"/>
                          </a:solidFill>
                          <a:latin typeface="+mn-lt"/>
                          <a:ea typeface="+mn-ea"/>
                          <a:cs typeface="+mn-cs"/>
                        </a:rPr>
                        <a:t> and reduces arrhythmias.</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Decreases seizures in eclampsia and preeclampsia, possibly via cerebral vasodilation. </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CNS </a:t>
                      </a:r>
                      <a:r>
                        <a:rPr lang="en-US" sz="1100" b="0" i="0" u="none" strike="noStrike" baseline="0" dirty="0">
                          <a:solidFill>
                            <a:schemeClr val="dk1"/>
                          </a:solidFill>
                          <a:latin typeface="+mn-lt"/>
                          <a:ea typeface="+mn-ea"/>
                          <a:cs typeface="+mn-cs"/>
                        </a:rPr>
                        <a:t>depressant.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Eclampsia and </a:t>
                      </a:r>
                      <a:r>
                        <a:rPr lang="en-US" sz="1100" b="0" i="0" u="none" strike="noStrike" baseline="0" dirty="0" smtClean="0">
                          <a:solidFill>
                            <a:schemeClr val="dk1"/>
                          </a:solidFill>
                          <a:latin typeface="+mn-lt"/>
                          <a:ea typeface="+mn-ea"/>
                          <a:cs typeface="+mn-cs"/>
                        </a:rPr>
                        <a:t>preeclampsia</a:t>
                      </a:r>
                      <a:r>
                        <a:rPr lang="en-US" sz="1100" b="0" i="0" u="none" strike="noStrike" baseline="0" dirty="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err="1">
                          <a:solidFill>
                            <a:schemeClr val="dk1"/>
                          </a:solidFill>
                          <a:latin typeface="+mn-lt"/>
                          <a:ea typeface="+mn-ea"/>
                          <a:cs typeface="+mn-cs"/>
                        </a:rPr>
                        <a:t>Torsades</a:t>
                      </a:r>
                      <a:r>
                        <a:rPr lang="en-US" sz="1100" b="0" i="0" u="none" strike="noStrike" baseline="0" dirty="0">
                          <a:solidFill>
                            <a:schemeClr val="dk1"/>
                          </a:solidFill>
                          <a:latin typeface="+mn-lt"/>
                          <a:ea typeface="+mn-ea"/>
                          <a:cs typeface="+mn-cs"/>
                        </a:rPr>
                        <a:t> de pointes.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Severe bronchospasm in patients with asthma or COPD.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4384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Magnesium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28956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hypotension and respiratory depression in large doses.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Caution with use in patients with renal insufficiency or chronic renal failure/dialysis.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GUIDELINESS CONTAINING MAGNESIUM SULFATE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Tachycardia with a Pulse: Adult &amp; Pediatric </a:t>
                      </a:r>
                    </a:p>
                    <a:p>
                      <a:pPr marL="171450" indent="-171450">
                        <a:buFont typeface="Arial" panose="020B0604020202020204" pitchFamily="34" charset="0"/>
                        <a:buChar char="•"/>
                      </a:pPr>
                      <a:r>
                        <a:rPr lang="en-US" sz="1100" b="1" u="none" spc="-9" dirty="0">
                          <a:solidFill>
                            <a:srgbClr val="00B050"/>
                          </a:solidFill>
                        </a:rPr>
                        <a:t>Bronchospasm (due to Asthma and Obstructive Lung Disease):</a:t>
                      </a:r>
                      <a:r>
                        <a:rPr lang="en-US" sz="1100" b="1" u="none" spc="-9" baseline="0" dirty="0">
                          <a:solidFill>
                            <a:srgbClr val="00B050"/>
                          </a:solidFill>
                        </a:rPr>
                        <a:t> </a:t>
                      </a:r>
                      <a:r>
                        <a:rPr lang="en-US" sz="1100" b="1" u="none" spc="-9" dirty="0">
                          <a:solidFill>
                            <a:srgbClr val="00B050"/>
                          </a:solidFill>
                        </a:rPr>
                        <a:t>Adult &amp; Pediatric</a:t>
                      </a:r>
                    </a:p>
                    <a:p>
                      <a:pPr marL="171450" indent="-171450">
                        <a:buFont typeface="Arial" panose="020B0604020202020204" pitchFamily="34" charset="0"/>
                        <a:buChar char="•"/>
                      </a:pPr>
                      <a:r>
                        <a:rPr lang="en-US" sz="1100" b="1" u="none" spc="-9" dirty="0">
                          <a:solidFill>
                            <a:srgbClr val="00B050"/>
                          </a:solidFill>
                        </a:rPr>
                        <a:t>Seizures: Adult &amp; Pediatric</a:t>
                      </a:r>
                    </a:p>
                    <a:p>
                      <a:pPr marL="171450" indent="-171450">
                        <a:buFont typeface="Arial" panose="020B0604020202020204" pitchFamily="34" charset="0"/>
                        <a:buChar char="•"/>
                      </a:pPr>
                      <a:r>
                        <a:rPr lang="en-US" sz="1100" b="1" u="none" spc="-9" dirty="0">
                          <a:solidFill>
                            <a:srgbClr val="00B050"/>
                          </a:solidFill>
                        </a:rPr>
                        <a:t>Cardiac Arrest (VF/VT/Asystole/PEA): Age 8 and Older</a:t>
                      </a:r>
                    </a:p>
                    <a:p>
                      <a:pPr marL="171450" indent="-171450">
                        <a:buFont typeface="Arial" panose="020B0604020202020204" pitchFamily="34" charset="0"/>
                        <a:buChar char="•"/>
                      </a:pPr>
                      <a:r>
                        <a:rPr lang="en-US" sz="1100" b="1" u="none" spc="-9" dirty="0">
                          <a:solidFill>
                            <a:srgbClr val="00B050"/>
                          </a:solidFill>
                        </a:rPr>
                        <a:t>Cardiac Arrest (VF/VT/Asystole/PEA): Pediatric Age &lt; 8</a:t>
                      </a:r>
                    </a:p>
                    <a:p>
                      <a:pPr marL="171450" indent="-171450">
                        <a:buFont typeface="Arial" panose="020B0604020202020204" pitchFamily="34" charset="0"/>
                        <a:buChar char="•"/>
                      </a:pPr>
                      <a:r>
                        <a:rPr lang="en-US" sz="1100" b="1" u="none" spc="-9" dirty="0">
                          <a:solidFill>
                            <a:srgbClr val="00B050"/>
                          </a:solidFill>
                        </a:rPr>
                        <a:t>Childbirth</a:t>
                      </a:r>
                    </a:p>
                    <a:p>
                      <a:pPr marL="171450" indent="-171450">
                        <a:buFont typeface="Arial" panose="020B0604020202020204" pitchFamily="34" charset="0"/>
                        <a:buChar char="•"/>
                      </a:pPr>
                      <a:r>
                        <a:rPr lang="en-US" sz="1100" b="1" u="none" spc="-9" dirty="0">
                          <a:solidFill>
                            <a:srgbClr val="00B050"/>
                          </a:solidFill>
                        </a:rPr>
                        <a:t>Obstetrical/Gynecological Conditions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29</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90537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814517"/>
              </p:ext>
            </p:extLst>
          </p:nvPr>
        </p:nvGraphicFramePr>
        <p:xfrm>
          <a:off x="381000" y="570220"/>
          <a:ext cx="6248400" cy="7583183"/>
        </p:xfrm>
        <a:graphic>
          <a:graphicData uri="http://schemas.openxmlformats.org/drawingml/2006/table">
            <a:tbl>
              <a:tblPr firstRow="1" bandRow="1">
                <a:tableStyleId>{5C22544A-7EE6-4342-B048-85BDC9FD1C3A}</a:tableStyleId>
              </a:tblPr>
              <a:tblGrid>
                <a:gridCol w="2514600">
                  <a:extLst>
                    <a:ext uri="{9D8B030D-6E8A-4147-A177-3AD203B41FA5}">
                      <a16:colId xmlns="" xmlns:a16="http://schemas.microsoft.com/office/drawing/2014/main" val="20000"/>
                    </a:ext>
                  </a:extLst>
                </a:gridCol>
                <a:gridCol w="609600">
                  <a:extLst>
                    <a:ext uri="{9D8B030D-6E8A-4147-A177-3AD203B41FA5}">
                      <a16:colId xmlns="" xmlns:a16="http://schemas.microsoft.com/office/drawing/2014/main" val="20001"/>
                    </a:ext>
                  </a:extLst>
                </a:gridCol>
                <a:gridCol w="2362200">
                  <a:extLst>
                    <a:ext uri="{9D8B030D-6E8A-4147-A177-3AD203B41FA5}">
                      <a16:colId xmlns="" xmlns:a16="http://schemas.microsoft.com/office/drawing/2014/main" val="20002"/>
                    </a:ext>
                  </a:extLst>
                </a:gridCol>
                <a:gridCol w="762000">
                  <a:extLst>
                    <a:ext uri="{9D8B030D-6E8A-4147-A177-3AD203B41FA5}">
                      <a16:colId xmlns="" xmlns:a16="http://schemas.microsoft.com/office/drawing/2014/main" val="20003"/>
                    </a:ext>
                  </a:extLst>
                </a:gridCol>
              </a:tblGrid>
              <a:tr h="388710">
                <a:tc>
                  <a:txBody>
                    <a:bodyPr/>
                    <a:lstStyle/>
                    <a:p>
                      <a:pPr algn="ctr"/>
                      <a:r>
                        <a:rPr lang="en-US" sz="1400" dirty="0"/>
                        <a:t>Title</a:t>
                      </a:r>
                    </a:p>
                  </a:txBody>
                  <a:tcPr/>
                </a:tc>
                <a:tc>
                  <a:txBody>
                    <a:bodyPr/>
                    <a:lstStyle/>
                    <a:p>
                      <a:pPr algn="ctr"/>
                      <a:r>
                        <a:rPr lang="en-US" sz="1400" dirty="0"/>
                        <a:t>Page</a:t>
                      </a:r>
                    </a:p>
                  </a:txBody>
                  <a:tcPr/>
                </a:tc>
                <a:tc>
                  <a:txBody>
                    <a:bodyPr/>
                    <a:lstStyle/>
                    <a:p>
                      <a:pPr algn="ctr"/>
                      <a:r>
                        <a:rPr lang="en-US" sz="1400" dirty="0"/>
                        <a:t>Title</a:t>
                      </a:r>
                    </a:p>
                  </a:txBody>
                  <a:tcPr/>
                </a:tc>
                <a:tc>
                  <a:txBody>
                    <a:bodyPr/>
                    <a:lstStyle/>
                    <a:p>
                      <a:pPr algn="ctr"/>
                      <a:r>
                        <a:rPr lang="en-US" sz="1400" dirty="0"/>
                        <a:t>Page</a:t>
                      </a:r>
                    </a:p>
                  </a:txBody>
                  <a:tcPr/>
                </a:tc>
                <a:extLst>
                  <a:ext uri="{0D108BD9-81ED-4DB2-BD59-A6C34878D82A}">
                    <a16:rowId xmlns="" xmlns:a16="http://schemas.microsoft.com/office/drawing/2014/main" val="10000"/>
                  </a:ext>
                </a:extLst>
              </a:tr>
              <a:tr h="323925">
                <a:tc>
                  <a:txBody>
                    <a:bodyPr/>
                    <a:lstStyle/>
                    <a:p>
                      <a:pPr rtl="0" fontAlgn="b"/>
                      <a:r>
                        <a:rPr lang="en-US" sz="1100" b="0" dirty="0" smtClean="0">
                          <a:solidFill>
                            <a:srgbClr val="000000"/>
                          </a:solidFill>
                          <a:effectLst/>
                          <a:latin typeface="+mn-lt"/>
                          <a:hlinkClick r:id="rId3" action="ppaction://hlinksldjump"/>
                        </a:rPr>
                        <a:t>Adenosine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baseline="0" dirty="0" smtClean="0">
                          <a:solidFill>
                            <a:srgbClr val="000000"/>
                          </a:solidFill>
                          <a:effectLst/>
                          <a:latin typeface="+mn-lt"/>
                        </a:rPr>
                        <a:t>4</a:t>
                      </a:r>
                      <a:endParaRPr lang="en-US" sz="9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4" action="ppaction://hlinksldjump"/>
                        </a:rPr>
                        <a:t>Ketamine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dirty="0" smtClean="0">
                          <a:solidFill>
                            <a:srgbClr val="000000"/>
                          </a:solidFill>
                          <a:effectLst/>
                          <a:latin typeface="+mn-lt"/>
                        </a:rPr>
                        <a:t>26</a:t>
                      </a:r>
                      <a:endParaRPr lang="en-US" sz="900" b="0" i="0" u="none" strike="noStrike" kern="100" spc="0" dirty="0">
                        <a:solidFill>
                          <a:srgbClr val="000000"/>
                        </a:solidFill>
                        <a:effectLst/>
                        <a:latin typeface="+mn-lt"/>
                      </a:endParaRPr>
                    </a:p>
                  </a:txBody>
                  <a:tcPr marL="45720" marR="45720" anchor="ctr"/>
                </a:tc>
                <a:extLst>
                  <a:ext uri="{0D108BD9-81ED-4DB2-BD59-A6C34878D82A}">
                    <a16:rowId xmlns="" xmlns:a16="http://schemas.microsoft.com/office/drawing/2014/main" val="10001"/>
                  </a:ext>
                </a:extLst>
              </a:tr>
              <a:tr h="323925">
                <a:tc>
                  <a:txBody>
                    <a:bodyPr/>
                    <a:lstStyle/>
                    <a:p>
                      <a:pPr rtl="0" fontAlgn="b"/>
                      <a:r>
                        <a:rPr lang="en-US" sz="1100" b="0" dirty="0" smtClean="0">
                          <a:solidFill>
                            <a:srgbClr val="000000"/>
                          </a:solidFill>
                          <a:effectLst/>
                          <a:latin typeface="+mn-lt"/>
                          <a:hlinkClick r:id="rId5" action="ppaction://hlinksldjump"/>
                        </a:rPr>
                        <a:t>Albuterol Sulfate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baseline="0" dirty="0" smtClean="0">
                          <a:solidFill>
                            <a:srgbClr val="000000"/>
                          </a:solidFill>
                          <a:effectLst/>
                          <a:latin typeface="+mn-lt"/>
                        </a:rPr>
                        <a:t>5</a:t>
                      </a:r>
                      <a:endParaRPr lang="en-US" sz="9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err="1">
                          <a:solidFill>
                            <a:srgbClr val="000000"/>
                          </a:solidFill>
                          <a:effectLst/>
                          <a:latin typeface="Calibri"/>
                          <a:hlinkClick r:id="rId6" action="ppaction://hlinksldjump"/>
                        </a:rPr>
                        <a:t>Lidocaine</a:t>
                      </a:r>
                      <a:r>
                        <a:rPr lang="en-US" sz="1100" b="0" dirty="0">
                          <a:solidFill>
                            <a:srgbClr val="000000"/>
                          </a:solidFill>
                          <a:effectLst/>
                          <a:latin typeface="Calibri"/>
                          <a:hlinkClick r:id="rId6" action="ppaction://hlinksldjump"/>
                        </a:rPr>
                        <a:t> </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dirty="0" smtClean="0">
                          <a:solidFill>
                            <a:srgbClr val="000000"/>
                          </a:solidFill>
                          <a:effectLst/>
                          <a:latin typeface="+mn-lt"/>
                        </a:rPr>
                        <a:t>27</a:t>
                      </a:r>
                      <a:endParaRPr lang="en-US" sz="900" b="0" i="0" u="none" strike="noStrike" kern="100" spc="0" dirty="0">
                        <a:solidFill>
                          <a:srgbClr val="000000"/>
                        </a:solidFill>
                        <a:effectLst/>
                        <a:latin typeface="+mn-lt"/>
                      </a:endParaRPr>
                    </a:p>
                  </a:txBody>
                  <a:tcPr marL="45720" marR="45720" anchor="ctr"/>
                </a:tc>
                <a:extLst>
                  <a:ext uri="{0D108BD9-81ED-4DB2-BD59-A6C34878D82A}">
                    <a16:rowId xmlns="" xmlns:a16="http://schemas.microsoft.com/office/drawing/2014/main" val="10002"/>
                  </a:ext>
                </a:extLst>
              </a:tr>
              <a:tr h="396808">
                <a:tc>
                  <a:txBody>
                    <a:bodyPr/>
                    <a:lstStyle/>
                    <a:p>
                      <a:pPr rtl="0" fontAlgn="b"/>
                      <a:r>
                        <a:rPr lang="en-US" sz="1100" b="0" dirty="0" smtClean="0">
                          <a:solidFill>
                            <a:srgbClr val="000000"/>
                          </a:solidFill>
                          <a:effectLst/>
                          <a:latin typeface="+mn-lt"/>
                          <a:hlinkClick r:id="rId7" action="ppaction://hlinksldjump"/>
                        </a:rPr>
                        <a:t>Amiodarone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baseline="0" dirty="0" smtClean="0">
                          <a:solidFill>
                            <a:srgbClr val="000000"/>
                          </a:solidFill>
                          <a:effectLst/>
                          <a:latin typeface="+mn-lt"/>
                        </a:rPr>
                        <a:t>6</a:t>
                      </a:r>
                      <a:endParaRPr lang="en-US" sz="9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8" action="ppaction://hlinksldjump"/>
                        </a:rPr>
                        <a:t>Lorazepam</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dirty="0" smtClean="0">
                          <a:solidFill>
                            <a:srgbClr val="000000"/>
                          </a:solidFill>
                          <a:effectLst/>
                          <a:latin typeface="+mn-lt"/>
                        </a:rPr>
                        <a:t>28</a:t>
                      </a:r>
                      <a:endParaRPr lang="en-US" sz="900" b="0" i="0" u="none" strike="noStrike" kern="100" spc="0" dirty="0">
                        <a:solidFill>
                          <a:srgbClr val="000000"/>
                        </a:solidFill>
                        <a:effectLst/>
                        <a:latin typeface="+mn-lt"/>
                      </a:endParaRPr>
                    </a:p>
                  </a:txBody>
                  <a:tcPr marL="45720" marR="45720" anchor="ctr"/>
                </a:tc>
                <a:extLst>
                  <a:ext uri="{0D108BD9-81ED-4DB2-BD59-A6C34878D82A}">
                    <a16:rowId xmlns="" xmlns:a16="http://schemas.microsoft.com/office/drawing/2014/main" val="10003"/>
                  </a:ext>
                </a:extLst>
              </a:tr>
              <a:tr h="323925">
                <a:tc>
                  <a:txBody>
                    <a:bodyPr/>
                    <a:lstStyle/>
                    <a:p>
                      <a:pPr rtl="0" fontAlgn="b"/>
                      <a:r>
                        <a:rPr lang="en-US" sz="1100" b="0" dirty="0" smtClean="0">
                          <a:solidFill>
                            <a:srgbClr val="000000"/>
                          </a:solidFill>
                          <a:effectLst/>
                          <a:latin typeface="+mn-lt"/>
                          <a:hlinkClick r:id="rId9" action="ppaction://hlinksldjump"/>
                        </a:rPr>
                        <a:t>Aspirin,</a:t>
                      </a:r>
                      <a:r>
                        <a:rPr lang="en-US" sz="1100" b="0" baseline="0" dirty="0" smtClean="0">
                          <a:solidFill>
                            <a:srgbClr val="000000"/>
                          </a:solidFill>
                          <a:effectLst/>
                          <a:latin typeface="+mn-lt"/>
                          <a:hlinkClick r:id="rId9" action="ppaction://hlinksldjump"/>
                        </a:rPr>
                        <a:t> </a:t>
                      </a:r>
                      <a:r>
                        <a:rPr lang="en-US" sz="1100" b="0" dirty="0" smtClean="0">
                          <a:solidFill>
                            <a:srgbClr val="000000"/>
                          </a:solidFill>
                          <a:effectLst/>
                          <a:latin typeface="+mn-lt"/>
                          <a:hlinkClick r:id="rId9" action="ppaction://hlinksldjump"/>
                        </a:rPr>
                        <a:t>Acetylsalicylic Acid, ASA</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baseline="0" dirty="0" smtClean="0">
                          <a:solidFill>
                            <a:srgbClr val="000000"/>
                          </a:solidFill>
                          <a:effectLst/>
                          <a:latin typeface="+mn-lt"/>
                        </a:rPr>
                        <a:t>7</a:t>
                      </a:r>
                      <a:endParaRPr lang="en-US" sz="9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10" action="ppaction://hlinksldjump"/>
                        </a:rPr>
                        <a:t>Magnesium Sulfate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900" b="0" i="0" u="none" strike="noStrike" kern="100" spc="0" dirty="0" smtClean="0">
                          <a:solidFill>
                            <a:srgbClr val="000000"/>
                          </a:solidFill>
                          <a:effectLst/>
                          <a:latin typeface="+mn-lt"/>
                        </a:rPr>
                        <a:t>29</a:t>
                      </a:r>
                      <a:endParaRPr lang="en-US" sz="900" b="0" i="0" u="none" strike="noStrike" kern="100" spc="0" dirty="0">
                        <a:solidFill>
                          <a:srgbClr val="000000"/>
                        </a:solidFill>
                        <a:effectLst/>
                        <a:latin typeface="+mn-lt"/>
                      </a:endParaRPr>
                    </a:p>
                  </a:txBody>
                  <a:tcPr marL="45720" marR="45720" anchor="ctr"/>
                </a:tc>
                <a:extLst>
                  <a:ext uri="{0D108BD9-81ED-4DB2-BD59-A6C34878D82A}">
                    <a16:rowId xmlns="" xmlns:a16="http://schemas.microsoft.com/office/drawing/2014/main" val="10004"/>
                  </a:ext>
                </a:extLst>
              </a:tr>
              <a:tr h="323925">
                <a:tc>
                  <a:txBody>
                    <a:bodyPr/>
                    <a:lstStyle/>
                    <a:p>
                      <a:pPr rtl="0" fontAlgn="b"/>
                      <a:r>
                        <a:rPr lang="en-US" sz="1100" b="0" dirty="0" smtClean="0">
                          <a:solidFill>
                            <a:srgbClr val="000000"/>
                          </a:solidFill>
                          <a:effectLst/>
                          <a:latin typeface="+mn-lt"/>
                          <a:hlinkClick r:id="rId11" action="ppaction://hlinksldjump"/>
                        </a:rPr>
                        <a:t>Atropine Sulfate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baseline="0" dirty="0" smtClean="0">
                          <a:solidFill>
                            <a:srgbClr val="000000"/>
                          </a:solidFill>
                          <a:effectLst/>
                          <a:latin typeface="+mn-lt"/>
                        </a:rPr>
                        <a:t>8</a:t>
                      </a:r>
                      <a:endParaRPr lang="en-US" sz="11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12" action="ppaction://hlinksldjump"/>
                        </a:rPr>
                        <a:t>Methylprednisolone Sodium Succinate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30</a:t>
                      </a:r>
                      <a:endParaRPr lang="en-US" sz="1100" b="0" i="0" u="none" strike="noStrike" kern="100" spc="0" dirty="0">
                        <a:solidFill>
                          <a:srgbClr val="000000"/>
                        </a:solidFill>
                        <a:effectLst/>
                        <a:latin typeface="+mn-lt"/>
                      </a:endParaRPr>
                    </a:p>
                  </a:txBody>
                  <a:tcPr marL="45720" marR="45720" anchor="ctr"/>
                </a:tc>
                <a:extLst>
                  <a:ext uri="{0D108BD9-81ED-4DB2-BD59-A6C34878D82A}">
                    <a16:rowId xmlns="" xmlns:a16="http://schemas.microsoft.com/office/drawing/2014/main" val="10005"/>
                  </a:ext>
                </a:extLst>
              </a:tr>
              <a:tr h="406019">
                <a:tc>
                  <a:txBody>
                    <a:bodyPr/>
                    <a:lstStyle/>
                    <a:p>
                      <a:pPr rtl="0" fontAlgn="b"/>
                      <a:r>
                        <a:rPr lang="en-US" sz="1100" b="0" dirty="0" smtClean="0">
                          <a:solidFill>
                            <a:srgbClr val="000000"/>
                          </a:solidFill>
                          <a:effectLst/>
                          <a:latin typeface="+mn-lt"/>
                          <a:hlinkClick r:id="rId13" action="ppaction://hlinksldjump"/>
                        </a:rPr>
                        <a:t>Calcium Chloride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baseline="0" dirty="0" smtClean="0">
                          <a:solidFill>
                            <a:srgbClr val="000000"/>
                          </a:solidFill>
                          <a:effectLst/>
                          <a:latin typeface="+mn-lt"/>
                        </a:rPr>
                        <a:t>9</a:t>
                      </a:r>
                      <a:endParaRPr lang="en-US" sz="1100" b="0" i="0" u="none" strike="noStrike" kern="100" spc="0" baseline="0" dirty="0">
                        <a:solidFill>
                          <a:srgbClr val="000000"/>
                        </a:solidFill>
                        <a:effectLst/>
                        <a:latin typeface="+mn-lt"/>
                      </a:endParaRPr>
                    </a:p>
                  </a:txBody>
                  <a:tcPr marL="45720" marR="45720" anchor="ctr"/>
                </a:tc>
                <a:tc>
                  <a:txBody>
                    <a:bodyPr/>
                    <a:lstStyle/>
                    <a:p>
                      <a:pPr rtl="0" fontAlgn="b"/>
                      <a:r>
                        <a:rPr lang="en-US" sz="1100" b="0" dirty="0" smtClean="0">
                          <a:solidFill>
                            <a:srgbClr val="000000"/>
                          </a:solidFill>
                          <a:effectLst/>
                          <a:latin typeface="+mn-lt"/>
                          <a:hlinkClick r:id="rId14" action="ppaction://hlinksldjump"/>
                        </a:rPr>
                        <a:t>Midazolam</a:t>
                      </a:r>
                      <a:r>
                        <a:rPr lang="en-US" sz="1100" b="0" dirty="0" smtClean="0">
                          <a:solidFill>
                            <a:srgbClr val="000000"/>
                          </a:solidFill>
                          <a:effectLst/>
                          <a:latin typeface="+mn-lt"/>
                        </a:rPr>
                        <a:t> </a:t>
                      </a:r>
                      <a:endParaRPr lang="en-US" sz="1100" b="0" i="1" dirty="0" smtClean="0">
                        <a:solidFill>
                          <a:srgbClr val="000000"/>
                        </a:solidFill>
                        <a:effectLst>
                          <a:outerShdw blurRad="38100" dist="38100" dir="2700000" algn="tl">
                            <a:srgbClr val="000000">
                              <a:alpha val="43137"/>
                            </a:srgbClr>
                          </a:outerShdw>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31</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06"/>
                  </a:ext>
                </a:extLst>
              </a:tr>
              <a:tr h="323925">
                <a:tc>
                  <a:txBody>
                    <a:bodyPr/>
                    <a:lstStyle/>
                    <a:p>
                      <a:pPr rtl="0" fontAlgn="b"/>
                      <a:r>
                        <a:rPr lang="it-IT" sz="1100" b="0" dirty="0" smtClean="0">
                          <a:solidFill>
                            <a:srgbClr val="000000"/>
                          </a:solidFill>
                          <a:effectLst/>
                          <a:latin typeface="+mn-lt"/>
                          <a:hlinkClick r:id="rId15" action="ppaction://hlinksldjump"/>
                        </a:rPr>
                        <a:t>Calcium Gluconate 2.5% topical gel</a:t>
                      </a:r>
                      <a:endParaRPr lang="it-IT"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10</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16" action="ppaction://hlinksldjump"/>
                        </a:rPr>
                        <a:t>Morphine Sulfate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32</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07"/>
                  </a:ext>
                </a:extLst>
              </a:tr>
              <a:tr h="323925">
                <a:tc>
                  <a:txBody>
                    <a:bodyPr/>
                    <a:lstStyle/>
                    <a:p>
                      <a:pPr rtl="0" fontAlgn="b"/>
                      <a:r>
                        <a:rPr lang="en-US" sz="1100" b="0" dirty="0" smtClean="0">
                          <a:solidFill>
                            <a:srgbClr val="000000"/>
                          </a:solidFill>
                          <a:effectLst/>
                          <a:latin typeface="Calibri"/>
                          <a:hlinkClick r:id="rId17" action="ppaction://hlinksldjump"/>
                        </a:rPr>
                        <a:t>Calcium</a:t>
                      </a:r>
                      <a:r>
                        <a:rPr lang="en-US" sz="1100" b="0" baseline="0" dirty="0" smtClean="0">
                          <a:solidFill>
                            <a:srgbClr val="000000"/>
                          </a:solidFill>
                          <a:effectLst/>
                          <a:latin typeface="Calibri"/>
                          <a:hlinkClick r:id="rId17" action="ppaction://hlinksldjump"/>
                        </a:rPr>
                        <a:t> Gluconate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11</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18" action="ppaction://hlinksldjump"/>
                        </a:rPr>
                        <a:t>Naloxone </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33</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08"/>
                  </a:ext>
                </a:extLst>
              </a:tr>
              <a:tr h="323925">
                <a:tc>
                  <a:txBody>
                    <a:bodyPr/>
                    <a:lstStyle/>
                    <a:p>
                      <a:pPr rtl="0" fontAlgn="b"/>
                      <a:r>
                        <a:rPr lang="it-IT" sz="1100" b="0" dirty="0" smtClean="0">
                          <a:solidFill>
                            <a:srgbClr val="000000"/>
                          </a:solidFill>
                          <a:effectLst/>
                          <a:latin typeface="+mn-lt"/>
                          <a:hlinkClick r:id="rId19" action="ppaction://hlinksldjump"/>
                        </a:rPr>
                        <a:t>Dexamethasone Sodium Phosphate</a:t>
                      </a:r>
                      <a:endParaRPr lang="it-IT"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12</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20" action="ppaction://hlinksldjump"/>
                        </a:rPr>
                        <a:t>Nitroglycerin</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34</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09"/>
                  </a:ext>
                </a:extLst>
              </a:tr>
              <a:tr h="323925">
                <a:tc>
                  <a:txBody>
                    <a:bodyPr/>
                    <a:lstStyle/>
                    <a:p>
                      <a:pPr rtl="0" fontAlgn="b"/>
                      <a:r>
                        <a:rPr lang="en-US" sz="1100" b="0" dirty="0" smtClean="0">
                          <a:solidFill>
                            <a:srgbClr val="000000"/>
                          </a:solidFill>
                          <a:effectLst/>
                          <a:latin typeface="+mn-lt"/>
                          <a:hlinkClick r:id="rId21" action="ppaction://hlinksldjump"/>
                        </a:rPr>
                        <a:t>Dextrose  </a:t>
                      </a:r>
                      <a:r>
                        <a:rPr lang="en-US" sz="1100" b="0" dirty="0" smtClean="0">
                          <a:solidFill>
                            <a:srgbClr val="000000"/>
                          </a:solidFill>
                          <a:effectLst/>
                          <a:latin typeface="+mn-lt"/>
                        </a:rPr>
                        <a:t> </a:t>
                      </a:r>
                      <a:endParaRPr lang="en-US" sz="1100" b="0" i="1" dirty="0" smtClean="0">
                        <a:solidFill>
                          <a:srgbClr val="000000"/>
                        </a:solidFill>
                        <a:effectLst>
                          <a:outerShdw blurRad="38100" dist="38100" dir="2700000" algn="tl">
                            <a:srgbClr val="000000">
                              <a:alpha val="43137"/>
                            </a:srgbClr>
                          </a:outerShdw>
                        </a:effectLst>
                        <a:latin typeface="+mn-lt"/>
                      </a:endParaRPr>
                    </a:p>
                  </a:txBody>
                  <a:tcPr marL="28575" marR="28575" marT="19050" marB="19050" anchor="ctr"/>
                </a:tc>
                <a:tc>
                  <a:txBody>
                    <a:bodyPr/>
                    <a:lstStyle/>
                    <a:p>
                      <a:pPr marL="0" marR="0" lvl="0" indent="0" algn="ctr" defTabSz="0" rtl="0" eaLnBrk="1" fontAlgn="b"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smtClean="0">
                          <a:ln>
                            <a:noFill/>
                          </a:ln>
                          <a:solidFill>
                            <a:srgbClr val="000000"/>
                          </a:solidFill>
                          <a:effectLst/>
                          <a:uLnTx/>
                          <a:uFillTx/>
                          <a:latin typeface="+mn-lt"/>
                          <a:ea typeface="+mn-ea"/>
                          <a:cs typeface="+mn-cs"/>
                        </a:rPr>
                        <a:t>13</a:t>
                      </a:r>
                      <a:endParaRPr kumimoji="0" lang="en-US" sz="1100" b="0" i="0" u="none" strike="noStrike" kern="100" cap="none" spc="0" normalizeH="0" baseline="0" noProof="0" dirty="0">
                        <a:ln>
                          <a:noFill/>
                        </a:ln>
                        <a:solidFill>
                          <a:srgbClr val="000000"/>
                        </a:solidFill>
                        <a:effectLst/>
                        <a:uLnTx/>
                        <a:uFillTx/>
                        <a:latin typeface="+mn-lt"/>
                        <a:ea typeface="+mn-ea"/>
                        <a:cs typeface="+mn-cs"/>
                      </a:endParaRPr>
                    </a:p>
                  </a:txBody>
                  <a:tcPr marL="45720" marR="45720" anchor="ctr"/>
                </a:tc>
                <a:tc>
                  <a:txBody>
                    <a:bodyPr/>
                    <a:lstStyle/>
                    <a:p>
                      <a:pPr rtl="0" fontAlgn="b"/>
                      <a:r>
                        <a:rPr lang="en-US" sz="1100" b="0" dirty="0">
                          <a:solidFill>
                            <a:srgbClr val="000000"/>
                          </a:solidFill>
                          <a:effectLst/>
                          <a:latin typeface="Calibri"/>
                          <a:hlinkClick r:id="rId22" action="ppaction://hlinksldjump"/>
                        </a:rPr>
                        <a:t>Norepinephrine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35</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0"/>
                  </a:ext>
                </a:extLst>
              </a:tr>
              <a:tr h="323925">
                <a:tc>
                  <a:txBody>
                    <a:bodyPr/>
                    <a:lstStyle/>
                    <a:p>
                      <a:pPr rtl="0" fontAlgn="b"/>
                      <a:r>
                        <a:rPr lang="en-US" sz="1100" b="0" dirty="0">
                          <a:solidFill>
                            <a:srgbClr val="000000"/>
                          </a:solidFill>
                          <a:effectLst/>
                          <a:latin typeface="Calibri"/>
                          <a:hlinkClick r:id="rId23" action="ppaction://hlinksldjump"/>
                        </a:rPr>
                        <a:t>Diazepam</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14</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24" action="ppaction://hlinksldjump"/>
                        </a:rPr>
                        <a:t>Ondansetron</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36</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1"/>
                  </a:ext>
                </a:extLst>
              </a:tr>
              <a:tr h="323925">
                <a:tc>
                  <a:txBody>
                    <a:bodyPr/>
                    <a:lstStyle/>
                    <a:p>
                      <a:pPr rtl="0" fontAlgn="b"/>
                      <a:r>
                        <a:rPr lang="en-US" sz="1100" b="0" dirty="0">
                          <a:solidFill>
                            <a:srgbClr val="000000"/>
                          </a:solidFill>
                          <a:effectLst/>
                          <a:latin typeface="Calibri"/>
                          <a:hlinkClick r:id="rId25" action="ppaction://hlinksldjump"/>
                        </a:rPr>
                        <a:t>Diltiazem</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15</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26" action="ppaction://hlinksldjump"/>
                        </a:rPr>
                        <a:t>Oxytocin</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37</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2"/>
                  </a:ext>
                </a:extLst>
              </a:tr>
              <a:tr h="323925">
                <a:tc>
                  <a:txBody>
                    <a:bodyPr/>
                    <a:lstStyle/>
                    <a:p>
                      <a:pPr rtl="0" fontAlgn="b"/>
                      <a:r>
                        <a:rPr lang="en-US" sz="1100" b="0" dirty="0">
                          <a:solidFill>
                            <a:srgbClr val="000000"/>
                          </a:solidFill>
                          <a:effectLst/>
                          <a:latin typeface="Calibri"/>
                          <a:hlinkClick r:id="rId27" action="ppaction://hlinksldjump"/>
                        </a:rPr>
                        <a:t>Diphenhydramine </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16</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smtClean="0">
                          <a:solidFill>
                            <a:srgbClr val="000000"/>
                          </a:solidFill>
                          <a:effectLst/>
                          <a:latin typeface="Calibri"/>
                          <a:hlinkClick r:id="rId28" action="ppaction://hlinksldjump"/>
                        </a:rPr>
                        <a:t>Phenylephrine Nasal</a:t>
                      </a:r>
                      <a:r>
                        <a:rPr lang="en-US" sz="1100" b="0" baseline="0" dirty="0" smtClean="0">
                          <a:solidFill>
                            <a:srgbClr val="000000"/>
                          </a:solidFill>
                          <a:effectLst/>
                          <a:latin typeface="Calibri"/>
                          <a:hlinkClick r:id="rId28" action="ppaction://hlinksldjump"/>
                        </a:rPr>
                        <a:t> </a:t>
                      </a:r>
                      <a:r>
                        <a:rPr lang="en-US" sz="1100" b="0" dirty="0" smtClean="0">
                          <a:solidFill>
                            <a:srgbClr val="000000"/>
                          </a:solidFill>
                          <a:effectLst/>
                          <a:latin typeface="Calibri"/>
                          <a:hlinkClick r:id="rId28" action="ppaction://hlinksldjump"/>
                        </a:rPr>
                        <a:t>Spray </a:t>
                      </a:r>
                      <a:r>
                        <a:rPr lang="en-US" sz="1100" b="0" dirty="0">
                          <a:solidFill>
                            <a:srgbClr val="000000"/>
                          </a:solidFill>
                          <a:effectLst/>
                          <a:latin typeface="Calibri"/>
                          <a:hlinkClick r:id="rId28" action="ppaction://hlinksldjump"/>
                        </a:rPr>
                        <a:t>0.5%</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38</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3"/>
                  </a:ext>
                </a:extLst>
              </a:tr>
              <a:tr h="406019">
                <a:tc>
                  <a:txBody>
                    <a:bodyPr/>
                    <a:lstStyle/>
                    <a:p>
                      <a:pPr rtl="0" fontAlgn="b"/>
                      <a:r>
                        <a:rPr lang="en-US" sz="1100" b="0" dirty="0" smtClean="0">
                          <a:solidFill>
                            <a:srgbClr val="000000"/>
                          </a:solidFill>
                          <a:effectLst/>
                          <a:latin typeface="Calibri"/>
                          <a:hlinkClick r:id="rId29" action="ppaction://hlinksldjump"/>
                        </a:rPr>
                        <a:t>Dopamine (2 pages</a:t>
                      </a:r>
                      <a:r>
                        <a:rPr lang="en-US" sz="1100" b="0" dirty="0" smtClean="0">
                          <a:solidFill>
                            <a:srgbClr val="000000"/>
                          </a:solidFill>
                          <a:effectLst>
                            <a:outerShdw blurRad="38100" dist="38100" dir="2700000" algn="tl">
                              <a:srgbClr val="000000">
                                <a:alpha val="43137"/>
                              </a:srgbClr>
                            </a:outerShdw>
                          </a:effectLst>
                          <a:latin typeface="Calibri"/>
                          <a:hlinkClick r:id="rId29" action="ppaction://hlinksldjump"/>
                        </a:rPr>
                        <a:t>)      </a:t>
                      </a:r>
                      <a:endParaRPr lang="en-US" sz="1100" b="0" i="1" dirty="0">
                        <a:solidFill>
                          <a:srgbClr val="000000"/>
                        </a:solidFill>
                        <a:effectLst>
                          <a:outerShdw blurRad="38100" dist="38100" dir="2700000" algn="tl">
                            <a:srgbClr val="000000">
                              <a:alpha val="43137"/>
                            </a:srgbClr>
                          </a:outerShdw>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17-18</a:t>
                      </a:r>
                      <a:endParaRPr lang="en-US" sz="1100" b="0" i="0" u="none" strike="noStrike" kern="100" spc="0" dirty="0">
                        <a:solidFill>
                          <a:srgbClr val="000000"/>
                        </a:solidFill>
                        <a:effectLst/>
                        <a:latin typeface="+mn-lt"/>
                      </a:endParaRPr>
                    </a:p>
                  </a:txBody>
                  <a:tcPr marL="45720" marR="45720" anchor="ctr"/>
                </a:tc>
                <a:tc>
                  <a:txBody>
                    <a:bodyPr/>
                    <a:lstStyle/>
                    <a:p>
                      <a:r>
                        <a:rPr lang="en-US" sz="1100" dirty="0" err="1" smtClean="0">
                          <a:hlinkClick r:id="rId30" action="ppaction://hlinksldjump"/>
                        </a:rPr>
                        <a:t>Pralidoxime</a:t>
                      </a:r>
                      <a:r>
                        <a:rPr lang="en-US" sz="1100" baseline="0" dirty="0" smtClean="0">
                          <a:hlinkClick r:id="rId30" action="ppaction://hlinksldjump"/>
                        </a:rPr>
                        <a:t> </a:t>
                      </a:r>
                      <a:r>
                        <a:rPr lang="en-US" sz="1100" baseline="0" dirty="0" err="1" smtClean="0">
                          <a:hlinkClick r:id="rId30" action="ppaction://hlinksldjump"/>
                        </a:rPr>
                        <a:t>Autoinjector</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39</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4"/>
                  </a:ext>
                </a:extLst>
              </a:tr>
              <a:tr h="323925">
                <a:tc>
                  <a:txBody>
                    <a:bodyPr/>
                    <a:lstStyle/>
                    <a:p>
                      <a:r>
                        <a:rPr lang="en-US" sz="1100" dirty="0" smtClean="0">
                          <a:hlinkClick r:id="rId31" action="ppaction://hlinksldjump"/>
                        </a:rPr>
                        <a:t>Epinephrine </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19</a:t>
                      </a:r>
                      <a:endParaRPr lang="en-US" sz="1100" b="0" i="0" u="none" strike="noStrike" kern="100" spc="0" dirty="0">
                        <a:solidFill>
                          <a:srgbClr val="000000"/>
                        </a:solidFill>
                        <a:effectLst/>
                        <a:latin typeface="+mn-lt"/>
                      </a:endParaRPr>
                    </a:p>
                  </a:txBody>
                  <a:tcPr marL="45720" marR="45720" anchor="ctr"/>
                </a:tc>
                <a:tc>
                  <a:txBody>
                    <a:bodyPr/>
                    <a:lstStyle/>
                    <a:p>
                      <a:r>
                        <a:rPr lang="en-US" sz="1100" dirty="0" err="1" smtClean="0">
                          <a:hlinkClick r:id="rId32" action="ppaction://hlinksldjump"/>
                        </a:rPr>
                        <a:t>Proparacaine</a:t>
                      </a:r>
                      <a:r>
                        <a:rPr lang="en-US" sz="1100" baseline="0" dirty="0" smtClean="0">
                          <a:hlinkClick r:id="rId32" action="ppaction://hlinksldjump"/>
                        </a:rPr>
                        <a:t> Ophthalmic</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40</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5"/>
                  </a:ext>
                </a:extLst>
              </a:tr>
              <a:tr h="406019">
                <a:tc>
                  <a:txBody>
                    <a:bodyPr/>
                    <a:lstStyle/>
                    <a:p>
                      <a:r>
                        <a:rPr lang="en-US" sz="1100" dirty="0" smtClean="0">
                          <a:hlinkClick r:id="rId33" action="ppaction://hlinksldjump"/>
                        </a:rPr>
                        <a:t>Etomidate</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20</a:t>
                      </a:r>
                      <a:endParaRPr lang="en-US" sz="1100" b="0" i="0" u="none" strike="noStrike" kern="100" spc="0" dirty="0">
                        <a:solidFill>
                          <a:srgbClr val="000000"/>
                        </a:solidFill>
                        <a:effectLst/>
                        <a:latin typeface="+mn-lt"/>
                      </a:endParaRPr>
                    </a:p>
                  </a:txBody>
                  <a:tcPr marL="45720" marR="45720" anchor="ctr"/>
                </a:tc>
                <a:tc>
                  <a:txBody>
                    <a:bodyPr/>
                    <a:lstStyle/>
                    <a:p>
                      <a:r>
                        <a:rPr lang="en-US" sz="1100" dirty="0" err="1" smtClean="0">
                          <a:hlinkClick r:id="rId34" action="ppaction://hlinksldjump"/>
                        </a:rPr>
                        <a:t>Rocuronium</a:t>
                      </a:r>
                      <a:endParaRPr lang="en-US" sz="1100" dirty="0"/>
                    </a:p>
                  </a:txBody>
                  <a:tcPr marL="28575" marR="28575" marT="19050" marB="19050" anchor="ctr"/>
                </a:tc>
                <a:tc>
                  <a:txBody>
                    <a:bodyPr/>
                    <a:lstStyle/>
                    <a:p>
                      <a:pPr marL="0" marR="0" lvl="0" indent="0" algn="ctr" defTabSz="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mn-ea"/>
                          <a:cs typeface="+mn-cs"/>
                        </a:rPr>
                        <a:t>41</a:t>
                      </a:r>
                      <a:endParaRPr kumimoji="0" lang="en-US" sz="1100" b="0" i="0" u="none" strike="noStrike" kern="1200" cap="none" spc="0" normalizeH="0" baseline="0" noProof="0" dirty="0">
                        <a:ln>
                          <a:noFill/>
                        </a:ln>
                        <a:solidFill>
                          <a:srgbClr val="000000"/>
                        </a:solidFill>
                        <a:effectLst/>
                        <a:uLnTx/>
                        <a:uFillTx/>
                        <a:latin typeface="+mn-lt"/>
                        <a:ea typeface="+mn-ea"/>
                        <a:cs typeface="+mn-cs"/>
                      </a:endParaRPr>
                    </a:p>
                  </a:txBody>
                  <a:tcPr marL="45720" marR="45720" anchor="ctr"/>
                </a:tc>
                <a:extLst>
                  <a:ext uri="{0D108BD9-81ED-4DB2-BD59-A6C34878D82A}">
                    <a16:rowId xmlns="" xmlns:a16="http://schemas.microsoft.com/office/drawing/2014/main" val="10016"/>
                  </a:ext>
                </a:extLst>
              </a:tr>
              <a:tr h="323925">
                <a:tc>
                  <a:txBody>
                    <a:bodyPr/>
                    <a:lstStyle/>
                    <a:p>
                      <a:r>
                        <a:rPr lang="en-US" sz="1100" dirty="0" smtClean="0">
                          <a:hlinkClick r:id="rId35" action="ppaction://hlinksldjump"/>
                        </a:rPr>
                        <a:t>Fentanyl </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21</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36" action="ppaction://hlinksldjump"/>
                        </a:rPr>
                        <a:t>Sodium </a:t>
                      </a:r>
                      <a:r>
                        <a:rPr lang="en-US" sz="1100" b="0" dirty="0" smtClean="0">
                          <a:solidFill>
                            <a:srgbClr val="000000"/>
                          </a:solidFill>
                          <a:effectLst/>
                          <a:latin typeface="Calibri"/>
                          <a:hlinkClick r:id="rId36" action="ppaction://hlinksldjump"/>
                        </a:rPr>
                        <a:t>Bicarbonate 7.5%─8.4%  </a:t>
                      </a:r>
                      <a:endParaRPr lang="en-US" sz="1100" b="0" i="1" dirty="0">
                        <a:solidFill>
                          <a:srgbClr val="000000"/>
                        </a:solidFill>
                        <a:effectLst>
                          <a:outerShdw blurRad="38100" dist="38100" dir="2700000" algn="tl">
                            <a:srgbClr val="000000">
                              <a:alpha val="43137"/>
                            </a:srgbClr>
                          </a:outerShdw>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42</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7"/>
                  </a:ext>
                </a:extLst>
              </a:tr>
              <a:tr h="323925">
                <a:tc>
                  <a:txBody>
                    <a:bodyPr/>
                    <a:lstStyle/>
                    <a:p>
                      <a:pPr rtl="0" fontAlgn="b"/>
                      <a:r>
                        <a:rPr lang="en-US" sz="1100" b="0" dirty="0" smtClean="0">
                          <a:solidFill>
                            <a:srgbClr val="000000"/>
                          </a:solidFill>
                          <a:effectLst/>
                          <a:latin typeface="+mn-lt"/>
                          <a:hlinkClick r:id="rId37" action="ppaction://hlinksldjump"/>
                        </a:rPr>
                        <a:t>Glucagon</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22</a:t>
                      </a:r>
                      <a:endParaRPr lang="en-US" sz="1100" b="0" i="0" u="none" strike="noStrike" kern="100" spc="0" dirty="0">
                        <a:solidFill>
                          <a:srgbClr val="000000"/>
                        </a:solidFill>
                        <a:effectLst/>
                        <a:latin typeface="+mn-lt"/>
                      </a:endParaRPr>
                    </a:p>
                  </a:txBody>
                  <a:tcPr marL="45720" marR="45720" anchor="ctr"/>
                </a:tc>
                <a:tc>
                  <a:txBody>
                    <a:bodyPr/>
                    <a:lstStyle/>
                    <a:p>
                      <a:pPr rtl="0" fontAlgn="b"/>
                      <a:r>
                        <a:rPr lang="en-US" sz="1100" b="0" dirty="0">
                          <a:solidFill>
                            <a:srgbClr val="000000"/>
                          </a:solidFill>
                          <a:effectLst/>
                          <a:latin typeface="Calibri"/>
                          <a:hlinkClick r:id="rId38" action="ppaction://hlinksldjump"/>
                        </a:rPr>
                        <a:t>Succinylcholine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43</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8"/>
                  </a:ext>
                </a:extLst>
              </a:tr>
              <a:tr h="396808">
                <a:tc>
                  <a:txBody>
                    <a:bodyPr/>
                    <a:lstStyle/>
                    <a:p>
                      <a:pPr rtl="0" fontAlgn="b"/>
                      <a:r>
                        <a:rPr lang="en-US" sz="1100" b="0" dirty="0" smtClean="0">
                          <a:solidFill>
                            <a:srgbClr val="000000"/>
                          </a:solidFill>
                          <a:effectLst/>
                          <a:latin typeface="Calibri"/>
                          <a:hlinkClick r:id="rId39" action="ppaction://hlinksldjump"/>
                        </a:rPr>
                        <a:t>Glucose</a:t>
                      </a:r>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23</a:t>
                      </a:r>
                      <a:endParaRPr lang="en-US" sz="1100" b="0" i="0" u="none" strike="noStrike" kern="100" spc="0" dirty="0">
                        <a:solidFill>
                          <a:srgbClr val="000000"/>
                        </a:solidFill>
                        <a:effectLst/>
                        <a:latin typeface="+mn-lt"/>
                      </a:endParaRPr>
                    </a:p>
                  </a:txBody>
                  <a:tcPr marL="45720" marR="4572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hlinkClick r:id="rId40" action="ppaction://hlinksldjump"/>
                        </a:rPr>
                        <a:t>T</a:t>
                      </a:r>
                      <a:r>
                        <a:rPr lang="en-US" sz="1100" b="0" dirty="0" err="1" smtClean="0">
                          <a:solidFill>
                            <a:srgbClr val="000000"/>
                          </a:solidFill>
                          <a:effectLst/>
                          <a:latin typeface="+mn-lt"/>
                          <a:hlinkClick r:id="rId40" action="ppaction://hlinksldjump"/>
                        </a:rPr>
                        <a:t>etracaine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44</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19"/>
                  </a:ext>
                </a:extLst>
              </a:tr>
              <a:tr h="323925">
                <a:tc>
                  <a:txBody>
                    <a:bodyPr/>
                    <a:lstStyle/>
                    <a:p>
                      <a:pPr rtl="0" fontAlgn="b"/>
                      <a:r>
                        <a:rPr lang="en-US" sz="1100" b="0" dirty="0" err="1" smtClean="0">
                          <a:solidFill>
                            <a:srgbClr val="000000"/>
                          </a:solidFill>
                          <a:effectLst/>
                          <a:latin typeface="+mn-lt"/>
                          <a:hlinkClick r:id="rId41" action="ppaction://hlinksldjump"/>
                        </a:rPr>
                        <a:t>Hydroxocobalamin</a:t>
                      </a:r>
                      <a:r>
                        <a:rPr lang="en-US" sz="1100" b="0" dirty="0" smtClean="0">
                          <a:solidFill>
                            <a:srgbClr val="000000"/>
                          </a:solidFill>
                          <a:effectLst/>
                          <a:latin typeface="+mn-lt"/>
                          <a:hlinkClick r:id="rId41" action="ppaction://hlinksldjump"/>
                        </a:rPr>
                        <a:t> aka </a:t>
                      </a:r>
                      <a:r>
                        <a:rPr lang="en-US" sz="1100" b="0" dirty="0" err="1" smtClean="0">
                          <a:solidFill>
                            <a:srgbClr val="000000"/>
                          </a:solidFill>
                          <a:effectLst/>
                          <a:latin typeface="+mn-lt"/>
                          <a:hlinkClick r:id="rId41" action="ppaction://hlinksldjump"/>
                        </a:rPr>
                        <a:t>Cyanokit</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24</a:t>
                      </a:r>
                      <a:endParaRPr lang="en-US" sz="1100" b="0" i="0" u="none" strike="noStrike" kern="100" spc="0" dirty="0">
                        <a:solidFill>
                          <a:srgbClr val="000000"/>
                        </a:solidFill>
                        <a:effectLst/>
                        <a:latin typeface="+mn-lt"/>
                      </a:endParaRPr>
                    </a:p>
                  </a:txBody>
                  <a:tcPr marL="45720" marR="45720" anchor="ctr"/>
                </a:tc>
                <a:tc>
                  <a:txBody>
                    <a:bodyPr/>
                    <a:lstStyle/>
                    <a:p>
                      <a:r>
                        <a:rPr lang="en-US" sz="1100" dirty="0" smtClean="0">
                          <a:hlinkClick r:id="rId42" action="ppaction://hlinksldjump"/>
                        </a:rPr>
                        <a:t>Thiamine (vitamin B1)</a:t>
                      </a:r>
                      <a:endParaRPr lang="en-US" sz="1100" dirty="0" smtClean="0"/>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spc="0" dirty="0" smtClean="0">
                          <a:solidFill>
                            <a:srgbClr val="000000"/>
                          </a:solidFill>
                          <a:effectLst/>
                          <a:latin typeface="+mn-lt"/>
                        </a:rPr>
                        <a:t>45</a:t>
                      </a: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20"/>
                  </a:ext>
                </a:extLst>
              </a:tr>
              <a:tr h="323925">
                <a:tc>
                  <a:txBody>
                    <a:bodyPr/>
                    <a:lstStyle/>
                    <a:p>
                      <a:pPr rtl="0" fontAlgn="b"/>
                      <a:r>
                        <a:rPr lang="en-US" sz="1100" b="0" dirty="0" smtClean="0">
                          <a:solidFill>
                            <a:srgbClr val="000000"/>
                          </a:solidFill>
                          <a:effectLst/>
                          <a:latin typeface="+mn-lt"/>
                          <a:hlinkClick r:id="rId43" action="ppaction://hlinksldjump"/>
                        </a:rPr>
                        <a:t>Ipratropium Bromide</a:t>
                      </a:r>
                      <a:endParaRPr lang="en-US" sz="1100" b="0" dirty="0" smtClean="0">
                        <a:solidFill>
                          <a:srgbClr val="000000"/>
                        </a:solidFill>
                        <a:effectLst/>
                        <a:latin typeface="+mn-lt"/>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r>
                        <a:rPr lang="en-US" sz="1100" b="0" i="0" u="none" strike="noStrike" kern="100" spc="0" dirty="0" smtClean="0">
                          <a:solidFill>
                            <a:srgbClr val="000000"/>
                          </a:solidFill>
                          <a:effectLst/>
                          <a:latin typeface="+mn-lt"/>
                        </a:rPr>
                        <a:t>25</a:t>
                      </a:r>
                      <a:endParaRPr lang="en-US" sz="1100" b="0" i="0" u="none" strike="noStrike" kern="100" spc="0" dirty="0">
                        <a:solidFill>
                          <a:srgbClr val="000000"/>
                        </a:solidFill>
                        <a:effectLst/>
                        <a:latin typeface="+mn-lt"/>
                      </a:endParaRPr>
                    </a:p>
                  </a:txBody>
                  <a:tcPr marL="45720" marR="45720" anchor="ctr"/>
                </a:tc>
                <a:tc>
                  <a:txBody>
                    <a:bodyPr/>
                    <a:lstStyle/>
                    <a:p>
                      <a:pPr rtl="0" fontAlgn="b"/>
                      <a:endParaRPr lang="en-US" sz="1100" b="0" dirty="0">
                        <a:solidFill>
                          <a:srgbClr val="000000"/>
                        </a:solidFill>
                        <a:effectLst/>
                        <a:latin typeface="Calibri"/>
                      </a:endParaRPr>
                    </a:p>
                  </a:txBody>
                  <a:tcPr marL="28575" marR="28575" marT="19050" marB="19050" anchor="ctr"/>
                </a:tc>
                <a:tc>
                  <a:txBody>
                    <a:bodyPr/>
                    <a:lstStyle/>
                    <a:p>
                      <a:pPr marL="0" marR="0" indent="0" algn="ctr" defTabSz="0" rtl="0" eaLnBrk="1" fontAlgn="b" latinLnBrk="0" hangingPunct="1">
                        <a:lnSpc>
                          <a:spcPct val="100000"/>
                        </a:lnSpc>
                        <a:spcBef>
                          <a:spcPts val="0"/>
                        </a:spcBef>
                        <a:spcAft>
                          <a:spcPts val="0"/>
                        </a:spcAft>
                        <a:buClrTx/>
                        <a:buSzTx/>
                        <a:buFontTx/>
                        <a:buNone/>
                        <a:tabLst/>
                        <a:defRPr/>
                      </a:pPr>
                      <a:endParaRPr lang="en-US" sz="1100" b="0" i="0" u="none" strike="noStrike" spc="0" dirty="0">
                        <a:solidFill>
                          <a:srgbClr val="000000"/>
                        </a:solidFill>
                        <a:effectLst/>
                        <a:latin typeface="+mn-lt"/>
                      </a:endParaRPr>
                    </a:p>
                  </a:txBody>
                  <a:tcPr marL="45720" marR="45720" anchor="ctr"/>
                </a:tc>
                <a:extLst>
                  <a:ext uri="{0D108BD9-81ED-4DB2-BD59-A6C34878D82A}">
                    <a16:rowId xmlns="" xmlns:a16="http://schemas.microsoft.com/office/drawing/2014/main" val="10021"/>
                  </a:ext>
                </a:extLst>
              </a:tr>
            </a:tbl>
          </a:graphicData>
        </a:graphic>
      </p:graphicFrame>
      <p:sp>
        <p:nvSpPr>
          <p:cNvPr id="3" name="Rectangle 2"/>
          <p:cNvSpPr/>
          <p:nvPr/>
        </p:nvSpPr>
        <p:spPr>
          <a:xfrm>
            <a:off x="6448799" y="152400"/>
            <a:ext cx="256801" cy="261610"/>
          </a:xfrm>
          <a:prstGeom prst="rect">
            <a:avLst/>
          </a:prstGeom>
        </p:spPr>
        <p:txBody>
          <a:bodyPr wrap="none">
            <a:spAutoFit/>
          </a:bodyPr>
          <a:lstStyle/>
          <a:p>
            <a:pPr lvl="0" algn="ctr" defTabSz="0" fontAlgn="b">
              <a:defRPr/>
            </a:pPr>
            <a:fld id="{4B5DBD95-F82E-4A6D-B135-EE6C29089065}" type="slidenum">
              <a:rPr lang="en-US" sz="1100" kern="0">
                <a:solidFill>
                  <a:srgbClr val="000000"/>
                </a:solidFill>
              </a:rPr>
              <a:pPr lvl="0" algn="ctr" defTabSz="0" fontAlgn="b">
                <a:defRPr/>
              </a:pPr>
              <a:t>3</a:t>
            </a:fld>
            <a:endParaRPr lang="en-US" sz="1100" kern="0" dirty="0">
              <a:solidFill>
                <a:srgbClr val="000000"/>
              </a:solidFill>
            </a:endParaRPr>
          </a:p>
        </p:txBody>
      </p:sp>
      <p:sp>
        <p:nvSpPr>
          <p:cNvPr id="4" name="TextBox 3"/>
          <p:cNvSpPr txBox="1"/>
          <p:nvPr/>
        </p:nvSpPr>
        <p:spPr>
          <a:xfrm>
            <a:off x="685800" y="8229600"/>
            <a:ext cx="5486400" cy="369332"/>
          </a:xfrm>
          <a:prstGeom prst="rect">
            <a:avLst/>
          </a:prstGeom>
          <a:solidFill>
            <a:srgbClr val="FFC000"/>
          </a:solidFill>
        </p:spPr>
        <p:txBody>
          <a:bodyPr wrap="square" rtlCol="0">
            <a:spAutoFit/>
          </a:bodyPr>
          <a:lstStyle/>
          <a:p>
            <a:pPr algn="ctr"/>
            <a:r>
              <a:rPr lang="en-US" dirty="0" smtClean="0"/>
              <a:t>Drugs listed as IV administration can be given IO.</a:t>
            </a:r>
            <a:endParaRPr lang="en-US" dirty="0"/>
          </a:p>
        </p:txBody>
      </p:sp>
    </p:spTree>
    <p:extLst>
      <p:ext uri="{BB962C8B-B14F-4D97-AF65-F5344CB8AC3E}">
        <p14:creationId xmlns:p14="http://schemas.microsoft.com/office/powerpoint/2010/main" val="300907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98722487"/>
              </p:ext>
            </p:extLst>
          </p:nvPr>
        </p:nvGraphicFramePr>
        <p:xfrm>
          <a:off x="328449" y="685800"/>
          <a:ext cx="6201106" cy="524256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Methylprednisolone</a:t>
                      </a:r>
                      <a:r>
                        <a:rPr lang="en-US" sz="1400" b="1" spc="0" baseline="0" dirty="0">
                          <a:solidFill>
                            <a:schemeClr val="tx1"/>
                          </a:solidFill>
                          <a:latin typeface="+mn-lt"/>
                          <a:cs typeface="Calibri"/>
                        </a:rPr>
                        <a:t> Sodium Succinate</a:t>
                      </a:r>
                      <a:r>
                        <a:rPr lang="en-US" sz="1400" b="1" spc="0" dirty="0">
                          <a:solidFill>
                            <a:schemeClr val="tx1"/>
                          </a:solidFill>
                          <a:latin typeface="+mn-lt"/>
                          <a:cs typeface="Calibri"/>
                        </a:rPr>
                        <a:t>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Potent synthetic steroid that inhibits many substances that cause inflammatory </a:t>
                      </a:r>
                      <a:r>
                        <a:rPr lang="en-US" sz="1100" b="0" i="0" u="none" strike="noStrike" baseline="0" dirty="0" smtClean="0">
                          <a:solidFill>
                            <a:schemeClr val="dk1"/>
                          </a:solidFill>
                          <a:latin typeface="+mn-lt"/>
                          <a:ea typeface="+mn-ea"/>
                          <a:cs typeface="+mn-cs"/>
                        </a:rPr>
                        <a:t>response.</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Controls or prevents inflammation by controlling rate of protein synthesis, suppressing migration of </a:t>
                      </a:r>
                      <a:r>
                        <a:rPr lang="en-US" sz="1100" b="0" i="0" u="none" strike="noStrike" baseline="0" dirty="0" err="1">
                          <a:solidFill>
                            <a:schemeClr val="dk1"/>
                          </a:solidFill>
                          <a:latin typeface="+mn-lt"/>
                          <a:ea typeface="+mn-ea"/>
                          <a:cs typeface="+mn-cs"/>
                        </a:rPr>
                        <a:t>polymorphonuclear</a:t>
                      </a:r>
                      <a:r>
                        <a:rPr lang="en-US" sz="1100" b="0" i="0" u="none" strike="noStrike" baseline="0" dirty="0">
                          <a:solidFill>
                            <a:schemeClr val="dk1"/>
                          </a:solidFill>
                          <a:latin typeface="+mn-lt"/>
                          <a:ea typeface="+mn-ea"/>
                          <a:cs typeface="+mn-cs"/>
                        </a:rPr>
                        <a:t> leukocytes (PMNs) and fibroblasts, reversing capillary permeability, and stabilizing lysosomes at cellular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Acute </a:t>
                      </a:r>
                      <a:r>
                        <a:rPr lang="en-US" sz="1100" b="0" i="0" u="none" strike="noStrike" baseline="0" dirty="0" err="1">
                          <a:solidFill>
                            <a:schemeClr val="dk1"/>
                          </a:solidFill>
                          <a:latin typeface="+mn-lt"/>
                          <a:ea typeface="+mn-ea"/>
                          <a:cs typeface="+mn-cs"/>
                        </a:rPr>
                        <a:t>bronchospastic</a:t>
                      </a:r>
                      <a:r>
                        <a:rPr lang="en-US" sz="1100" b="0" i="0" u="none" strike="noStrike" baseline="0" dirty="0">
                          <a:solidFill>
                            <a:schemeClr val="dk1"/>
                          </a:solidFill>
                          <a:latin typeface="+mn-lt"/>
                          <a:ea typeface="+mn-ea"/>
                          <a:cs typeface="+mn-cs"/>
                        </a:rPr>
                        <a:t> disease </a:t>
                      </a:r>
                      <a:r>
                        <a:rPr lang="en-US" sz="1100" b="0" i="0" u="none" strike="noStrike" baseline="0" dirty="0" smtClean="0">
                          <a:solidFill>
                            <a:schemeClr val="dk1"/>
                          </a:solidFill>
                          <a:latin typeface="+mn-lt"/>
                          <a:ea typeface="+mn-ea"/>
                          <a:cs typeface="+mn-cs"/>
                        </a:rPr>
                        <a:t>(asthma </a:t>
                      </a:r>
                      <a:r>
                        <a:rPr lang="en-US" sz="1100" b="0" i="0" u="none" strike="noStrike" baseline="0" dirty="0">
                          <a:solidFill>
                            <a:schemeClr val="dk1"/>
                          </a:solidFill>
                          <a:latin typeface="+mn-lt"/>
                          <a:ea typeface="+mn-ea"/>
                          <a:cs typeface="+mn-cs"/>
                        </a:rPr>
                        <a:t>or </a:t>
                      </a:r>
                      <a:r>
                        <a:rPr lang="en-US" sz="1100" b="0" i="0" u="none" strike="noStrike" baseline="0" dirty="0" smtClean="0">
                          <a:solidFill>
                            <a:schemeClr val="dk1"/>
                          </a:solidFill>
                          <a:latin typeface="+mn-lt"/>
                          <a:ea typeface="+mn-ea"/>
                          <a:cs typeface="+mn-cs"/>
                        </a:rPr>
                        <a:t>COPD).</a:t>
                      </a:r>
                      <a:endParaRPr lang="en-US" sz="1100" b="0" i="0" u="none" strike="noStrike" baseline="0" dirty="0">
                        <a:solidFill>
                          <a:schemeClr val="dk1"/>
                        </a:solidFill>
                        <a:latin typeface="+mn-lt"/>
                        <a:ea typeface="+mn-ea"/>
                        <a:cs typeface="+mn-cs"/>
                      </a:endParaRP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Adrenal Insufficiency.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smtClean="0">
                          <a:solidFill>
                            <a:schemeClr val="tx1"/>
                          </a:solidFill>
                          <a:latin typeface="+mn-lt"/>
                          <a:ea typeface="+mn-ea"/>
                          <a:cs typeface="+mn-cs"/>
                        </a:rPr>
                        <a:t>Traumatic </a:t>
                      </a:r>
                      <a:r>
                        <a:rPr lang="en-US" sz="1100" b="0" i="0" u="none" strike="noStrike" baseline="0" dirty="0">
                          <a:solidFill>
                            <a:schemeClr val="tx1"/>
                          </a:solidFill>
                          <a:latin typeface="+mn-lt"/>
                          <a:ea typeface="+mn-ea"/>
                          <a:cs typeface="+mn-cs"/>
                        </a:rPr>
                        <a:t>brain injury (high doses</a:t>
                      </a:r>
                      <a:r>
                        <a:rPr lang="en-US" sz="1100" b="0" i="0" u="none" strike="noStrike" baseline="0" dirty="0" smtClean="0">
                          <a:solidFill>
                            <a:schemeClr val="tx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tx1"/>
                          </a:solidFill>
                          <a:latin typeface="+mn-lt"/>
                          <a:ea typeface="+mn-ea"/>
                          <a:cs typeface="+mn-cs"/>
                        </a:rPr>
                        <a:t>Methylprednisolone sodium succinate allergy.</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81000">
                <a:tc gridSpan="4">
                  <a:txBody>
                    <a:bodyPr/>
                    <a:lstStyle/>
                    <a:p>
                      <a:pPr marL="0" indent="0">
                        <a:buFont typeface="Arial" panose="020B0604020202020204" pitchFamily="34" charset="0"/>
                        <a:buNone/>
                      </a:pPr>
                      <a:endParaRPr lang="en-US" sz="1100" b="0" i="0" u="none" strike="sng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8 </a:t>
                      </a:r>
                      <a:r>
                        <a:rPr lang="en-US" sz="1100" b="0" i="0" u="none" strike="noStrike" baseline="0" dirty="0" smtClean="0">
                          <a:solidFill>
                            <a:schemeClr val="dk1"/>
                          </a:solidFill>
                          <a:latin typeface="+mn-lt"/>
                          <a:ea typeface="+mn-ea"/>
                          <a:cs typeface="+mn-cs"/>
                        </a:rPr>
                        <a:t>hours</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18</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36 hours </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METHYLPREDNISOLONE SODIUM SUCCINATE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Bronchospasm (due to Asthma and Obstructive Lung Disease):</a:t>
                      </a:r>
                      <a:r>
                        <a:rPr lang="en-US" sz="1100" b="1" u="none" spc="-26" baseline="0" dirty="0">
                          <a:solidFill>
                            <a:srgbClr val="00B050"/>
                          </a:solidFill>
                        </a:rPr>
                        <a:t> </a:t>
                      </a:r>
                      <a:r>
                        <a:rPr lang="en-US" sz="1100" b="1" u="none" spc="-26" dirty="0">
                          <a:solidFill>
                            <a:srgbClr val="00B050"/>
                          </a:solidFill>
                        </a:rPr>
                        <a:t>Adult &amp; Pediatric</a:t>
                      </a:r>
                    </a:p>
                    <a:p>
                      <a:pPr marL="171450" indent="-171450">
                        <a:buFont typeface="Arial" panose="020B0604020202020204" pitchFamily="34" charset="0"/>
                        <a:buChar char="•"/>
                      </a:pPr>
                      <a:r>
                        <a:rPr lang="en-US" sz="1100" b="1" u="none" spc="-9" dirty="0">
                          <a:solidFill>
                            <a:srgbClr val="00B050"/>
                          </a:solidFill>
                        </a:rPr>
                        <a:t>Shock: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30</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3108578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068275367"/>
              </p:ext>
            </p:extLst>
          </p:nvPr>
        </p:nvGraphicFramePr>
        <p:xfrm>
          <a:off x="328449" y="685800"/>
          <a:ext cx="6201106" cy="6400800"/>
        </p:xfrm>
        <a:graphic>
          <a:graphicData uri="http://schemas.openxmlformats.org/drawingml/2006/table">
            <a:tbl>
              <a:tblPr firstRow="1" bandRow="1">
                <a:tableStyleId>{5C22544A-7EE6-4342-B048-85BDC9FD1C3A}</a:tableStyleId>
              </a:tblPr>
              <a:tblGrid>
                <a:gridCol w="738351">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Midazolam </a:t>
                      </a:r>
                      <a:r>
                        <a:rPr lang="en-US" sz="1400" b="1" spc="0" baseline="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304800">
                <a:tc gridSpan="4">
                  <a:txBody>
                    <a:bodyPr/>
                    <a:lstStyle/>
                    <a:p>
                      <a:pPr marL="171450" marR="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baseline="0" dirty="0">
                          <a:solidFill>
                            <a:schemeClr val="dk1"/>
                          </a:solidFill>
                          <a:latin typeface="+mn-lt"/>
                          <a:ea typeface="+mn-ea"/>
                          <a:cs typeface="+mn-cs"/>
                        </a:rPr>
                        <a:t>Benzodiazepine that functions as a CNS depressant, anticonvulsant, and sedative.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Seizures.</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Sedation.</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Agitation/excited delirium.</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Uncontrolled shivering in hyperthermia.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Respiratory and/or CNS depression.</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Midazolam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Midazolam has more potential than the other IV benzodiazepines to cause respiratory depression.  Respiratory depression and/or hypotension can occur, the patient should be monitored closely.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Most likely to produce respiratory depression in patients who have taken other depressant drugs, especially alcohol and barbiturates, or when given rapidly.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Elderly patients  may have more profound respiratory and/or CNS depression, half dose should be administered.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IV/IN</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&lt; 2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15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MIDAZOLAM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Hyperthermia/Heat Exposure: Adult &amp; Pediatric</a:t>
                      </a:r>
                    </a:p>
                    <a:p>
                      <a:pPr marL="171450" indent="-171450">
                        <a:buFont typeface="Arial" panose="020B0604020202020204" pitchFamily="34" charset="0"/>
                        <a:buChar char="•"/>
                      </a:pPr>
                      <a:r>
                        <a:rPr lang="en-US" sz="1100" b="1" u="none" spc="-9" dirty="0">
                          <a:solidFill>
                            <a:srgbClr val="00B050"/>
                          </a:solidFill>
                        </a:rPr>
                        <a:t>Agitated or Violent Patient/Behavioral Emergency:</a:t>
                      </a:r>
                      <a:r>
                        <a:rPr lang="en-US" sz="1100" b="1" u="none" spc="-9" baseline="0" dirty="0">
                          <a:solidFill>
                            <a:srgbClr val="00B050"/>
                          </a:solidFill>
                        </a:rPr>
                        <a:t> </a:t>
                      </a:r>
                      <a:r>
                        <a:rPr lang="en-US" sz="1100" b="1" u="none" spc="-9" dirty="0">
                          <a:solidFill>
                            <a:srgbClr val="00B050"/>
                          </a:solidFill>
                        </a:rPr>
                        <a:t>Adult &amp; Pediatric</a:t>
                      </a:r>
                    </a:p>
                    <a:p>
                      <a:pPr marL="171450" indent="-171450">
                        <a:buFont typeface="Arial" panose="020B0604020202020204" pitchFamily="34" charset="0"/>
                        <a:buChar char="•"/>
                      </a:pPr>
                      <a:r>
                        <a:rPr lang="en-US" sz="1100" b="1" u="none" spc="-9" dirty="0">
                          <a:solidFill>
                            <a:srgbClr val="00B050"/>
                          </a:solidFill>
                        </a:rPr>
                        <a:t>Bradycardia: Adult &amp; Pediatric</a:t>
                      </a:r>
                    </a:p>
                    <a:p>
                      <a:pPr marL="171450" indent="-171450">
                        <a:buFont typeface="Arial" panose="020B0604020202020204" pitchFamily="34" charset="0"/>
                        <a:buChar char="•"/>
                      </a:pPr>
                      <a:r>
                        <a:rPr lang="en-US" sz="1100" b="1" u="none" spc="-9" dirty="0">
                          <a:solidFill>
                            <a:srgbClr val="00B050"/>
                          </a:solidFill>
                        </a:rPr>
                        <a:t>Seizures: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31</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432789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437824776"/>
              </p:ext>
            </p:extLst>
          </p:nvPr>
        </p:nvGraphicFramePr>
        <p:xfrm>
          <a:off x="328449" y="685800"/>
          <a:ext cx="6201106" cy="6065520"/>
        </p:xfrm>
        <a:graphic>
          <a:graphicData uri="http://schemas.openxmlformats.org/drawingml/2006/table">
            <a:tbl>
              <a:tblPr firstRow="1" bandRow="1">
                <a:tableStyleId>{5C22544A-7EE6-4342-B048-85BDC9FD1C3A}</a:tableStyleId>
              </a:tblPr>
              <a:tblGrid>
                <a:gridCol w="814551">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Morphine</a:t>
                      </a:r>
                      <a:r>
                        <a:rPr lang="en-US" sz="1400" b="1" spc="0" baseline="0" dirty="0">
                          <a:solidFill>
                            <a:schemeClr val="tx1"/>
                          </a:solidFill>
                          <a:latin typeface="+mn-lt"/>
                          <a:cs typeface="Calibri"/>
                        </a:rPr>
                        <a:t> Sulfate </a:t>
                      </a:r>
                      <a:r>
                        <a:rPr lang="en-US" sz="1400" b="1" spc="0" dirty="0">
                          <a:solidFill>
                            <a:schemeClr val="tx1"/>
                          </a:solidFill>
                          <a:latin typeface="+mn-lt"/>
                          <a:cs typeface="Calibri"/>
                        </a:rPr>
                        <a:t>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trike="noStrike"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7620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Narcotic analgesic.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Alleviates pain by acting on the pain receptors in the brain, elevates pain threshold.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CNS depressant, depresses brainstem respiratory centers.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venous pooling, vasodilates arterioles, reducing preload and afterload.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Histamine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Analgesia.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4724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Respiratory and/or CNS depression.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Hypotension</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Morphine sulfate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Morphine causes neurologic and respiratory depression. Respiratory depression may be worse in patients with underlying lung disease or concomitant use of other depressant drugs such as benzodiazepines or alcohol.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Morphine can be reversed with naloxone.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Check and document vital signs and patient response after each dose.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When morphine is given to treat pain, the goal is reduction of pain not total elimination of pain.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20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4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MORPHINE SULFATE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Management of Acute Pain: Adult &amp; Pediatric</a:t>
                      </a:r>
                    </a:p>
                    <a:p>
                      <a:pPr marL="171450" indent="-171450">
                        <a:buFont typeface="Arial" panose="020B0604020202020204" pitchFamily="34" charset="0"/>
                        <a:buChar char="•"/>
                      </a:pPr>
                      <a:r>
                        <a:rPr lang="en-US" sz="1100" b="1" u="none" spc="-9" dirty="0">
                          <a:solidFill>
                            <a:srgbClr val="00B050"/>
                          </a:solidFill>
                        </a:rPr>
                        <a:t>Chest Pain/Acute Coronary Syndrome/ST-segment</a:t>
                      </a:r>
                      <a:r>
                        <a:rPr lang="en-US" sz="1100" b="1" u="none" spc="-9" baseline="0" dirty="0">
                          <a:solidFill>
                            <a:srgbClr val="00B050"/>
                          </a:solidFill>
                        </a:rPr>
                        <a:t> </a:t>
                      </a:r>
                      <a:r>
                        <a:rPr lang="en-US" sz="1100" b="1" u="none" spc="-9" dirty="0">
                          <a:solidFill>
                            <a:srgbClr val="00B050"/>
                          </a:solidFill>
                        </a:rPr>
                        <a:t>Elevation Myocardial Infarction (STEMI): 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32</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4037659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593411367"/>
              </p:ext>
            </p:extLst>
          </p:nvPr>
        </p:nvGraphicFramePr>
        <p:xfrm>
          <a:off x="328449" y="685800"/>
          <a:ext cx="6201106" cy="5471160"/>
        </p:xfrm>
        <a:graphic>
          <a:graphicData uri="http://schemas.openxmlformats.org/drawingml/2006/table">
            <a:tbl>
              <a:tblPr firstRow="1" bandRow="1">
                <a:tableStyleId>{5C22544A-7EE6-4342-B048-85BDC9FD1C3A}</a:tableStyleId>
              </a:tblPr>
              <a:tblGrid>
                <a:gridCol w="585951">
                  <a:extLst>
                    <a:ext uri="{9D8B030D-6E8A-4147-A177-3AD203B41FA5}">
                      <a16:colId xmlns="" xmlns:a16="http://schemas.microsoft.com/office/drawing/2014/main" val="20000"/>
                    </a:ext>
                  </a:extLst>
                </a:gridCol>
                <a:gridCol w="17526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Naloxone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Naloxone is a narcotic antagonist which competitively binds to opioid receptors in the brain.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Displaces opioid molecules, reversing the effect of opioids on the brain.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Reversal of acute opioid toxicity.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Naloxone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precipitate acute withdrawal symptoms in patients who chronically use opioids.  </a:t>
                      </a:r>
                    </a:p>
                    <a:p>
                      <a:pPr marL="171450" lvl="0" indent="-171450">
                        <a:buFont typeface="Arial" panose="020B0604020202020204" pitchFamily="34" charset="0"/>
                        <a:buChar char="•"/>
                      </a:pPr>
                      <a:r>
                        <a:rPr lang="en-US" sz="1100" b="0" i="0" u="none" strike="noStrike" baseline="0" dirty="0">
                          <a:solidFill>
                            <a:schemeClr val="dk1"/>
                          </a:solidFill>
                          <a:latin typeface="+mn-lt"/>
                          <a:ea typeface="+mn-ea"/>
                          <a:cs typeface="+mn-cs"/>
                        </a:rPr>
                        <a:t>Agitation, tachycardia, pulmonary edema, nausea, vomiting, and seizures (in neonates.)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Be prepared to restrain the patient as they may become violent with reverse of the narcotic effect.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The duration of some narcotics is longer than Naloxone.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Repeated doses of Naloxone may be required for some opioid toxicities.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&lt; 2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2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a:txBody>
                    <a:bodyPr/>
                    <a:lstStyle/>
                    <a:p>
                      <a:r>
                        <a:rPr lang="en-US" sz="1100" b="0" i="0" u="none" strike="noStrike" baseline="0" dirty="0">
                          <a:solidFill>
                            <a:schemeClr val="dk1"/>
                          </a:solidFill>
                          <a:latin typeface="+mn-lt"/>
                          <a:ea typeface="+mn-ea"/>
                          <a:cs typeface="+mn-cs"/>
                        </a:rPr>
                        <a:t>IM/IN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304800">
                <a:tc gridSpan="4">
                  <a:txBody>
                    <a:bodyPr/>
                    <a:lstStyle/>
                    <a:p>
                      <a:r>
                        <a:rPr lang="en-US" sz="1400" b="1" i="0" u="none" strike="noStrike" baseline="0" dirty="0">
                          <a:solidFill>
                            <a:schemeClr val="dk1"/>
                          </a:solidFill>
                          <a:latin typeface="+mn-lt"/>
                          <a:ea typeface="+mn-ea"/>
                          <a:cs typeface="+mn-cs"/>
                        </a:rPr>
                        <a:t>GUIDELINES CONTAINING NALOXONE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Altered Mental Status: Adult &amp; Pediatric</a:t>
                      </a:r>
                    </a:p>
                    <a:p>
                      <a:pPr marL="171450" indent="-171450">
                        <a:buFont typeface="Arial" panose="020B0604020202020204" pitchFamily="34" charset="0"/>
                        <a:buChar char="•"/>
                      </a:pPr>
                      <a:r>
                        <a:rPr lang="en-US" sz="1100" b="1" u="none" spc="-9" dirty="0">
                          <a:solidFill>
                            <a:srgbClr val="00B050"/>
                          </a:solidFill>
                        </a:rPr>
                        <a:t>Opioid Poisoning/Overdose: Adult &amp; Pediatric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33</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517739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197924595"/>
              </p:ext>
            </p:extLst>
          </p:nvPr>
        </p:nvGraphicFramePr>
        <p:xfrm>
          <a:off x="328449" y="685800"/>
          <a:ext cx="6201106" cy="65532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Nitroglycerin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Potent smooth muscle relaxant.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Causes systemic </a:t>
                      </a:r>
                      <a:r>
                        <a:rPr lang="en-US" sz="1100" b="0" i="0" u="none" strike="noStrike" baseline="0" dirty="0" err="1">
                          <a:solidFill>
                            <a:schemeClr val="dk1"/>
                          </a:solidFill>
                          <a:latin typeface="+mn-lt"/>
                          <a:ea typeface="+mn-ea"/>
                          <a:cs typeface="+mn-cs"/>
                        </a:rPr>
                        <a:t>venodilation</a:t>
                      </a:r>
                      <a:r>
                        <a:rPr lang="en-US" sz="1100" b="0" i="0" u="none" strike="noStrike" baseline="0" dirty="0">
                          <a:solidFill>
                            <a:schemeClr val="dk1"/>
                          </a:solidFill>
                          <a:latin typeface="+mn-lt"/>
                          <a:ea typeface="+mn-ea"/>
                          <a:cs typeface="+mn-cs"/>
                        </a:rPr>
                        <a:t>, decreasing preload.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Arterial vasodilation, decreasing afterload.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Coronary artery vasodilation.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blood flow to the myocardium.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Decreases myocardial oxygen demand.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Chest pain, particularly when Acute Coronary Syndrome is suspected.</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Hypertensive Emergency.</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Congestive Heart Failure with pulmonary edema.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200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Hypotension.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Recent use of erectile dysfunction medications </a:t>
                      </a:r>
                      <a:r>
                        <a:rPr lang="en-US" sz="1100" b="0" i="0" u="none" strike="noStrike" baseline="0" dirty="0" smtClean="0">
                          <a:solidFill>
                            <a:schemeClr val="dk1"/>
                          </a:solidFill>
                          <a:latin typeface="+mn-lt"/>
                          <a:ea typeface="+mn-ea"/>
                          <a:cs typeface="+mn-cs"/>
                        </a:rPr>
                        <a:t>(48 hours).</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Nitroglycerin is </a:t>
                      </a:r>
                      <a:r>
                        <a:rPr lang="en-US" sz="1100" b="1" i="0" u="none" strike="noStrike" baseline="0" dirty="0">
                          <a:solidFill>
                            <a:schemeClr val="dk1"/>
                          </a:solidFill>
                          <a:latin typeface="+mn-lt"/>
                          <a:ea typeface="+mn-ea"/>
                          <a:cs typeface="+mn-cs"/>
                        </a:rPr>
                        <a:t>not to be given </a:t>
                      </a:r>
                      <a:r>
                        <a:rPr lang="en-US" sz="1100" b="0" i="0" u="none" strike="noStrike" baseline="0" dirty="0">
                          <a:solidFill>
                            <a:schemeClr val="dk1"/>
                          </a:solidFill>
                          <a:latin typeface="+mn-lt"/>
                          <a:ea typeface="+mn-ea"/>
                          <a:cs typeface="+mn-cs"/>
                        </a:rPr>
                        <a:t>to children in the prehospital setting</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Nitroglycerin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Generalized vasodilatation may cause profound hypotension and reflex tachycardia.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profound hypotension in patients taking medication for erectile dysfunction.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Common side effects include throbbing headache, flushing, dizziness and burning under the tongue.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Because nitroglycerin causes generalized smooth muscle relaxation, it may be effective in relieving chest pain caused by esophageal spasm</a:t>
                      </a:r>
                      <a:r>
                        <a:rPr lang="en-US" sz="1100" b="0" i="0" u="none" strike="noStrike" baseline="0" dirty="0" smtClean="0">
                          <a:solidFill>
                            <a:schemeClr val="dk1"/>
                          </a:solidFill>
                          <a:latin typeface="+mn-lt"/>
                          <a:ea typeface="+mn-ea"/>
                          <a:cs typeface="+mn-cs"/>
                        </a:rPr>
                        <a:t>.</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5-10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20-30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1"/>
                  </a:ext>
                </a:extLst>
              </a:tr>
              <a:tr h="304800">
                <a:tc gridSpan="4">
                  <a:txBody>
                    <a:bodyPr/>
                    <a:lstStyle/>
                    <a:p>
                      <a:r>
                        <a:rPr lang="en-US" sz="1400" b="1" i="0" u="none" strike="noStrike" baseline="0" dirty="0">
                          <a:solidFill>
                            <a:schemeClr val="dk1"/>
                          </a:solidFill>
                          <a:latin typeface="+mn-lt"/>
                          <a:ea typeface="+mn-ea"/>
                          <a:cs typeface="+mn-cs"/>
                        </a:rPr>
                        <a:t>GUIDELINES CONTAINING NITROGLYCERIN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Chest Pain/Acute Coronary Syndrome/ST-segment</a:t>
                      </a:r>
                      <a:r>
                        <a:rPr lang="en-US" sz="1100" b="1" u="none" spc="-26" baseline="0" dirty="0">
                          <a:solidFill>
                            <a:srgbClr val="00B050"/>
                          </a:solidFill>
                        </a:rPr>
                        <a:t> </a:t>
                      </a:r>
                      <a:r>
                        <a:rPr lang="en-US" sz="1100" b="1" u="none" spc="-26" dirty="0">
                          <a:solidFill>
                            <a:srgbClr val="00B050"/>
                          </a:solidFill>
                        </a:rPr>
                        <a:t>Elevation Myocardial Infarction (STEMI): Adult</a:t>
                      </a:r>
                    </a:p>
                    <a:p>
                      <a:pPr marL="171450" indent="-171450">
                        <a:buFont typeface="Arial" panose="020B0604020202020204" pitchFamily="34" charset="0"/>
                        <a:buChar char="•"/>
                      </a:pPr>
                      <a:r>
                        <a:rPr lang="en-US" sz="1100" b="1" u="none" spc="-9" dirty="0">
                          <a:solidFill>
                            <a:srgbClr val="00B050"/>
                          </a:solidFill>
                        </a:rPr>
                        <a:t>Pulmonary Edema: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34</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3127125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987119439"/>
              </p:ext>
            </p:extLst>
          </p:nvPr>
        </p:nvGraphicFramePr>
        <p:xfrm>
          <a:off x="328449" y="685800"/>
          <a:ext cx="6201106" cy="5212080"/>
        </p:xfrm>
        <a:graphic>
          <a:graphicData uri="http://schemas.openxmlformats.org/drawingml/2006/table">
            <a:tbl>
              <a:tblPr firstRow="1" bandRow="1">
                <a:tableStyleId>{5C22544A-7EE6-4342-B048-85BDC9FD1C3A}</a:tableStyleId>
              </a:tblPr>
              <a:tblGrid>
                <a:gridCol w="890751">
                  <a:extLst>
                    <a:ext uri="{9D8B030D-6E8A-4147-A177-3AD203B41FA5}">
                      <a16:colId xmlns="" xmlns:a16="http://schemas.microsoft.com/office/drawing/2014/main" val="20000"/>
                    </a:ext>
                  </a:extLst>
                </a:gridCol>
                <a:gridCol w="1447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smtClean="0">
                          <a:solidFill>
                            <a:schemeClr val="tx1"/>
                          </a:solidFill>
                          <a:latin typeface="+mn-lt"/>
                          <a:cs typeface="Calibri"/>
                        </a:rPr>
                        <a:t>Norepinephrine (Infusion Pump Only)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Catecholamine that stimulates beta-1 and </a:t>
                      </a:r>
                      <a:r>
                        <a:rPr lang="en-US" sz="1100" b="0" i="0" u="none" strike="noStrike" baseline="0" dirty="0" smtClean="0">
                          <a:solidFill>
                            <a:schemeClr val="dk1"/>
                          </a:solidFill>
                          <a:latin typeface="+mn-lt"/>
                          <a:ea typeface="+mn-ea"/>
                          <a:cs typeface="+mn-cs"/>
                        </a:rPr>
                        <a:t>alpha-1 </a:t>
                      </a:r>
                      <a:r>
                        <a:rPr lang="en-US" sz="1100" b="0" i="0" u="none" strike="noStrike" baseline="0" dirty="0">
                          <a:solidFill>
                            <a:schemeClr val="dk1"/>
                          </a:solidFill>
                          <a:latin typeface="+mn-lt"/>
                          <a:ea typeface="+mn-ea"/>
                          <a:cs typeface="+mn-cs"/>
                        </a:rPr>
                        <a:t>receptors in the sympathetic nervous system.</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Results in vasoconstriction, increased blood pressure, enhanced contractility, and increased heart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Hypotension unresponsive to IV fluid resuscitation.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Hypotension caused by hypovolemia (blood volume </a:t>
                      </a:r>
                      <a:r>
                        <a:rPr lang="en-US" sz="1100" b="0" i="0" u="none" strike="noStrike" baseline="0" dirty="0" smtClean="0">
                          <a:solidFill>
                            <a:schemeClr val="dk1"/>
                          </a:solidFill>
                          <a:latin typeface="+mn-lt"/>
                          <a:ea typeface="+mn-ea"/>
                          <a:cs typeface="+mn-cs"/>
                        </a:rPr>
                        <a:t>deficit).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Norepinephrine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Ensure adequate fluid replacement before starting norepinephrine.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Administer through largest vein possible to reduce risk of tissue necrosis if it </a:t>
                      </a:r>
                      <a:r>
                        <a:rPr lang="en-US" sz="1100" b="0" i="0" u="none" strike="noStrike" baseline="0" dirty="0" err="1">
                          <a:solidFill>
                            <a:schemeClr val="dk1"/>
                          </a:solidFill>
                          <a:latin typeface="+mn-lt"/>
                          <a:ea typeface="+mn-ea"/>
                          <a:cs typeface="+mn-cs"/>
                        </a:rPr>
                        <a:t>extravasates</a:t>
                      </a:r>
                      <a:r>
                        <a:rPr lang="en-US" sz="1100" b="0" i="0" u="none" strike="noStrike" baseline="0" dirty="0">
                          <a:solidFill>
                            <a:schemeClr val="dk1"/>
                          </a:solidFill>
                          <a:latin typeface="+mn-lt"/>
                          <a:ea typeface="+mn-ea"/>
                          <a:cs typeface="+mn-cs"/>
                        </a:rPr>
                        <a:t>.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Monitor blood pressure closely. </a:t>
                      </a:r>
                      <a:r>
                        <a:rPr lang="en-US" sz="1100" b="0" i="0" u="none" strike="noStrike" baseline="0" dirty="0" smtClean="0">
                          <a:solidFill>
                            <a:schemeClr val="dk1"/>
                          </a:solidFill>
                          <a:latin typeface="+mn-lt"/>
                          <a:ea typeface="+mn-ea"/>
                          <a:cs typeface="+mn-cs"/>
                        </a:rPr>
                        <a:t> </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Must be administered via infusion pump.</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 (infusion pump only)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1 minute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NOREPINEPHRINE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Shock: Adult &amp; Pediatric</a:t>
                      </a:r>
                    </a:p>
                    <a:p>
                      <a:pPr marL="171450" indent="-171450">
                        <a:buFont typeface="Arial" panose="020B0604020202020204" pitchFamily="34" charset="0"/>
                        <a:buChar char="•"/>
                      </a:pPr>
                      <a:r>
                        <a:rPr lang="en-US" sz="1100" b="1" u="none" spc="-9" dirty="0">
                          <a:solidFill>
                            <a:srgbClr val="00B050"/>
                          </a:solidFill>
                        </a:rPr>
                        <a:t>Bites and </a:t>
                      </a:r>
                      <a:r>
                        <a:rPr lang="en-US" sz="1100" b="1" u="none" spc="-9" dirty="0" err="1">
                          <a:solidFill>
                            <a:srgbClr val="00B050"/>
                          </a:solidFill>
                        </a:rPr>
                        <a:t>Envenomations</a:t>
                      </a:r>
                      <a:r>
                        <a:rPr lang="en-US" sz="1100" b="1" u="none" spc="-9" dirty="0">
                          <a:solidFill>
                            <a:srgbClr val="00B050"/>
                          </a:solidFill>
                        </a:rPr>
                        <a:t>: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35</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31741667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068508327"/>
              </p:ext>
            </p:extLst>
          </p:nvPr>
        </p:nvGraphicFramePr>
        <p:xfrm>
          <a:off x="328449" y="685800"/>
          <a:ext cx="6201106" cy="4892040"/>
        </p:xfrm>
        <a:graphic>
          <a:graphicData uri="http://schemas.openxmlformats.org/drawingml/2006/table">
            <a:tbl>
              <a:tblPr firstRow="1" bandRow="1">
                <a:tableStyleId>{5C22544A-7EE6-4342-B048-85BDC9FD1C3A}</a:tableStyleId>
              </a:tblPr>
              <a:tblGrid>
                <a:gridCol w="738351">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Ondansetron</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lang="en-US" sz="1400" b="0" strike="sngStrike" spc="0" dirty="0">
                        <a:solidFill>
                          <a:schemeClr val="tx1"/>
                        </a:solidFill>
                        <a:latin typeface="+mn-lt"/>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228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Selectively blocks serotonin 5-HT3 receptors in the brain.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Primary effect is in the GI tract.</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 effect on dopamine receptors and therefore does not cause extrapyramidal symptoms.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Nausea or vomiting.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Patients with prolonged </a:t>
                      </a:r>
                      <a:r>
                        <a:rPr lang="en-US" sz="1100" b="0" i="0" u="none" strike="noStrike" baseline="0" dirty="0" smtClean="0">
                          <a:solidFill>
                            <a:schemeClr val="dk1"/>
                          </a:solidFill>
                          <a:latin typeface="+mn-lt"/>
                          <a:ea typeface="+mn-ea"/>
                          <a:cs typeface="+mn-cs"/>
                        </a:rPr>
                        <a:t>QT.</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Patients &lt; 1 month old.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Ondansetron</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QT prolongation, avoid use in patients with prolonged QT syndrome.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IV/PO/SL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10─30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1.5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8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ONDANSETRON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Nausea/Vomiting: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36</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582710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07580656"/>
              </p:ext>
            </p:extLst>
          </p:nvPr>
        </p:nvGraphicFramePr>
        <p:xfrm>
          <a:off x="328449" y="685800"/>
          <a:ext cx="6201106" cy="51206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600200">
                  <a:extLst>
                    <a:ext uri="{9D8B030D-6E8A-4147-A177-3AD203B41FA5}">
                      <a16:colId xmlns="" xmlns:a16="http://schemas.microsoft.com/office/drawing/2014/main" val="1445168506"/>
                    </a:ext>
                  </a:extLst>
                </a:gridCol>
                <a:gridCol w="22623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Oxytocin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Binds to oxytocin receptor sites on surface of uterine smooth </a:t>
                      </a:r>
                      <a:r>
                        <a:rPr lang="en-US" sz="1100" b="0" i="0" u="none" strike="noStrike" baseline="0" dirty="0" smtClean="0">
                          <a:solidFill>
                            <a:schemeClr val="dk1"/>
                          </a:solidFill>
                          <a:latin typeface="+mn-lt"/>
                          <a:ea typeface="+mn-ea"/>
                          <a:cs typeface="+mn-cs"/>
                        </a:rPr>
                        <a:t>muscles.</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force and frequency of uterine contractions.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Postpartum hemorrhage due to uterine atony.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hypersensitivity.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Oxytocin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Shock, tachycardia, </a:t>
                      </a:r>
                      <a:r>
                        <a:rPr lang="en-US" sz="1100" b="0" i="0" u="none" strike="noStrike" baseline="0" dirty="0" smtClean="0">
                          <a:solidFill>
                            <a:schemeClr val="dk1"/>
                          </a:solidFill>
                          <a:latin typeface="+mn-lt"/>
                          <a:ea typeface="+mn-ea"/>
                          <a:cs typeface="+mn-cs"/>
                        </a:rPr>
                        <a:t>dysrhythmias.</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Anaphylaxis.</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Nausea and </a:t>
                      </a:r>
                      <a:r>
                        <a:rPr lang="en-US" sz="1100" b="0" i="0" u="none" strike="noStrike" baseline="0" dirty="0" smtClean="0">
                          <a:solidFill>
                            <a:schemeClr val="dk1"/>
                          </a:solidFill>
                          <a:latin typeface="+mn-lt"/>
                          <a:ea typeface="+mn-ea"/>
                          <a:cs typeface="+mn-cs"/>
                        </a:rPr>
                        <a:t>vomiting.</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If used prior to delivery, can cause uterine rupture, uterine spasm, lacerations, and fetal damage.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Clotting disorders, electrolyte </a:t>
                      </a:r>
                      <a:r>
                        <a:rPr lang="en-US" sz="1100" b="0" i="0" u="none" strike="noStrike" baseline="0" dirty="0" smtClean="0">
                          <a:solidFill>
                            <a:schemeClr val="dk1"/>
                          </a:solidFill>
                          <a:latin typeface="+mn-lt"/>
                          <a:ea typeface="+mn-ea"/>
                          <a:cs typeface="+mn-cs"/>
                        </a:rPr>
                        <a:t>disturbances.</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1 hour after discontinued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OXYTOCIN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28956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37</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24515179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322500924"/>
              </p:ext>
            </p:extLst>
          </p:nvPr>
        </p:nvGraphicFramePr>
        <p:xfrm>
          <a:off x="328449" y="685800"/>
          <a:ext cx="6201106" cy="478536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Phenylephrine</a:t>
                      </a:r>
                      <a:r>
                        <a:rPr lang="en-US" sz="1400" b="1" spc="0" baseline="0" dirty="0">
                          <a:solidFill>
                            <a:schemeClr val="tx1"/>
                          </a:solidFill>
                          <a:latin typeface="+mn-lt"/>
                          <a:cs typeface="Calibri"/>
                        </a:rPr>
                        <a:t> Nasal Spray 0.5%</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Stimulates </a:t>
                      </a:r>
                      <a:r>
                        <a:rPr lang="en-US" sz="1100" b="0" i="0" u="none" strike="noStrike" baseline="0" dirty="0" smtClean="0">
                          <a:solidFill>
                            <a:schemeClr val="dk1"/>
                          </a:solidFill>
                          <a:latin typeface="+mn-lt"/>
                          <a:ea typeface="+mn-ea"/>
                          <a:cs typeface="+mn-cs"/>
                        </a:rPr>
                        <a:t>alpha </a:t>
                      </a:r>
                      <a:r>
                        <a:rPr lang="en-US" sz="1100" b="0" i="0" u="none" strike="noStrike" baseline="0" dirty="0">
                          <a:solidFill>
                            <a:schemeClr val="dk1"/>
                          </a:solidFill>
                          <a:latin typeface="+mn-lt"/>
                          <a:ea typeface="+mn-ea"/>
                          <a:cs typeface="+mn-cs"/>
                        </a:rPr>
                        <a:t>receptors in the blood vessels of the nasal mucosa which causes their constriction and thereby decreases the risk of nasal bleeding.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Facilitation of </a:t>
                      </a:r>
                      <a:r>
                        <a:rPr lang="en-US" sz="1100" b="0" i="0" u="none" strike="noStrike" baseline="0" dirty="0" err="1">
                          <a:solidFill>
                            <a:schemeClr val="dk1"/>
                          </a:solidFill>
                          <a:latin typeface="+mn-lt"/>
                          <a:ea typeface="+mn-ea"/>
                          <a:cs typeface="+mn-cs"/>
                        </a:rPr>
                        <a:t>nasotracheal</a:t>
                      </a:r>
                      <a:r>
                        <a:rPr lang="en-US" sz="1100" b="0" i="0" u="none" strike="noStrike" baseline="0" dirty="0">
                          <a:solidFill>
                            <a:schemeClr val="dk1"/>
                          </a:solidFill>
                          <a:latin typeface="+mn-lt"/>
                          <a:ea typeface="+mn-ea"/>
                          <a:cs typeface="+mn-cs"/>
                        </a:rPr>
                        <a:t> intubation</a:t>
                      </a:r>
                      <a:r>
                        <a:rPr lang="en-US" sz="1100" b="0" i="0" u="none" strike="noStrike" baseline="0" dirty="0" smtClean="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Epistaxis.</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Phenylephrine </a:t>
                      </a:r>
                      <a:r>
                        <a:rPr lang="en-US" sz="1100" b="0" i="0" u="none" strike="noStrike" baseline="0" dirty="0">
                          <a:solidFill>
                            <a:schemeClr val="dk1"/>
                          </a:solidFill>
                          <a:latin typeface="+mn-lt"/>
                          <a:ea typeface="+mn-ea"/>
                          <a:cs typeface="+mn-cs"/>
                        </a:rPr>
                        <a:t>allergy.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Each bottle is single patient use only.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Hypertension, palpitations.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Tremors.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30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30 </a:t>
                      </a:r>
                      <a:r>
                        <a:rPr lang="en-US" sz="1100" b="0" i="0" u="none" strike="noStrike" baseline="0" dirty="0" smtClean="0">
                          <a:solidFill>
                            <a:schemeClr val="dk1"/>
                          </a:solidFill>
                          <a:latin typeface="+mn-lt"/>
                          <a:ea typeface="+mn-ea"/>
                          <a:cs typeface="+mn-cs"/>
                        </a:rPr>
                        <a:t>minutes</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4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PHENYLEPHRINE NASAL SPRAY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0480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38</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4081199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830815243"/>
              </p:ext>
            </p:extLst>
          </p:nvPr>
        </p:nvGraphicFramePr>
        <p:xfrm>
          <a:off x="328449" y="685800"/>
          <a:ext cx="6201106" cy="51816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smtClean="0">
                          <a:solidFill>
                            <a:schemeClr val="tx1"/>
                          </a:solidFill>
                          <a:latin typeface="+mn-lt"/>
                          <a:cs typeface="Calibri"/>
                        </a:rPr>
                        <a:t>Pralidoxime</a:t>
                      </a:r>
                      <a:r>
                        <a:rPr lang="en-US" sz="1400" b="1" spc="0" baseline="0" dirty="0" smtClean="0">
                          <a:solidFill>
                            <a:schemeClr val="tx1"/>
                          </a:solidFill>
                          <a:latin typeface="+mn-lt"/>
                          <a:cs typeface="Calibri"/>
                        </a:rPr>
                        <a:t> </a:t>
                      </a:r>
                      <a:r>
                        <a:rPr lang="en-US" sz="1400" b="1" spc="0" baseline="0" dirty="0" err="1">
                          <a:solidFill>
                            <a:schemeClr val="tx1"/>
                          </a:solidFill>
                          <a:latin typeface="+mn-lt"/>
                          <a:cs typeface="Calibri"/>
                        </a:rPr>
                        <a:t>Autoinjector</a:t>
                      </a:r>
                      <a:r>
                        <a:rPr lang="en-US" sz="1400" b="1" spc="0" dirty="0">
                          <a:solidFill>
                            <a:schemeClr val="tx1"/>
                          </a:solidFill>
                          <a:latin typeface="+mn-lt"/>
                          <a:cs typeface="Calibri"/>
                        </a:rPr>
                        <a:t>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Binds to organophosphates and breaks alkyl phosphate-cholinesterase bond (removes phosphate group from cholinesterase) to restore activity of acetylcholinesterase.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Must </a:t>
                      </a:r>
                      <a:r>
                        <a:rPr lang="en-US" sz="1100" b="0" i="0" u="none" strike="noStrike" baseline="0" dirty="0">
                          <a:solidFill>
                            <a:schemeClr val="dk1"/>
                          </a:solidFill>
                          <a:latin typeface="+mn-lt"/>
                          <a:ea typeface="+mn-ea"/>
                          <a:cs typeface="+mn-cs"/>
                        </a:rPr>
                        <a:t>be administered before the alkyl phosphate-cholinesterase bond becomes permanent (this is referred to as aging).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Poisoning by organophosphate insecticides and related nerve gases (</a:t>
                      </a:r>
                      <a:r>
                        <a:rPr lang="en-US" sz="1100" b="0" i="0" u="none" strike="noStrike" baseline="0" dirty="0" smtClean="0">
                          <a:solidFill>
                            <a:schemeClr val="dk1"/>
                          </a:solidFill>
                          <a:latin typeface="+mn-lt"/>
                          <a:ea typeface="+mn-ea"/>
                          <a:cs typeface="+mn-cs"/>
                        </a:rPr>
                        <a:t>e.g., </a:t>
                      </a:r>
                      <a:r>
                        <a:rPr lang="en-US" sz="1100" b="0" i="0" u="none" strike="noStrike" baseline="0" dirty="0" err="1" smtClean="0">
                          <a:solidFill>
                            <a:schemeClr val="dk1"/>
                          </a:solidFill>
                          <a:latin typeface="+mn-lt"/>
                          <a:ea typeface="+mn-ea"/>
                          <a:cs typeface="+mn-cs"/>
                        </a:rPr>
                        <a:t>tabun</a:t>
                      </a:r>
                      <a:r>
                        <a:rPr lang="en-US" sz="1100" b="0" i="0" u="none" strike="noStrike" baseline="0" dirty="0">
                          <a:solidFill>
                            <a:schemeClr val="dk1"/>
                          </a:solidFill>
                          <a:latin typeface="+mn-lt"/>
                          <a:ea typeface="+mn-ea"/>
                          <a:cs typeface="+mn-cs"/>
                        </a:rPr>
                        <a:t>, sarin, </a:t>
                      </a:r>
                      <a:r>
                        <a:rPr lang="en-US" sz="1100" b="0" i="0" u="none" strike="noStrike" baseline="0" dirty="0" err="1">
                          <a:solidFill>
                            <a:schemeClr val="dk1"/>
                          </a:solidFill>
                          <a:latin typeface="+mn-lt"/>
                          <a:ea typeface="+mn-ea"/>
                          <a:cs typeface="+mn-cs"/>
                        </a:rPr>
                        <a:t>soman</a:t>
                      </a:r>
                      <a:r>
                        <a:rPr lang="en-US" sz="1100" b="0" i="0" u="none" strike="noStrike" baseline="0" dirty="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20040">
                <a:tc gridSpan="4">
                  <a:txBody>
                    <a:bodyPr/>
                    <a:lstStyle/>
                    <a:p>
                      <a:pPr marL="171450" indent="-171450">
                        <a:buFont typeface="Arial" panose="020B0604020202020204" pitchFamily="34" charset="0"/>
                        <a:buChar char="•"/>
                      </a:pPr>
                      <a:r>
                        <a:rPr lang="en-US" sz="1100" b="0" i="0" u="none" strike="noStrike" baseline="0" dirty="0" err="1" smtClean="0">
                          <a:solidFill>
                            <a:schemeClr val="tx1"/>
                          </a:solidFill>
                          <a:latin typeface="+mn-lt"/>
                          <a:ea typeface="+mn-ea"/>
                          <a:cs typeface="+mn-cs"/>
                        </a:rPr>
                        <a:t>Pralidoxime</a:t>
                      </a:r>
                      <a:r>
                        <a:rPr lang="en-US" sz="1100" b="0" i="0" u="none" strike="noStrike" baseline="0" dirty="0" smtClean="0">
                          <a:solidFill>
                            <a:schemeClr val="tx1"/>
                          </a:solidFill>
                          <a:latin typeface="+mn-lt"/>
                          <a:ea typeface="+mn-ea"/>
                          <a:cs typeface="+mn-cs"/>
                        </a:rPr>
                        <a:t> allergy.</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Rapid injection may cause laryngospasm, tachycardia, and muscle rigidity - intubation may be required.</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Speeds the effect of atropine when used together.</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Excitement and manic behavior can occur immediately after recovery from unconsciousness.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20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PRALIDOXIME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39</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599900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62532263"/>
              </p:ext>
            </p:extLst>
          </p:nvPr>
        </p:nvGraphicFramePr>
        <p:xfrm>
          <a:off x="328449" y="685800"/>
          <a:ext cx="6201106" cy="553212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Adenosine </a:t>
                      </a:r>
                      <a:r>
                        <a:rPr lang="en-US" sz="1400" b="1" spc="0" baseline="0" dirty="0">
                          <a:solidFill>
                            <a:schemeClr val="tx1"/>
                          </a:solidFill>
                          <a:latin typeface="+mn-lt"/>
                          <a:cs typeface="Calibri"/>
                        </a:rPr>
                        <a:t> </a:t>
                      </a:r>
                      <a:r>
                        <a:rPr lang="en-US" sz="1400" b="1" spc="0" dirty="0">
                          <a:solidFill>
                            <a:schemeClr val="tx1"/>
                          </a:solidFill>
                          <a:latin typeface="+mn-lt"/>
                          <a:cs typeface="Calibri"/>
                        </a:rPr>
                        <a:t>                                  </a:t>
                      </a:r>
                      <a:r>
                        <a:rPr lang="en-US" sz="1400" b="0" spc="0" dirty="0">
                          <a:solidFill>
                            <a:schemeClr val="tx1"/>
                          </a:solidFill>
                          <a:latin typeface="+mn-lt"/>
                          <a:cs typeface="Calibri"/>
                        </a:rPr>
                        <a:t>                                                            </a:t>
                      </a:r>
                      <a:r>
                        <a:rPr lang="en-US" sz="1400" b="0" spc="0" dirty="0" smtClean="0">
                          <a:solidFill>
                            <a:schemeClr val="tx1"/>
                          </a:solidFill>
                          <a:latin typeface="+mn-lt"/>
                          <a:cs typeface="Calibri"/>
                        </a:rPr>
                        <a:t>              5/21/2020</a:t>
                      </a:r>
                      <a:endParaRPr lang="en-US" sz="1400" b="0" spc="0" dirty="0">
                        <a:solidFill>
                          <a:schemeClr val="tx1"/>
                        </a:solidFill>
                        <a:latin typeface="+mn-lt"/>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Slows conduction through the AV node.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Most cases of PSVT involve AV nodal reentry, adenosine is capable of interrupting the AV nodal circuit and stopping the tachycardia, restoring normal sinus rhythm.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To convert hemodynamically stable narrow complex regular tachycardia with a pulse.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Second or third degree heart block.</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Poison or drug-induced tachycardia.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 hypersensitivity</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Adenosine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brief asystole, dizziness, facial flushing, headache, nausea, and transient shortness of breath.</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IV adenosine has been shown to produce bronchospasm in asthmatic patients.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If the patient becomes hemodynamically unstable, cardioversion should occur.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20─30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20─30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30 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ADENOSINE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Tachycardia </a:t>
                      </a:r>
                      <a:r>
                        <a:rPr lang="en-US" sz="1100" b="1" u="none" spc="-4" dirty="0">
                          <a:solidFill>
                            <a:srgbClr val="00B050"/>
                          </a:solidFill>
                        </a:rPr>
                        <a:t>with a Pulse: Adult &amp; </a:t>
                      </a:r>
                      <a:r>
                        <a:rPr lang="en-US" sz="1100" b="1" u="none" spc="-9" dirty="0">
                          <a:solidFill>
                            <a:srgbClr val="00B050"/>
                          </a:solidFill>
                        </a:rPr>
                        <a:t>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720144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133775200"/>
              </p:ext>
            </p:extLst>
          </p:nvPr>
        </p:nvGraphicFramePr>
        <p:xfrm>
          <a:off x="328449" y="685800"/>
          <a:ext cx="6201106" cy="5425440"/>
        </p:xfrm>
        <a:graphic>
          <a:graphicData uri="http://schemas.openxmlformats.org/drawingml/2006/table">
            <a:tbl>
              <a:tblPr firstRow="1" bandRow="1">
                <a:tableStyleId>{5C22544A-7EE6-4342-B048-85BDC9FD1C3A}</a:tableStyleId>
              </a:tblPr>
              <a:tblGrid>
                <a:gridCol w="814551">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Proparacaine</a:t>
                      </a:r>
                      <a:r>
                        <a:rPr lang="en-US" sz="1400" b="1" spc="0" baseline="0" dirty="0">
                          <a:solidFill>
                            <a:schemeClr val="tx1"/>
                          </a:solidFill>
                          <a:latin typeface="+mn-lt"/>
                          <a:cs typeface="Calibri"/>
                        </a:rPr>
                        <a:t> </a:t>
                      </a:r>
                      <a:r>
                        <a:rPr lang="en-US" sz="1400" b="1" spc="0" baseline="0" dirty="0" smtClean="0">
                          <a:solidFill>
                            <a:schemeClr val="tx1"/>
                          </a:solidFill>
                          <a:latin typeface="+mn-lt"/>
                          <a:cs typeface="Calibri"/>
                        </a:rPr>
                        <a:t>Ophthalmic</a:t>
                      </a:r>
                      <a:r>
                        <a:rPr lang="en-US" sz="1400" b="1"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Site of action is at the ophthalmic pain nerve cell membrane.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Alleviates pain by limiting the sodium ion permeability in these nerve cell membranes; this elevates the threshold stimulus needed to trigger action potential in these cells. When the action is sufficiently well developed, block of conduction is produced.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Induction of topical anesthesia prior to irrigation of eyes with or without </a:t>
                      </a:r>
                      <a:r>
                        <a:rPr lang="en-US" sz="1100" b="0" i="0" u="none" strike="noStrike" baseline="0" dirty="0" smtClean="0">
                          <a:solidFill>
                            <a:schemeClr val="dk1"/>
                          </a:solidFill>
                          <a:latin typeface="+mn-lt"/>
                          <a:ea typeface="+mn-ea"/>
                          <a:cs typeface="+mn-cs"/>
                        </a:rPr>
                        <a:t>adjuncts, e.g., Morgan’s </a:t>
                      </a:r>
                      <a:r>
                        <a:rPr lang="en-US" sz="1100" b="0" i="0" u="none" strike="noStrike" baseline="0" dirty="0">
                          <a:solidFill>
                            <a:schemeClr val="dk1"/>
                          </a:solidFill>
                          <a:latin typeface="+mn-lt"/>
                          <a:ea typeface="+mn-ea"/>
                          <a:cs typeface="+mn-cs"/>
                        </a:rPr>
                        <a:t>lens.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hypersensitivity.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Proparacaine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Each bottle is single patient use only.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Pupillary dilation, local irritation, softening and erosion of cornea (rare). Severe </a:t>
                      </a:r>
                      <a:r>
                        <a:rPr lang="en-US" sz="1100" b="0" i="0" u="none" strike="noStrike" baseline="0" dirty="0" err="1">
                          <a:solidFill>
                            <a:schemeClr val="dk1"/>
                          </a:solidFill>
                          <a:latin typeface="+mn-lt"/>
                          <a:ea typeface="+mn-ea"/>
                          <a:cs typeface="+mn-cs"/>
                        </a:rPr>
                        <a:t>hyperallergic</a:t>
                      </a:r>
                      <a:r>
                        <a:rPr lang="en-US" sz="1100" b="0" i="0" u="none" strike="noStrike" baseline="0" dirty="0">
                          <a:solidFill>
                            <a:schemeClr val="dk1"/>
                          </a:solidFill>
                          <a:latin typeface="+mn-lt"/>
                          <a:ea typeface="+mn-ea"/>
                          <a:cs typeface="+mn-cs"/>
                        </a:rPr>
                        <a:t> corneal reaction with corneal sloughing (extremely rare).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Allergic dermatitis conjunctiva and eyelids (rare</a:t>
                      </a:r>
                      <a:r>
                        <a:rPr lang="en-US" sz="1100" b="0" i="0" u="none" strike="noStrike" baseline="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Eye Drops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120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120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PROPARACAINE HYDROCHLORIDE </a:t>
                      </a:r>
                      <a:r>
                        <a:rPr lang="en-US" sz="1400" b="1" i="0" u="none" strike="noStrike" baseline="0" dirty="0" smtClean="0">
                          <a:solidFill>
                            <a:schemeClr val="dk1"/>
                          </a:solidFill>
                          <a:latin typeface="+mn-lt"/>
                          <a:ea typeface="+mn-ea"/>
                          <a:cs typeface="+mn-cs"/>
                        </a:rPr>
                        <a:t>OPHTHALMIC</a:t>
                      </a:r>
                      <a:endParaRPr lang="en-US" sz="1400" b="1"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Dermal Chemical Burns: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40</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17208671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1852260955"/>
              </p:ext>
            </p:extLst>
          </p:nvPr>
        </p:nvGraphicFramePr>
        <p:xfrm>
          <a:off x="328449" y="685800"/>
          <a:ext cx="6201106" cy="50596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Rocuronium</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Non-depolarizing neuromuscular blocker.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Binds to nicotinic cholinergic receptor sites at the motor end plate.  Antagonizes acetylcholine binding at these sites, resulting in neuromuscular blockade.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Induction of paralysis to facilitate endotracheal </a:t>
                      </a:r>
                      <a:r>
                        <a:rPr lang="en-US" sz="1100" b="0" i="0" u="none" strike="noStrike" baseline="0" dirty="0" smtClean="0">
                          <a:solidFill>
                            <a:schemeClr val="dk1"/>
                          </a:solidFill>
                          <a:latin typeface="+mn-lt"/>
                          <a:ea typeface="+mn-ea"/>
                          <a:cs typeface="+mn-cs"/>
                        </a:rPr>
                        <a:t>intubation.  </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hypersensitivity. </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Rocuronium</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 ideal body weight for dosing.</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Slightly elevates heart rate and blood pressure.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Tachycardia may occur in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ROCURONIUM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41</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2086672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747461713"/>
              </p:ext>
            </p:extLst>
          </p:nvPr>
        </p:nvGraphicFramePr>
        <p:xfrm>
          <a:off x="328449" y="685800"/>
          <a:ext cx="6201106" cy="52578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Sodium</a:t>
                      </a:r>
                      <a:r>
                        <a:rPr lang="en-US" sz="1400" b="1" spc="0" baseline="0" dirty="0">
                          <a:solidFill>
                            <a:schemeClr val="tx1"/>
                          </a:solidFill>
                          <a:latin typeface="+mn-lt"/>
                          <a:cs typeface="Calibri"/>
                        </a:rPr>
                        <a:t> Bicarbonate </a:t>
                      </a:r>
                      <a:r>
                        <a:rPr lang="en-US" sz="1400" b="1" spc="0" baseline="0" dirty="0" smtClean="0">
                          <a:solidFill>
                            <a:schemeClr val="tx1"/>
                          </a:solidFill>
                          <a:latin typeface="+mn-lt"/>
                          <a:cs typeface="Calibri"/>
                        </a:rPr>
                        <a:t>7.5%</a:t>
                      </a:r>
                      <a:r>
                        <a:rPr kumimoji="0" lang="en-US" sz="1100" b="1" i="0" u="none" strike="noStrike" kern="0" cap="none" spc="0" normalizeH="0" baseline="0" noProof="0" dirty="0" smtClean="0">
                          <a:ln>
                            <a:noFill/>
                          </a:ln>
                          <a:solidFill>
                            <a:prstClr val="black"/>
                          </a:solidFill>
                          <a:effectLst/>
                          <a:uLnTx/>
                          <a:uFillTx/>
                          <a:latin typeface="+mn-lt"/>
                          <a:ea typeface="+mn-ea"/>
                          <a:cs typeface="+mn-cs"/>
                        </a:rPr>
                        <a:t>─</a:t>
                      </a:r>
                      <a:r>
                        <a:rPr lang="en-US" sz="1400" b="1" spc="0" baseline="0" dirty="0" smtClean="0">
                          <a:solidFill>
                            <a:schemeClr val="tx1"/>
                          </a:solidFill>
                          <a:latin typeface="+mn-lt"/>
                          <a:cs typeface="Calibri"/>
                        </a:rPr>
                        <a:t>8.4%</a:t>
                      </a:r>
                      <a:r>
                        <a:rPr lang="en-US" sz="1400" b="1" spc="0" dirty="0" smtClean="0">
                          <a:solidFill>
                            <a:schemeClr val="tx1"/>
                          </a:solidFill>
                          <a:latin typeface="+mn-lt"/>
                          <a:cs typeface="Calibri"/>
                        </a:rPr>
                        <a:t>           </a:t>
                      </a:r>
                      <a:r>
                        <a:rPr lang="en-US" sz="1400" b="1" spc="0" baseline="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1" spc="0" dirty="0" smtClean="0">
                          <a:solidFill>
                            <a:schemeClr val="tx1"/>
                          </a:solidFill>
                          <a:latin typeface="+mn-lt"/>
                          <a:cs typeface="Calibri"/>
                        </a:rPr>
                        <a:t>       </a:t>
                      </a:r>
                      <a:r>
                        <a:rPr lang="en-US" sz="1400" b="1"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Sodium bicarbonate reacts with hydrogen ions, forming water and carbon dioxide, correcting metabolic acidosis.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blood and urinary pH by releasing a bicarbonate ion, which in turn neutralizes hydrogen ion concentrations.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Cardiac arrest when hyperkalemia or tricyclic antidepressant (TCA) overdose is suspected.</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Tricyclic antidepressant </a:t>
                      </a:r>
                      <a:r>
                        <a:rPr lang="en-US" sz="1100" b="0" i="0" u="none" strike="noStrike" baseline="0" dirty="0">
                          <a:solidFill>
                            <a:schemeClr val="dk1"/>
                          </a:solidFill>
                          <a:latin typeface="+mn-lt"/>
                          <a:ea typeface="+mn-ea"/>
                          <a:cs typeface="+mn-cs"/>
                        </a:rPr>
                        <a:t>overdose</a:t>
                      </a:r>
                      <a:r>
                        <a:rPr lang="en-US" sz="1100" b="0" i="0" u="none" strike="noStrike" baseline="0" dirty="0" smtClean="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smtClean="0">
                          <a:solidFill>
                            <a:schemeClr val="dk1"/>
                          </a:solidFill>
                          <a:latin typeface="+mn-lt"/>
                          <a:ea typeface="+mn-ea"/>
                          <a:cs typeface="+mn-cs"/>
                        </a:rPr>
                        <a:t>Extremity trauma, crush syndrome.</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2004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Sodium bicarbonate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Administration of </a:t>
                      </a:r>
                      <a:r>
                        <a:rPr lang="en-US" sz="1100" b="0" i="0" u="none" strike="noStrike" baseline="0" dirty="0" smtClean="0">
                          <a:solidFill>
                            <a:schemeClr val="dk1"/>
                          </a:solidFill>
                          <a:latin typeface="+mn-lt"/>
                          <a:ea typeface="+mn-ea"/>
                          <a:cs typeface="+mn-cs"/>
                        </a:rPr>
                        <a:t>sodium bicarbonate </a:t>
                      </a:r>
                      <a:r>
                        <a:rPr lang="en-US" sz="1100" b="0" i="0" u="none" strike="noStrike" baseline="0" dirty="0">
                          <a:solidFill>
                            <a:schemeClr val="dk1"/>
                          </a:solidFill>
                          <a:latin typeface="+mn-lt"/>
                          <a:ea typeface="+mn-ea"/>
                          <a:cs typeface="+mn-cs"/>
                        </a:rPr>
                        <a:t>may result in metabolic alkalosis,  which may be difficult to reverse</a:t>
                      </a:r>
                      <a:r>
                        <a:rPr lang="en-US" sz="1100" b="0" i="0" u="none" strike="noStrike" baseline="0" dirty="0" smtClean="0">
                          <a:solidFill>
                            <a:schemeClr val="dk1"/>
                          </a:solidFill>
                          <a:latin typeface="+mn-lt"/>
                          <a:ea typeface="+mn-ea"/>
                          <a:cs typeface="+mn-cs"/>
                        </a:rPr>
                        <a:t>.</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&lt; 15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SODIUM BICARBONATE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Extremity Trauma: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42</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3" action="ppaction://hlinksldjump"/>
              </a:rPr>
              <a:t>TOC</a:t>
            </a:r>
            <a:endParaRPr lang="en-US" sz="900" dirty="0">
              <a:solidFill>
                <a:prstClr val="black"/>
              </a:solidFill>
            </a:endParaRPr>
          </a:p>
        </p:txBody>
      </p:sp>
    </p:spTree>
    <p:extLst>
      <p:ext uri="{BB962C8B-B14F-4D97-AF65-F5344CB8AC3E}">
        <p14:creationId xmlns:p14="http://schemas.microsoft.com/office/powerpoint/2010/main" val="4701598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630262463"/>
              </p:ext>
            </p:extLst>
          </p:nvPr>
        </p:nvGraphicFramePr>
        <p:xfrm>
          <a:off x="328449" y="685800"/>
          <a:ext cx="6201106" cy="646176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Succinylcholine                          </a:t>
                      </a:r>
                      <a:r>
                        <a:rPr lang="en-US" sz="1400" b="1" spc="0" baseline="0" dirty="0">
                          <a:solidFill>
                            <a:schemeClr val="tx1"/>
                          </a:solidFill>
                          <a:latin typeface="+mn-lt"/>
                          <a:cs typeface="Calibri"/>
                        </a:rPr>
                        <a:t>                    </a:t>
                      </a:r>
                      <a:r>
                        <a:rPr lang="en-US" sz="1400" b="0" spc="0" dirty="0">
                          <a:solidFill>
                            <a:schemeClr val="tx1"/>
                          </a:solidFill>
                          <a:latin typeface="+mn-lt"/>
                          <a:cs typeface="Calibri"/>
                        </a:rPr>
                        <a:t>                                </a:t>
                      </a:r>
                      <a:r>
                        <a:rPr lang="en-US" sz="1400" b="0" spc="0" dirty="0" smtClean="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Depolarizing neuromuscular blocker.</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Acts on the motor end plate receptors, producing depolarization or </a:t>
                      </a:r>
                      <a:r>
                        <a:rPr lang="en-US" sz="1100" b="0" i="0" u="none" strike="noStrike" baseline="0" dirty="0" err="1">
                          <a:solidFill>
                            <a:schemeClr val="dk1"/>
                          </a:solidFill>
                          <a:latin typeface="+mn-lt"/>
                          <a:ea typeface="+mn-ea"/>
                          <a:cs typeface="+mn-cs"/>
                        </a:rPr>
                        <a:t>fasciculations</a:t>
                      </a:r>
                      <a:r>
                        <a:rPr lang="en-US" sz="1100" b="0" i="0" u="none" strike="noStrike" baseline="0" dirty="0">
                          <a:solidFill>
                            <a:schemeClr val="dk1"/>
                          </a:solidFill>
                          <a:latin typeface="+mn-lt"/>
                          <a:ea typeface="+mn-ea"/>
                          <a:cs typeface="+mn-cs"/>
                        </a:rPr>
                        <a:t>, and inhibiting subsequent neuromuscular transmission for the duration of the medication (short acting).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Muscles are unable to be stimulated by acetylcholine.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Induction of paralysis to facilitate endotracheal intubation.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Malignant hyperthermia (may result in irreversible trismus).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Known or suspected hyperkalemia.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Penetrating eye injury (increases intraocular pressure).</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Inability to control the airway and/or support ventilations</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Paraplegia/</a:t>
                      </a:r>
                      <a:r>
                        <a:rPr lang="en-US" sz="1100" b="0" i="0" u="none" strike="noStrike" baseline="0" dirty="0" err="1" smtClean="0">
                          <a:solidFill>
                            <a:schemeClr val="dk1"/>
                          </a:solidFill>
                          <a:latin typeface="+mn-lt"/>
                          <a:ea typeface="+mn-ea"/>
                          <a:cs typeface="+mn-cs"/>
                        </a:rPr>
                        <a:t>quadraplegia</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Musculoskeletal disorders such as muscular dystrophy, spinal muscular atrophy.</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Prolonged immobilization.</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Stroke with residual motor dysfunction.</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Succinylcholine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 with caution in patients with anticipated difficult airway.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Has no effect on consciousness - sedatives should be used in conjunction with succinylcholine administration.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30</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60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3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7</a:t>
                      </a:r>
                      <a:r>
                        <a:rPr kumimoji="0" lang="en-US" sz="1100" b="0" i="0" u="none" strike="noStrike" kern="0" cap="none" spc="0" normalizeH="0" baseline="0" noProof="0" dirty="0" smtClean="0">
                          <a:ln>
                            <a:noFill/>
                          </a:ln>
                          <a:solidFill>
                            <a:prstClr val="black"/>
                          </a:solidFill>
                          <a:effectLst/>
                          <a:uLnTx/>
                          <a:uFillTx/>
                          <a:latin typeface="+mn-lt"/>
                          <a:ea typeface="+mn-ea"/>
                          <a:cs typeface="+mn-cs"/>
                        </a:rPr>
                        <a:t>─</a:t>
                      </a:r>
                      <a:r>
                        <a:rPr lang="en-US" sz="1100" b="0" i="0" u="none" strike="noStrike" baseline="0" dirty="0" smtClean="0">
                          <a:solidFill>
                            <a:schemeClr val="dk1"/>
                          </a:solidFill>
                          <a:latin typeface="+mn-lt"/>
                          <a:ea typeface="+mn-ea"/>
                          <a:cs typeface="+mn-cs"/>
                        </a:rPr>
                        <a:t>10 minutes</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SUCCINYLCHOLINE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43</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6383131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3251729792"/>
              </p:ext>
            </p:extLst>
          </p:nvPr>
        </p:nvGraphicFramePr>
        <p:xfrm>
          <a:off x="328449" y="685800"/>
          <a:ext cx="6201106" cy="4861560"/>
        </p:xfrm>
        <a:graphic>
          <a:graphicData uri="http://schemas.openxmlformats.org/drawingml/2006/table">
            <a:tbl>
              <a:tblPr firstRow="1" bandRow="1">
                <a:tableStyleId>{5C22544A-7EE6-4342-B048-85BDC9FD1C3A}</a:tableStyleId>
              </a:tblPr>
              <a:tblGrid>
                <a:gridCol w="814551">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Tetracaine</a:t>
                      </a:r>
                      <a:r>
                        <a:rPr lang="en-US" sz="1400" b="1" spc="0" dirty="0">
                          <a:solidFill>
                            <a:schemeClr val="tx1"/>
                          </a:solidFill>
                          <a:latin typeface="+mn-lt"/>
                          <a:cs typeface="Calibri"/>
                        </a:rPr>
                        <a:t>           </a:t>
                      </a:r>
                      <a:r>
                        <a:rPr lang="en-US" sz="1400" b="0" spc="0" baseline="0" dirty="0">
                          <a:solidFill>
                            <a:schemeClr val="tx1"/>
                          </a:solidFill>
                          <a:latin typeface="+mn-lt"/>
                          <a:cs typeface="Calibri"/>
                        </a:rPr>
                        <a:t>                                                                             </a:t>
                      </a:r>
                      <a:r>
                        <a:rPr lang="en-US" sz="1400" b="0" spc="0" baseline="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r>
                        <a:rPr lang="en-US" sz="1400" b="0" spc="0" baseline="0" dirty="0" smtClean="0">
                          <a:solidFill>
                            <a:schemeClr val="tx1"/>
                          </a:solidFill>
                          <a:latin typeface="+mn-lt"/>
                          <a:cs typeface="Calibri"/>
                        </a:rPr>
                        <a:t>                    </a:t>
                      </a:r>
                      <a:endParaRPr lang="en-US" sz="1400" b="0" spc="0" dirty="0">
                        <a:solidFill>
                          <a:schemeClr val="tx1"/>
                        </a:solidFill>
                        <a:latin typeface="+mn-lt"/>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6096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Local ocular anesthetic that blocks sodium ion channels required for the initiation and conduction of neuronal impulses, thereby </a:t>
                      </a:r>
                      <a:r>
                        <a:rPr lang="en-US" sz="1100" b="0" i="0" u="none" strike="noStrike" baseline="0" dirty="0" smtClean="0">
                          <a:solidFill>
                            <a:schemeClr val="dk1"/>
                          </a:solidFill>
                          <a:latin typeface="+mn-lt"/>
                          <a:ea typeface="+mn-ea"/>
                          <a:cs typeface="+mn-cs"/>
                        </a:rPr>
                        <a:t>effecting </a:t>
                      </a:r>
                      <a:r>
                        <a:rPr lang="en-US" sz="1100" b="0" i="0" u="none" strike="noStrike" baseline="0" dirty="0">
                          <a:solidFill>
                            <a:schemeClr val="dk1"/>
                          </a:solidFill>
                          <a:latin typeface="+mn-lt"/>
                          <a:ea typeface="+mn-ea"/>
                          <a:cs typeface="+mn-cs"/>
                        </a:rPr>
                        <a:t>corneal local anesthesia.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Used as a topical ophthalmic anesthetic to facilitate ocular irrigation and to provide analgesia.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Chemical ocular exposure requiring irrigation.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28600">
                <a:tc gridSpan="4">
                  <a:txBody>
                    <a:bodyPr/>
                    <a:lstStyle/>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Tetracaine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26720">
                <a:tc gridSpan="4">
                  <a:txBody>
                    <a:bodyPr/>
                    <a:lstStyle/>
                    <a:p>
                      <a:pPr marL="171450" indent="-171450" algn="l">
                        <a:buFont typeface="Arial" panose="020B0604020202020204" pitchFamily="34" charset="0"/>
                        <a:buChar char="•"/>
                      </a:pPr>
                      <a:r>
                        <a:rPr lang="en-US" sz="1100" b="0" i="0" u="none" strike="noStrike" baseline="0" dirty="0">
                          <a:solidFill>
                            <a:schemeClr val="dk1"/>
                          </a:solidFill>
                          <a:latin typeface="+mn-lt"/>
                          <a:ea typeface="+mn-ea"/>
                          <a:cs typeface="+mn-cs"/>
                        </a:rPr>
                        <a:t>Each bottle is single use only.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Patients should be advised that their eyes will be insensitive up to 20 minutes and that care should be taken to avoid ocular contact.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Eye Drops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immediate</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15─30 </a:t>
                      </a:r>
                      <a:r>
                        <a:rPr lang="en-US" sz="1100" b="0" i="0" u="none" strike="noStrike" baseline="0" dirty="0">
                          <a:solidFill>
                            <a:schemeClr val="dk1"/>
                          </a:solidFill>
                          <a:latin typeface="+mn-lt"/>
                          <a:ea typeface="+mn-ea"/>
                          <a:cs typeface="+mn-cs"/>
                        </a:rPr>
                        <a:t>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10─20 minutes</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TETRACAINE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Dermal Chemical Burns: Adult &amp; 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44</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682888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292149378"/>
              </p:ext>
            </p:extLst>
          </p:nvPr>
        </p:nvGraphicFramePr>
        <p:xfrm>
          <a:off x="328449" y="685800"/>
          <a:ext cx="6201106" cy="502920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Thiamine</a:t>
                      </a:r>
                      <a:r>
                        <a:rPr lang="en-US" sz="1400" b="1" spc="0" baseline="0" dirty="0">
                          <a:solidFill>
                            <a:schemeClr val="tx1"/>
                          </a:solidFill>
                          <a:latin typeface="+mn-lt"/>
                          <a:cs typeface="Calibri"/>
                        </a:rPr>
                        <a:t> </a:t>
                      </a:r>
                      <a:r>
                        <a:rPr lang="en-US" sz="1400" b="1" spc="0" baseline="0" dirty="0" smtClean="0">
                          <a:solidFill>
                            <a:schemeClr val="tx1"/>
                          </a:solidFill>
                          <a:latin typeface="+mn-lt"/>
                          <a:cs typeface="Calibri"/>
                        </a:rPr>
                        <a:t>(</a:t>
                      </a:r>
                      <a:r>
                        <a:rPr lang="en-US" sz="1400" b="1" spc="0" baseline="0" dirty="0">
                          <a:solidFill>
                            <a:schemeClr val="tx1"/>
                          </a:solidFill>
                          <a:latin typeface="+mn-lt"/>
                          <a:cs typeface="Calibri"/>
                        </a:rPr>
                        <a:t>vitamin B1)</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Required for carbohydrate metabolism, converts glucose into energy.</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Chronic alcohol intake interferes with the absorption, intake, and utilization of thiamine.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Patients who are malnourished, or have chronic alcohol abuse, may develop Wernicke’s encephalopathy if given IV glucose without concomitant administration of thiamine.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Thiamine should precede the administration of Dextrose or Glucagon in any adult patient if there is any evidence of malnutrition or alcohol abuse.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smtClean="0">
                          <a:solidFill>
                            <a:schemeClr val="dk1"/>
                          </a:solidFill>
                          <a:latin typeface="+mn-lt"/>
                          <a:ea typeface="+mn-ea"/>
                          <a:cs typeface="+mn-cs"/>
                        </a:rPr>
                        <a:t>Thiamine </a:t>
                      </a:r>
                      <a:r>
                        <a:rPr lang="en-US" sz="1100" b="0" i="0" u="none" strike="noStrike" baseline="0" dirty="0" smtClean="0">
                          <a:solidFill>
                            <a:schemeClr val="dk1"/>
                          </a:solidFill>
                          <a:latin typeface="+mn-lt"/>
                          <a:ea typeface="+mn-ea"/>
                          <a:cs typeface="+mn-cs"/>
                        </a:rPr>
                        <a:t>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None in prehospital setting.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3─5 </a:t>
                      </a:r>
                      <a:r>
                        <a:rPr lang="en-US" sz="1100" b="0" i="0" u="none" strike="noStrike" baseline="0" dirty="0">
                          <a:solidFill>
                            <a:schemeClr val="dk1"/>
                          </a:solidFill>
                          <a:latin typeface="+mn-lt"/>
                          <a:ea typeface="+mn-ea"/>
                          <a:cs typeface="+mn-cs"/>
                        </a:rPr>
                        <a:t>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unknown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THIAMINE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0" indent="0">
                        <a:buFont typeface="Arial" panose="020B0604020202020204" pitchFamily="34" charset="0"/>
                        <a:buNone/>
                      </a:pPr>
                      <a:r>
                        <a:rPr lang="en-US" sz="1100" u="none" spc="-26" dirty="0">
                          <a:solidFill>
                            <a:schemeClr val="tx1"/>
                          </a:solidFill>
                        </a:rPr>
                        <a:t>None.</a:t>
                      </a:r>
                      <a:endParaRPr lang="en-US" sz="1100" u="none" spc="-9"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45</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4039262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884854014"/>
              </p:ext>
            </p:extLst>
          </p:nvPr>
        </p:nvGraphicFramePr>
        <p:xfrm>
          <a:off x="328449" y="685800"/>
          <a:ext cx="6201106" cy="59588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Albuterol </a:t>
                      </a:r>
                      <a:r>
                        <a:rPr lang="en-US" sz="1400" b="1" spc="0" dirty="0" smtClean="0">
                          <a:solidFill>
                            <a:schemeClr val="tx1"/>
                          </a:solidFill>
                          <a:latin typeface="+mn-lt"/>
                          <a:cs typeface="Calibri"/>
                        </a:rPr>
                        <a:t>Sulfate                                                                                                  </a:t>
                      </a:r>
                      <a:r>
                        <a:rPr lang="en-US" sz="1400" b="0" spc="0" dirty="0" smtClean="0">
                          <a:solidFill>
                            <a:schemeClr val="tx1"/>
                          </a:solidFill>
                          <a:latin typeface="+mn-lt"/>
                          <a:cs typeface="Calibri"/>
                        </a:rPr>
                        <a:t>5/21/2020</a:t>
                      </a:r>
                      <a:endParaRPr lang="en-US" sz="1400" b="0" strike="sngStrike" spc="0" dirty="0">
                        <a:solidFill>
                          <a:schemeClr val="tx1"/>
                        </a:solidFill>
                        <a:latin typeface="+mn-lt"/>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5334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Relatively selective beta2-adrenergic bronchodilator. </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Beta-2 </a:t>
                      </a:r>
                      <a:r>
                        <a:rPr lang="en-US" sz="1100" b="0" i="0" u="none" strike="noStrike" baseline="0" dirty="0">
                          <a:solidFill>
                            <a:schemeClr val="dk1"/>
                          </a:solidFill>
                          <a:latin typeface="+mn-lt"/>
                          <a:ea typeface="+mn-ea"/>
                          <a:cs typeface="+mn-cs"/>
                        </a:rPr>
                        <a:t>agonist that relaxes bronchial smooth muscle, resulting in bronchial dilation.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Some </a:t>
                      </a:r>
                      <a:r>
                        <a:rPr lang="en-US" sz="1100" b="0" i="0" u="none" strike="noStrike" baseline="0" dirty="0" smtClean="0">
                          <a:solidFill>
                            <a:schemeClr val="dk1"/>
                          </a:solidFill>
                          <a:latin typeface="+mn-lt"/>
                          <a:ea typeface="+mn-ea"/>
                          <a:cs typeface="+mn-cs"/>
                        </a:rPr>
                        <a:t>beta-1 </a:t>
                      </a:r>
                      <a:r>
                        <a:rPr lang="en-US" sz="1100" b="0" i="0" u="none" strike="noStrike" baseline="0" dirty="0">
                          <a:solidFill>
                            <a:schemeClr val="dk1"/>
                          </a:solidFill>
                          <a:latin typeface="+mn-lt"/>
                          <a:ea typeface="+mn-ea"/>
                          <a:cs typeface="+mn-cs"/>
                        </a:rPr>
                        <a:t>overlap with clinically significant cardiac effects such as tachycardia.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Shift potassium </a:t>
                      </a:r>
                      <a:r>
                        <a:rPr lang="en-US" sz="1100" b="0" i="0" u="none" strike="noStrike" baseline="0" dirty="0" smtClean="0">
                          <a:solidFill>
                            <a:schemeClr val="dk1"/>
                          </a:solidFill>
                          <a:latin typeface="+mn-lt"/>
                          <a:ea typeface="+mn-ea"/>
                          <a:cs typeface="+mn-cs"/>
                        </a:rPr>
                        <a:t>intracellular, resulting in lower serum potassium.</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Treatment of bronchospasm.</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Treatment of hyperkalemia.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smtClean="0">
                          <a:solidFill>
                            <a:schemeClr val="tx1"/>
                          </a:solidFill>
                          <a:latin typeface="+mn-lt"/>
                          <a:ea typeface="+mn-ea"/>
                          <a:cs typeface="+mn-cs"/>
                        </a:rPr>
                        <a:t>Albuterol sulfate allergy.</a:t>
                      </a:r>
                      <a:endParaRPr lang="en-US" sz="1100" b="0" i="0" u="none" strike="noStrike"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6248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dizziness, anxiety, palpitations, headache, sweating, and muscle tremors.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Clinically significant arrhythmias may occur especially in patients with underlying cardiovascular disorders.</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Relative contraindication include symptomatic tachycardia, </a:t>
                      </a:r>
                      <a:r>
                        <a:rPr lang="en-US" sz="1100" b="0" i="0" u="none" strike="noStrike" baseline="0" dirty="0" err="1" smtClean="0">
                          <a:solidFill>
                            <a:schemeClr val="dk1"/>
                          </a:solidFill>
                          <a:latin typeface="+mn-lt"/>
                          <a:ea typeface="+mn-ea"/>
                          <a:cs typeface="+mn-cs"/>
                        </a:rPr>
                        <a:t>tachyarrhythmias</a:t>
                      </a:r>
                      <a:r>
                        <a:rPr lang="en-US" sz="1100" b="0" i="0" u="none" strike="noStrike" baseline="0" dirty="0" smtClean="0">
                          <a:solidFill>
                            <a:schemeClr val="dk1"/>
                          </a:solidFill>
                          <a:latin typeface="+mn-lt"/>
                          <a:ea typeface="+mn-ea"/>
                          <a:cs typeface="+mn-cs"/>
                        </a:rPr>
                        <a:t> , or </a:t>
                      </a:r>
                      <a:r>
                        <a:rPr lang="en-US" sz="1100" b="0" i="0" u="none" strike="noStrike" baseline="0" dirty="0" err="1" smtClean="0">
                          <a:solidFill>
                            <a:schemeClr val="dk1"/>
                          </a:solidFill>
                          <a:latin typeface="+mn-lt"/>
                          <a:ea typeface="+mn-ea"/>
                          <a:cs typeface="+mn-cs"/>
                        </a:rPr>
                        <a:t>anginal</a:t>
                      </a:r>
                      <a:r>
                        <a:rPr lang="en-US" sz="1100" b="0" i="0" u="none" strike="noStrike" baseline="0" dirty="0" smtClean="0">
                          <a:solidFill>
                            <a:schemeClr val="dk1"/>
                          </a:solidFill>
                          <a:latin typeface="+mn-lt"/>
                          <a:ea typeface="+mn-ea"/>
                          <a:cs typeface="+mn-cs"/>
                        </a:rPr>
                        <a:t> chest pain.</a:t>
                      </a:r>
                      <a:endParaRPr lang="en-US" sz="1100" b="0" i="1" u="none" strike="no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SVN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5─15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1─1.5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3─6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ALBUTEROL</a:t>
                      </a:r>
                      <a:endParaRPr lang="en-US" sz="1400" b="1" i="0" u="none" strike="sng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Bronchospasm (due to Asthma and Obstructive Lung Disease):</a:t>
                      </a:r>
                      <a:r>
                        <a:rPr lang="en-US" sz="1100" b="1" u="none" spc="-26" baseline="0" dirty="0">
                          <a:solidFill>
                            <a:srgbClr val="00B050"/>
                          </a:solidFill>
                        </a:rPr>
                        <a:t> </a:t>
                      </a:r>
                      <a:r>
                        <a:rPr lang="en-US" sz="1100" b="1" u="none" spc="-26" dirty="0">
                          <a:solidFill>
                            <a:srgbClr val="00B050"/>
                          </a:solidFill>
                        </a:rPr>
                        <a:t>Adult &amp; Pediatric</a:t>
                      </a:r>
                    </a:p>
                    <a:p>
                      <a:pPr marL="171450" indent="-171450">
                        <a:buFont typeface="Arial" panose="020B0604020202020204" pitchFamily="34" charset="0"/>
                        <a:buChar char="•"/>
                      </a:pPr>
                      <a:r>
                        <a:rPr lang="en-US" sz="1100" b="1" dirty="0">
                          <a:solidFill>
                            <a:srgbClr val="00B050"/>
                          </a:solidFill>
                        </a:rPr>
                        <a:t>Anaphylaxis and Allergic Reaction: Adult &amp; Pediatric</a:t>
                      </a:r>
                    </a:p>
                    <a:p>
                      <a:pPr marL="171450" indent="-171450">
                        <a:buFont typeface="Arial" panose="020B0604020202020204" pitchFamily="34" charset="0"/>
                        <a:buChar char="•"/>
                      </a:pPr>
                      <a:r>
                        <a:rPr lang="en-US" sz="1100" b="1" dirty="0">
                          <a:solidFill>
                            <a:srgbClr val="00B050"/>
                          </a:solidFill>
                        </a:rPr>
                        <a:t>Hyperglycemia: Adult &amp; Pediatric</a:t>
                      </a:r>
                    </a:p>
                    <a:p>
                      <a:pPr marL="171450" indent="-171450">
                        <a:buFont typeface="Arial" panose="020B0604020202020204" pitchFamily="34" charset="0"/>
                        <a:buChar char="•"/>
                      </a:pPr>
                      <a:r>
                        <a:rPr lang="en-US" sz="1100" b="1" dirty="0">
                          <a:solidFill>
                            <a:srgbClr val="00B050"/>
                          </a:solidFill>
                        </a:rPr>
                        <a:t>Extremity Trauma: Adult &amp; Pediatric</a:t>
                      </a:r>
                    </a:p>
                    <a:p>
                      <a:pPr marL="171450" indent="-171450">
                        <a:buFont typeface="Arial" panose="020B0604020202020204" pitchFamily="34" charset="0"/>
                        <a:buChar char="•"/>
                      </a:pPr>
                      <a:r>
                        <a:rPr lang="en-US" sz="1100" b="1" dirty="0">
                          <a:solidFill>
                            <a:srgbClr val="00B050"/>
                          </a:solidFill>
                        </a:rPr>
                        <a:t>Dermal Chemical Burns: Adult &amp; Pediatric</a:t>
                      </a:r>
                      <a:endParaRPr lang="en-US" sz="1100" b="1" u="sng"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5</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785991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1011890699"/>
              </p:ext>
            </p:extLst>
          </p:nvPr>
        </p:nvGraphicFramePr>
        <p:xfrm>
          <a:off x="328449" y="716280"/>
          <a:ext cx="6201106" cy="559308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err="1">
                          <a:solidFill>
                            <a:schemeClr val="tx1"/>
                          </a:solidFill>
                          <a:latin typeface="+mn-lt"/>
                          <a:cs typeface="Calibri"/>
                        </a:rPr>
                        <a:t>Amiodarone</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Multiple effects on sodium, potassium, and calcium channels.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Prolongs action potential and repolarization.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Decreases AV conduction and sinus node function.</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Also has some </a:t>
                      </a:r>
                      <a:r>
                        <a:rPr lang="en-US" sz="1100" b="0" i="0" u="none" strike="noStrike" baseline="0" dirty="0" smtClean="0">
                          <a:solidFill>
                            <a:schemeClr val="dk1"/>
                          </a:solidFill>
                          <a:latin typeface="+mn-lt"/>
                          <a:ea typeface="+mn-ea"/>
                          <a:cs typeface="+mn-cs"/>
                        </a:rPr>
                        <a:t>alpha- </a:t>
                      </a:r>
                      <a:r>
                        <a:rPr lang="en-US" sz="1100" b="0" i="0" u="none" strike="noStrike" baseline="0" dirty="0">
                          <a:solidFill>
                            <a:schemeClr val="dk1"/>
                          </a:solidFill>
                          <a:latin typeface="+mn-lt"/>
                          <a:ea typeface="+mn-ea"/>
                          <a:cs typeface="+mn-cs"/>
                        </a:rPr>
                        <a:t>and beta-adrenergic blocking properties.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Ventricular fibrillation.</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Pulseless ventricular tachycardia.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Regular wide complex tachycardia with a pulse.</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Irregular wide complex tachycardia.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590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Second or </a:t>
                      </a:r>
                      <a:r>
                        <a:rPr lang="en-US" sz="1100" b="0" i="0" u="none" strike="noStrike" baseline="0" dirty="0" smtClean="0">
                          <a:solidFill>
                            <a:schemeClr val="dk1"/>
                          </a:solidFill>
                          <a:latin typeface="+mn-lt"/>
                          <a:ea typeface="+mn-ea"/>
                          <a:cs typeface="+mn-cs"/>
                        </a:rPr>
                        <a:t>third </a:t>
                      </a:r>
                      <a:r>
                        <a:rPr lang="en-US" sz="1100" b="0" i="0" u="none" strike="noStrike" baseline="0" dirty="0">
                          <a:solidFill>
                            <a:schemeClr val="dk1"/>
                          </a:solidFill>
                          <a:latin typeface="+mn-lt"/>
                          <a:ea typeface="+mn-ea"/>
                          <a:cs typeface="+mn-cs"/>
                        </a:rPr>
                        <a:t>degree AV blocks</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err="1" smtClean="0">
                          <a:solidFill>
                            <a:schemeClr val="dk1"/>
                          </a:solidFill>
                          <a:latin typeface="+mn-lt"/>
                          <a:ea typeface="+mn-ea"/>
                          <a:cs typeface="+mn-cs"/>
                        </a:rPr>
                        <a:t>Amiodarone</a:t>
                      </a:r>
                      <a:r>
                        <a:rPr lang="en-US" sz="1100" b="0" i="0" u="none" strike="noStrike" baseline="0" dirty="0" smtClean="0">
                          <a:solidFill>
                            <a:schemeClr val="dk1"/>
                          </a:solidFill>
                          <a:latin typeface="+mn-lt"/>
                          <a:ea typeface="+mn-ea"/>
                          <a:cs typeface="+mn-cs"/>
                        </a:rPr>
                        <a:t>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hypotension and bradycardia.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10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AMIODARONE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Cardiac Arrest (VF/VT/Asystole/PEA): Age 8 and Older</a:t>
                      </a:r>
                    </a:p>
                    <a:p>
                      <a:pPr marL="171450" indent="-171450">
                        <a:buFont typeface="Arial" panose="020B0604020202020204" pitchFamily="34" charset="0"/>
                        <a:buChar char="•"/>
                      </a:pPr>
                      <a:r>
                        <a:rPr lang="en-US" sz="1100" b="1" u="none" spc="-9" dirty="0">
                          <a:solidFill>
                            <a:srgbClr val="00B050"/>
                          </a:solidFill>
                        </a:rPr>
                        <a:t>Tachycardia with a Pulse: Adult &amp; Pediatric</a:t>
                      </a:r>
                    </a:p>
                    <a:p>
                      <a:pPr marL="171450" indent="-171450">
                        <a:buFont typeface="Arial" panose="020B0604020202020204" pitchFamily="34" charset="0"/>
                        <a:buChar char="•"/>
                      </a:pPr>
                      <a:r>
                        <a:rPr lang="en-US" sz="1100" b="1" u="none" spc="-9" dirty="0">
                          <a:solidFill>
                            <a:srgbClr val="00B050"/>
                          </a:solidFill>
                        </a:rPr>
                        <a:t>Cardiac Arrest (VF/VT/Asystole/PEA): </a:t>
                      </a:r>
                      <a:r>
                        <a:rPr lang="en-US" sz="1100" b="1" u="none" spc="-9" dirty="0" smtClean="0">
                          <a:solidFill>
                            <a:srgbClr val="00B050"/>
                          </a:solidFill>
                        </a:rPr>
                        <a:t>Pediatric Age </a:t>
                      </a:r>
                      <a:r>
                        <a:rPr lang="en-US" sz="1100" b="1" u="none" spc="-9" dirty="0">
                          <a:solidFill>
                            <a:srgbClr val="00B050"/>
                          </a:solidFill>
                        </a:rPr>
                        <a:t>&lt;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6</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227365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409968476"/>
              </p:ext>
            </p:extLst>
          </p:nvPr>
        </p:nvGraphicFramePr>
        <p:xfrm>
          <a:off x="328449" y="685800"/>
          <a:ext cx="6201106" cy="492252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Aspirin / Acetylsalicylic Acid / ASA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Aspirin inhibits prostaglandin and disrupts platelet function. </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It is also a mild analgesic and anti-inflammatory.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Adult patients with suspected acute coronary syndrome.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Active GI bleeding.</a:t>
                      </a:r>
                    </a:p>
                    <a:p>
                      <a:pPr marL="171450" indent="-171450">
                        <a:buFont typeface="Arial" panose="020B0604020202020204" pitchFamily="34" charset="0"/>
                        <a:buChar char="•"/>
                      </a:pPr>
                      <a:r>
                        <a:rPr lang="en-US" sz="1100" b="0" i="0" u="none" strike="noStrike" baseline="0" smtClean="0">
                          <a:solidFill>
                            <a:schemeClr val="dk1"/>
                          </a:solidFill>
                          <a:latin typeface="+mn-lt"/>
                          <a:ea typeface="+mn-ea"/>
                          <a:cs typeface="+mn-cs"/>
                        </a:rPr>
                        <a:t>If patient has taken 324 mg within the last 24 hours.</a:t>
                      </a:r>
                      <a:endParaRPr lang="en-US" sz="1100" b="0" i="0" u="none" strike="noStrike" baseline="0" dirty="0" smtClean="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Aspirin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7244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GI discomfort and nausea.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wheezing.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Oral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5─30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1─2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4─6 </a:t>
                      </a:r>
                      <a:r>
                        <a:rPr lang="en-US" sz="1100" b="0" i="0" u="none" strike="noStrike" baseline="0" dirty="0">
                          <a:solidFill>
                            <a:schemeClr val="dk1"/>
                          </a:solidFill>
                          <a:latin typeface="+mn-lt"/>
                          <a:ea typeface="+mn-ea"/>
                          <a:cs typeface="+mn-cs"/>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ASPIRIN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Chest Pain/Acute Coronary Syndrome/ST-segment</a:t>
                      </a:r>
                      <a:r>
                        <a:rPr lang="en-US" sz="1100" b="1" u="none" spc="-26" baseline="0" dirty="0">
                          <a:solidFill>
                            <a:srgbClr val="00B050"/>
                          </a:solidFill>
                        </a:rPr>
                        <a:t> </a:t>
                      </a:r>
                      <a:r>
                        <a:rPr lang="en-US" sz="1100" b="1" u="none" spc="-26" dirty="0">
                          <a:solidFill>
                            <a:srgbClr val="00B050"/>
                          </a:solidFill>
                        </a:rPr>
                        <a:t>Elevation Myocardial Infarction (STEMI): Adult</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7</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solidFill>
                  <a:prstClr val="black"/>
                </a:solidFill>
                <a:hlinkClick r:id="rId2" action="ppaction://hlinksldjump"/>
              </a:rPr>
              <a:t>TOC</a:t>
            </a:r>
            <a:endParaRPr lang="en-US" sz="900" dirty="0">
              <a:solidFill>
                <a:prstClr val="black"/>
              </a:solidFill>
            </a:endParaRPr>
          </a:p>
        </p:txBody>
      </p:sp>
    </p:spTree>
    <p:extLst>
      <p:ext uri="{BB962C8B-B14F-4D97-AF65-F5344CB8AC3E}">
        <p14:creationId xmlns:p14="http://schemas.microsoft.com/office/powerpoint/2010/main" val="240701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274254763"/>
              </p:ext>
            </p:extLst>
          </p:nvPr>
        </p:nvGraphicFramePr>
        <p:xfrm>
          <a:off x="328449" y="609600"/>
          <a:ext cx="6201106" cy="6720840"/>
        </p:xfrm>
        <a:graphic>
          <a:graphicData uri="http://schemas.openxmlformats.org/drawingml/2006/table">
            <a:tbl>
              <a:tblPr firstRow="1" bandRow="1">
                <a:tableStyleId>{5C22544A-7EE6-4342-B048-85BDC9FD1C3A}</a:tableStyleId>
              </a:tblPr>
              <a:tblGrid>
                <a:gridCol w="890751">
                  <a:extLst>
                    <a:ext uri="{9D8B030D-6E8A-4147-A177-3AD203B41FA5}">
                      <a16:colId xmlns="" xmlns:a16="http://schemas.microsoft.com/office/drawing/2014/main" val="20000"/>
                    </a:ext>
                  </a:extLst>
                </a:gridCol>
                <a:gridCol w="1447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Atropine Sulfate             </a:t>
                      </a:r>
                      <a:r>
                        <a:rPr lang="en-US" sz="1400" b="1" spc="0" baseline="0" dirty="0">
                          <a:solidFill>
                            <a:schemeClr val="tx1"/>
                          </a:solidFill>
                          <a:latin typeface="+mn-lt"/>
                          <a:cs typeface="Calibri"/>
                        </a:rPr>
                        <a:t>          </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lvl="0" indent="-171450">
                        <a:buFont typeface="Arial" panose="020B0604020202020204" pitchFamily="34" charset="0"/>
                        <a:buChar char="•"/>
                      </a:pPr>
                      <a:r>
                        <a:rPr lang="en-US" sz="1100" b="0" i="0" u="none" strike="noStrike" baseline="0" dirty="0">
                          <a:solidFill>
                            <a:schemeClr val="dk1"/>
                          </a:solidFill>
                          <a:latin typeface="+mn-lt"/>
                          <a:ea typeface="+mn-ea"/>
                          <a:cs typeface="+mn-cs"/>
                        </a:rPr>
                        <a:t>Blocks action of acetylcholine as competitive antagonist at muscarinic receptor sites in smooth muscle, secretory glands, and the CNS.</a:t>
                      </a:r>
                    </a:p>
                    <a:p>
                      <a:pPr marL="171450" lvl="0" indent="-171450">
                        <a:buFont typeface="Arial" panose="020B0604020202020204" pitchFamily="34" charset="0"/>
                        <a:buChar char="•"/>
                      </a:pPr>
                      <a:r>
                        <a:rPr lang="en-US" sz="1100" b="0" i="0" u="none" strike="noStrike" baseline="0" dirty="0">
                          <a:solidFill>
                            <a:schemeClr val="dk1"/>
                          </a:solidFill>
                          <a:latin typeface="+mn-lt"/>
                          <a:ea typeface="+mn-ea"/>
                          <a:cs typeface="+mn-cs"/>
                        </a:rPr>
                        <a:t>Blocks parasympathetic response, allowing sympathetic response to take over.</a:t>
                      </a:r>
                    </a:p>
                    <a:p>
                      <a:pPr marL="171450" lvl="0" indent="-171450">
                        <a:buFont typeface="Arial" panose="020B0604020202020204" pitchFamily="34" charset="0"/>
                        <a:buChar char="•"/>
                      </a:pPr>
                      <a:r>
                        <a:rPr lang="en-US" sz="1100" b="0" i="0" u="none" strike="noStrike" baseline="0" dirty="0">
                          <a:solidFill>
                            <a:schemeClr val="dk1"/>
                          </a:solidFill>
                          <a:latin typeface="+mn-lt"/>
                          <a:ea typeface="+mn-ea"/>
                          <a:cs typeface="+mn-cs"/>
                        </a:rPr>
                        <a:t>Positive chronotropic properties with little to no inotropic effects. </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Increases heart rate.</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Increases conduction through AV node.</a:t>
                      </a:r>
                    </a:p>
                    <a:p>
                      <a:pPr marL="171450" lvl="0" indent="-171450">
                        <a:buFont typeface="Arial" panose="020B0604020202020204" pitchFamily="34" charset="0"/>
                        <a:buChar char="•"/>
                      </a:pPr>
                      <a:r>
                        <a:rPr lang="en-US" sz="1100" b="0" i="0" u="none" strike="noStrike" baseline="0" dirty="0">
                          <a:solidFill>
                            <a:schemeClr val="dk1"/>
                          </a:solidFill>
                          <a:latin typeface="+mn-lt"/>
                          <a:ea typeface="+mn-ea"/>
                          <a:cs typeface="+mn-cs"/>
                        </a:rPr>
                        <a:t>Atropine reverses the muscarinic effects of cholinergic poisoning </a:t>
                      </a:r>
                      <a:r>
                        <a:rPr lang="en-US" sz="1100" b="0" i="0" u="none" strike="noStrike" baseline="0" dirty="0" smtClean="0">
                          <a:solidFill>
                            <a:schemeClr val="dk1"/>
                          </a:solidFill>
                          <a:latin typeface="+mn-lt"/>
                          <a:ea typeface="+mn-ea"/>
                          <a:cs typeface="+mn-cs"/>
                        </a:rPr>
                        <a:t>by the following mechanisms: </a:t>
                      </a:r>
                      <a:endParaRPr lang="en-US" sz="1100" b="0" i="0" u="none" strike="noStrike" baseline="0" dirty="0">
                        <a:solidFill>
                          <a:schemeClr val="dk1"/>
                        </a:solidFill>
                        <a:latin typeface="+mn-lt"/>
                        <a:ea typeface="+mn-ea"/>
                        <a:cs typeface="+mn-cs"/>
                      </a:endParaRPr>
                    </a:p>
                    <a:p>
                      <a:pPr marL="581741" lvl="1" indent="-171450">
                        <a:buFont typeface="Calibri" panose="020F0502020204030204" pitchFamily="34" charset="0"/>
                        <a:buChar char="−"/>
                      </a:pPr>
                      <a:r>
                        <a:rPr lang="en-US" sz="1100" b="0" i="0" u="none" strike="noStrike" baseline="0" dirty="0" smtClean="0">
                          <a:solidFill>
                            <a:schemeClr val="dk1"/>
                          </a:solidFill>
                          <a:latin typeface="+mn-lt"/>
                          <a:ea typeface="+mn-ea"/>
                          <a:cs typeface="+mn-cs"/>
                        </a:rPr>
                        <a:t>Reverses </a:t>
                      </a:r>
                      <a:r>
                        <a:rPr lang="en-US" sz="1100" b="0" i="0" u="none" strike="noStrike" baseline="0" dirty="0" err="1">
                          <a:solidFill>
                            <a:schemeClr val="dk1"/>
                          </a:solidFill>
                          <a:latin typeface="+mn-lt"/>
                          <a:ea typeface="+mn-ea"/>
                          <a:cs typeface="+mn-cs"/>
                        </a:rPr>
                        <a:t>bronchorrhea</a:t>
                      </a:r>
                      <a:r>
                        <a:rPr lang="en-US" sz="1100" b="0" i="0" u="none" strike="noStrike" baseline="0" dirty="0">
                          <a:solidFill>
                            <a:schemeClr val="dk1"/>
                          </a:solidFill>
                          <a:latin typeface="+mn-lt"/>
                          <a:ea typeface="+mn-ea"/>
                          <a:cs typeface="+mn-cs"/>
                        </a:rPr>
                        <a:t> and bronchoconstriction.</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Reduces motility and tone of GI tract.</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Reduces action and tone of the urinary bladder (may cause urinary retention).</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Dilates pupils.</a:t>
                      </a:r>
                    </a:p>
                    <a:p>
                      <a:pPr marL="581741" lvl="1" indent="-171450">
                        <a:buFont typeface="Calibri" panose="020F0502020204030204" pitchFamily="34" charset="0"/>
                        <a:buChar char="−"/>
                      </a:pPr>
                      <a:r>
                        <a:rPr lang="en-US" sz="1100" b="0" i="0" u="none" strike="noStrike" baseline="0" dirty="0">
                          <a:solidFill>
                            <a:schemeClr val="dk1"/>
                          </a:solidFill>
                          <a:latin typeface="+mn-lt"/>
                          <a:ea typeface="+mn-ea"/>
                          <a:cs typeface="+mn-cs"/>
                        </a:rPr>
                        <a:t>Decreases sweat production.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Symptomatic </a:t>
                      </a:r>
                      <a:r>
                        <a:rPr lang="en-US" sz="1100" b="0" i="0" u="none" strike="noStrike" baseline="0" dirty="0" err="1" smtClean="0">
                          <a:solidFill>
                            <a:schemeClr val="dk1"/>
                          </a:solidFill>
                          <a:latin typeface="+mn-lt"/>
                          <a:ea typeface="+mn-ea"/>
                          <a:cs typeface="+mn-cs"/>
                        </a:rPr>
                        <a:t>bradycardia</a:t>
                      </a:r>
                      <a:r>
                        <a:rPr lang="en-US" sz="1100" b="0" i="0" u="none" strike="noStrike" baseline="0" dirty="0">
                          <a:solidFill>
                            <a:schemeClr val="dk1"/>
                          </a:solidFill>
                          <a:latin typeface="+mn-lt"/>
                          <a:ea typeface="+mn-ea"/>
                          <a:cs typeface="+mn-cs"/>
                        </a:rPr>
                        <a:t>.</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Nerve agent/organophosphate and carbamate insecticide toxicity.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8956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Bradycardia without evidence of cardiopulmonary compromise</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Atropine allergy.</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3048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Avoid in hypothermic bradycardia.</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Paradoxical bradycardia may result from doses less than </a:t>
                      </a:r>
                      <a:r>
                        <a:rPr lang="en-US" sz="1100" b="0" i="0" u="none" strike="noStrike" baseline="0" dirty="0" smtClean="0">
                          <a:solidFill>
                            <a:schemeClr val="dk1"/>
                          </a:solidFill>
                          <a:latin typeface="+mn-lt"/>
                          <a:ea typeface="+mn-ea"/>
                          <a:cs typeface="+mn-cs"/>
                        </a:rPr>
                        <a:t>0.5 mg</a:t>
                      </a:r>
                      <a:r>
                        <a:rPr lang="en-US" sz="1100" b="0" i="0" u="none" strike="noStrike" baseline="0" dirty="0">
                          <a:solidFill>
                            <a:schemeClr val="dk1"/>
                          </a:solidFill>
                          <a:latin typeface="+mn-lt"/>
                          <a:ea typeface="+mn-ea"/>
                          <a:cs typeface="+mn-cs"/>
                        </a:rPr>
                        <a:t>, use in caution in pediatric patients.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smtClean="0">
                          <a:solidFill>
                            <a:schemeClr val="dk1"/>
                          </a:solidFill>
                          <a:latin typeface="+mn-lt"/>
                          <a:ea typeface="+mn-ea"/>
                          <a:cs typeface="+mn-cs"/>
                        </a:rPr>
                        <a:t>IV/IM</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2─4 </a:t>
                      </a:r>
                      <a:r>
                        <a:rPr lang="en-US" sz="1100" b="0" i="0" u="none" strike="noStrike" baseline="0" dirty="0">
                          <a:solidFill>
                            <a:schemeClr val="dk1"/>
                          </a:solidFill>
                          <a:latin typeface="+mn-lt"/>
                          <a:ea typeface="+mn-ea"/>
                          <a:cs typeface="+mn-cs"/>
                        </a:rPr>
                        <a:t>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4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ATROPINE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smtClean="0">
                          <a:solidFill>
                            <a:srgbClr val="00B050"/>
                          </a:solidFill>
                        </a:rPr>
                        <a:t>Bradycardia: Adult &amp; Pediatric</a:t>
                      </a:r>
                    </a:p>
                    <a:p>
                      <a:pPr marL="171450" indent="-171450">
                        <a:buFont typeface="Arial" panose="020B0604020202020204" pitchFamily="34" charset="0"/>
                        <a:buChar char="•"/>
                      </a:pPr>
                      <a:r>
                        <a:rPr lang="en-US" sz="1100" b="1" u="none" spc="-26" dirty="0" smtClean="0">
                          <a:solidFill>
                            <a:srgbClr val="00B050"/>
                          </a:solidFill>
                        </a:rPr>
                        <a:t>Acetylcholinesterase </a:t>
                      </a:r>
                      <a:r>
                        <a:rPr lang="en-US" sz="1100" b="1" u="none" spc="-26" dirty="0">
                          <a:solidFill>
                            <a:srgbClr val="00B050"/>
                          </a:solidFill>
                        </a:rPr>
                        <a:t>Inhibitor Poisoning (Nerve Agents,</a:t>
                      </a:r>
                      <a:r>
                        <a:rPr lang="en-US" sz="1100" b="1" u="none" spc="-26" baseline="0" dirty="0">
                          <a:solidFill>
                            <a:srgbClr val="00B050"/>
                          </a:solidFill>
                        </a:rPr>
                        <a:t> </a:t>
                      </a:r>
                      <a:r>
                        <a:rPr lang="en-US" sz="1100" b="1" u="none" spc="-26" dirty="0">
                          <a:solidFill>
                            <a:srgbClr val="00B050"/>
                          </a:solidFill>
                        </a:rPr>
                        <a:t>Organophosphates, and Carbamates): Adult &amp; </a:t>
                      </a:r>
                      <a:r>
                        <a:rPr lang="en-US" sz="1100" b="1" u="none" spc="-26" dirty="0" smtClean="0">
                          <a:solidFill>
                            <a:srgbClr val="00B050"/>
                          </a:solidFill>
                        </a:rPr>
                        <a:t>Pediatric</a:t>
                      </a:r>
                      <a:endParaRPr lang="en-US" sz="1100" b="1" u="none" spc="-26"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8</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75224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ontent Placeholder 4">
            <a:extLst>
              <a:ext uri="{FF2B5EF4-FFF2-40B4-BE49-F238E27FC236}">
                <a16:creationId xmlns="" xmlns:a16="http://schemas.microsoft.com/office/drawing/2014/main" id="{098A68EF-DEE4-4854-B77F-F072C9056861}"/>
              </a:ext>
            </a:extLst>
          </p:cNvPr>
          <p:cNvGraphicFramePr>
            <a:graphicFrameLocks/>
          </p:cNvGraphicFramePr>
          <p:nvPr>
            <p:extLst>
              <p:ext uri="{D42A27DB-BD31-4B8C-83A1-F6EECF244321}">
                <p14:modId xmlns:p14="http://schemas.microsoft.com/office/powerpoint/2010/main" val="2026722523"/>
              </p:ext>
            </p:extLst>
          </p:nvPr>
        </p:nvGraphicFramePr>
        <p:xfrm>
          <a:off x="328449" y="685800"/>
          <a:ext cx="6201106" cy="6416040"/>
        </p:xfrm>
        <a:graphic>
          <a:graphicData uri="http://schemas.openxmlformats.org/drawingml/2006/table">
            <a:tbl>
              <a:tblPr firstRow="1" bandRow="1">
                <a:tableStyleId>{5C22544A-7EE6-4342-B048-85BDC9FD1C3A}</a:tableStyleId>
              </a:tblPr>
              <a:tblGrid>
                <a:gridCol w="509751">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1330601353"/>
                    </a:ext>
                  </a:extLst>
                </a:gridCol>
                <a:gridCol w="1828800">
                  <a:extLst>
                    <a:ext uri="{9D8B030D-6E8A-4147-A177-3AD203B41FA5}">
                      <a16:colId xmlns="" xmlns:a16="http://schemas.microsoft.com/office/drawing/2014/main" val="1445168506"/>
                    </a:ext>
                  </a:extLst>
                </a:gridCol>
                <a:gridCol w="2033755">
                  <a:extLst>
                    <a:ext uri="{9D8B030D-6E8A-4147-A177-3AD203B41FA5}">
                      <a16:colId xmlns="" xmlns:a16="http://schemas.microsoft.com/office/drawing/2014/main" val="1628742352"/>
                    </a:ext>
                  </a:extLst>
                </a:gridCol>
              </a:tblGrid>
              <a:tr h="304800">
                <a:tc gridSpan="4">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0" spc="0" dirty="0">
                          <a:solidFill>
                            <a:schemeClr val="tx1"/>
                          </a:solidFill>
                          <a:latin typeface="+mn-lt"/>
                          <a:cs typeface="Calibri"/>
                        </a:rPr>
                        <a:t>DRUG PROFILE                                                                                                           AZDHS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0781471"/>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spc="0" dirty="0">
                          <a:solidFill>
                            <a:schemeClr val="tx1"/>
                          </a:solidFill>
                          <a:latin typeface="+mn-lt"/>
                          <a:cs typeface="Calibri"/>
                        </a:rPr>
                        <a:t>Calcium Chloride        </a:t>
                      </a:r>
                      <a:r>
                        <a:rPr lang="en-US" sz="1400" b="1" spc="0" baseline="0" dirty="0">
                          <a:solidFill>
                            <a:schemeClr val="tx1"/>
                          </a:solidFill>
                          <a:latin typeface="+mn-lt"/>
                          <a:cs typeface="Calibri"/>
                        </a:rPr>
                        <a:t>         </a:t>
                      </a:r>
                      <a:r>
                        <a:rPr lang="en-US" sz="1400" b="1" spc="0" dirty="0">
                          <a:solidFill>
                            <a:schemeClr val="tx1"/>
                          </a:solidFill>
                          <a:latin typeface="+mn-lt"/>
                          <a:cs typeface="Calibri"/>
                        </a:rPr>
                        <a:t>                                                                       </a:t>
                      </a:r>
                      <a:r>
                        <a:rPr lang="en-US" sz="1400" b="1" spc="0" dirty="0" smtClean="0">
                          <a:solidFill>
                            <a:schemeClr val="tx1"/>
                          </a:solidFill>
                          <a:latin typeface="+mn-lt"/>
                          <a:cs typeface="Calibri"/>
                        </a:rPr>
                        <a:t>           </a:t>
                      </a:r>
                      <a:r>
                        <a:rPr kumimoji="0" lang="en-US" sz="1400" b="0" i="0" u="none" strike="noStrike" kern="0" cap="none" spc="0" normalizeH="0" baseline="0" noProof="0" dirty="0" smtClean="0">
                          <a:ln>
                            <a:noFill/>
                          </a:ln>
                          <a:solidFill>
                            <a:prstClr val="black"/>
                          </a:solidFill>
                          <a:effectLst/>
                          <a:uLnTx/>
                          <a:uFillTx/>
                          <a:latin typeface="+mn-lt"/>
                          <a:ea typeface="+mn-ea"/>
                          <a:cs typeface="Calibri"/>
                        </a:rPr>
                        <a:t>5/21/2020</a:t>
                      </a:r>
                      <a:endParaRPr kumimoji="0" lang="en-US" sz="1400" b="0" i="0" u="none" strike="noStrike" kern="0" cap="none" spc="0" normalizeH="0" baseline="0" noProof="0" dirty="0">
                        <a:ln>
                          <a:noFill/>
                        </a:ln>
                        <a:solidFill>
                          <a:prstClr val="black"/>
                        </a:solidFill>
                        <a:effectLst/>
                        <a:uLnTx/>
                        <a:uFillTx/>
                        <a:latin typeface="+mn-lt"/>
                        <a:ea typeface="+mn-ea"/>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17460590"/>
                  </a:ext>
                </a:extLst>
              </a:tr>
              <a:tr h="30480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smtClean="0">
                          <a:solidFill>
                            <a:schemeClr val="dk1"/>
                          </a:solidFill>
                          <a:latin typeface="+mn-lt"/>
                          <a:ea typeface="+mn-ea"/>
                          <a:cs typeface="+mn-cs"/>
                        </a:rPr>
                        <a:t>PHARMACOLOGY &amp; ACTIONS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5325768"/>
                  </a:ext>
                </a:extLst>
              </a:tr>
              <a:tr h="838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extracellular and intracellular calcium levels.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Stimulates release of catecholamines.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Increases cardiac contractile state (positive inotropic </a:t>
                      </a:r>
                      <a:r>
                        <a:rPr lang="en-US" sz="1100" b="0" i="0" u="none" strike="noStrike" baseline="0" dirty="0" smtClean="0">
                          <a:solidFill>
                            <a:schemeClr val="dk1"/>
                          </a:solidFill>
                          <a:latin typeface="+mn-lt"/>
                          <a:ea typeface="+mn-ea"/>
                          <a:cs typeface="+mn-cs"/>
                        </a:rPr>
                        <a:t>effect).</a:t>
                      </a:r>
                      <a:endParaRPr lang="en-US" sz="1100" b="0" i="0" u="none" strike="noStrike" baseline="0" dirty="0">
                        <a:solidFill>
                          <a:schemeClr val="dk1"/>
                        </a:solidFill>
                        <a:latin typeface="+mn-lt"/>
                        <a:ea typeface="+mn-ea"/>
                        <a:cs typeface="+mn-cs"/>
                      </a:endParaRP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Essential to a number of physiologic processes including transmission of nerve impulses, contraction of cardiac, smooth and skeletal muscles.</a:t>
                      </a:r>
                    </a:p>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Has stabilizing effect on myocardial </a:t>
                      </a:r>
                      <a:r>
                        <a:rPr lang="en-US" sz="1100" b="0" i="0" u="none" strike="noStrike" baseline="0" dirty="0" smtClean="0">
                          <a:solidFill>
                            <a:schemeClr val="dk1"/>
                          </a:solidFill>
                          <a:latin typeface="+mn-lt"/>
                          <a:ea typeface="+mn-ea"/>
                          <a:cs typeface="+mn-cs"/>
                        </a:rPr>
                        <a:t>cell membranes </a:t>
                      </a:r>
                      <a:r>
                        <a:rPr lang="en-US" sz="1100" b="0" i="0" u="none" strike="noStrike" baseline="0" dirty="0">
                          <a:solidFill>
                            <a:schemeClr val="dk1"/>
                          </a:solidFill>
                          <a:latin typeface="+mn-lt"/>
                          <a:ea typeface="+mn-ea"/>
                          <a:cs typeface="+mn-cs"/>
                        </a:rPr>
                        <a:t>in setting of hyperkalemia.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676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alpha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74320">
                <a:tc gridSpan="4">
                  <a:txBody>
                    <a:bodyPr/>
                    <a:lstStyle/>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Suspected hyperkalemia.</a:t>
                      </a:r>
                    </a:p>
                    <a:p>
                      <a:pPr marL="182880" marR="0" lvl="0" indent="-171450" algn="l" defTabSz="365760" eaLnBrk="1" fontAlgn="auto" latinLnBrk="0" hangingPunct="1">
                        <a:lnSpc>
                          <a:spcPct val="100000"/>
                        </a:lnSpc>
                        <a:spcBef>
                          <a:spcPts val="0"/>
                        </a:spcBef>
                        <a:spcAft>
                          <a:spcPts val="0"/>
                        </a:spcAft>
                        <a:buClrTx/>
                        <a:buSzTx/>
                        <a:buFont typeface="Arial" panose="020B0604020202020204" pitchFamily="34" charset="0"/>
                        <a:buChar char="•"/>
                        <a:tabLst>
                          <a:tab pos="188269" algn="l"/>
                        </a:tabLst>
                        <a:defRPr/>
                      </a:pPr>
                      <a:r>
                        <a:rPr lang="en-US" sz="1100" b="0" i="0" u="none" strike="noStrike" baseline="0" dirty="0">
                          <a:solidFill>
                            <a:schemeClr val="dk1"/>
                          </a:solidFill>
                          <a:latin typeface="+mn-lt"/>
                          <a:ea typeface="+mn-ea"/>
                          <a:cs typeface="+mn-cs"/>
                        </a:rPr>
                        <a:t>Antidote for calcium channel blocker overdose</a:t>
                      </a:r>
                      <a:r>
                        <a:rPr lang="en-US" sz="1100" b="0" i="0" u="none" strike="noStrike" baseline="0" dirty="0" smtClean="0">
                          <a:solidFill>
                            <a:schemeClr val="dk1"/>
                          </a:solidFill>
                          <a:latin typeface="+mn-lt"/>
                          <a:ea typeface="+mn-ea"/>
                          <a:cs typeface="+mn-cs"/>
                        </a:rPr>
                        <a:t>.    </a:t>
                      </a:r>
                      <a:endParaRPr lang="en-US" sz="1100" b="0" i="1" u="none" strike="noStrike" baseline="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89560">
                <a:tc gridSpan="4">
                  <a:txBody>
                    <a:bodyPr/>
                    <a:lstStyle/>
                    <a:p>
                      <a:r>
                        <a:rPr lang="en-US" sz="1400" b="1" i="0" u="none" strike="noStrike" baseline="0" dirty="0" smtClean="0">
                          <a:solidFill>
                            <a:schemeClr val="dk1"/>
                          </a:solidFill>
                          <a:latin typeface="+mn-lt"/>
                          <a:ea typeface="+mn-ea"/>
                          <a:cs typeface="+mn-cs"/>
                        </a:rPr>
                        <a:t>ABSOLUTE CONTRAINDICATIONS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33528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Do not use in setting of suspected digoxin toxicity</a:t>
                      </a:r>
                      <a:r>
                        <a:rPr lang="en-US" sz="1100" b="0" i="0" u="none" strike="noStrike" baseline="0" dirty="0" smtClean="0">
                          <a:solidFill>
                            <a:schemeClr val="dk1"/>
                          </a:solidFill>
                          <a:latin typeface="+mn-lt"/>
                          <a:ea typeface="+mn-ea"/>
                          <a:cs typeface="+mn-cs"/>
                        </a:rPr>
                        <a:t>.</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Hypercalcemia.</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Suspected severe hypokalemia (life-threatening cardiac arrhythmias may occur). </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Calcium chloride allergy.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r h="289560">
                <a:tc gridSpan="4">
                  <a:txBody>
                    <a:bodyPr/>
                    <a:lstStyle/>
                    <a:p>
                      <a:r>
                        <a:rPr lang="en-US" sz="1400" b="1" i="0" u="none" strike="noStrike" baseline="0" dirty="0" smtClean="0">
                          <a:solidFill>
                            <a:schemeClr val="dk1"/>
                          </a:solidFill>
                          <a:latin typeface="+mn-lt"/>
                          <a:ea typeface="+mn-ea"/>
                          <a:cs typeface="+mn-cs"/>
                        </a:rPr>
                        <a:t>PRECAUTIONS &amp; SIDE EFFECTS </a:t>
                      </a:r>
                      <a:r>
                        <a:rPr lang="en-US" sz="1400" b="0" i="0" u="none" strike="noStrike" baseline="0" dirty="0">
                          <a:solidFill>
                            <a:schemeClr val="dk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57200">
                <a:tc gridSpan="4">
                  <a:txBody>
                    <a:bodyPr/>
                    <a:lstStyle/>
                    <a:p>
                      <a:pPr marL="171450" indent="-171450">
                        <a:buFont typeface="Arial" panose="020B0604020202020204" pitchFamily="34" charset="0"/>
                        <a:buChar char="•"/>
                      </a:pPr>
                      <a:r>
                        <a:rPr lang="en-US" sz="1100" b="0" i="0" u="none" strike="noStrike" baseline="0" dirty="0">
                          <a:solidFill>
                            <a:schemeClr val="dk1"/>
                          </a:solidFill>
                          <a:latin typeface="+mn-lt"/>
                          <a:ea typeface="+mn-ea"/>
                          <a:cs typeface="+mn-cs"/>
                        </a:rPr>
                        <a:t>May cause discomfort at injection site.</a:t>
                      </a:r>
                    </a:p>
                    <a:p>
                      <a:pPr marL="171450" indent="-171450">
                        <a:buFont typeface="Arial" panose="020B0604020202020204" pitchFamily="34" charset="0"/>
                        <a:buChar char="•"/>
                      </a:pPr>
                      <a:r>
                        <a:rPr lang="en-US" sz="1100" b="0" i="0" u="none" strike="noStrike" baseline="0" dirty="0" smtClean="0">
                          <a:solidFill>
                            <a:schemeClr val="dk1"/>
                          </a:solidFill>
                          <a:latin typeface="+mn-lt"/>
                          <a:ea typeface="+mn-ea"/>
                          <a:cs typeface="+mn-cs"/>
                        </a:rPr>
                        <a:t>Will precipitate if mixed with sodium bicarbonate.</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304800">
                <a:tc gridSpan="4">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dk1"/>
                          </a:solidFill>
                          <a:latin typeface="+mn-lt"/>
                          <a:ea typeface="+mn-ea"/>
                          <a:cs typeface="+mn-cs"/>
                        </a:rPr>
                        <a:t>ADMINISTRATION </a:t>
                      </a:r>
                      <a:r>
                        <a:rPr lang="en-US" sz="1400" b="0" i="0" u="none" strike="noStrike" baseline="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9152431"/>
                  </a:ext>
                </a:extLst>
              </a:tr>
              <a:tr h="304800">
                <a:tc>
                  <a:txBody>
                    <a:bodyPr/>
                    <a:lstStyle/>
                    <a:p>
                      <a:r>
                        <a:rPr lang="en-US" sz="1100" b="0" i="0" u="none" strike="noStrike" baseline="0" dirty="0">
                          <a:solidFill>
                            <a:schemeClr val="dk1"/>
                          </a:solidFill>
                          <a:latin typeface="+mn-lt"/>
                          <a:ea typeface="+mn-ea"/>
                          <a:cs typeface="+mn-cs"/>
                        </a:rPr>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Onset</a:t>
                      </a:r>
                      <a:r>
                        <a:rPr lang="en-US" sz="1100" b="0" i="0" u="none" strike="noStrike" baseline="0" dirty="0">
                          <a:solidFill>
                            <a:schemeClr val="dk1"/>
                          </a:solidFill>
                          <a:latin typeface="+mn-lt"/>
                          <a:ea typeface="+mn-ea"/>
                          <a:cs typeface="+mn-cs"/>
                        </a:rPr>
                        <a:t>: immediate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i="0" u="none" strike="noStrike" baseline="0" dirty="0">
                          <a:solidFill>
                            <a:schemeClr val="dk1"/>
                          </a:solidFill>
                          <a:latin typeface="+mn-lt"/>
                          <a:ea typeface="+mn-ea"/>
                          <a:cs typeface="+mn-cs"/>
                        </a:rPr>
                        <a:t>Peak Effect</a:t>
                      </a:r>
                      <a:r>
                        <a:rPr lang="en-US" sz="1100" b="0" i="0" u="none" strike="noStrike" baseline="0" dirty="0">
                          <a:solidFill>
                            <a:schemeClr val="dk1"/>
                          </a:solidFill>
                          <a:latin typeface="+mn-lt"/>
                          <a:ea typeface="+mn-ea"/>
                          <a:cs typeface="+mn-cs"/>
                        </a:rPr>
                        <a:t>: </a:t>
                      </a:r>
                      <a:r>
                        <a:rPr lang="en-US" sz="1100" b="0" i="0" u="none" strike="noStrike" baseline="0" dirty="0" smtClean="0">
                          <a:solidFill>
                            <a:schemeClr val="dk1"/>
                          </a:solidFill>
                          <a:latin typeface="+mn-lt"/>
                          <a:ea typeface="+mn-ea"/>
                          <a:cs typeface="+mn-cs"/>
                        </a:rPr>
                        <a:t>unknown</a:t>
                      </a:r>
                      <a:endParaRPr lang="en-US" sz="11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1" i="0" u="none" strike="noStrike" baseline="0" dirty="0">
                          <a:solidFill>
                            <a:schemeClr val="dk1"/>
                          </a:solidFill>
                          <a:latin typeface="+mn-lt"/>
                          <a:ea typeface="+mn-ea"/>
                          <a:cs typeface="+mn-cs"/>
                        </a:rPr>
                        <a:t>Duration</a:t>
                      </a:r>
                      <a:r>
                        <a:rPr lang="en-US" sz="1100" b="0" i="0" u="none" strike="noStrike" baseline="0" dirty="0">
                          <a:solidFill>
                            <a:schemeClr val="dk1"/>
                          </a:solidFill>
                          <a:latin typeface="+mn-lt"/>
                          <a:ea typeface="+mn-ea"/>
                          <a:cs typeface="+mn-cs"/>
                        </a:rPr>
                        <a:t>: varies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308048"/>
                  </a:ext>
                </a:extLst>
              </a:tr>
              <a:tr h="304800">
                <a:tc gridSpan="4">
                  <a:txBody>
                    <a:bodyPr/>
                    <a:lstStyle/>
                    <a:p>
                      <a:r>
                        <a:rPr lang="en-US" sz="1400" b="1" i="0" u="none" strike="noStrike" baseline="0" dirty="0">
                          <a:solidFill>
                            <a:schemeClr val="dk1"/>
                          </a:solidFill>
                          <a:latin typeface="+mn-lt"/>
                          <a:ea typeface="+mn-ea"/>
                          <a:cs typeface="+mn-cs"/>
                        </a:rPr>
                        <a:t>GUIDELINES CONTAINING CALCIUM CHLORIDE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i="0" u="none" strike="noStrike"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1607563"/>
                  </a:ext>
                </a:extLst>
              </a:tr>
              <a:tr h="381000">
                <a:tc gridSpan="4">
                  <a:txBody>
                    <a:bodyPr/>
                    <a:lstStyle/>
                    <a:p>
                      <a:pPr marL="171450" indent="-171450">
                        <a:buFont typeface="Arial" panose="020B0604020202020204" pitchFamily="34" charset="0"/>
                        <a:buChar char="•"/>
                      </a:pPr>
                      <a:r>
                        <a:rPr lang="en-US" sz="1100" b="1" u="none" spc="-26" dirty="0">
                          <a:solidFill>
                            <a:srgbClr val="00B050"/>
                          </a:solidFill>
                        </a:rPr>
                        <a:t>Hyperglycemia: Adult &amp; Pediatric</a:t>
                      </a:r>
                    </a:p>
                    <a:p>
                      <a:pPr marL="171450" indent="-171450">
                        <a:buFont typeface="Arial" panose="020B0604020202020204" pitchFamily="34" charset="0"/>
                        <a:buChar char="•"/>
                      </a:pPr>
                      <a:r>
                        <a:rPr lang="en-US" sz="1100" b="1" u="none" dirty="0">
                          <a:solidFill>
                            <a:srgbClr val="00B050"/>
                          </a:solidFill>
                        </a:rPr>
                        <a:t>Cardiac Arrest (VF/VT/Asystole/PEA): Age 8 and Older</a:t>
                      </a:r>
                    </a:p>
                    <a:p>
                      <a:pPr marL="171450" indent="-171450">
                        <a:buFont typeface="Arial" panose="020B0604020202020204" pitchFamily="34" charset="0"/>
                        <a:buChar char="•"/>
                      </a:pPr>
                      <a:r>
                        <a:rPr lang="en-US" sz="1100" b="1" u="none" dirty="0">
                          <a:solidFill>
                            <a:srgbClr val="00B050"/>
                          </a:solidFill>
                        </a:rPr>
                        <a:t>Cardiac Arrest (VF/VT/Asystole/PEA): Pediatric Age &lt; 8</a:t>
                      </a:r>
                    </a:p>
                    <a:p>
                      <a:pPr marL="171450" indent="-171450">
                        <a:buFont typeface="Arial" panose="020B0604020202020204" pitchFamily="34" charset="0"/>
                        <a:buChar char="•"/>
                      </a:pPr>
                      <a:r>
                        <a:rPr lang="en-US" sz="1100" b="1" u="none" dirty="0">
                          <a:solidFill>
                            <a:srgbClr val="00B050"/>
                          </a:solidFill>
                        </a:rPr>
                        <a:t>Extremity Trauma: Adult &amp; Pediatric</a:t>
                      </a:r>
                    </a:p>
                    <a:p>
                      <a:pPr marL="171450" indent="-171450">
                        <a:buFont typeface="Arial" panose="020B0604020202020204" pitchFamily="34" charset="0"/>
                        <a:buChar char="•"/>
                      </a:pPr>
                      <a:r>
                        <a:rPr lang="en-US" sz="1100" b="1" u="none" spc="-9" dirty="0">
                          <a:solidFill>
                            <a:srgbClr val="00B050"/>
                          </a:solidFill>
                        </a:rPr>
                        <a:t>Dermal Chemical Burns: Adult &amp; </a:t>
                      </a:r>
                      <a:r>
                        <a:rPr lang="en-US" sz="1100" b="1" u="none" spc="-9" dirty="0" smtClean="0">
                          <a:solidFill>
                            <a:srgbClr val="00B050"/>
                          </a:solidFill>
                        </a:rPr>
                        <a:t>Pediatric</a:t>
                      </a:r>
                      <a:endParaRPr lang="en-US" sz="1100" b="1" u="none" spc="-9"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5335537"/>
                  </a:ext>
                </a:extLst>
              </a:tr>
            </a:tbl>
          </a:graphicData>
        </a:graphic>
      </p:graphicFrame>
      <p:sp>
        <p:nvSpPr>
          <p:cNvPr id="4" name="Slide Number Placeholder 3"/>
          <p:cNvSpPr>
            <a:spLocks noGrp="1"/>
          </p:cNvSpPr>
          <p:nvPr>
            <p:ph type="sldNum" sz="quarter" idx="7"/>
          </p:nvPr>
        </p:nvSpPr>
        <p:spPr>
          <a:xfrm>
            <a:off x="6324600" y="76201"/>
            <a:ext cx="434340" cy="246221"/>
          </a:xfrm>
        </p:spPr>
        <p:txBody>
          <a:bodyPr/>
          <a:lstStyle/>
          <a:p>
            <a:pPr defTabSz="820583"/>
            <a:fld id="{B6F15528-21DE-4FAA-801E-634DDDAF4B2B}" type="slidenum">
              <a:rPr lang="en-US" sz="1600" smtClean="0">
                <a:solidFill>
                  <a:prstClr val="black">
                    <a:tint val="75000"/>
                  </a:prstClr>
                </a:solidFill>
              </a:rPr>
              <a:pPr defTabSz="820583"/>
              <a:t>9</a:t>
            </a:fld>
            <a:endParaRPr lang="en-US" sz="1600">
              <a:solidFill>
                <a:prstClr val="black">
                  <a:tint val="75000"/>
                </a:prstClr>
              </a:solidFill>
            </a:endParaRPr>
          </a:p>
        </p:txBody>
      </p:sp>
      <p:sp>
        <p:nvSpPr>
          <p:cNvPr id="5" name="TextBox 4"/>
          <p:cNvSpPr txBox="1"/>
          <p:nvPr/>
        </p:nvSpPr>
        <p:spPr>
          <a:xfrm>
            <a:off x="6400800" y="304800"/>
            <a:ext cx="381000" cy="230832"/>
          </a:xfrm>
          <a:prstGeom prst="rect">
            <a:avLst/>
          </a:prstGeom>
          <a:noFill/>
        </p:spPr>
        <p:txBody>
          <a:bodyPr wrap="square" rtlCol="0">
            <a:spAutoFit/>
          </a:bodyPr>
          <a:lstStyle/>
          <a:p>
            <a:r>
              <a:rPr lang="en-US" sz="900" dirty="0">
                <a:hlinkClick r:id="rId2" action="ppaction://hlinksldjump"/>
              </a:rPr>
              <a:t>TOC</a:t>
            </a:r>
            <a:endParaRPr lang="en-US" sz="900" dirty="0"/>
          </a:p>
        </p:txBody>
      </p:sp>
    </p:spTree>
    <p:extLst>
      <p:ext uri="{BB962C8B-B14F-4D97-AF65-F5344CB8AC3E}">
        <p14:creationId xmlns:p14="http://schemas.microsoft.com/office/powerpoint/2010/main" val="212557437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17531</TotalTime>
  <Words>6788</Words>
  <Application>Microsoft Office PowerPoint</Application>
  <PresentationFormat>On-screen Show (4:3)</PresentationFormat>
  <Paragraphs>1247</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2_Office Theme</vt:lpstr>
      <vt:lpstr>Drug Profiles</vt:lpstr>
      <vt:lpstr>DISCLAIMER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Arizona Department of Healt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TRIAGE, TREATMENT AND TRANSPORT  GUIDELINES</dc:title>
  <dc:creator>Shelley Bissell</dc:creator>
  <cp:lastModifiedBy>Shelley Bissell</cp:lastModifiedBy>
  <cp:revision>897</cp:revision>
  <cp:lastPrinted>2020-03-16T18:27:38Z</cp:lastPrinted>
  <dcterms:created xsi:type="dcterms:W3CDTF">2019-06-14T22:44:26Z</dcterms:created>
  <dcterms:modified xsi:type="dcterms:W3CDTF">2020-06-04T18:06:04Z</dcterms:modified>
</cp:coreProperties>
</file>