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9" r:id="rId3"/>
    <p:sldId id="312" r:id="rId4"/>
    <p:sldId id="313" r:id="rId5"/>
    <p:sldId id="314" r:id="rId6"/>
    <p:sldId id="315" r:id="rId7"/>
    <p:sldId id="263" r:id="rId8"/>
    <p:sldId id="262" r:id="rId9"/>
    <p:sldId id="317" r:id="rId10"/>
    <p:sldId id="265" r:id="rId11"/>
    <p:sldId id="267" r:id="rId12"/>
    <p:sldId id="320" r:id="rId13"/>
    <p:sldId id="271" r:id="rId14"/>
    <p:sldId id="273" r:id="rId15"/>
    <p:sldId id="281" r:id="rId16"/>
    <p:sldId id="321" r:id="rId17"/>
    <p:sldId id="282" r:id="rId18"/>
    <p:sldId id="319" r:id="rId19"/>
    <p:sldId id="286" r:id="rId20"/>
    <p:sldId id="323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24" r:id="rId37"/>
    <p:sldId id="318" r:id="rId38"/>
    <p:sldId id="307" r:id="rId39"/>
    <p:sldId id="308" r:id="rId40"/>
    <p:sldId id="309" r:id="rId41"/>
    <p:sldId id="310" r:id="rId42"/>
    <p:sldId id="311" r:id="rId43"/>
    <p:sldId id="316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AB292-34EE-4772-9F8D-3DD5FB057182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649146-BEE0-4A81-9AC1-673DBB33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C6ED4B-BD4E-41BA-8FE1-68692778D85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B7B9BD-82F7-4710-BB97-FBE68570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Approved at </a:t>
            </a:r>
            <a:r>
              <a:rPr lang="en-US" smtClean="0"/>
              <a:t>EMS Council May 24,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Dignity has a backpack that contains the back up controller</a:t>
            </a:r>
            <a:r>
              <a:rPr lang="en-US" baseline="0" dirty="0" smtClean="0"/>
              <a:t>s and batteries.  These will have the luggage tag on the outside and the backpack will say Dignity on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56F4-EAFF-4A1F-AF28-7F05F3339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Auscultate</a:t>
            </a:r>
            <a:r>
              <a:rPr lang="en-US" baseline="0" dirty="0" smtClean="0"/>
              <a:t> below the apex the device sits below the diaphragm.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7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auscultating over the apex, providers will be listening over the device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5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this chart</a:t>
            </a:r>
            <a:r>
              <a:rPr lang="en-US" baseline="0" dirty="0" smtClean="0"/>
              <a:t> depicts pump flow, it is important for EMS to recognize signs and symptoms of </a:t>
            </a:r>
            <a:r>
              <a:rPr lang="en-US" baseline="0" dirty="0" err="1" smtClean="0"/>
              <a:t>hypovolemia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7B9BD-82F7-4710-BB97-FBE685703D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67 yo patient went into cardiac arrest after he accidentally cut his LVAD wires.  ED physician reconnected with hemostats and restored flow.  </a:t>
            </a:r>
          </a:p>
        </p:txBody>
      </p:sp>
    </p:spTree>
    <p:extLst>
      <p:ext uri="{BB962C8B-B14F-4D97-AF65-F5344CB8AC3E}">
        <p14:creationId xmlns:p14="http://schemas.microsoft.com/office/powerpoint/2010/main" val="399223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3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39245" cy="24110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707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0" y="1009824"/>
            <a:ext cx="4197002" cy="2739252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9A8C7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356406"/>
            <a:ext cx="8458200" cy="386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088848" y="6691265"/>
            <a:ext cx="519693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600" dirty="0">
                <a:solidFill>
                  <a:srgbClr val="4A443D"/>
                </a:solidFill>
                <a:cs typeface="+mn-cs"/>
              </a:rPr>
              <a:t>B189-0312</a:t>
            </a:r>
          </a:p>
        </p:txBody>
      </p:sp>
    </p:spTree>
    <p:extLst>
      <p:ext uri="{BB962C8B-B14F-4D97-AF65-F5344CB8AC3E}">
        <p14:creationId xmlns:p14="http://schemas.microsoft.com/office/powerpoint/2010/main" val="32567792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8D43-627A-43E7-82EC-35AF1B1B56E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06C243E-08E5-4DB1-A203-6018F3685C95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2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81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0BA2D-33BB-8E4D-AC1C-BEB3ED73C540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253F-F01B-0744-BF62-46202CEFA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7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12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4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12340-3_ADHS_CorpID_PPT temp 4.3_V4_1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2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0ahUKEwiggubv2OjVAhXM54MKHUHlA34QjRwIBw&amp;url=https://www.heartware.com/resources&amp;psig=AFQjCNG_gCRlAneCA_UTFg3fAeYDBREv6w&amp;ust=1503417392916986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vkZDQuPrVAhXm7oMKHQAVA2kQjRwIBw&amp;url=https://www.sjmglobal.com/en-int/patients/heart-failure/our-solutions/left-ventricle-assist-device/heartmate-3&amp;psig=AFQjCNGLI7qBg9PnIfwG99qCzFoX1nYk4A&amp;ust=15040273431714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com/url?sa=i&amp;rct=j&amp;q=&amp;esrc=s&amp;source=images&amp;cd=&amp;cad=rja&amp;uact=8&amp;ved=0ahUKEwiIsajduPrVAhVB9YMKHVheA_EQjRwIBw&amp;url=https://www.sjmglobal.com/en-int/patients/heart-failure/our-solutions/left-ventricle-assist-device/heartmate-3&amp;psig=AFQjCNGLI7qBg9PnIfwG99qCzFoX1nYk4A&amp;ust=1504027343171472" TargetMode="Externa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d4_ShouvVAhVM9YMKHXoHBs0QjRwIBw&amp;url=https://www.heartware.com/clinicians/device-management&amp;psig=AFQjCNEuLdesmNpch8nMLSArPdJ6qVuNnQ&amp;ust=1503505919059857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340-3_ADHS_CorpID_PPT temp 4.3_V4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1300" y="125775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en-US" sz="1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EMS Care of the VAD Patient</a:t>
            </a:r>
            <a:endParaRPr kumimoji="0" lang="en-US" sz="164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050" y="3087525"/>
            <a:ext cx="6364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2F5897"/>
                </a:solidFill>
                <a:latin typeface="Palatino Linotype"/>
              </a:rPr>
              <a:t>ADHS BEMS Education &amp; PMD Committees </a:t>
            </a:r>
          </a:p>
          <a:p>
            <a:pPr algn="ctr" defTabSz="914400"/>
            <a:r>
              <a:rPr lang="en-US" sz="2400" dirty="0" smtClean="0">
                <a:solidFill>
                  <a:srgbClr val="2F5897"/>
                </a:solidFill>
                <a:latin typeface="Palatino Linotype"/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34024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 b="1" dirty="0" smtClean="0"/>
              <a:t>VAD Special Considerations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46" y="1519176"/>
            <a:ext cx="8677154" cy="367786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VAD patients are unique and require specialized care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Routine assessments such as blood pressure, pulses, and pulse-oximetry may not be unattainable 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Chest compressions are </a:t>
            </a: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usually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not indicated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patients carry external equipment: a controller and power sources that operate the implanted pump though a single driveline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3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VAD Patient Assessment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365760" y="811187"/>
            <a:ext cx="4041648" cy="4709937"/>
          </a:xfrm>
          <a:prstGeom prst="rect">
            <a:avLst/>
          </a:prstGeom>
        </p:spPr>
        <p:txBody>
          <a:bodyPr/>
          <a:lstStyle/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Attempt </a:t>
            </a:r>
            <a:r>
              <a:rPr lang="en-US" sz="2200" dirty="0">
                <a:solidFill>
                  <a:schemeClr val="tx1"/>
                </a:solidFill>
              </a:rPr>
              <a:t>to auscultate over the </a:t>
            </a:r>
            <a:r>
              <a:rPr lang="en-US" sz="2200" dirty="0" smtClean="0"/>
              <a:t>apex of the heart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for a “whirling” or “smooth, humming” sound indicating that the VAD is working </a:t>
            </a:r>
          </a:p>
          <a:p>
            <a:r>
              <a:rPr lang="en-US" sz="2200" dirty="0">
                <a:solidFill>
                  <a:schemeClr val="tx1"/>
                </a:solidFill>
              </a:rPr>
              <a:t>A cable exits the abdominal wall that connects the device to power and the control unit</a:t>
            </a:r>
          </a:p>
          <a:p>
            <a:r>
              <a:rPr lang="en-US" sz="2200" dirty="0">
                <a:solidFill>
                  <a:schemeClr val="tx1"/>
                </a:solidFill>
              </a:rPr>
              <a:t>Many VAD patients also have an implanted cardiac defibrillator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F1.large.jpg" descr="F1.lar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871950"/>
            <a:ext cx="4264306" cy="49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Auscultate over apex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4996" b="-4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2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VAD Patient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4174" y="1600199"/>
            <a:ext cx="7272871" cy="1228635"/>
          </a:xfrm>
          <a:ln w="28575">
            <a:solidFill>
              <a:schemeClr val="tx2"/>
            </a:solidFill>
          </a:ln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Blood </a:t>
            </a:r>
            <a:r>
              <a:rPr lang="en-US" sz="2800" b="1" dirty="0" smtClean="0"/>
              <a:t>Pressure (BP)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- BP </a:t>
            </a:r>
            <a:r>
              <a:rPr lang="en-US" sz="2800" dirty="0" smtClean="0">
                <a:solidFill>
                  <a:schemeClr val="tx1"/>
                </a:solidFill>
              </a:rPr>
              <a:t>taken with a manual cuff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	- Automatic BP readings are considered unreliable</a:t>
            </a:r>
          </a:p>
        </p:txBody>
      </p:sp>
      <p:sp>
        <p:nvSpPr>
          <p:cNvPr id="44036" name="Content Placeholder 5"/>
          <p:cNvSpPr>
            <a:spLocks noGrp="1"/>
          </p:cNvSpPr>
          <p:nvPr>
            <p:ph sz="quarter" idx="2"/>
          </p:nvPr>
        </p:nvSpPr>
        <p:spPr>
          <a:xfrm>
            <a:off x="654174" y="4386800"/>
            <a:ext cx="7272871" cy="1371600"/>
          </a:xfrm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Pulse Oximetry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0000"/>
                </a:solidFill>
              </a:rPr>
              <a:t>Can be unreliable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Look for physical s/s of </a:t>
            </a:r>
            <a:r>
              <a:rPr lang="en-US" altLang="en-US" dirty="0" smtClean="0">
                <a:solidFill>
                  <a:schemeClr val="tx1"/>
                </a:solidFill>
                <a:cs typeface="Arial" charset="0"/>
              </a:rPr>
              <a:t>↓ </a:t>
            </a:r>
            <a:r>
              <a:rPr lang="en-US" altLang="en-US" dirty="0" smtClean="0">
                <a:solidFill>
                  <a:schemeClr val="tx1"/>
                </a:solidFill>
              </a:rPr>
              <a:t>oxygenation</a:t>
            </a:r>
          </a:p>
        </p:txBody>
      </p:sp>
      <p:sp>
        <p:nvSpPr>
          <p:cNvPr id="44037" name="Content Placeholder 6"/>
          <p:cNvSpPr>
            <a:spLocks noGrp="1"/>
          </p:cNvSpPr>
          <p:nvPr>
            <p:ph sz="quarter" idx="3"/>
          </p:nvPr>
        </p:nvSpPr>
        <p:spPr>
          <a:xfrm>
            <a:off x="654174" y="2985300"/>
            <a:ext cx="7272871" cy="1295400"/>
          </a:xfrm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Pulse 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A palpable pulse is variable and </a:t>
            </a:r>
            <a:r>
              <a:rPr lang="en-US" altLang="en-US" b="1" dirty="0" smtClean="0">
                <a:solidFill>
                  <a:srgbClr val="FF0000"/>
                </a:solidFill>
              </a:rPr>
              <a:t>clinically insignificant </a:t>
            </a:r>
            <a:r>
              <a:rPr lang="en-US" altLang="en-US" dirty="0" smtClean="0">
                <a:solidFill>
                  <a:schemeClr val="tx1"/>
                </a:solidFill>
              </a:rPr>
              <a:t>in VAD patients</a:t>
            </a:r>
          </a:p>
        </p:txBody>
      </p:sp>
    </p:spTree>
    <p:extLst>
      <p:ext uri="{BB962C8B-B14F-4D97-AF65-F5344CB8AC3E}">
        <p14:creationId xmlns:p14="http://schemas.microsoft.com/office/powerpoint/2010/main" val="20322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b="1" dirty="0" smtClean="0"/>
              <a:t>Patient Assessment cont.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EKG is typically unaffected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Patients are at high risk for </a:t>
            </a:r>
            <a:r>
              <a:rPr lang="en-US" b="1" dirty="0" smtClean="0">
                <a:solidFill>
                  <a:srgbClr val="FF0000"/>
                </a:solidFill>
              </a:rPr>
              <a:t>bleeding complications </a:t>
            </a:r>
            <a:r>
              <a:rPr lang="en-US" dirty="0" smtClean="0"/>
              <a:t>due to blood thinner use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Trauma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Falls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GI bleed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VAD Patient Rhythm Assessment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33041"/>
            <a:ext cx="8229600" cy="481123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Because they have a blood pump, </a:t>
            </a:r>
            <a:r>
              <a:rPr lang="en-US" dirty="0" smtClean="0">
                <a:solidFill>
                  <a:prstClr val="black"/>
                </a:solidFill>
              </a:rPr>
              <a:t>VAD </a:t>
            </a:r>
            <a:r>
              <a:rPr lang="en-US" dirty="0">
                <a:solidFill>
                  <a:prstClr val="black"/>
                </a:solidFill>
              </a:rPr>
              <a:t>patients may be stable in V-</a:t>
            </a:r>
            <a:r>
              <a:rPr lang="en-US" dirty="0" err="1">
                <a:solidFill>
                  <a:prstClr val="black"/>
                </a:solidFill>
              </a:rPr>
              <a:t>Tach</a:t>
            </a:r>
            <a:r>
              <a:rPr lang="en-US" dirty="0">
                <a:solidFill>
                  <a:prstClr val="black"/>
                </a:solidFill>
              </a:rPr>
              <a:t> or V-</a:t>
            </a:r>
            <a:r>
              <a:rPr lang="en-US" dirty="0" smtClean="0">
                <a:solidFill>
                  <a:prstClr val="black"/>
                </a:solidFill>
              </a:rPr>
              <a:t>Fib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VAD </a:t>
            </a:r>
            <a:r>
              <a:rPr lang="en-US" dirty="0">
                <a:solidFill>
                  <a:prstClr val="black"/>
                </a:solidFill>
              </a:rPr>
              <a:t>flows may be </a:t>
            </a:r>
            <a:r>
              <a:rPr lang="en-US" dirty="0" smtClean="0">
                <a:solidFill>
                  <a:prstClr val="black"/>
                </a:solidFill>
              </a:rPr>
              <a:t>affected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Persistent </a:t>
            </a:r>
            <a:r>
              <a:rPr lang="en-US" dirty="0">
                <a:solidFill>
                  <a:prstClr val="black"/>
                </a:solidFill>
              </a:rPr>
              <a:t>arrhythmias are </a:t>
            </a:r>
            <a:r>
              <a:rPr lang="en-US" dirty="0" smtClean="0">
                <a:solidFill>
                  <a:prstClr val="black"/>
                </a:solidFill>
              </a:rPr>
              <a:t>treated </a:t>
            </a:r>
            <a:r>
              <a:rPr lang="en-US" b="1" dirty="0" smtClean="0">
                <a:solidFill>
                  <a:srgbClr val="FF0000"/>
                </a:solidFill>
              </a:rPr>
              <a:t>after</a:t>
            </a:r>
            <a:r>
              <a:rPr lang="en-US" dirty="0" smtClean="0">
                <a:solidFill>
                  <a:prstClr val="black"/>
                </a:solidFill>
              </a:rPr>
              <a:t> contacting the VAD coordinator</a:t>
            </a:r>
            <a:endParaRPr lang="en-US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Many </a:t>
            </a:r>
            <a:r>
              <a:rPr lang="en-US" dirty="0" smtClean="0">
                <a:solidFill>
                  <a:prstClr val="black"/>
                </a:solidFill>
              </a:rPr>
              <a:t>VAD </a:t>
            </a:r>
            <a:r>
              <a:rPr lang="en-US" dirty="0">
                <a:solidFill>
                  <a:prstClr val="black"/>
                </a:solidFill>
              </a:rPr>
              <a:t>patients have an ICD / </a:t>
            </a:r>
            <a:r>
              <a:rPr lang="en-US" dirty="0" smtClean="0">
                <a:solidFill>
                  <a:prstClr val="black"/>
                </a:solidFill>
              </a:rPr>
              <a:t>Pacemaker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patient’s ICD delivers a shock, notify VAD Coordinator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Okay </a:t>
            </a:r>
            <a:r>
              <a:rPr lang="en-US" dirty="0">
                <a:solidFill>
                  <a:prstClr val="black"/>
                </a:solidFill>
              </a:rPr>
              <a:t>to defibrillate </a:t>
            </a:r>
            <a:r>
              <a:rPr lang="en-US" dirty="0" smtClean="0">
                <a:solidFill>
                  <a:prstClr val="black"/>
                </a:solidFill>
              </a:rPr>
              <a:t>&amp; </a:t>
            </a:r>
            <a:r>
              <a:rPr lang="en-US" dirty="0" err="1" smtClean="0">
                <a:solidFill>
                  <a:prstClr val="black"/>
                </a:solidFill>
              </a:rPr>
              <a:t>cardiovert</a:t>
            </a:r>
            <a:r>
              <a:rPr lang="en-US" dirty="0" smtClean="0">
                <a:solidFill>
                  <a:prstClr val="black"/>
                </a:solidFill>
              </a:rPr>
              <a:t> VAD </a:t>
            </a:r>
            <a:r>
              <a:rPr lang="en-US" dirty="0">
                <a:solidFill>
                  <a:prstClr val="black"/>
                </a:solidFill>
              </a:rPr>
              <a:t>patients per ACLS protocol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Okay </a:t>
            </a:r>
            <a:r>
              <a:rPr lang="en-US" dirty="0">
                <a:solidFill>
                  <a:prstClr val="black"/>
                </a:solidFill>
              </a:rPr>
              <a:t>to administer anti-arrhythmic medications per ACLS </a:t>
            </a:r>
            <a:r>
              <a:rPr lang="en-US" dirty="0" smtClean="0">
                <a:solidFill>
                  <a:prstClr val="black"/>
                </a:solidFill>
              </a:rPr>
              <a:t>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22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VAD Patients with Dysrhythmia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= </a:t>
            </a:r>
            <a:r>
              <a:rPr lang="en-US" b="1" dirty="0" smtClean="0">
                <a:solidFill>
                  <a:srgbClr val="FF0000"/>
                </a:solidFill>
              </a:rPr>
              <a:t>Contact VAD coordinator</a:t>
            </a:r>
          </a:p>
          <a:p>
            <a:r>
              <a:rPr lang="en-US" dirty="0" smtClean="0"/>
              <a:t>#2 = </a:t>
            </a:r>
            <a:r>
              <a:rPr lang="en-US" b="1" dirty="0" smtClean="0">
                <a:solidFill>
                  <a:srgbClr val="FF0000"/>
                </a:solidFill>
              </a:rPr>
              <a:t>Treat </a:t>
            </a:r>
            <a:r>
              <a:rPr lang="en-US" b="1" dirty="0">
                <a:solidFill>
                  <a:srgbClr val="FF0000"/>
                </a:solidFill>
              </a:rPr>
              <a:t>the patient, not the monitor!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37" y="3586602"/>
            <a:ext cx="3015319" cy="199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9" y="3208258"/>
            <a:ext cx="3402275" cy="25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VAD </a:t>
            </a:r>
            <a:r>
              <a:rPr lang="en-US" altLang="en-US" b="1" dirty="0"/>
              <a:t>Patient </a:t>
            </a:r>
            <a:r>
              <a:rPr lang="en-US" altLang="en-US" b="1" dirty="0" smtClean="0"/>
              <a:t>Neuro Assessment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14410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All </a:t>
            </a:r>
            <a:r>
              <a:rPr lang="en-US" altLang="en-US" dirty="0" smtClean="0">
                <a:solidFill>
                  <a:srgbClr val="000000"/>
                </a:solidFill>
              </a:rPr>
              <a:t>VAD </a:t>
            </a:r>
            <a:r>
              <a:rPr lang="en-US" altLang="en-US" dirty="0">
                <a:solidFill>
                  <a:srgbClr val="000000"/>
                </a:solidFill>
              </a:rPr>
              <a:t>patients are on anticoagulation </a:t>
            </a:r>
            <a:r>
              <a:rPr lang="en-US" altLang="en-US" dirty="0" smtClean="0">
                <a:solidFill>
                  <a:srgbClr val="000000"/>
                </a:solidFill>
              </a:rPr>
              <a:t>medications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They are at </a:t>
            </a:r>
            <a:r>
              <a:rPr lang="en-US" altLang="en-US" dirty="0">
                <a:solidFill>
                  <a:srgbClr val="000000"/>
                </a:solidFill>
              </a:rPr>
              <a:t>high risk for embolic or hemorrhagic stroke.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Level </a:t>
            </a:r>
            <a:r>
              <a:rPr lang="en-US" altLang="en-US" dirty="0">
                <a:solidFill>
                  <a:srgbClr val="000000"/>
                </a:solidFill>
              </a:rPr>
              <a:t>of consciousness may deteriorate rapidly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Because patients are already anti-coagulated, they do not follow routine stroke </a:t>
            </a:r>
            <a:r>
              <a:rPr lang="en-US" altLang="en-US" dirty="0" smtClean="0">
                <a:solidFill>
                  <a:srgbClr val="000000"/>
                </a:solidFill>
              </a:rPr>
              <a:t>protocol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VAD Patients &amp; Potential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Key </a:t>
            </a:r>
            <a:r>
              <a:rPr lang="en-US" dirty="0" smtClean="0"/>
              <a:t>point:</a:t>
            </a:r>
          </a:p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ransport </a:t>
            </a:r>
            <a:r>
              <a:rPr lang="en-US" dirty="0"/>
              <a:t>these patients to their VAD center, not the closest stroke </a:t>
            </a:r>
            <a:r>
              <a:rPr lang="en-US" dirty="0" smtClean="0"/>
              <a:t>center!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83" y="3669624"/>
            <a:ext cx="2778267" cy="20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75" y="3799494"/>
            <a:ext cx="1893996" cy="17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1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VAD Managemen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b="1" dirty="0" smtClean="0"/>
              <a:t>VAD </a:t>
            </a:r>
            <a:r>
              <a:rPr b="1" dirty="0"/>
              <a:t>Management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65760" y="995691"/>
            <a:ext cx="4041648" cy="5633709"/>
          </a:xfrm>
          <a:prstGeom prst="rect">
            <a:avLst/>
          </a:prstGeo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Allow the patient and caregiver to guide your interaction with the device</a:t>
            </a:r>
          </a:p>
          <a:p>
            <a:r>
              <a:rPr lang="en-US" sz="2200" dirty="0">
                <a:solidFill>
                  <a:schemeClr val="tx1"/>
                </a:solidFill>
              </a:rPr>
              <a:t>Keep batteries and controller within reach and secured to the patient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Administer fluid boluses and vasopressors as you would with any other patient as indicated by signs of inadequate </a:t>
            </a:r>
            <a:r>
              <a:rPr lang="en-US" sz="2200" dirty="0" smtClean="0">
                <a:solidFill>
                  <a:schemeClr val="tx1"/>
                </a:solidFill>
              </a:rPr>
              <a:t>perfusion</a:t>
            </a:r>
          </a:p>
          <a:p>
            <a:r>
              <a:rPr lang="en-US" sz="2200" dirty="0" smtClean="0"/>
              <a:t>Do </a:t>
            </a:r>
            <a:r>
              <a:rPr lang="en-US" sz="2200" b="1" dirty="0" smtClean="0">
                <a:solidFill>
                  <a:srgbClr val="FF0000"/>
                </a:solidFill>
              </a:rPr>
              <a:t>NOT</a:t>
            </a:r>
            <a:r>
              <a:rPr lang="en-US" sz="2200" dirty="0" smtClean="0"/>
              <a:t> administer nitroglycerin to VAD patients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When in doubt. . . give a fluid bolus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b="1" dirty="0" smtClean="0"/>
              <a:t>VAD Complexities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5000"/>
            <a:ext cx="8229600" cy="397879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Assessing and </a:t>
            </a:r>
            <a:r>
              <a:rPr lang="en-US" b="1" dirty="0">
                <a:solidFill>
                  <a:schemeClr val="tx1"/>
                </a:solidFill>
              </a:rPr>
              <a:t>managing </a:t>
            </a:r>
            <a:r>
              <a:rPr lang="en-US" b="1" dirty="0" smtClean="0">
                <a:solidFill>
                  <a:schemeClr val="tx1"/>
                </a:solidFill>
              </a:rPr>
              <a:t>VAD </a:t>
            </a:r>
            <a:r>
              <a:rPr lang="en-US" b="1" dirty="0">
                <a:solidFill>
                  <a:schemeClr val="tx1"/>
                </a:solidFill>
              </a:rPr>
              <a:t>patients can be challenging and may not follow routine EMS </a:t>
            </a:r>
            <a:r>
              <a:rPr lang="en-US" b="1" dirty="0" smtClean="0">
                <a:solidFill>
                  <a:schemeClr val="tx1"/>
                </a:solidFill>
              </a:rPr>
              <a:t>protocols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W</a:t>
            </a:r>
            <a:r>
              <a:rPr lang="en-US" b="1" dirty="0" smtClean="0">
                <a:solidFill>
                  <a:schemeClr val="tx1"/>
                </a:solidFill>
              </a:rPr>
              <a:t>e </a:t>
            </a:r>
            <a:r>
              <a:rPr lang="en-US" b="1" dirty="0">
                <a:solidFill>
                  <a:schemeClr val="tx1"/>
                </a:solidFill>
              </a:rPr>
              <a:t>strongly encourage first-responders to utilize the VAD Hotline of the implanting hospital </a:t>
            </a:r>
            <a:r>
              <a:rPr lang="en-US" b="1" u="sng" dirty="0">
                <a:solidFill>
                  <a:srgbClr val="FF0000"/>
                </a:solidFill>
              </a:rPr>
              <a:t>before and during </a:t>
            </a:r>
            <a:r>
              <a:rPr lang="en-US" b="1" u="sng" dirty="0" smtClean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VAD </a:t>
            </a:r>
            <a:r>
              <a:rPr lang="en-US" b="1" dirty="0">
                <a:solidFill>
                  <a:schemeClr val="tx1"/>
                </a:solidFill>
              </a:rPr>
              <a:t>patient </a:t>
            </a:r>
            <a:r>
              <a:rPr lang="en-US" b="1" dirty="0" smtClean="0">
                <a:solidFill>
                  <a:schemeClr val="tx1"/>
                </a:solidFill>
              </a:rPr>
              <a:t>encounter and/or transport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 smtClean="0">
                <a:solidFill>
                  <a:srgbClr val="000000"/>
                </a:solidFill>
              </a:rPr>
              <a:t>Assessing </a:t>
            </a:r>
            <a:r>
              <a:rPr lang="en-US" altLang="en-US" b="1" dirty="0" smtClean="0">
                <a:solidFill>
                  <a:srgbClr val="000000"/>
                </a:solidFill>
              </a:rPr>
              <a:t>for signs of </a:t>
            </a:r>
            <a:r>
              <a:rPr lang="en-US" altLang="en-US" b="1" dirty="0" err="1" smtClean="0">
                <a:solidFill>
                  <a:srgbClr val="000000"/>
                </a:solidFill>
              </a:rPr>
              <a:t>Hypovolemia</a:t>
            </a:r>
            <a:endParaRPr lang="en-US" altLang="en-US" sz="4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208496"/>
              </p:ext>
            </p:extLst>
          </p:nvPr>
        </p:nvGraphicFramePr>
        <p:xfrm>
          <a:off x="457200" y="1241375"/>
          <a:ext cx="82296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4631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Normal Flow Range 4 – 6 L/min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Asymptomatic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6314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Sub-optimal Flow 2.5</a:t>
                      </a:r>
                      <a:r>
                        <a:rPr lang="en-US" sz="1800" b="1" baseline="0" dirty="0" smtClean="0"/>
                        <a:t> – 3.5 L/min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b="1" dirty="0" smtClean="0"/>
                        <a:t>Asymptomatic 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→ Symptomatic</a:t>
                      </a:r>
                      <a:endParaRPr lang="en-US" sz="1800" b="1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b="1" dirty="0" smtClean="0"/>
                        <a:t>May be dizzy, lightheaded, fatigued,</a:t>
                      </a:r>
                      <a:r>
                        <a:rPr lang="en-US" sz="1800" b="1" baseline="0" dirty="0" smtClean="0"/>
                        <a:t> change in LOC</a:t>
                      </a:r>
                      <a:endParaRPr lang="en-US" sz="1800" b="1" dirty="0"/>
                    </a:p>
                  </a:txBody>
                  <a:tcPr marT="45723" marB="45723">
                    <a:solidFill>
                      <a:srgbClr val="FFFF00"/>
                    </a:solidFill>
                  </a:tcPr>
                </a:tc>
              </a:tr>
              <a:tr h="146314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Low Flow &lt; 2.5 L/min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b="1" dirty="0" smtClean="0"/>
                        <a:t>Asymptomatic 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→ Symptomatic</a:t>
                      </a:r>
                      <a:endParaRPr lang="en-US" sz="1800" b="1" dirty="0" smtClean="0"/>
                    </a:p>
                    <a:p>
                      <a:endParaRPr lang="en-US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 be dizzy, lightheaded, fatigued, change in LOC</a:t>
                      </a:r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463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" descr="Image"/>
          <p:cNvPicPr>
            <a:picLocks noGrp="1"/>
          </p:cNvPicPr>
          <p:nvPr>
            <p:ph type="pic" idx="13"/>
          </p:nvPr>
        </p:nvPicPr>
        <p:blipFill rotWithShape="1">
          <a:blip r:embed="rId3">
            <a:extLst/>
          </a:blip>
          <a:srcRect b="20880"/>
          <a:stretch/>
        </p:blipFill>
        <p:spPr>
          <a:xfrm>
            <a:off x="4420195" y="1074571"/>
            <a:ext cx="4393406" cy="4481093"/>
          </a:xfrm>
          <a:prstGeom prst="rect">
            <a:avLst/>
          </a:prstGeom>
        </p:spPr>
      </p:pic>
      <p:sp>
        <p:nvSpPr>
          <p:cNvPr id="204" name="Caution with clothing removal"/>
          <p:cNvSpPr txBox="1">
            <a:spLocks noGrp="1"/>
          </p:cNvSpPr>
          <p:nvPr>
            <p:ph type="title"/>
          </p:nvPr>
        </p:nvSpPr>
        <p:spPr>
          <a:xfrm>
            <a:off x="457200" y="778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Caution with clothing removal</a:t>
            </a:r>
          </a:p>
        </p:txBody>
      </p:sp>
      <p:sp>
        <p:nvSpPr>
          <p:cNvPr id="205" name="Use caution when cutting and removing clothes, to avoid damaging the devic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Use caution when cutting and removing clothes, to avoid damaging the device</a:t>
            </a:r>
          </a:p>
        </p:txBody>
      </p:sp>
    </p:spTree>
    <p:extLst>
      <p:ext uri="{BB962C8B-B14F-4D97-AF65-F5344CB8AC3E}">
        <p14:creationId xmlns:p14="http://schemas.microsoft.com/office/powerpoint/2010/main" val="1170791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/>
          </p:nvPr>
        </p:nvSpPr>
        <p:spPr>
          <a:xfrm>
            <a:off x="461963" y="0"/>
            <a:ext cx="8229600" cy="13716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3600" b="1" dirty="0" smtClean="0"/>
              <a:t>Driveline Exit Site - Sterile Dressing</a:t>
            </a:r>
          </a:p>
        </p:txBody>
      </p:sp>
      <p:pic>
        <p:nvPicPr>
          <p:cNvPr id="39939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6281" y="2037896"/>
            <a:ext cx="2895600" cy="2133600"/>
          </a:xfrm>
        </p:spPr>
      </p:pic>
      <p:pic>
        <p:nvPicPr>
          <p:cNvPr id="3994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2397" y="3104696"/>
            <a:ext cx="293846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285750"/>
            <a:ext cx="3688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VAD patients should always have a </a:t>
            </a:r>
          </a:p>
          <a:p>
            <a:r>
              <a:rPr lang="en-US" dirty="0"/>
              <a:t>s</a:t>
            </a:r>
            <a:r>
              <a:rPr lang="en-US" dirty="0" smtClean="0"/>
              <a:t>terile dressing covering the driveline </a:t>
            </a:r>
          </a:p>
          <a:p>
            <a:r>
              <a:rPr lang="en-US" dirty="0" smtClean="0"/>
              <a:t>exit site in the lower abdomen. </a:t>
            </a:r>
          </a:p>
          <a:p>
            <a:r>
              <a:rPr lang="en-US" dirty="0" smtClean="0"/>
              <a:t>The dressing should not get wet.</a:t>
            </a:r>
          </a:p>
        </p:txBody>
      </p:sp>
    </p:spTree>
    <p:extLst>
      <p:ext uri="{BB962C8B-B14F-4D97-AF65-F5344CB8AC3E}">
        <p14:creationId xmlns:p14="http://schemas.microsoft.com/office/powerpoint/2010/main" val="5597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VAD complications: inf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smtClean="0"/>
              <a:t>VAD </a:t>
            </a:r>
            <a:r>
              <a:rPr b="1" dirty="0"/>
              <a:t>complications: infection</a:t>
            </a:r>
          </a:p>
        </p:txBody>
      </p:sp>
      <p:sp>
        <p:nvSpPr>
          <p:cNvPr id="186" name="Many hospital admissions in VAD patients are secondary to infection, not cardiac problems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Many hospital admissions in VAD patients are secondary to infection, not cardiac problems. </a:t>
            </a:r>
          </a:p>
          <a:p>
            <a:r>
              <a:rPr dirty="0">
                <a:solidFill>
                  <a:srgbClr val="000000"/>
                </a:solidFill>
              </a:rPr>
              <a:t>Assess for signs of infection (especially at the insertion point) or sepsis</a:t>
            </a:r>
          </a:p>
        </p:txBody>
      </p:sp>
      <p:pic>
        <p:nvPicPr>
          <p:cNvPr id="187" name="Figure-3-Stage-II-moderate-driveline-exit-site-infection-Local-cellulitis-with-or.png" descr="Figure-3-Stage-II-moderate-driveline-exit-site-infection-Local-cellulitis-with-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1113" y="1751577"/>
            <a:ext cx="4277320" cy="32504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220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LVAD Managemen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VAD </a:t>
            </a:r>
            <a:r>
              <a:rPr dirty="0"/>
              <a:t>Management  </a:t>
            </a:r>
          </a:p>
        </p:txBody>
      </p:sp>
      <p:sp>
        <p:nvSpPr>
          <p:cNvPr id="212" name="Verify if chest compressions are indicated with the patient’s specific device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7433" indent="-257433" defTabSz="381998">
              <a:spcBef>
                <a:spcPts val="1125"/>
              </a:spcBef>
              <a:defRPr sz="2790"/>
            </a:pPr>
            <a:r>
              <a:rPr lang="en-US" b="1" dirty="0">
                <a:solidFill>
                  <a:srgbClr val="FF0000"/>
                </a:solidFill>
              </a:rPr>
              <a:t>#1 = Consult </a:t>
            </a:r>
            <a:r>
              <a:rPr lang="en-US" b="1" dirty="0" smtClean="0">
                <a:solidFill>
                  <a:srgbClr val="FF0000"/>
                </a:solidFill>
              </a:rPr>
              <a:t>the patient’s VAD coordinator</a:t>
            </a:r>
          </a:p>
          <a:p>
            <a:pPr marL="257433" indent="-257433" defTabSz="381998">
              <a:spcBef>
                <a:spcPts val="1125"/>
              </a:spcBef>
              <a:defRPr sz="2790"/>
            </a:pPr>
            <a:r>
              <a:rPr dirty="0" smtClean="0">
                <a:solidFill>
                  <a:srgbClr val="000000"/>
                </a:solidFill>
              </a:rPr>
              <a:t>Verify </a:t>
            </a:r>
            <a:r>
              <a:rPr dirty="0">
                <a:solidFill>
                  <a:srgbClr val="000000"/>
                </a:solidFill>
              </a:rPr>
              <a:t>if chest compressions are indicated with the patient’s specific device</a:t>
            </a:r>
          </a:p>
          <a:p>
            <a:pPr marL="257433" indent="-257433" defTabSz="381998">
              <a:spcBef>
                <a:spcPts val="1125"/>
              </a:spcBef>
              <a:defRPr sz="2790"/>
            </a:pPr>
            <a:r>
              <a:rPr dirty="0">
                <a:solidFill>
                  <a:srgbClr val="000000"/>
                </a:solidFill>
              </a:rPr>
              <a:t>Consult family</a:t>
            </a:r>
          </a:p>
          <a:p>
            <a:pPr marL="257433" indent="-257433" defTabSz="381998">
              <a:spcBef>
                <a:spcPts val="1125"/>
              </a:spcBef>
              <a:defRPr sz="2790"/>
            </a:pPr>
            <a:r>
              <a:rPr dirty="0">
                <a:solidFill>
                  <a:srgbClr val="000000"/>
                </a:solidFill>
              </a:rPr>
              <a:t>View VAD identification card</a:t>
            </a:r>
          </a:p>
          <a:p>
            <a:pPr marL="257433" indent="-257433" defTabSz="381998">
              <a:spcBef>
                <a:spcPts val="1125"/>
              </a:spcBef>
              <a:defRPr sz="2790"/>
            </a:pPr>
            <a:r>
              <a:rPr dirty="0" smtClean="0">
                <a:solidFill>
                  <a:srgbClr val="000000"/>
                </a:solidFill>
              </a:rPr>
              <a:t>Use </a:t>
            </a:r>
            <a:r>
              <a:rPr dirty="0">
                <a:solidFill>
                  <a:srgbClr val="000000"/>
                </a:solidFill>
              </a:rPr>
              <a:t>electrical therapy as you would with any other </a:t>
            </a:r>
            <a:r>
              <a:rPr dirty="0" smtClean="0">
                <a:solidFill>
                  <a:srgbClr val="000000"/>
                </a:solidFill>
              </a:rPr>
              <a:t>patient</a:t>
            </a:r>
            <a:endParaRPr lang="en-US" dirty="0" smtClean="0">
              <a:solidFill>
                <a:srgbClr val="000000"/>
              </a:solidFill>
            </a:endParaRPr>
          </a:p>
          <a:p>
            <a:pPr marL="257433" indent="-257433" defTabSz="381998">
              <a:spcBef>
                <a:spcPts val="1125"/>
              </a:spcBef>
              <a:defRPr sz="2790"/>
            </a:pPr>
            <a:r>
              <a:rPr dirty="0" smtClean="0">
                <a:solidFill>
                  <a:srgbClr val="000000"/>
                </a:solidFill>
              </a:rPr>
              <a:t>Avoid </a:t>
            </a:r>
            <a:r>
              <a:rPr dirty="0">
                <a:solidFill>
                  <a:srgbClr val="000000"/>
                </a:solidFill>
              </a:rPr>
              <a:t>placing the pads directly over the device (consider anterior-posterior pad placement)</a:t>
            </a:r>
          </a:p>
        </p:txBody>
      </p:sp>
    </p:spTree>
    <p:extLst>
      <p:ext uri="{BB962C8B-B14F-4D97-AF65-F5344CB8AC3E}">
        <p14:creationId xmlns:p14="http://schemas.microsoft.com/office/powerpoint/2010/main" val="4676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LVAD Patient Management</a:t>
            </a:r>
            <a:endParaRPr lang="en-US" sz="3600" b="1" dirty="0"/>
          </a:p>
        </p:txBody>
      </p:sp>
      <p:pic>
        <p:nvPicPr>
          <p:cNvPr id="43011" name="Picture 2" descr="Image result for heartwa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115563"/>
            <a:ext cx="48863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300" y="1312338"/>
            <a:ext cx="1462088" cy="4016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PRELOAD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360363" y="186531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875" y="2982850"/>
            <a:ext cx="2166938" cy="15700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Volume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Blood Pressure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     </a:t>
            </a:r>
            <a:r>
              <a:rPr lang="en-US" sz="1400" dirty="0">
                <a:solidFill>
                  <a:prstClr val="black"/>
                </a:solidFill>
              </a:rPr>
              <a:t>CVP / PVR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Heart Function</a:t>
            </a:r>
          </a:p>
          <a:p>
            <a:pPr>
              <a:defRPr/>
            </a:pPr>
            <a:r>
              <a:rPr lang="en-US" sz="1600" b="1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Valvular Function</a:t>
            </a:r>
          </a:p>
          <a:p>
            <a:pPr>
              <a:defRPr/>
            </a:pPr>
            <a:r>
              <a:rPr lang="en-US" sz="1600" b="1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Rhythm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1225550"/>
            <a:ext cx="1816100" cy="4000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AFTERLOAD</a:t>
            </a:r>
          </a:p>
        </p:txBody>
      </p:sp>
      <p:sp>
        <p:nvSpPr>
          <p:cNvPr id="11" name="Curved Down Arrow 10"/>
          <p:cNvSpPr/>
          <p:nvPr/>
        </p:nvSpPr>
        <p:spPr>
          <a:xfrm rot="21076162">
            <a:off x="1365250" y="1919225"/>
            <a:ext cx="1714500" cy="64452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8764961">
            <a:off x="5708650" y="2103438"/>
            <a:ext cx="1500188" cy="658812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18" name="TextBox 11"/>
          <p:cNvSpPr txBox="1">
            <a:spLocks noChangeArrowheads="1"/>
          </p:cNvSpPr>
          <p:nvPr/>
        </p:nvSpPr>
        <p:spPr bwMode="auto">
          <a:xfrm>
            <a:off x="7162800" y="1822450"/>
            <a:ext cx="1177925" cy="614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Palatino Linotype" pitchFamily="18" charset="0"/>
              </a:rPr>
              <a:t>SVR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Palatino Linotype" pitchFamily="18" charset="0"/>
              </a:rPr>
              <a:t>  </a:t>
            </a:r>
            <a:r>
              <a:rPr lang="en-US" altLang="en-US" sz="1400" smtClean="0">
                <a:solidFill>
                  <a:srgbClr val="000000"/>
                </a:solidFill>
                <a:latin typeface="Palatino Linotype" pitchFamily="18" charset="0"/>
              </a:rPr>
              <a:t>MAP 65-85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3853138"/>
            <a:ext cx="2905125" cy="4000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ANTICOAGULATION</a:t>
            </a:r>
          </a:p>
        </p:txBody>
      </p:sp>
      <p:sp>
        <p:nvSpPr>
          <p:cNvPr id="16" name="Curved Down Arrow 15"/>
          <p:cNvSpPr/>
          <p:nvPr/>
        </p:nvSpPr>
        <p:spPr>
          <a:xfrm rot="8764961">
            <a:off x="5678363" y="4795050"/>
            <a:ext cx="1500187" cy="658813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21" name="TextBox 14"/>
          <p:cNvSpPr txBox="1">
            <a:spLocks noChangeArrowheads="1"/>
          </p:cNvSpPr>
          <p:nvPr/>
        </p:nvSpPr>
        <p:spPr bwMode="auto">
          <a:xfrm>
            <a:off x="7396163" y="4622800"/>
            <a:ext cx="1154112" cy="862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Palatino Linotype" pitchFamily="18" charset="0"/>
              </a:rPr>
              <a:t>Coumadin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Palatino Linotype" pitchFamily="18" charset="0"/>
              </a:rPr>
              <a:t>ASA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Palatino Linotype" pitchFamily="18" charset="0"/>
              </a:rPr>
              <a:t>  </a:t>
            </a:r>
            <a:r>
              <a:rPr lang="en-US" altLang="en-US" sz="1400" dirty="0" smtClean="0">
                <a:solidFill>
                  <a:srgbClr val="000000"/>
                </a:solidFill>
                <a:latin typeface="Palatino Linotype" pitchFamily="18" charset="0"/>
              </a:rPr>
              <a:t>INR 2-3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4628900"/>
            <a:ext cx="1857375" cy="4000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PUMP </a:t>
            </a:r>
            <a:r>
              <a:rPr lang="en-US" sz="2000" b="1" dirty="0" smtClean="0">
                <a:solidFill>
                  <a:prstClr val="black"/>
                </a:solidFill>
              </a:rPr>
              <a:t>SPEED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21418607">
            <a:off x="3675063" y="5346188"/>
            <a:ext cx="1816100" cy="6810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24" name="TextBox 18"/>
          <p:cNvSpPr txBox="1">
            <a:spLocks noChangeArrowheads="1"/>
          </p:cNvSpPr>
          <p:nvPr/>
        </p:nvSpPr>
        <p:spPr bwMode="auto">
          <a:xfrm>
            <a:off x="992188" y="5226925"/>
            <a:ext cx="2333625" cy="554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Palatino Linotype" pitchFamily="18" charset="0"/>
              </a:rPr>
              <a:t>            Set RPM 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Palatino Linotype" pitchFamily="18" charset="0"/>
              </a:rPr>
              <a:t>BLOOD IN = BLOOD OUT</a:t>
            </a:r>
          </a:p>
        </p:txBody>
      </p:sp>
    </p:spTree>
    <p:extLst>
      <p:ext uri="{BB962C8B-B14F-4D97-AF65-F5344CB8AC3E}">
        <p14:creationId xmlns:p14="http://schemas.microsoft.com/office/powerpoint/2010/main" val="11504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375"/>
            <a:ext cx="8229600" cy="990600"/>
          </a:xfrm>
        </p:spPr>
        <p:txBody>
          <a:bodyPr/>
          <a:lstStyle/>
          <a:p>
            <a:r>
              <a:rPr lang="en-US" b="1" dirty="0" smtClean="0"/>
              <a:t>What if I hear an alarm?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3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000000"/>
                </a:solidFill>
              </a:rPr>
              <a:t>HeartWare</a:t>
            </a:r>
            <a:endParaRPr lang="en-US" b="1" u="sng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Flashing Red (High-Critical Alarm)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VAD stopped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Critical Battery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Controller has failed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should you do?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First, check your patient and treat as indicated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Connect the driveline, replace the batteries, or change the controller as directed by the VAD coordinator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Always change the batteries one at a time, at least one must be connected at all times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200"/>
            <a:ext cx="8229600" cy="990600"/>
          </a:xfrm>
        </p:spPr>
        <p:txBody>
          <a:bodyPr/>
          <a:lstStyle/>
          <a:p>
            <a:r>
              <a:rPr lang="en-US" b="1" dirty="0" smtClean="0"/>
              <a:t>What if I hear an alarm?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000000"/>
                </a:solidFill>
              </a:rPr>
              <a:t>Thoratec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HeartMate</a:t>
            </a:r>
            <a:r>
              <a:rPr lang="en-US" b="1" u="sng" dirty="0" smtClean="0">
                <a:solidFill>
                  <a:srgbClr val="000000"/>
                </a:solidFill>
              </a:rPr>
              <a:t> II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Red Heart Alarm – there will be a red heart warning light on the system controller &amp; a steady audio tone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Pump flow is less than 2.5 LPM (inadequate to meet the patient’s condition)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Pump has stopped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Percutaneous lead (driveline) is disconnected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Pump is not working properly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should you do?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Check your patient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Make sure the system controller is connected to the percutaneous lead (driveline)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Treat any sources of low flow or shock (bleeding, </a:t>
            </a:r>
            <a:r>
              <a:rPr lang="en-US" dirty="0" err="1" smtClean="0">
                <a:solidFill>
                  <a:srgbClr val="000000"/>
                </a:solidFill>
              </a:rPr>
              <a:t>hypovolemia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tamponade</a:t>
            </a:r>
            <a:r>
              <a:rPr lang="en-US" dirty="0" smtClean="0">
                <a:solidFill>
                  <a:srgbClr val="000000"/>
                </a:solidFill>
              </a:rPr>
              <a:t>, etc)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Contact VAD coordinator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38"/>
            <a:ext cx="8229600" cy="1143000"/>
          </a:xfrm>
        </p:spPr>
        <p:txBody>
          <a:bodyPr/>
          <a:lstStyle/>
          <a:p>
            <a:r>
              <a:rPr lang="en-US" b="1" dirty="0" smtClean="0"/>
              <a:t>Total Artificial Heart (TAH)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754" b="1754"/>
          <a:stretch>
            <a:fillRect/>
          </a:stretch>
        </p:blipFill>
        <p:spPr>
          <a:xfrm>
            <a:off x="4648200" y="1171925"/>
            <a:ext cx="3905491" cy="4376791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Pump surgically implanted to provide biventricular circulatory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68" b="19210"/>
          <a:stretch/>
        </p:blipFill>
        <p:spPr>
          <a:xfrm>
            <a:off x="0" y="1219200"/>
            <a:ext cx="9144000" cy="34129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VAD versus TAH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86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Banner University Medical Center-</a:t>
            </a:r>
            <a:r>
              <a:rPr lang="en-US" sz="4000" dirty="0" smtClean="0">
                <a:solidFill>
                  <a:schemeClr val="tx1"/>
                </a:solidFill>
              </a:rPr>
              <a:t>Phoenix (BUMC-P)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33600"/>
            <a:ext cx="81534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RN VAD Coordinator on-call </a:t>
            </a:r>
            <a:r>
              <a:rPr lang="en-US" dirty="0">
                <a:solidFill>
                  <a:schemeClr val="tx1"/>
                </a:solidFill>
              </a:rPr>
              <a:t>24/7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Cell </a:t>
            </a:r>
            <a:r>
              <a:rPr lang="en-US" sz="3200" b="1" dirty="0" smtClean="0">
                <a:solidFill>
                  <a:schemeClr val="tx1"/>
                </a:solidFill>
              </a:rPr>
              <a:t>602-819-7910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Office 602-839-5137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6" name="Picture 5" descr="BUMC P VAD stick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5176" y="3251750"/>
            <a:ext cx="3962298" cy="29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58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2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Abbott-Thoratec HeartMate 3</a:t>
            </a:r>
            <a:endParaRPr lang="en-US" sz="3600" b="1" dirty="0"/>
          </a:p>
        </p:txBody>
      </p:sp>
      <p:pic>
        <p:nvPicPr>
          <p:cNvPr id="2050" name="Picture 2" descr="Image result for heartmat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537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artmat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57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HeartWare System</a:t>
            </a:r>
          </a:p>
        </p:txBody>
      </p:sp>
      <p:pic>
        <p:nvPicPr>
          <p:cNvPr id="32771" name="Content Placeholder 6" descr="carrying_c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3333"/>
          <a:stretch>
            <a:fillRect/>
          </a:stretch>
        </p:blipFill>
        <p:spPr bwMode="auto">
          <a:xfrm>
            <a:off x="1676400" y="1600200"/>
            <a:ext cx="5867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676400" y="4724400"/>
            <a:ext cx="1282700" cy="381000"/>
          </a:xfrm>
          <a:prstGeom prst="rightArrow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1200" y="5486400"/>
            <a:ext cx="1435100" cy="381000"/>
          </a:xfrm>
          <a:prstGeom prst="rightArrow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343620">
            <a:off x="1574800" y="3209925"/>
            <a:ext cx="2705100" cy="381000"/>
          </a:xfrm>
          <a:prstGeom prst="right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311782">
            <a:off x="5840413" y="2492375"/>
            <a:ext cx="1227137" cy="381000"/>
          </a:xfrm>
          <a:prstGeom prst="rightArrow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9766583">
            <a:off x="6505575" y="4821238"/>
            <a:ext cx="1227138" cy="381000"/>
          </a:xfrm>
          <a:prstGeom prst="rightArrow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777" name="TextBox 11"/>
          <p:cNvSpPr txBox="1">
            <a:spLocks noChangeArrowheads="1"/>
          </p:cNvSpPr>
          <p:nvPr/>
        </p:nvSpPr>
        <p:spPr bwMode="auto">
          <a:xfrm>
            <a:off x="7010400" y="1981200"/>
            <a:ext cx="178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</a:rPr>
              <a:t>Implanted Pump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838200" y="2209800"/>
            <a:ext cx="104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</a:rPr>
              <a:t>Driveline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9" name="TextBox 13"/>
          <p:cNvSpPr txBox="1">
            <a:spLocks noChangeArrowheads="1"/>
          </p:cNvSpPr>
          <p:nvPr/>
        </p:nvSpPr>
        <p:spPr bwMode="auto">
          <a:xfrm>
            <a:off x="762000" y="4648200"/>
            <a:ext cx="89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</a:rPr>
              <a:t>Battery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80" name="TextBox 14"/>
          <p:cNvSpPr txBox="1">
            <a:spLocks noChangeArrowheads="1"/>
          </p:cNvSpPr>
          <p:nvPr/>
        </p:nvSpPr>
        <p:spPr bwMode="auto">
          <a:xfrm>
            <a:off x="7696200" y="4572000"/>
            <a:ext cx="89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</a:rPr>
              <a:t>Battery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81" name="TextBox 15"/>
          <p:cNvSpPr txBox="1">
            <a:spLocks noChangeArrowheads="1"/>
          </p:cNvSpPr>
          <p:nvPr/>
        </p:nvSpPr>
        <p:spPr bwMode="auto">
          <a:xfrm>
            <a:off x="838200" y="5410200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</a:rPr>
              <a:t>Controller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72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HeartMate II System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1600200"/>
            <a:ext cx="36195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2765422">
            <a:off x="5883573" y="2220598"/>
            <a:ext cx="284163" cy="1769471"/>
          </a:xfrm>
          <a:prstGeom prst="downArrow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6515100" y="1981200"/>
            <a:ext cx="1782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</a:rPr>
              <a:t>Implanted Pump</a:t>
            </a:r>
          </a:p>
        </p:txBody>
      </p:sp>
      <p:sp>
        <p:nvSpPr>
          <p:cNvPr id="13" name="Down Arrow 12"/>
          <p:cNvSpPr/>
          <p:nvPr/>
        </p:nvSpPr>
        <p:spPr>
          <a:xfrm rot="4250019">
            <a:off x="6001553" y="3687312"/>
            <a:ext cx="285750" cy="757238"/>
          </a:xfrm>
          <a:prstGeom prst="down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6555582" y="3725863"/>
            <a:ext cx="89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Battery</a:t>
            </a:r>
          </a:p>
        </p:txBody>
      </p:sp>
      <p:sp>
        <p:nvSpPr>
          <p:cNvPr id="15" name="Down Arrow 14"/>
          <p:cNvSpPr/>
          <p:nvPr/>
        </p:nvSpPr>
        <p:spPr>
          <a:xfrm rot="16509907">
            <a:off x="3108471" y="3656619"/>
            <a:ext cx="284162" cy="1146175"/>
          </a:xfrm>
          <a:prstGeom prst="down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1769533" y="3953314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Battery</a:t>
            </a:r>
          </a:p>
        </p:txBody>
      </p:sp>
      <p:sp>
        <p:nvSpPr>
          <p:cNvPr id="17" name="Down Arrow 16"/>
          <p:cNvSpPr/>
          <p:nvPr/>
        </p:nvSpPr>
        <p:spPr>
          <a:xfrm rot="15585448">
            <a:off x="3139537" y="4616450"/>
            <a:ext cx="284163" cy="1146175"/>
          </a:xfrm>
          <a:prstGeom prst="down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506008" y="509428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Controller</a:t>
            </a:r>
          </a:p>
        </p:txBody>
      </p:sp>
      <p:sp>
        <p:nvSpPr>
          <p:cNvPr id="19" name="Down Arrow 18"/>
          <p:cNvSpPr/>
          <p:nvPr/>
        </p:nvSpPr>
        <p:spPr>
          <a:xfrm rot="6321400">
            <a:off x="6282531" y="4471194"/>
            <a:ext cx="284163" cy="1438275"/>
          </a:xfrm>
          <a:prstGeom prst="down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805" name="TextBox 17"/>
          <p:cNvSpPr txBox="1">
            <a:spLocks noChangeArrowheads="1"/>
          </p:cNvSpPr>
          <p:nvPr/>
        </p:nvSpPr>
        <p:spPr bwMode="auto">
          <a:xfrm>
            <a:off x="7156450" y="5189538"/>
            <a:ext cx="104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Calibri" pitchFamily="34" charset="0"/>
              </a:rPr>
              <a:t>Driveline</a:t>
            </a:r>
          </a:p>
        </p:txBody>
      </p:sp>
    </p:spTree>
    <p:extLst>
      <p:ext uri="{BB962C8B-B14F-4D97-AF65-F5344CB8AC3E}">
        <p14:creationId xmlns:p14="http://schemas.microsoft.com/office/powerpoint/2010/main" val="40027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Critical VAD Connections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b="1" dirty="0" smtClean="0">
                <a:solidFill>
                  <a:srgbClr val="FF0000"/>
                </a:solidFill>
              </a:rPr>
              <a:t>Never disconnect both power sources!    Never disconnect driveline!</a:t>
            </a:r>
          </a:p>
        </p:txBody>
      </p:sp>
      <p:sp>
        <p:nvSpPr>
          <p:cNvPr id="11264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7" cy="639763"/>
          </a:xfrm>
        </p:spPr>
        <p:txBody>
          <a:bodyPr/>
          <a:lstStyle/>
          <a:p>
            <a:r>
              <a:rPr lang="en-US" altLang="en-US" dirty="0" smtClean="0">
                <a:latin typeface="+mn-lt"/>
              </a:rPr>
              <a:t>   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HeartWare HVAD</a:t>
            </a:r>
          </a:p>
        </p:txBody>
      </p:sp>
      <p:sp>
        <p:nvSpPr>
          <p:cNvPr id="112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855" y="1524000"/>
            <a:ext cx="4041775" cy="609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HeartMate II</a:t>
            </a:r>
          </a:p>
        </p:txBody>
      </p:sp>
      <p:pic>
        <p:nvPicPr>
          <p:cNvPr id="112646" name="Picture 8" descr="lva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3903"/>
            <a:ext cx="4041775" cy="30313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5" name="Picture 11" descr="pocket controller connectio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653903"/>
            <a:ext cx="4041775" cy="30313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14039277">
            <a:off x="1385888" y="3770313"/>
            <a:ext cx="290512" cy="60801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7570526">
            <a:off x="3368676" y="3811587"/>
            <a:ext cx="290512" cy="563563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2783312">
            <a:off x="3223418" y="2694782"/>
            <a:ext cx="290513" cy="6096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8367499">
            <a:off x="6877845" y="3212306"/>
            <a:ext cx="290512" cy="796925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3200750">
            <a:off x="6992938" y="4979988"/>
            <a:ext cx="290512" cy="56515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4039277">
            <a:off x="5520531" y="5253832"/>
            <a:ext cx="290513" cy="6096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653" name="TextBox 14"/>
          <p:cNvSpPr txBox="1">
            <a:spLocks noChangeArrowheads="1"/>
          </p:cNvSpPr>
          <p:nvPr/>
        </p:nvSpPr>
        <p:spPr bwMode="auto">
          <a:xfrm>
            <a:off x="3689350" y="4217988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12654" name="TextBox 15"/>
          <p:cNvSpPr txBox="1">
            <a:spLocks noChangeArrowheads="1"/>
          </p:cNvSpPr>
          <p:nvPr/>
        </p:nvSpPr>
        <p:spPr bwMode="auto">
          <a:xfrm>
            <a:off x="3513138" y="2195063"/>
            <a:ext cx="1020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Driveline</a:t>
            </a:r>
          </a:p>
        </p:txBody>
      </p:sp>
      <p:sp>
        <p:nvSpPr>
          <p:cNvPr id="112655" name="TextBox 16"/>
          <p:cNvSpPr txBox="1">
            <a:spLocks noChangeArrowheads="1"/>
          </p:cNvSpPr>
          <p:nvPr/>
        </p:nvSpPr>
        <p:spPr bwMode="auto">
          <a:xfrm>
            <a:off x="781050" y="42672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12656" name="TextBox 17"/>
          <p:cNvSpPr txBox="1">
            <a:spLocks noChangeArrowheads="1"/>
          </p:cNvSpPr>
          <p:nvPr/>
        </p:nvSpPr>
        <p:spPr bwMode="auto">
          <a:xfrm>
            <a:off x="5872163" y="30734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12657" name="TextBox 18"/>
          <p:cNvSpPr txBox="1">
            <a:spLocks noChangeArrowheads="1"/>
          </p:cNvSpPr>
          <p:nvPr/>
        </p:nvSpPr>
        <p:spPr bwMode="auto">
          <a:xfrm>
            <a:off x="6542088" y="5548313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12658" name="TextBox 19"/>
          <p:cNvSpPr txBox="1">
            <a:spLocks noChangeArrowheads="1"/>
          </p:cNvSpPr>
          <p:nvPr/>
        </p:nvSpPr>
        <p:spPr bwMode="auto">
          <a:xfrm>
            <a:off x="4376738" y="5572125"/>
            <a:ext cx="1020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Driveline</a:t>
            </a:r>
          </a:p>
        </p:txBody>
      </p:sp>
    </p:spTree>
    <p:extLst>
      <p:ext uri="{BB962C8B-B14F-4D97-AF65-F5344CB8AC3E}">
        <p14:creationId xmlns:p14="http://schemas.microsoft.com/office/powerpoint/2010/main" val="20319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3"/>
          <p:cNvSpPr>
            <a:spLocks noGrp="1"/>
          </p:cNvSpPr>
          <p:nvPr>
            <p:ph type="title"/>
          </p:nvPr>
        </p:nvSpPr>
        <p:spPr>
          <a:xfrm>
            <a:off x="457200" y="101013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External VAD Components</a:t>
            </a:r>
          </a:p>
        </p:txBody>
      </p:sp>
      <p:sp>
        <p:nvSpPr>
          <p:cNvPr id="9113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56176"/>
            <a:ext cx="4038600" cy="86522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Patients have options for carrying their external equipment to best suit their comfort and lifestyle</a:t>
            </a:r>
          </a:p>
        </p:txBody>
      </p:sp>
      <p:pic>
        <p:nvPicPr>
          <p:cNvPr id="9114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114050"/>
            <a:ext cx="1792288" cy="2362200"/>
          </a:xfrm>
        </p:spPr>
      </p:pic>
      <p:pic>
        <p:nvPicPr>
          <p:cNvPr id="91141" name="Content Placeholder 10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114050"/>
            <a:ext cx="1752600" cy="2362200"/>
          </a:xfrm>
        </p:spPr>
      </p:pic>
      <p:pic>
        <p:nvPicPr>
          <p:cNvPr id="91142" name="Picture 2" descr="C:\Users\mrl1417\Desktop\kevpar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0825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TextBox 12"/>
          <p:cNvSpPr txBox="1">
            <a:spLocks noChangeArrowheads="1"/>
          </p:cNvSpPr>
          <p:nvPr/>
        </p:nvSpPr>
        <p:spPr bwMode="auto">
          <a:xfrm>
            <a:off x="4442025" y="3608150"/>
            <a:ext cx="414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Ensure that the equipment is protected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at all times with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no stress on the driveline</a:t>
            </a:r>
          </a:p>
        </p:txBody>
      </p:sp>
      <p:sp>
        <p:nvSpPr>
          <p:cNvPr id="91144" name="TextBox 13"/>
          <p:cNvSpPr txBox="1">
            <a:spLocks noChangeArrowheads="1"/>
          </p:cNvSpPr>
          <p:nvPr/>
        </p:nvSpPr>
        <p:spPr bwMode="auto">
          <a:xfrm>
            <a:off x="4440638" y="4242100"/>
            <a:ext cx="4086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Patients will have an additional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supply bag for their extra batteries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alibri" pitchFamily="34" charset="0"/>
              </a:rPr>
              <a:t>backup Controller close at hand. </a:t>
            </a:r>
            <a:r>
              <a:rPr lang="en-US" altLang="en-US" sz="1800" b="1" dirty="0" smtClean="0">
                <a:solidFill>
                  <a:prstClr val="black"/>
                </a:solidFill>
                <a:latin typeface="Calibri" pitchFamily="34" charset="0"/>
              </a:rPr>
              <a:t>This bag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Calibri" pitchFamily="34" charset="0"/>
              </a:rPr>
              <a:t>should always accompany the patient 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Calibri" pitchFamily="34" charset="0"/>
              </a:rPr>
              <a:t>transport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>
          <a:xfrm>
            <a:off x="457200" y="1357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External VAD Components</a:t>
            </a:r>
          </a:p>
        </p:txBody>
      </p:sp>
      <p:pic>
        <p:nvPicPr>
          <p:cNvPr id="9216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40100"/>
            <a:ext cx="2057400" cy="1996638"/>
          </a:xfrm>
        </p:spPr>
      </p:pic>
      <p:pic>
        <p:nvPicPr>
          <p:cNvPr id="92164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163250"/>
            <a:ext cx="2362200" cy="1973488"/>
          </a:xfrm>
        </p:spPr>
      </p:pic>
      <p:pic>
        <p:nvPicPr>
          <p:cNvPr id="92165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136738"/>
            <a:ext cx="2362200" cy="2414261"/>
          </a:xfrm>
        </p:spPr>
      </p:pic>
      <p:pic>
        <p:nvPicPr>
          <p:cNvPr id="92166" name="Picture 2" descr="C:\Users\mrl1417\Desktop\IMG_29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36739"/>
            <a:ext cx="1981200" cy="241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3" descr="C:\Users\mrl1417\Desktop\IMG_26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151675"/>
            <a:ext cx="1981200" cy="19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4" descr="C:\Users\mrl1417\Desktop\IMG_33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6738"/>
            <a:ext cx="2057400" cy="24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The Controller</a:t>
            </a:r>
          </a:p>
        </p:txBody>
      </p:sp>
      <p:pic>
        <p:nvPicPr>
          <p:cNvPr id="40963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566988"/>
            <a:ext cx="3902075" cy="2590800"/>
          </a:xfrm>
        </p:spPr>
      </p:pic>
      <p:pic>
        <p:nvPicPr>
          <p:cNvPr id="40964" name="Content Placeholder 9" descr="Pocket Controller flow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2714625"/>
            <a:ext cx="4041775" cy="22971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38400" y="2209800"/>
            <a:ext cx="12954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09600" y="1471613"/>
            <a:ext cx="2212975" cy="7381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For HeartMate 2 and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press MENU button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to access parameters</a:t>
            </a: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3703416" y="5486400"/>
            <a:ext cx="1654620" cy="30777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smtClean="0">
                <a:solidFill>
                  <a:prstClr val="black"/>
                </a:solidFill>
                <a:latin typeface="Verdana" pitchFamily="34" charset="0"/>
              </a:rPr>
              <a:t>ALARM SILENCE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43425" y="4191000"/>
            <a:ext cx="942975" cy="129063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9" name="TextBox 13"/>
          <p:cNvSpPr txBox="1">
            <a:spLocks noChangeArrowheads="1"/>
          </p:cNvSpPr>
          <p:nvPr/>
        </p:nvSpPr>
        <p:spPr bwMode="auto">
          <a:xfrm>
            <a:off x="3857625" y="1209675"/>
            <a:ext cx="2314575" cy="5222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Alarms have symbol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and message on screen</a:t>
            </a:r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6629400" y="838200"/>
            <a:ext cx="1504950" cy="5238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Yellow (beeps)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Pump is ON</a:t>
            </a:r>
          </a:p>
        </p:txBody>
      </p:sp>
      <p:sp>
        <p:nvSpPr>
          <p:cNvPr id="40971" name="TextBox 15"/>
          <p:cNvSpPr txBox="1">
            <a:spLocks noChangeArrowheads="1"/>
          </p:cNvSpPr>
          <p:nvPr/>
        </p:nvSpPr>
        <p:spPr bwMode="auto">
          <a:xfrm>
            <a:off x="6629400" y="1471613"/>
            <a:ext cx="1833563" cy="52228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Red (steady tone)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smtClean="0">
                <a:solidFill>
                  <a:prstClr val="black"/>
                </a:solidFill>
                <a:latin typeface="Verdana" pitchFamily="34" charset="0"/>
              </a:rPr>
              <a:t>Pump may be OFF</a:t>
            </a:r>
          </a:p>
        </p:txBody>
      </p:sp>
      <p:cxnSp>
        <p:nvCxnSpPr>
          <p:cNvPr id="18" name="Straight Arrow Connector 17"/>
          <p:cNvCxnSpPr>
            <a:stCxn id="40969" idx="3"/>
          </p:cNvCxnSpPr>
          <p:nvPr/>
        </p:nvCxnSpPr>
        <p:spPr>
          <a:xfrm flipV="1">
            <a:off x="6172200" y="1209675"/>
            <a:ext cx="381000" cy="2619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72200" y="1533525"/>
            <a:ext cx="381000" cy="1984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0967" idx="0"/>
          </p:cNvCxnSpPr>
          <p:nvPr/>
        </p:nvCxnSpPr>
        <p:spPr>
          <a:xfrm flipH="1" flipV="1">
            <a:off x="2438401" y="4572000"/>
            <a:ext cx="2092325" cy="914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403" y="139667"/>
            <a:ext cx="7773338" cy="1079534"/>
          </a:xfrm>
        </p:spPr>
        <p:txBody>
          <a:bodyPr>
            <a:normAutofit/>
          </a:bodyPr>
          <a:lstStyle/>
          <a:p>
            <a:r>
              <a:rPr lang="en-US" sz="3200" dirty="0"/>
              <a:t>HVAD</a:t>
            </a:r>
            <a:r>
              <a:rPr lang="en-US" sz="3200" baseline="30000" dirty="0"/>
              <a:t>®</a:t>
            </a:r>
            <a:r>
              <a:rPr lang="en-US" sz="3200" dirty="0"/>
              <a:t> Controller: Display Overview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87037" y="1524000"/>
            <a:ext cx="7399922" cy="4262437"/>
            <a:chOff x="629575" y="1524000"/>
            <a:chExt cx="7399922" cy="4262437"/>
          </a:xfrm>
        </p:grpSpPr>
        <p:pic>
          <p:nvPicPr>
            <p:cNvPr id="30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397" y="2494177"/>
              <a:ext cx="7315200" cy="272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5999506" y="2393156"/>
              <a:ext cx="632426" cy="704698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2201107" y="2439561"/>
              <a:ext cx="569481" cy="624313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2862681" y="1828800"/>
              <a:ext cx="617737" cy="1227932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4442546" y="2525347"/>
              <a:ext cx="18110" cy="456585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H="1">
              <a:off x="5427558" y="1828799"/>
              <a:ext cx="718771" cy="1214439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rot="5400000" flipH="1">
              <a:off x="1402818" y="5044281"/>
              <a:ext cx="731838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629575" y="5410200"/>
              <a:ext cx="1788850" cy="376237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 eaLnBrk="0" hangingPunct="0">
                <a:defRPr sz="16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prstClr val="black"/>
                  </a:solidFill>
                </a:rPr>
                <a:t>AC/DC Indicator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126941" y="1524000"/>
              <a:ext cx="1828800" cy="338772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 eaLnBrk="0" hangingPunct="0">
                <a:defRPr sz="16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prstClr val="black"/>
                  </a:solidFill>
                </a:rPr>
                <a:t>Battery Indicator 1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3511524" y="2275508"/>
              <a:ext cx="1676400" cy="29368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 eaLnBrk="0" hangingPunct="0">
                <a:defRPr sz="16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prstClr val="black"/>
                  </a:solidFill>
                </a:rPr>
                <a:t>Alarm Indicator</a:t>
              </a: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5297641" y="1524000"/>
              <a:ext cx="1752600" cy="304800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 eaLnBrk="0" hangingPunct="0">
                <a:defRPr sz="16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prstClr val="black"/>
                  </a:solidFill>
                </a:rPr>
                <a:t>Battery Indicator 2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6429297" y="2196361"/>
              <a:ext cx="1600200" cy="328986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 eaLnBrk="0" hangingPunct="0">
                <a:defRPr sz="16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prstClr val="black"/>
                  </a:solidFill>
                </a:rPr>
                <a:t>Power Source 2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853360" y="2169374"/>
              <a:ext cx="1524000" cy="358775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 eaLnBrk="0" hangingPunct="0">
                <a:defRPr sz="16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prstClr val="black"/>
                  </a:solidFill>
                </a:rPr>
                <a:t>Power Source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9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Power Management</a:t>
            </a:r>
          </a:p>
        </p:txBody>
      </p:sp>
      <p:pic>
        <p:nvPicPr>
          <p:cNvPr id="41987" name="Picture 4" descr="Image_4041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0425" y="2421958"/>
            <a:ext cx="4194175" cy="2819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Image result for heartware power connec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4250"/>
            <a:ext cx="7105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067" y="2638050"/>
            <a:ext cx="4086225" cy="30469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Patients are responsible for managing their power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They have 6-8 batteries in rotation and a home charger</a:t>
            </a:r>
            <a:endParaRPr lang="en-US" sz="1600" dirty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</a:rPr>
              <a:t>Batteries generally last 8 – 14 hours per </a:t>
            </a: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pair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Exchanged 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</a:rPr>
              <a:t>one at a </a:t>
            </a: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time, so one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   power source is always connected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   to the Controller</a:t>
            </a:r>
            <a:endParaRPr lang="en-US" sz="1600" dirty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</a:rPr>
              <a:t>Patients only need to be on A/C </a:t>
            </a:r>
            <a:r>
              <a:rPr lang="en-US" sz="1600" dirty="0" smtClean="0">
                <a:solidFill>
                  <a:prstClr val="black"/>
                </a:solidFill>
                <a:latin typeface="Verdana" pitchFamily="34" charset="0"/>
              </a:rPr>
              <a:t>power when sleeping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altLang="en-US" sz="3600" b="1" dirty="0" smtClean="0"/>
              <a:t>Assessing Pump Flow</a:t>
            </a:r>
          </a:p>
        </p:txBody>
      </p:sp>
      <p:sp>
        <p:nvSpPr>
          <p:cNvPr id="202755" name="Content Placeholder 2"/>
          <p:cNvSpPr>
            <a:spLocks noGrp="1"/>
          </p:cNvSpPr>
          <p:nvPr>
            <p:ph sz="half" idx="2"/>
          </p:nvPr>
        </p:nvSpPr>
        <p:spPr>
          <a:xfrm>
            <a:off x="101019" y="1047500"/>
            <a:ext cx="4778077" cy="488335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Flow (L/min)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Average adult Cardiac Output at rest is ~ 5 L/min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Body size / blood volume effects pump flow potential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The Flow parameter is an estimate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Flow will mainly fluctuate with changes in activity, body position, and blood volume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Hyper / hypovolemia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Other physiologic conditions can also effect flow: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Right Heart Function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Rhythm disturbances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Hypo / hypertension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Valvular function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Pulmonary hypertension</a:t>
            </a:r>
          </a:p>
          <a:p>
            <a:pPr lvl="2"/>
            <a:r>
              <a:rPr lang="en-US" altLang="en-US" sz="1600" dirty="0" smtClean="0">
                <a:solidFill>
                  <a:schemeClr val="tx1"/>
                </a:solidFill>
                <a:latin typeface="+mn-lt"/>
              </a:rPr>
              <a:t>Thrombosis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96" y="3313249"/>
            <a:ext cx="4038600" cy="312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149" y="2584733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 Flow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H="1">
            <a:off x="6858001" y="2975345"/>
            <a:ext cx="4572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Banner University Medical Center-Tucson (BUMC-T)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BUMC T VAD 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7" b="-1995"/>
          <a:stretch/>
        </p:blipFill>
        <p:spPr>
          <a:xfrm>
            <a:off x="4648200" y="2307615"/>
            <a:ext cx="4038600" cy="3130486"/>
          </a:xfrm>
        </p:spPr>
      </p:pic>
      <p:pic>
        <p:nvPicPr>
          <p:cNvPr id="4" name="Content Placeholder 3" descr="BUMC T VAD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b="-1363"/>
          <a:stretch/>
        </p:blipFill>
        <p:spPr>
          <a:xfrm>
            <a:off x="365760" y="2343392"/>
            <a:ext cx="4041648" cy="3076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1422612"/>
            <a:ext cx="832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VAD # = 520-694-6000</a:t>
            </a:r>
          </a:p>
          <a:p>
            <a:pPr algn="ctr"/>
            <a:r>
              <a:rPr lang="en-US" b="1" dirty="0" smtClean="0"/>
              <a:t>Ask for Artificial Heart Coordinator On-Call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294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000000"/>
                </a:solidFill>
              </a:rPr>
              <a:t>Assessing Pump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850543"/>
              </p:ext>
            </p:extLst>
          </p:nvPr>
        </p:nvGraphicFramePr>
        <p:xfrm>
          <a:off x="457200" y="1241375"/>
          <a:ext cx="82296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4631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Normal Flow Range 4 – 6 L/min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Asymptomatic 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6314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Sub-optimal Flow 2.5</a:t>
                      </a:r>
                      <a:r>
                        <a:rPr lang="en-US" sz="1800" b="1" baseline="0" dirty="0" smtClean="0"/>
                        <a:t> – 3.5 L/min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b="1" dirty="0" smtClean="0"/>
                        <a:t>Asymptomatic 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→ Symptomatic</a:t>
                      </a:r>
                      <a:endParaRPr lang="en-US" sz="1800" b="1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b="1" dirty="0" smtClean="0"/>
                        <a:t>May be dizzy, lightheaded, fatigued,</a:t>
                      </a:r>
                      <a:r>
                        <a:rPr lang="en-US" sz="1800" b="1" baseline="0" dirty="0" smtClean="0"/>
                        <a:t> change in LOC</a:t>
                      </a:r>
                      <a:endParaRPr lang="en-US" sz="1800" b="1" dirty="0"/>
                    </a:p>
                  </a:txBody>
                  <a:tcPr marT="45723" marB="45723">
                    <a:solidFill>
                      <a:srgbClr val="FFFF00"/>
                    </a:solidFill>
                  </a:tcPr>
                </a:tc>
              </a:tr>
              <a:tr h="146314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Low Flow &lt; 2.5 L/min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b="1" dirty="0" smtClean="0"/>
                        <a:t>Asymptomatic </a:t>
                      </a: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→ Symptomatic</a:t>
                      </a:r>
                      <a:endParaRPr lang="en-US" sz="1800" b="1" dirty="0" smtClean="0"/>
                    </a:p>
                    <a:p>
                      <a:endParaRPr lang="en-US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 be dizzy, lightheaded, fatigued, change in LOC</a:t>
                      </a:r>
                    </a:p>
                  </a:txBody>
                  <a:tcPr marT="45723" marB="45723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80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932725" y="216763"/>
            <a:ext cx="7238999" cy="868362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3600" b="1" dirty="0" smtClean="0"/>
              <a:t>Routine LVAD Call / Transport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295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soon as possible, </a:t>
            </a:r>
          </a:p>
          <a:p>
            <a:r>
              <a:rPr lang="en-US" dirty="0"/>
              <a:t>e</a:t>
            </a:r>
            <a:r>
              <a:rPr lang="en-US" dirty="0" smtClean="0"/>
              <a:t>ngage </a:t>
            </a:r>
            <a:r>
              <a:rPr lang="en-US" b="1" dirty="0" smtClean="0"/>
              <a:t>VAD Hotline</a:t>
            </a:r>
          </a:p>
          <a:p>
            <a:r>
              <a:rPr lang="en-US" dirty="0"/>
              <a:t>o</a:t>
            </a:r>
            <a:r>
              <a:rPr lang="en-US" dirty="0" smtClean="0"/>
              <a:t>f implanting facility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295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indicated, obtain ECG, </a:t>
            </a:r>
          </a:p>
          <a:p>
            <a:r>
              <a:rPr lang="en-US" dirty="0" smtClean="0"/>
              <a:t>administer O2, start IV per</a:t>
            </a:r>
          </a:p>
          <a:p>
            <a:r>
              <a:rPr lang="en-US" dirty="0"/>
              <a:t>s</a:t>
            </a:r>
            <a:r>
              <a:rPr lang="en-US" dirty="0" smtClean="0"/>
              <a:t>tandard protocol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470225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You’ll be unable to obtain an</a:t>
            </a:r>
          </a:p>
          <a:p>
            <a:r>
              <a:rPr lang="en-US" sz="1600" dirty="0" smtClean="0"/>
              <a:t>accurate BP </a:t>
            </a:r>
          </a:p>
          <a:p>
            <a:r>
              <a:rPr lang="en-US" sz="1600" dirty="0" smtClean="0"/>
              <a:t>(without doppler),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ulse, and pulse-</a:t>
            </a:r>
            <a:r>
              <a:rPr lang="en-US" sz="1600" dirty="0" err="1" smtClean="0"/>
              <a:t>oximetry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Visual assessment of presenting  signs and symptoms is always reliable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45363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trained family member or</a:t>
            </a:r>
          </a:p>
          <a:p>
            <a:r>
              <a:rPr lang="en-US" sz="1600" dirty="0" smtClean="0"/>
              <a:t>caregiver  is present, allow them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o ride in ambulance with patient if possible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2939000"/>
            <a:ext cx="299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Ensure that bag containing</a:t>
            </a:r>
          </a:p>
          <a:p>
            <a:r>
              <a:rPr lang="en-US" sz="1600" dirty="0" smtClean="0"/>
              <a:t>back-up LVAD equipment 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ccompanies patient on transport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4573403"/>
            <a:ext cx="322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consult with the </a:t>
            </a:r>
            <a:r>
              <a:rPr lang="en-US" sz="1600" b="1" dirty="0" smtClean="0"/>
              <a:t>VAD Hotline</a:t>
            </a:r>
            <a:r>
              <a:rPr lang="en-US" sz="1600" dirty="0" smtClean="0"/>
              <a:t>,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ransport to nearest appropriate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acility.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74592" y="1524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962400" y="303835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38600" y="478805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9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2F5897"/>
                </a:solidFill>
              </a:rPr>
              <a:t>VAD </a:t>
            </a:r>
            <a:r>
              <a:rPr lang="en-US" altLang="en-US" sz="3600" b="1" dirty="0">
                <a:solidFill>
                  <a:srgbClr val="2F5897"/>
                </a:solidFill>
              </a:rPr>
              <a:t>Emergency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3832175"/>
            <a:ext cx="4876800" cy="1815882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Continue airway support / rescue breathing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Assess Rhythm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ICD firing – Amiodarone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V-tach / V-fib – Amiodarone,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Cardioversion per ACLS protocol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Assess Doppler BP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Establish IV access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Use Code Drugs as indicated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28600" y="2030926"/>
            <a:ext cx="3132137" cy="86177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Airway 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/ Rescue Breathing / 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O2</a:t>
            </a:r>
            <a:endParaRPr lang="en-US" altLang="en-US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Call patient’s VAD Hotline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</a:t>
            </a:r>
            <a:endParaRPr lang="en-US" altLang="en-US" sz="11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501" name="TextBox 4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6502" name="TextBox 5"/>
          <p:cNvSpPr txBox="1">
            <a:spLocks noChangeArrowheads="1"/>
          </p:cNvSpPr>
          <p:nvPr/>
        </p:nvSpPr>
        <p:spPr bwMode="auto">
          <a:xfrm>
            <a:off x="501650" y="974338"/>
            <a:ext cx="2523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Verdana" pitchFamily="34" charset="0"/>
              </a:rPr>
              <a:t>Patient Unconscious </a:t>
            </a:r>
            <a:endParaRPr lang="en-US" altLang="en-US" sz="16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6504" name="TextBox 11"/>
          <p:cNvSpPr txBox="1">
            <a:spLocks noChangeArrowheads="1"/>
          </p:cNvSpPr>
          <p:nvPr/>
        </p:nvSpPr>
        <p:spPr bwMode="auto">
          <a:xfrm>
            <a:off x="4419600" y="1182038"/>
            <a:ext cx="700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Verify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1803018"/>
            <a:ext cx="4416594" cy="1384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Rule-out 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VAD 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power or driveline disconnect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Re-connect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if disconnected</a:t>
            </a: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Verify </a:t>
            </a: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VAD </a:t>
            </a: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is running   </a:t>
            </a:r>
          </a:p>
          <a:p>
            <a:pPr marL="628650" lvl="2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Arial" charset="0"/>
              </a:rPr>
              <a:t>Listen for whirr of the pump over the </a:t>
            </a:r>
            <a:r>
              <a:rPr lang="en-US" altLang="en-US" sz="1400" b="1" dirty="0" smtClean="0">
                <a:solidFill>
                  <a:srgbClr val="C00000"/>
                </a:solidFill>
                <a:latin typeface="Arial" charset="0"/>
              </a:rPr>
              <a:t>apex</a:t>
            </a:r>
            <a:endParaRPr lang="en-US" altLang="en-US" sz="1400" b="1" dirty="0">
              <a:solidFill>
                <a:srgbClr val="C00000"/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If an alarm is present, silence it and consult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    with the VAD Coordinator on-call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075000"/>
            <a:ext cx="993775" cy="276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Verdana" pitchFamily="34" charset="0"/>
              </a:rPr>
              <a:t>PUMP ON</a:t>
            </a:r>
          </a:p>
        </p:txBody>
      </p:sp>
      <p:sp>
        <p:nvSpPr>
          <p:cNvPr id="106507" name="TextBox 20"/>
          <p:cNvSpPr txBox="1">
            <a:spLocks noChangeArrowheads="1"/>
          </p:cNvSpPr>
          <p:nvPr/>
        </p:nvSpPr>
        <p:spPr bwMode="auto">
          <a:xfrm>
            <a:off x="6483176" y="3372042"/>
            <a:ext cx="1062038" cy="277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PUMP OFF</a:t>
            </a:r>
          </a:p>
        </p:txBody>
      </p:sp>
      <p:sp>
        <p:nvSpPr>
          <p:cNvPr id="48143" name="TextBox 33"/>
          <p:cNvSpPr txBox="1">
            <a:spLocks noChangeArrowheads="1"/>
          </p:cNvSpPr>
          <p:nvPr/>
        </p:nvSpPr>
        <p:spPr bwMode="auto">
          <a:xfrm>
            <a:off x="6099175" y="5222819"/>
            <a:ext cx="2293769" cy="523220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b="1" dirty="0" smtClean="0">
                <a:solidFill>
                  <a:schemeClr val="tx1"/>
                </a:solidFill>
                <a:latin typeface="Verdana" pitchFamily="34" charset="0"/>
              </a:rPr>
              <a:t>Note: </a:t>
            </a:r>
            <a:r>
              <a:rPr lang="en-US" altLang="en-US" sz="1400" dirty="0" smtClean="0">
                <a:solidFill>
                  <a:schemeClr val="tx1"/>
                </a:solidFill>
                <a:latin typeface="Verdana" pitchFamily="34" charset="0"/>
              </a:rPr>
              <a:t>VAD Equipment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Verdana" pitchFamily="34" charset="0"/>
              </a:rPr>
              <a:t>failure is very unlikely</a:t>
            </a:r>
          </a:p>
        </p:txBody>
      </p:sp>
      <p:sp>
        <p:nvSpPr>
          <p:cNvPr id="106511" name="TextBox 34"/>
          <p:cNvSpPr txBox="1">
            <a:spLocks noChangeArrowheads="1"/>
          </p:cNvSpPr>
          <p:nvPr/>
        </p:nvSpPr>
        <p:spPr bwMode="auto">
          <a:xfrm>
            <a:off x="152400" y="3550525"/>
            <a:ext cx="62376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</a:rPr>
              <a:t>Life-support measures with </a:t>
            </a:r>
            <a:r>
              <a:rPr lang="en-US" altLang="en-US" sz="1400" b="1" dirty="0" smtClean="0">
                <a:solidFill>
                  <a:srgbClr val="C00000"/>
                </a:solidFill>
                <a:latin typeface="Arial" pitchFamily="34" charset="0"/>
              </a:rPr>
              <a:t>CPR only after contacting VAD coordinator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019399" y="3649854"/>
            <a:ext cx="41275" cy="6111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00400" y="3151200"/>
            <a:ext cx="1277937" cy="36195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14" name="TextBox 41"/>
          <p:cNvSpPr txBox="1">
            <a:spLocks noChangeArrowheads="1"/>
          </p:cNvSpPr>
          <p:nvPr/>
        </p:nvSpPr>
        <p:spPr bwMode="auto">
          <a:xfrm>
            <a:off x="6248400" y="4445000"/>
            <a:ext cx="184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1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6515" name="TextBox 42"/>
          <p:cNvSpPr txBox="1">
            <a:spLocks noChangeArrowheads="1"/>
          </p:cNvSpPr>
          <p:nvPr/>
        </p:nvSpPr>
        <p:spPr bwMode="auto">
          <a:xfrm>
            <a:off x="2990850" y="6230529"/>
            <a:ext cx="1028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prstClr val="black"/>
                </a:solidFill>
                <a:latin typeface="Verdana" pitchFamily="34" charset="0"/>
              </a:rPr>
              <a:t>Transport</a:t>
            </a:r>
          </a:p>
        </p:txBody>
      </p:sp>
      <p:sp>
        <p:nvSpPr>
          <p:cNvPr id="106517" name="TextBox 46"/>
          <p:cNvSpPr txBox="1">
            <a:spLocks noChangeArrowheads="1"/>
          </p:cNvSpPr>
          <p:nvPr/>
        </p:nvSpPr>
        <p:spPr bwMode="auto">
          <a:xfrm>
            <a:off x="5181600" y="5257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5003" y="4268657"/>
            <a:ext cx="3544560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triage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equipment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on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equipment-related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05400" y="1155250"/>
            <a:ext cx="993775" cy="276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Verdana" pitchFamily="34" charset="0"/>
              </a:rPr>
              <a:t>PUMP 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72200" y="962763"/>
            <a:ext cx="2715444" cy="73866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lgDash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Note: Verifying PUMP 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is like confirming a pulse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on an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</a:rPr>
              <a:t>VAD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</a:rPr>
              <a:t>patient</a:t>
            </a:r>
          </a:p>
        </p:txBody>
      </p:sp>
      <p:sp>
        <p:nvSpPr>
          <p:cNvPr id="4" name="Down Arrow 3"/>
          <p:cNvSpPr/>
          <p:nvPr/>
        </p:nvSpPr>
        <p:spPr>
          <a:xfrm>
            <a:off x="1752600" y="1304075"/>
            <a:ext cx="484632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05200" y="22532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327601" y="5723908"/>
            <a:ext cx="228600" cy="5070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5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709" r="709"/>
          <a:stretch>
            <a:fillRect/>
          </a:stretch>
        </p:blipFill>
        <p:spPr>
          <a:xfrm>
            <a:off x="457200" y="10793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2260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Dignity St. Joseph’s Medical Center</a:t>
            </a:r>
            <a:endParaRPr lang="en-US" sz="4000" b="1" dirty="0"/>
          </a:p>
        </p:txBody>
      </p:sp>
      <p:pic>
        <p:nvPicPr>
          <p:cNvPr id="7" name="Content Placeholder 6" descr="Dignity LVAD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" r="-644"/>
          <a:stretch/>
        </p:blipFill>
        <p:spPr>
          <a:xfrm>
            <a:off x="727810" y="1449726"/>
            <a:ext cx="3467798" cy="4129774"/>
          </a:xfrm>
        </p:spPr>
      </p:pic>
      <p:pic>
        <p:nvPicPr>
          <p:cNvPr id="8" name="Content Placeholder 7" descr="MCSD-VAD Luggage Tag Mockup.jpg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-1434"/>
          <a:stretch/>
        </p:blipFill>
        <p:spPr>
          <a:xfrm>
            <a:off x="4300107" y="2953391"/>
            <a:ext cx="2516769" cy="2487208"/>
          </a:xfrm>
        </p:spPr>
      </p:pic>
      <p:pic>
        <p:nvPicPr>
          <p:cNvPr id="9" name="Content Placeholder 8" descr="Dignity VAD Backpack.jpg"/>
          <p:cNvPicPr>
            <a:picLocks noGrp="1" noChangeAspect="1"/>
          </p:cNvPicPr>
          <p:nvPr>
            <p:ph sz="quarter" idx="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3" r="606"/>
          <a:stretch/>
        </p:blipFill>
        <p:spPr>
          <a:xfrm>
            <a:off x="6781800" y="2807801"/>
            <a:ext cx="2133600" cy="2771699"/>
          </a:xfrm>
        </p:spPr>
      </p:pic>
      <p:sp>
        <p:nvSpPr>
          <p:cNvPr id="3" name="TextBox 2"/>
          <p:cNvSpPr txBox="1"/>
          <p:nvPr/>
        </p:nvSpPr>
        <p:spPr>
          <a:xfrm>
            <a:off x="4733450" y="1449726"/>
            <a:ext cx="380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VAD # = 602-406-8000</a:t>
            </a:r>
          </a:p>
          <a:p>
            <a:r>
              <a:rPr lang="en-US" b="1" dirty="0" smtClean="0"/>
              <a:t>Ask for VAD NP on-call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3600" dirty="0" smtClean="0"/>
              <a:t>Mayo 24 HR </a:t>
            </a:r>
            <a:r>
              <a:rPr lang="en-US" sz="3600" b="1" dirty="0" smtClean="0"/>
              <a:t>VAD HOTLINE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VAD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Hotline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will connect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you to a VAD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Coordinator in under 2 minutes 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24 Hr VAD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Hotline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is for patients, caregivers, and first responders to use as a consult service for emergent and non-emergent needs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With calls involving 911,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patients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and caregivers are instructed to give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first responders the phone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when you arrive so EMS is immediately in communication with a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VAD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expert that is familiar with details about the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patient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If 911 call comes from a bystander, an identifying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sticker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will be on the Controller with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basic patient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information and VAD Hotline number.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 descr="hotline stick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572000" y="1203001"/>
            <a:ext cx="4419600" cy="5029200"/>
          </a:xfrm>
        </p:spPr>
      </p:pic>
      <p:sp>
        <p:nvSpPr>
          <p:cNvPr id="2" name="TextBox 1"/>
          <p:cNvSpPr txBox="1"/>
          <p:nvPr/>
        </p:nvSpPr>
        <p:spPr>
          <a:xfrm>
            <a:off x="4495800" y="1295400"/>
            <a:ext cx="43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Mayo VAD Coordinator: 480-342-2999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6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28600" y="1370878"/>
            <a:ext cx="4114800" cy="472512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02628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 VAD is a Mechanical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irculatory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upport (MCS) device designed to restore blood flow and improve survival, functional status, and quality of life for those suffering from advanced heart failure</a:t>
            </a:r>
          </a:p>
          <a:p>
            <a:pPr>
              <a:buClr>
                <a:srgbClr val="02628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device is implanted in parallel with the heart, taking over a majority of its circulatory function</a:t>
            </a:r>
          </a:p>
          <a:p>
            <a:pPr>
              <a:buClr>
                <a:srgbClr val="026288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Multiple devices in </a:t>
            </a: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use</a:t>
            </a:r>
          </a:p>
          <a:p>
            <a:pPr>
              <a:buClr>
                <a:srgbClr val="02628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No age limit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Clr>
                <a:srgbClr val="026288"/>
              </a:buClr>
              <a:buSzPct val="150000"/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  <a:p>
            <a:pPr>
              <a:buClr>
                <a:srgbClr val="026288"/>
              </a:buClr>
              <a:buSzPct val="150000"/>
              <a:buFont typeface="Arial" pitchFamily="34" charset="0"/>
              <a:buChar char="•"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15000" cy="10124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VAD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46" y="228600"/>
            <a:ext cx="2322770" cy="250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28" y="2995827"/>
            <a:ext cx="2382456" cy="32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Ventricular Assist Dev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Ventricular Assist Device</a:t>
            </a:r>
          </a:p>
        </p:txBody>
      </p:sp>
      <p:sp>
        <p:nvSpPr>
          <p:cNvPr id="167" name="Implanted in heart failure  patients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7"/>
            <a:ext cx="3750469" cy="3768916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Implanted in heart failure  patients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Augments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the function of the ventricles in circulating blood </a:t>
            </a:r>
          </a:p>
          <a:p>
            <a:r>
              <a:rPr dirty="0">
                <a:solidFill>
                  <a:schemeClr val="tx1"/>
                </a:solidFill>
              </a:rPr>
              <a:t>Sometimes implanted as a temporary treatment, and sometimes used as a permanent solution to very low cardiac output</a:t>
            </a:r>
          </a:p>
        </p:txBody>
      </p:sp>
      <p:pic>
        <p:nvPicPr>
          <p:cNvPr id="168" name="F1.large.jpg" descr="F1.lar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4294" y="1832293"/>
            <a:ext cx="3690959" cy="40003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0897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07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Ventricular Assist Device (VAD)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58"/>
            <a:ext cx="8229600" cy="502434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There are 2 indications for implanting an LVAD: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Bridge to Transplant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patient must meet criteria to be listed for a heart transplant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VAD is taken out at time of transplant</a:t>
            </a:r>
          </a:p>
          <a:p>
            <a:pPr lvl="1">
              <a:defRPr/>
            </a:pPr>
            <a:r>
              <a:rPr lang="en-US" sz="1800" b="1" dirty="0" smtClean="0"/>
              <a:t>Destination </a:t>
            </a:r>
            <a:r>
              <a:rPr lang="en-US" sz="1800" b="1" dirty="0"/>
              <a:t>Therapy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dirty="0"/>
              <a:t>The patient does not qualify for a heart transplant but meets criteria for Destination Therapy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dirty="0"/>
              <a:t>The patient lives the rest of their life with an </a:t>
            </a:r>
            <a:r>
              <a:rPr lang="en-US" sz="1800" dirty="0" smtClean="0"/>
              <a:t>VAD</a:t>
            </a:r>
            <a:endParaRPr lang="en-US" sz="18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Bridge to Recovery</a:t>
            </a:r>
          </a:p>
          <a:p>
            <a:pPr lvl="2">
              <a:defRPr/>
            </a:pPr>
            <a:r>
              <a:rPr lang="en-US" sz="1800" dirty="0" smtClean="0"/>
              <a:t>VAD for a few days or weeks, provides temporary support</a:t>
            </a:r>
          </a:p>
          <a:p>
            <a:pPr lvl="2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Ex. </a:t>
            </a:r>
            <a:r>
              <a:rPr lang="en-US" sz="1800" dirty="0" smtClean="0"/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atient with post partum cardiomyopathy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1877</Words>
  <Application>Microsoft Office PowerPoint</Application>
  <PresentationFormat>On-screen Show (4:3)</PresentationFormat>
  <Paragraphs>329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VAD Complexities</vt:lpstr>
      <vt:lpstr> Banner University Medical Center-Phoenix (BUMC-P)</vt:lpstr>
      <vt:lpstr>Banner University Medical Center-Tucson (BUMC-T)</vt:lpstr>
      <vt:lpstr>Dignity St. Joseph’s Medical Center</vt:lpstr>
      <vt:lpstr>Mayo 24 HR VAD HOTLINE</vt:lpstr>
      <vt:lpstr>VAD Overview</vt:lpstr>
      <vt:lpstr>Ventricular Assist Device</vt:lpstr>
      <vt:lpstr>Ventricular Assist Device (VAD)</vt:lpstr>
      <vt:lpstr>VAD Special Considerations</vt:lpstr>
      <vt:lpstr>VAD Patient Assessment</vt:lpstr>
      <vt:lpstr>Auscultate over apex</vt:lpstr>
      <vt:lpstr>VAD Patient Assessment</vt:lpstr>
      <vt:lpstr>Patient Assessment cont.</vt:lpstr>
      <vt:lpstr>VAD Patient Rhythm Assessment</vt:lpstr>
      <vt:lpstr>VAD Patients with Dysrhythmia</vt:lpstr>
      <vt:lpstr>VAD Patient Neuro Assessment</vt:lpstr>
      <vt:lpstr>VAD Patients &amp; Potential Stroke</vt:lpstr>
      <vt:lpstr>VAD Management  </vt:lpstr>
      <vt:lpstr>Assessing for signs of Hypovolemia</vt:lpstr>
      <vt:lpstr>Caution with clothing removal</vt:lpstr>
      <vt:lpstr>Driveline Exit Site - Sterile Dressing</vt:lpstr>
      <vt:lpstr>VAD complications: infection</vt:lpstr>
      <vt:lpstr>VAD Management  </vt:lpstr>
      <vt:lpstr>LVAD Patient Management</vt:lpstr>
      <vt:lpstr>What if I hear an alarm?</vt:lpstr>
      <vt:lpstr>What if I hear an alarm?</vt:lpstr>
      <vt:lpstr>Total Artificial Heart (TAH)</vt:lpstr>
      <vt:lpstr>VAD versus TAH</vt:lpstr>
      <vt:lpstr>Abbott-Thoratec HeartMate 3</vt:lpstr>
      <vt:lpstr>HeartWare System</vt:lpstr>
      <vt:lpstr>HeartMate II System</vt:lpstr>
      <vt:lpstr>Critical VAD Connections Never disconnect both power sources!    Never disconnect driveline!</vt:lpstr>
      <vt:lpstr>External VAD Components</vt:lpstr>
      <vt:lpstr>External VAD Components</vt:lpstr>
      <vt:lpstr>The Controller</vt:lpstr>
      <vt:lpstr>HVAD® Controller: Display Overview</vt:lpstr>
      <vt:lpstr>Power Management</vt:lpstr>
      <vt:lpstr>Assessing Pump Flow</vt:lpstr>
      <vt:lpstr>Assessing Pump Flow</vt:lpstr>
      <vt:lpstr>   Routine LVAD Call / Transport</vt:lpstr>
      <vt:lpstr>VAD Emergency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BrookeWest</dc:creator>
  <cp:lastModifiedBy>Shelley Bissell</cp:lastModifiedBy>
  <cp:revision>63</cp:revision>
  <cp:lastPrinted>2018-05-23T15:50:18Z</cp:lastPrinted>
  <dcterms:created xsi:type="dcterms:W3CDTF">2016-05-18T19:23:34Z</dcterms:created>
  <dcterms:modified xsi:type="dcterms:W3CDTF">2018-05-29T22:01:17Z</dcterms:modified>
</cp:coreProperties>
</file>