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03" r:id="rId3"/>
    <p:sldId id="311" r:id="rId4"/>
    <p:sldId id="306" r:id="rId5"/>
    <p:sldId id="304" r:id="rId6"/>
    <p:sldId id="305" r:id="rId7"/>
    <p:sldId id="312" r:id="rId8"/>
    <p:sldId id="256" r:id="rId9"/>
    <p:sldId id="258" r:id="rId10"/>
    <p:sldId id="293" r:id="rId11"/>
    <p:sldId id="294" r:id="rId12"/>
    <p:sldId id="313" r:id="rId13"/>
    <p:sldId id="308"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210" autoAdjust="0"/>
  </p:normalViewPr>
  <p:slideViewPr>
    <p:cSldViewPr snapToGrid="0">
      <p:cViewPr>
        <p:scale>
          <a:sx n="55" d="100"/>
          <a:sy n="55" d="100"/>
        </p:scale>
        <p:origin x="-990" y="-1008"/>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B9F81-E528-443C-B026-FF1524B1D218}" type="datetimeFigureOut">
              <a:rPr lang="en-US" smtClean="0"/>
              <a:t>9/14/2017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B2AF9-C4FA-488B-97A1-9DE406C9AC16}" type="slidenum">
              <a:rPr lang="en-US" smtClean="0"/>
              <a:t>‹#›</a:t>
            </a:fld>
            <a:endParaRPr lang="en-US"/>
          </a:p>
        </p:txBody>
      </p:sp>
    </p:spTree>
    <p:extLst>
      <p:ext uri="{BB962C8B-B14F-4D97-AF65-F5344CB8AC3E}">
        <p14:creationId xmlns:p14="http://schemas.microsoft.com/office/powerpoint/2010/main" val="253997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230783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125502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29331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4149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4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5919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7"/>
            <a:ext cx="2844800" cy="365125"/>
          </a:xfrm>
          <a:prstGeom prst="rect">
            <a:avLst/>
          </a:prstGeom>
        </p:spPr>
        <p:txBody>
          <a:bodyPr/>
          <a:lstStyle/>
          <a:p>
            <a:pPr defTabSz="457200"/>
            <a:fld id="{3A20BA2D-33BB-8E4D-AC1C-BEB3ED73C540}" type="datetimeFigureOut">
              <a:rPr lang="en-US" smtClean="0">
                <a:solidFill>
                  <a:prstClr val="black"/>
                </a:solidFill>
              </a:rPr>
              <a:pPr defTabSz="457200"/>
              <a:t>9/14/2017</a:t>
            </a:fld>
            <a:endParaRPr lang="en-US">
              <a:solidFill>
                <a:prstClr val="black"/>
              </a:solidFill>
            </a:endParaRPr>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pPr defTabSz="457200"/>
            <a:fld id="{B3DE253F-F01B-0744-BF62-46202CEFA61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17810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63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84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758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29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2760394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5649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91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2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3A7E0-D2E4-492D-85E2-BCEC9905D478}"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217366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3A7E0-D2E4-492D-85E2-BCEC9905D478}"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31019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3A7E0-D2E4-492D-85E2-BCEC9905D478}"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74202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3A7E0-D2E4-492D-85E2-BCEC9905D478}"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38515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A7E0-D2E4-492D-85E2-BCEC9905D478}"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172192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3A7E0-D2E4-492D-85E2-BCEC9905D478}"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40795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3A7E0-D2E4-492D-85E2-BCEC9905D478}"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AEEBD-0019-4CF1-B3C9-30D1AB015226}" type="slidenum">
              <a:rPr lang="en-US" smtClean="0"/>
              <a:t>‹#›</a:t>
            </a:fld>
            <a:endParaRPr lang="en-US"/>
          </a:p>
        </p:txBody>
      </p:sp>
    </p:spTree>
    <p:extLst>
      <p:ext uri="{BB962C8B-B14F-4D97-AF65-F5344CB8AC3E}">
        <p14:creationId xmlns:p14="http://schemas.microsoft.com/office/powerpoint/2010/main" val="407575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A7E0-D2E4-492D-85E2-BCEC9905D478}" type="datetimeFigureOut">
              <a:rPr lang="en-US" smtClean="0"/>
              <a:t>9/14/2017</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AEEBD-0019-4CF1-B3C9-30D1AB015226}" type="slidenum">
              <a:rPr lang="en-US" smtClean="0"/>
              <a:t>‹#›</a:t>
            </a:fld>
            <a:endParaRPr lang="en-US"/>
          </a:p>
        </p:txBody>
      </p:sp>
    </p:spTree>
    <p:extLst>
      <p:ext uri="{BB962C8B-B14F-4D97-AF65-F5344CB8AC3E}">
        <p14:creationId xmlns:p14="http://schemas.microsoft.com/office/powerpoint/2010/main" val="283651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12192000" cy="6858000"/>
          </a:xfrm>
          <a:prstGeom prst="rect">
            <a:avLst/>
          </a:prstGeom>
        </p:spPr>
      </p:pic>
    </p:spTree>
    <p:extLst>
      <p:ext uri="{BB962C8B-B14F-4D97-AF65-F5344CB8AC3E}">
        <p14:creationId xmlns:p14="http://schemas.microsoft.com/office/powerpoint/2010/main" val="365976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izona paramedi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10881" y="172529"/>
            <a:ext cx="10552981" cy="5465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914400" y="2182095"/>
            <a:ext cx="10363200" cy="1500187"/>
          </a:xfrm>
        </p:spPr>
        <p:txBody>
          <a:bodyPr/>
          <a:lstStyle/>
          <a:p>
            <a:pPr algn="ctr"/>
            <a:r>
              <a:rPr lang="en-US" sz="4000" b="1" dirty="0"/>
              <a:t>EMS Resiliency, Wellness, and Safety </a:t>
            </a:r>
            <a:r>
              <a:rPr lang="en-US" sz="4000" b="1" dirty="0" smtClean="0"/>
              <a:t>Summit</a:t>
            </a:r>
          </a:p>
          <a:p>
            <a:pPr algn="ctr"/>
            <a:r>
              <a:rPr lang="en-US" sz="4000" b="1" dirty="0" smtClean="0"/>
              <a:t>September 15, 2017</a:t>
            </a:r>
            <a:r>
              <a:rPr lang="en-US" sz="4000" b="1" dirty="0" smtClean="0"/>
              <a:t> </a:t>
            </a:r>
            <a:endParaRPr lang="en-US" sz="4000" b="1" dirty="0"/>
          </a:p>
          <a:p>
            <a:endParaRPr lang="en-US" dirty="0"/>
          </a:p>
        </p:txBody>
      </p:sp>
    </p:spTree>
    <p:extLst>
      <p:ext uri="{BB962C8B-B14F-4D97-AF65-F5344CB8AC3E}">
        <p14:creationId xmlns:p14="http://schemas.microsoft.com/office/powerpoint/2010/main" val="247473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559627" y="3766285"/>
            <a:ext cx="8379335" cy="1500187"/>
          </a:xfrm>
        </p:spPr>
        <p:txBody>
          <a:bodyPr>
            <a:noAutofit/>
          </a:bodyPr>
          <a:lstStyle/>
          <a:p>
            <a:r>
              <a:rPr lang="en-US" sz="3600" i="1" dirty="0"/>
              <a:t>“Regardless of how integration with other health care services and increased use of advanced technology changes the picture of EMS, human resources remain our most precious commodity. Without effective “care” of our human resources, this exercise becomes academic.” </a:t>
            </a:r>
            <a:endParaRPr lang="en-US" sz="3600" dirty="0"/>
          </a:p>
        </p:txBody>
      </p:sp>
      <p:pic>
        <p:nvPicPr>
          <p:cNvPr id="1026" name="Picture 2" descr="Image result for ems agenda for the future human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2" y="-125712"/>
            <a:ext cx="3400425"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46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93297" y="-1035075"/>
            <a:ext cx="12974129" cy="8229506"/>
          </a:xfrm>
        </p:spPr>
      </p:pic>
    </p:spTree>
    <p:extLst>
      <p:ext uri="{BB962C8B-B14F-4D97-AF65-F5344CB8AC3E}">
        <p14:creationId xmlns:p14="http://schemas.microsoft.com/office/powerpoint/2010/main" val="1531024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rizona roa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916" y="1656272"/>
            <a:ext cx="7090913" cy="4727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pPr algn="ctr"/>
            <a:r>
              <a:rPr lang="en-US" b="1" dirty="0" smtClean="0"/>
              <a:t>Roadmap for Helping our EMTs Help Others</a:t>
            </a:r>
            <a:endParaRPr lang="en-US" b="1" dirty="0"/>
          </a:p>
        </p:txBody>
      </p:sp>
    </p:spTree>
    <p:extLst>
      <p:ext uri="{BB962C8B-B14F-4D97-AF65-F5344CB8AC3E}">
        <p14:creationId xmlns:p14="http://schemas.microsoft.com/office/powerpoint/2010/main" val="17980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rizona"/>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1"/>
            <a:ext cx="12192000" cy="579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Opportunities:</a:t>
            </a:r>
            <a:endParaRPr lang="en-US" dirty="0"/>
          </a:p>
        </p:txBody>
      </p:sp>
      <p:sp>
        <p:nvSpPr>
          <p:cNvPr id="6" name="Rectangle 5"/>
          <p:cNvSpPr/>
          <p:nvPr/>
        </p:nvSpPr>
        <p:spPr>
          <a:xfrm>
            <a:off x="1345721" y="2051981"/>
            <a:ext cx="9799607" cy="2554545"/>
          </a:xfrm>
          <a:prstGeom prst="rect">
            <a:avLst/>
          </a:prstGeom>
        </p:spPr>
        <p:txBody>
          <a:bodyPr wrap="square">
            <a:spAutoFit/>
          </a:bodyPr>
          <a:lstStyle/>
          <a:p>
            <a:r>
              <a:rPr lang="en-US" sz="3200" dirty="0"/>
              <a:t>We have more possibilities available in each moment than we realize. </a:t>
            </a:r>
            <a:endParaRPr lang="en-US" sz="3200" dirty="0" smtClean="0"/>
          </a:p>
          <a:p>
            <a:endParaRPr lang="en-US" sz="3200" dirty="0"/>
          </a:p>
          <a:p>
            <a:r>
              <a:rPr lang="en-US" sz="3200" dirty="0" smtClean="0"/>
              <a:t>- </a:t>
            </a:r>
            <a:r>
              <a:rPr lang="en-US" sz="3200" dirty="0" err="1" smtClean="0"/>
              <a:t>Thich</a:t>
            </a:r>
            <a:r>
              <a:rPr lang="en-US" sz="3200" dirty="0" smtClean="0"/>
              <a:t>  </a:t>
            </a:r>
            <a:r>
              <a:rPr lang="en-US" sz="3200" dirty="0" err="1" smtClean="0"/>
              <a:t>Nhat</a:t>
            </a:r>
            <a:r>
              <a:rPr lang="en-US" sz="3200" dirty="0" smtClean="0"/>
              <a:t>  Hanh</a:t>
            </a:r>
            <a:r>
              <a:rPr lang="en-US" sz="3200" dirty="0"/>
              <a:t/>
            </a:r>
            <a:br>
              <a:rPr lang="en-US" sz="3200" dirty="0"/>
            </a:br>
            <a:endParaRPr lang="en-US" sz="3200" dirty="0"/>
          </a:p>
        </p:txBody>
      </p:sp>
    </p:spTree>
    <p:extLst>
      <p:ext uri="{BB962C8B-B14F-4D97-AF65-F5344CB8AC3E}">
        <p14:creationId xmlns:p14="http://schemas.microsoft.com/office/powerpoint/2010/main" val="406037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idx="1"/>
          </p:nvPr>
        </p:nvSpPr>
        <p:spPr>
          <a:xfrm>
            <a:off x="293298" y="1431986"/>
            <a:ext cx="11898702" cy="4676929"/>
          </a:xfrm>
        </p:spPr>
        <p:txBody>
          <a:bodyPr>
            <a:noAutofit/>
          </a:bodyPr>
          <a:lstStyle/>
          <a:p>
            <a:pPr>
              <a:buFont typeface="Wingdings" panose="05000000000000000000" pitchFamily="2" charset="2"/>
              <a:buChar char="§"/>
            </a:pPr>
            <a:r>
              <a:rPr lang="en-US" sz="2400" b="1" dirty="0" smtClean="0">
                <a:solidFill>
                  <a:schemeClr val="tx1"/>
                </a:solidFill>
              </a:rPr>
              <a:t>	</a:t>
            </a:r>
            <a:r>
              <a:rPr lang="en-US" sz="2800" dirty="0" smtClean="0">
                <a:solidFill>
                  <a:schemeClr val="tx1"/>
                </a:solidFill>
              </a:rPr>
              <a:t>Antonio Hernandez, MEP</a:t>
            </a:r>
          </a:p>
          <a:p>
            <a:pPr marL="0" indent="0">
              <a:buNone/>
            </a:pPr>
            <a:r>
              <a:rPr lang="en-US" sz="2800" dirty="0" smtClean="0">
                <a:solidFill>
                  <a:schemeClr val="tx1"/>
                </a:solidFill>
              </a:rPr>
              <a:t>	</a:t>
            </a:r>
            <a:r>
              <a:rPr lang="en-US" sz="2800" dirty="0" smtClean="0">
                <a:solidFill>
                  <a:schemeClr val="tx1"/>
                </a:solidFill>
              </a:rPr>
              <a:t>Bureau </a:t>
            </a:r>
            <a:r>
              <a:rPr lang="en-US" sz="2800" dirty="0" smtClean="0">
                <a:solidFill>
                  <a:schemeClr val="tx1"/>
                </a:solidFill>
              </a:rPr>
              <a:t>of Public Health Emergency </a:t>
            </a:r>
            <a:r>
              <a:rPr lang="en-US" sz="2800" dirty="0" smtClean="0">
                <a:solidFill>
                  <a:schemeClr val="tx1"/>
                </a:solidFill>
              </a:rPr>
              <a:t>Preparedness-ADHS</a:t>
            </a:r>
          </a:p>
          <a:p>
            <a:pPr>
              <a:buFont typeface="Wingdings" panose="05000000000000000000" pitchFamily="2" charset="2"/>
              <a:buChar char="§"/>
            </a:pPr>
            <a:r>
              <a:rPr lang="en-US" sz="2800" dirty="0" smtClean="0"/>
              <a:t>AAA</a:t>
            </a:r>
          </a:p>
          <a:p>
            <a:pPr>
              <a:buFont typeface="Wingdings" panose="05000000000000000000" pitchFamily="2" charset="2"/>
              <a:buChar char="§"/>
            </a:pPr>
            <a:r>
              <a:rPr lang="en-US" sz="2800" dirty="0" smtClean="0">
                <a:solidFill>
                  <a:schemeClr val="tx1"/>
                </a:solidFill>
              </a:rPr>
              <a:t>AZFC</a:t>
            </a:r>
          </a:p>
          <a:p>
            <a:pPr>
              <a:buFont typeface="Wingdings" panose="05000000000000000000" pitchFamily="2" charset="2"/>
              <a:buChar char="§"/>
            </a:pPr>
            <a:r>
              <a:rPr lang="en-US" sz="2800" dirty="0" smtClean="0"/>
              <a:t>AZFD</a:t>
            </a:r>
          </a:p>
          <a:p>
            <a:pPr>
              <a:buFont typeface="Wingdings" panose="05000000000000000000" pitchFamily="2" charset="2"/>
              <a:buChar char="§"/>
            </a:pPr>
            <a:r>
              <a:rPr lang="en-US" sz="2800" dirty="0" smtClean="0">
                <a:solidFill>
                  <a:schemeClr val="tx1"/>
                </a:solidFill>
              </a:rPr>
              <a:t>AMR</a:t>
            </a:r>
            <a:endParaRPr lang="en-US" sz="2800" dirty="0"/>
          </a:p>
          <a:p>
            <a:pPr>
              <a:buFont typeface="Wingdings" panose="05000000000000000000" pitchFamily="2" charset="2"/>
              <a:buChar char="§"/>
            </a:pPr>
            <a:r>
              <a:rPr lang="en-US" sz="2800" dirty="0" smtClean="0"/>
              <a:t>EMT Resiliency, Wellness, and Safety Workgroup</a:t>
            </a:r>
          </a:p>
          <a:p>
            <a:pPr lvl="1"/>
            <a:r>
              <a:rPr lang="en-US" sz="2400" dirty="0"/>
              <a:t>Douglas W. Crunk BS, </a:t>
            </a:r>
            <a:r>
              <a:rPr lang="en-US" sz="2400" dirty="0" smtClean="0"/>
              <a:t>NRP </a:t>
            </a:r>
            <a:r>
              <a:rPr lang="en-US" sz="2400" b="1" dirty="0" smtClean="0"/>
              <a:t>- </a:t>
            </a:r>
            <a:r>
              <a:rPr lang="en-US" sz="2400" dirty="0" smtClean="0"/>
              <a:t>EMS </a:t>
            </a:r>
            <a:r>
              <a:rPr lang="en-US" sz="2400" dirty="0"/>
              <a:t>Education &amp; Training </a:t>
            </a:r>
            <a:r>
              <a:rPr lang="en-US" sz="2400" dirty="0" smtClean="0"/>
              <a:t>Manager</a:t>
            </a:r>
          </a:p>
          <a:p>
            <a:pPr lvl="1"/>
            <a:r>
              <a:rPr lang="en-US" sz="2400" dirty="0" smtClean="0"/>
              <a:t>Paula Brazil, MA - ADHS</a:t>
            </a:r>
            <a:endParaRPr lang="en-US" sz="2400" dirty="0"/>
          </a:p>
          <a:p>
            <a:pPr>
              <a:buFont typeface="Wingdings" panose="05000000000000000000" pitchFamily="2" charset="2"/>
              <a:buChar char="§"/>
            </a:pPr>
            <a:endParaRPr lang="en-US" sz="2800" dirty="0" smtClean="0">
              <a:solidFill>
                <a:schemeClr val="tx1"/>
              </a:solidFill>
            </a:endParaRPr>
          </a:p>
          <a:p>
            <a:pPr marL="0" indent="0">
              <a:buNone/>
            </a:pPr>
            <a:endParaRPr lang="en-US" sz="2400" b="1" dirty="0"/>
          </a:p>
          <a:p>
            <a:pPr marL="0" indent="0">
              <a:buNone/>
            </a:pPr>
            <a:endParaRPr lang="en-US" sz="2400" b="1" dirty="0">
              <a:solidFill>
                <a:schemeClr val="tx1"/>
              </a:solidFill>
            </a:endParaRPr>
          </a:p>
        </p:txBody>
      </p:sp>
    </p:spTree>
    <p:extLst>
      <p:ext uri="{BB962C8B-B14F-4D97-AF65-F5344CB8AC3E}">
        <p14:creationId xmlns:p14="http://schemas.microsoft.com/office/powerpoint/2010/main" val="406650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Housekeeping:</a:t>
            </a:r>
            <a:endParaRPr lang="en-US" b="1" dirty="0"/>
          </a:p>
        </p:txBody>
      </p:sp>
      <p:sp>
        <p:nvSpPr>
          <p:cNvPr id="3" name="Content Placeholder 2"/>
          <p:cNvSpPr>
            <a:spLocks noGrp="1"/>
          </p:cNvSpPr>
          <p:nvPr>
            <p:ph idx="1"/>
          </p:nvPr>
        </p:nvSpPr>
        <p:spPr/>
        <p:txBody>
          <a:bodyPr/>
          <a:lstStyle/>
          <a:p>
            <a:r>
              <a:rPr lang="en-US" dirty="0" smtClean="0"/>
              <a:t>Coffee</a:t>
            </a:r>
          </a:p>
          <a:p>
            <a:r>
              <a:rPr lang="en-US" dirty="0" smtClean="0"/>
              <a:t>Food</a:t>
            </a:r>
          </a:p>
          <a:p>
            <a:r>
              <a:rPr lang="en-US" dirty="0" smtClean="0"/>
              <a:t>Bathrooms</a:t>
            </a:r>
          </a:p>
          <a:p>
            <a:r>
              <a:rPr lang="en-US" dirty="0" smtClean="0"/>
              <a:t>Fire Exits</a:t>
            </a:r>
          </a:p>
          <a:p>
            <a:r>
              <a:rPr lang="en-US" dirty="0" smtClean="0"/>
              <a:t>AED</a:t>
            </a:r>
          </a:p>
          <a:p>
            <a:r>
              <a:rPr lang="en-US" dirty="0" smtClean="0"/>
              <a:t>CEs</a:t>
            </a:r>
            <a:endParaRPr lang="en-US" dirty="0"/>
          </a:p>
        </p:txBody>
      </p:sp>
    </p:spTree>
    <p:extLst>
      <p:ext uri="{BB962C8B-B14F-4D97-AF65-F5344CB8AC3E}">
        <p14:creationId xmlns:p14="http://schemas.microsoft.com/office/powerpoint/2010/main" val="161304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094" y="0"/>
            <a:ext cx="10972800" cy="1143000"/>
          </a:xfrm>
        </p:spPr>
        <p:txBody>
          <a:bodyPr/>
          <a:lstStyle/>
          <a:p>
            <a:r>
              <a:rPr lang="en-US" b="1" dirty="0" smtClean="0"/>
              <a:t>Introductions:</a:t>
            </a:r>
            <a:endParaRPr lang="en-US" b="1" dirty="0"/>
          </a:p>
        </p:txBody>
      </p:sp>
      <p:sp>
        <p:nvSpPr>
          <p:cNvPr id="5" name="Content Placeholder 4"/>
          <p:cNvSpPr>
            <a:spLocks noGrp="1"/>
          </p:cNvSpPr>
          <p:nvPr>
            <p:ph idx="1"/>
          </p:nvPr>
        </p:nvSpPr>
        <p:spPr>
          <a:xfrm>
            <a:off x="534838" y="1255148"/>
            <a:ext cx="11352361" cy="4525963"/>
          </a:xfrm>
        </p:spPr>
        <p:txBody>
          <a:bodyPr/>
          <a:lstStyle/>
          <a:p>
            <a:r>
              <a:rPr lang="en-US" b="1" dirty="0"/>
              <a:t>Tania Glenn, </a:t>
            </a:r>
            <a:r>
              <a:rPr lang="en-US" b="1" dirty="0" err="1"/>
              <a:t>PsyD</a:t>
            </a:r>
            <a:r>
              <a:rPr lang="en-US" b="1" dirty="0"/>
              <a:t>, </a:t>
            </a:r>
            <a:r>
              <a:rPr lang="en-US" b="1" dirty="0" err="1"/>
              <a:t>LCSW</a:t>
            </a:r>
            <a:r>
              <a:rPr lang="en-US" b="1" dirty="0"/>
              <a:t>, </a:t>
            </a:r>
            <a:r>
              <a:rPr lang="en-US" b="1" dirty="0" err="1"/>
              <a:t>CCTP</a:t>
            </a:r>
            <a:r>
              <a:rPr lang="en-US" dirty="0"/>
              <a:t>, </a:t>
            </a:r>
            <a:r>
              <a:rPr lang="en-US" dirty="0" smtClean="0"/>
              <a:t>Clinical Psychologist</a:t>
            </a:r>
          </a:p>
          <a:p>
            <a:r>
              <a:rPr lang="en-US" b="1" dirty="0"/>
              <a:t>Dale </a:t>
            </a:r>
            <a:r>
              <a:rPr lang="en-US" b="1" dirty="0" err="1"/>
              <a:t>Crogan</a:t>
            </a:r>
            <a:r>
              <a:rPr lang="en-US" b="1" dirty="0"/>
              <a:t>, </a:t>
            </a:r>
            <a:r>
              <a:rPr lang="en-US" dirty="0" smtClean="0"/>
              <a:t>Captain</a:t>
            </a:r>
            <a:r>
              <a:rPr lang="en-US" dirty="0"/>
              <a:t>, Mesa Fire and Medical </a:t>
            </a:r>
            <a:r>
              <a:rPr lang="en-US" dirty="0" smtClean="0"/>
              <a:t>Department</a:t>
            </a:r>
          </a:p>
          <a:p>
            <a:r>
              <a:rPr lang="en-US" b="1" dirty="0"/>
              <a:t>Amy </a:t>
            </a:r>
            <a:r>
              <a:rPr lang="en-US" b="1" dirty="0" err="1"/>
              <a:t>Devins</a:t>
            </a:r>
            <a:r>
              <a:rPr lang="en-US" b="1" dirty="0"/>
              <a:t>, </a:t>
            </a:r>
            <a:r>
              <a:rPr lang="en-US" dirty="0"/>
              <a:t>First Responder Liaison, </a:t>
            </a:r>
            <a:r>
              <a:rPr lang="en-US" dirty="0" err="1" smtClean="0"/>
              <a:t>Cenpatico</a:t>
            </a:r>
            <a:r>
              <a:rPr lang="en-US" dirty="0" smtClean="0"/>
              <a:t> </a:t>
            </a:r>
            <a:r>
              <a:rPr lang="en-US" dirty="0"/>
              <a:t>Integrated Care; </a:t>
            </a:r>
            <a:r>
              <a:rPr lang="en-US" b="1" dirty="0"/>
              <a:t> Grant </a:t>
            </a:r>
            <a:r>
              <a:rPr lang="en-US" b="1" dirty="0" err="1"/>
              <a:t>Cesarek</a:t>
            </a:r>
            <a:r>
              <a:rPr lang="en-US" b="1" dirty="0"/>
              <a:t>, </a:t>
            </a:r>
            <a:r>
              <a:rPr lang="en-US" dirty="0"/>
              <a:t>Deputy Chief, Health and Safety, Golder Ranch </a:t>
            </a:r>
            <a:r>
              <a:rPr lang="en-US" dirty="0" smtClean="0"/>
              <a:t>FD</a:t>
            </a:r>
            <a:endParaRPr lang="en-US" dirty="0"/>
          </a:p>
          <a:p>
            <a:r>
              <a:rPr lang="en-US" b="1" dirty="0"/>
              <a:t>Matt Carlson, LPC, LAC, PhD Candidate</a:t>
            </a:r>
            <a:r>
              <a:rPr lang="en-US" dirty="0"/>
              <a:t>, Co-Founder of Building </a:t>
            </a:r>
            <a:r>
              <a:rPr lang="en-US" dirty="0" smtClean="0"/>
              <a:t>Warriors</a:t>
            </a:r>
          </a:p>
          <a:p>
            <a:r>
              <a:rPr lang="en-US" b="1" dirty="0" smtClean="0"/>
              <a:t>Matt </a:t>
            </a:r>
            <a:r>
              <a:rPr lang="en-US" b="1" dirty="0" err="1" smtClean="0"/>
              <a:t>Shobert</a:t>
            </a:r>
            <a:r>
              <a:rPr lang="en-US" dirty="0" smtClean="0"/>
              <a:t>, Fire Chief (Retired)</a:t>
            </a:r>
          </a:p>
          <a:p>
            <a:r>
              <a:rPr lang="en-US" b="1" dirty="0" smtClean="0"/>
              <a:t>Tina </a:t>
            </a:r>
            <a:r>
              <a:rPr lang="en-US" b="1" dirty="0"/>
              <a:t>Buck, PHD, </a:t>
            </a:r>
            <a:r>
              <a:rPr lang="en-US" b="1" dirty="0" err="1"/>
              <a:t>LPC</a:t>
            </a:r>
            <a:r>
              <a:rPr lang="en-US" b="1" dirty="0"/>
              <a:t>; </a:t>
            </a:r>
            <a:r>
              <a:rPr lang="en-US" dirty="0"/>
              <a:t>CEO, </a:t>
            </a:r>
            <a:r>
              <a:rPr lang="en-US" dirty="0" err="1"/>
              <a:t>Biobalance</a:t>
            </a:r>
            <a:r>
              <a:rPr lang="en-US" dirty="0"/>
              <a:t> Integrated Wellness</a:t>
            </a:r>
          </a:p>
        </p:txBody>
      </p:sp>
    </p:spTree>
    <p:extLst>
      <p:ext uri="{BB962C8B-B14F-4D97-AF65-F5344CB8AC3E}">
        <p14:creationId xmlns:p14="http://schemas.microsoft.com/office/powerpoint/2010/main" val="70390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701" y="-2035834"/>
            <a:ext cx="7004650" cy="905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42455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 y="1491651"/>
            <a:ext cx="88201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609600" y="361950"/>
            <a:ext cx="10972800" cy="1143000"/>
          </a:xfrm>
        </p:spPr>
        <p:txBody>
          <a:bodyPr>
            <a:normAutofit fontScale="90000"/>
          </a:bodyPr>
          <a:lstStyle/>
          <a:p>
            <a:r>
              <a:rPr lang="en-US" b="1" dirty="0"/>
              <a:t>Statement of Issue</a:t>
            </a:r>
            <a:br>
              <a:rPr lang="en-US" b="1" dirty="0"/>
            </a:b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023" y="120770"/>
            <a:ext cx="2959473" cy="24261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680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04510" y="-328865"/>
            <a:ext cx="15144409" cy="8504167"/>
          </a:xfrm>
          <a:prstGeom prst="rect">
            <a:avLst/>
          </a:prstGeom>
        </p:spPr>
      </p:pic>
      <p:sp>
        <p:nvSpPr>
          <p:cNvPr id="5" name="Rectangle 4"/>
          <p:cNvSpPr/>
          <p:nvPr/>
        </p:nvSpPr>
        <p:spPr>
          <a:xfrm>
            <a:off x="182724" y="2013860"/>
            <a:ext cx="12053455" cy="5016758"/>
          </a:xfrm>
          <a:prstGeom prst="rect">
            <a:avLst/>
          </a:prstGeom>
        </p:spPr>
        <p:txBody>
          <a:bodyPr wrap="square">
            <a:spAutoFit/>
          </a:bodyPr>
          <a:lstStyle/>
          <a:p>
            <a:pPr marL="285750" indent="-285750">
              <a:buFont typeface="Wingdings" panose="05000000000000000000" pitchFamily="2" charset="2"/>
              <a:buChar char="§"/>
              <a:tabLst>
                <a:tab pos="620713" algn="l"/>
              </a:tabLst>
            </a:pPr>
            <a:r>
              <a:rPr lang="en-US" sz="2800" dirty="0"/>
              <a:t>F</a:t>
            </a:r>
            <a:r>
              <a:rPr lang="en-US" sz="2800" dirty="0" smtClean="0"/>
              <a:t>irst on scene of accidents, medical emergencies, and acts of violence</a:t>
            </a:r>
          </a:p>
          <a:p>
            <a:pPr marL="285750" indent="-285750">
              <a:buFont typeface="Wingdings" panose="05000000000000000000" pitchFamily="2" charset="2"/>
              <a:buChar char="§"/>
              <a:tabLst>
                <a:tab pos="620713" algn="l"/>
              </a:tabLst>
            </a:pPr>
            <a:endParaRPr lang="en-US" sz="2800" dirty="0"/>
          </a:p>
          <a:p>
            <a:pPr marL="285750" indent="-285750">
              <a:buFont typeface="Wingdings" panose="05000000000000000000" pitchFamily="2" charset="2"/>
              <a:buChar char="§"/>
              <a:tabLst>
                <a:tab pos="620713" algn="l"/>
              </a:tabLst>
            </a:pPr>
            <a:r>
              <a:rPr lang="en-US" sz="2800" dirty="0"/>
              <a:t>C</a:t>
            </a:r>
            <a:r>
              <a:rPr lang="en-US" sz="2800" dirty="0" smtClean="0"/>
              <a:t>are for victims of domestic violence, child abuse, extricate mangled bodies from crashed vehicles</a:t>
            </a:r>
          </a:p>
          <a:p>
            <a:pPr marL="285750" indent="-285750">
              <a:buFont typeface="Wingdings" panose="05000000000000000000" pitchFamily="2" charset="2"/>
              <a:buChar char="§"/>
              <a:tabLst>
                <a:tab pos="620713" algn="l"/>
              </a:tabLst>
            </a:pPr>
            <a:endParaRPr lang="en-US" sz="2800" dirty="0"/>
          </a:p>
          <a:p>
            <a:pPr marL="285750" indent="-285750">
              <a:buFont typeface="Wingdings" panose="05000000000000000000" pitchFamily="2" charset="2"/>
              <a:buChar char="§"/>
              <a:tabLst>
                <a:tab pos="620713" algn="l"/>
              </a:tabLst>
            </a:pPr>
            <a:r>
              <a:rPr lang="en-US" sz="2800" dirty="0" smtClean="0"/>
              <a:t>Occasionally must physically restrain combative patients</a:t>
            </a:r>
          </a:p>
          <a:p>
            <a:pPr marL="285750" indent="-285750">
              <a:buFont typeface="Wingdings" panose="05000000000000000000" pitchFamily="2" charset="2"/>
              <a:buChar char="§"/>
              <a:tabLst>
                <a:tab pos="620713" algn="l"/>
              </a:tabLst>
            </a:pPr>
            <a:endParaRPr lang="en-US" sz="2800" dirty="0"/>
          </a:p>
          <a:p>
            <a:pPr marL="285750" indent="-285750">
              <a:buFont typeface="Wingdings" panose="05000000000000000000" pitchFamily="2" charset="2"/>
              <a:buChar char="§"/>
              <a:tabLst>
                <a:tab pos="620713" algn="l"/>
              </a:tabLst>
            </a:pPr>
            <a:r>
              <a:rPr lang="en-US" sz="2800" dirty="0" smtClean="0"/>
              <a:t>Comfort and calm family members when a death has occurred</a:t>
            </a:r>
          </a:p>
          <a:p>
            <a:pPr marL="285750" indent="-285750">
              <a:buFont typeface="Wingdings" panose="05000000000000000000" pitchFamily="2" charset="2"/>
              <a:buChar char="§"/>
              <a:tabLst>
                <a:tab pos="620713" algn="l"/>
              </a:tabLst>
            </a:pPr>
            <a:endParaRPr lang="en-US" sz="2800" dirty="0"/>
          </a:p>
          <a:p>
            <a:pPr marL="285750" indent="-285750">
              <a:buFont typeface="Wingdings" panose="05000000000000000000" pitchFamily="2" charset="2"/>
              <a:buChar char="§"/>
              <a:tabLst>
                <a:tab pos="620713" algn="l"/>
              </a:tabLst>
            </a:pPr>
            <a:r>
              <a:rPr lang="en-US" sz="2800" dirty="0" smtClean="0"/>
              <a:t>Culture of “being strong and pushing through adversity” </a:t>
            </a:r>
          </a:p>
          <a:p>
            <a:pPr marL="285750" indent="-285750">
              <a:buFont typeface="Wingdings" panose="05000000000000000000" pitchFamily="2" charset="2"/>
              <a:buChar char="§"/>
            </a:pPr>
            <a:endParaRPr lang="en-US" sz="2000" dirty="0" smtClean="0"/>
          </a:p>
          <a:p>
            <a:endParaRPr lang="en-US" sz="2000" dirty="0" smtClean="0"/>
          </a:p>
        </p:txBody>
      </p:sp>
      <p:sp>
        <p:nvSpPr>
          <p:cNvPr id="2" name="Title 1"/>
          <p:cNvSpPr>
            <a:spLocks noGrp="1"/>
          </p:cNvSpPr>
          <p:nvPr>
            <p:ph type="title"/>
          </p:nvPr>
        </p:nvSpPr>
        <p:spPr/>
        <p:txBody>
          <a:bodyPr/>
          <a:lstStyle/>
          <a:p>
            <a:pPr algn="ctr"/>
            <a:r>
              <a:rPr lang="en-US" b="1" dirty="0" smtClean="0"/>
              <a:t>The EMT</a:t>
            </a:r>
            <a:endParaRPr lang="en-US" b="1" dirty="0"/>
          </a:p>
        </p:txBody>
      </p:sp>
    </p:spTree>
    <p:extLst>
      <p:ext uri="{BB962C8B-B14F-4D97-AF65-F5344CB8AC3E}">
        <p14:creationId xmlns:p14="http://schemas.microsoft.com/office/powerpoint/2010/main" val="1809325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97480" y="-1141728"/>
            <a:ext cx="14923699" cy="8394582"/>
          </a:xfrm>
          <a:prstGeom prst="rect">
            <a:avLst/>
          </a:prstGeom>
        </p:spPr>
      </p:pic>
      <p:sp>
        <p:nvSpPr>
          <p:cNvPr id="3" name="Rectangle 2"/>
          <p:cNvSpPr/>
          <p:nvPr/>
        </p:nvSpPr>
        <p:spPr>
          <a:xfrm>
            <a:off x="1259457" y="962891"/>
            <a:ext cx="9304635" cy="400110"/>
          </a:xfrm>
          <a:prstGeom prst="rect">
            <a:avLst/>
          </a:prstGeom>
        </p:spPr>
        <p:txBody>
          <a:bodyPr wrap="square">
            <a:spAutoFit/>
          </a:bodyPr>
          <a:lstStyle/>
          <a:p>
            <a:endParaRPr lang="en-US" sz="2000" dirty="0">
              <a:solidFill>
                <a:schemeClr val="bg1"/>
              </a:solidFill>
            </a:endParaRPr>
          </a:p>
        </p:txBody>
      </p:sp>
      <p:sp>
        <p:nvSpPr>
          <p:cNvPr id="4" name="Title 3"/>
          <p:cNvSpPr>
            <a:spLocks noGrp="1"/>
          </p:cNvSpPr>
          <p:nvPr>
            <p:ph type="title"/>
          </p:nvPr>
        </p:nvSpPr>
        <p:spPr>
          <a:xfrm>
            <a:off x="806569" y="258794"/>
            <a:ext cx="10515600" cy="1259457"/>
          </a:xfrm>
        </p:spPr>
        <p:txBody>
          <a:bodyPr>
            <a:normAutofit fontScale="90000"/>
          </a:bodyPr>
          <a:lstStyle/>
          <a:p>
            <a:pPr algn="ctr"/>
            <a:r>
              <a:rPr lang="en-US" dirty="0" smtClean="0"/>
              <a:t/>
            </a:r>
            <a:br>
              <a:rPr lang="en-US" dirty="0" smtClean="0"/>
            </a:br>
            <a:r>
              <a:rPr lang="en-US" dirty="0"/>
              <a:t/>
            </a:r>
            <a:br>
              <a:rPr lang="en-US" dirty="0"/>
            </a:br>
            <a:r>
              <a:rPr lang="en-US" b="1" dirty="0" smtClean="0"/>
              <a:t>Sequelae</a:t>
            </a:r>
            <a:r>
              <a:rPr lang="en-US" b="1" dirty="0"/>
              <a:t/>
            </a:r>
            <a:br>
              <a:rPr lang="en-US" b="1"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5" name="Content Placeholder 4"/>
          <p:cNvSpPr>
            <a:spLocks noGrp="1"/>
          </p:cNvSpPr>
          <p:nvPr>
            <p:ph idx="1"/>
          </p:nvPr>
        </p:nvSpPr>
        <p:spPr>
          <a:xfrm>
            <a:off x="838200" y="1363002"/>
            <a:ext cx="11014495" cy="4986041"/>
          </a:xfrm>
        </p:spPr>
        <p:txBody>
          <a:bodyPr>
            <a:normAutofit lnSpcReduction="10000"/>
          </a:bodyPr>
          <a:lstStyle/>
          <a:p>
            <a:r>
              <a:rPr lang="en-US" dirty="0" smtClean="0"/>
              <a:t>These events can lead to the </a:t>
            </a:r>
            <a:r>
              <a:rPr lang="en-US" dirty="0"/>
              <a:t>development of </a:t>
            </a:r>
            <a:r>
              <a:rPr lang="en-US" dirty="0" smtClean="0"/>
              <a:t>negative emotional states</a:t>
            </a:r>
          </a:p>
          <a:p>
            <a:endParaRPr lang="en-US" dirty="0" smtClean="0"/>
          </a:p>
          <a:p>
            <a:r>
              <a:rPr lang="en-US" dirty="0" smtClean="0"/>
              <a:t>Psychological </a:t>
            </a:r>
            <a:r>
              <a:rPr lang="en-US" dirty="0"/>
              <a:t>problems that result from </a:t>
            </a:r>
            <a:r>
              <a:rPr lang="en-US" dirty="0" smtClean="0"/>
              <a:t>emotional trauma </a:t>
            </a:r>
            <a:r>
              <a:rPr lang="en-US" dirty="0"/>
              <a:t>can be acute or cumulative and take a variety of </a:t>
            </a:r>
            <a:r>
              <a:rPr lang="en-US" dirty="0" smtClean="0"/>
              <a:t>forms from mild to severe</a:t>
            </a:r>
          </a:p>
          <a:p>
            <a:pPr marL="0" indent="0">
              <a:buNone/>
            </a:pPr>
            <a:endParaRPr lang="en-US" dirty="0"/>
          </a:p>
          <a:p>
            <a:r>
              <a:rPr lang="en-US" dirty="0" smtClean="0"/>
              <a:t>Post-traumatic </a:t>
            </a:r>
            <a:r>
              <a:rPr lang="en-US" dirty="0"/>
              <a:t>stress disorder (</a:t>
            </a:r>
            <a:r>
              <a:rPr lang="en-US" dirty="0" smtClean="0"/>
              <a:t>PTSD) is a more severe form with symptoms  of disturbing </a:t>
            </a:r>
            <a:r>
              <a:rPr lang="en-US" dirty="0"/>
              <a:t>thoughts</a:t>
            </a:r>
            <a:r>
              <a:rPr lang="en-US" dirty="0" smtClean="0"/>
              <a:t>, anxiety, poor sleep, and mental </a:t>
            </a:r>
            <a:r>
              <a:rPr lang="en-US" dirty="0"/>
              <a:t>or physical </a:t>
            </a:r>
            <a:r>
              <a:rPr lang="en-US" dirty="0" smtClean="0"/>
              <a:t>distress</a:t>
            </a:r>
          </a:p>
          <a:p>
            <a:endParaRPr lang="en-US" dirty="0"/>
          </a:p>
          <a:p>
            <a:r>
              <a:rPr lang="en-US" dirty="0" smtClean="0"/>
              <a:t>Untreated PTSD </a:t>
            </a:r>
            <a:r>
              <a:rPr lang="en-US" dirty="0"/>
              <a:t>raises a sufferer’s </a:t>
            </a:r>
            <a:r>
              <a:rPr lang="en-US" dirty="0" smtClean="0"/>
              <a:t>risk of chronic pain (headaches/back pain, absenteeism, </a:t>
            </a:r>
            <a:r>
              <a:rPr lang="en-US" dirty="0" err="1" smtClean="0"/>
              <a:t>presenteeism</a:t>
            </a:r>
            <a:r>
              <a:rPr lang="en-US" dirty="0" smtClean="0"/>
              <a:t>, etc.) and suicide</a:t>
            </a:r>
            <a:endParaRPr lang="en-US" dirty="0"/>
          </a:p>
        </p:txBody>
      </p:sp>
    </p:spTree>
    <p:extLst>
      <p:ext uri="{BB962C8B-B14F-4D97-AF65-F5344CB8AC3E}">
        <p14:creationId xmlns:p14="http://schemas.microsoft.com/office/powerpoint/2010/main" val="37457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amatters.com/wp-content/uploads/2012/06/Screen-Shot-2012-06-12-at-7.23.27-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25" y="1196321"/>
            <a:ext cx="5609296" cy="45229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mental health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20" y="1196321"/>
            <a:ext cx="5674864" cy="452299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10808</TotalTime>
  <Words>315</Words>
  <Application>Microsoft Office PowerPoint</Application>
  <PresentationFormat>Custom</PresentationFormat>
  <Paragraphs>52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Acknowledgements:</vt:lpstr>
      <vt:lpstr>Housekeeping:</vt:lpstr>
      <vt:lpstr>Introductions:</vt:lpstr>
      <vt:lpstr>PowerPoint Presentation</vt:lpstr>
      <vt:lpstr>Statement of Issue </vt:lpstr>
      <vt:lpstr>The EMT</vt:lpstr>
      <vt:lpstr>  Sequelae    </vt:lpstr>
      <vt:lpstr>PowerPoint Presentation</vt:lpstr>
      <vt:lpstr>PowerPoint Presentation</vt:lpstr>
      <vt:lpstr>PowerPoint Presentation</vt:lpstr>
      <vt:lpstr>Roadmap for Helping our EMTs Help Others</vt:lpstr>
      <vt:lpstr>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bbobrow</dc:creator>
  <cp:lastModifiedBy>Bentley Bobrow</cp:lastModifiedBy>
  <cp:revision>104</cp:revision>
  <dcterms:created xsi:type="dcterms:W3CDTF">2017-01-09T17:32:17Z</dcterms:created>
  <dcterms:modified xsi:type="dcterms:W3CDTF">2017-09-14T21:44:55Z</dcterms:modified>
</cp:coreProperties>
</file>