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1" r:id="rId2"/>
    <p:sldId id="329" r:id="rId3"/>
    <p:sldId id="305" r:id="rId4"/>
    <p:sldId id="320" r:id="rId5"/>
    <p:sldId id="296" r:id="rId6"/>
    <p:sldId id="314" r:id="rId7"/>
    <p:sldId id="323" r:id="rId8"/>
    <p:sldId id="325" r:id="rId9"/>
    <p:sldId id="324" r:id="rId10"/>
    <p:sldId id="326" r:id="rId11"/>
    <p:sldId id="328" r:id="rId12"/>
    <p:sldId id="327" r:id="rId13"/>
    <p:sldId id="319" r:id="rId14"/>
    <p:sldId id="279" r:id="rId1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7253" autoAdjust="0"/>
  </p:normalViewPr>
  <p:slideViewPr>
    <p:cSldViewPr>
      <p:cViewPr varScale="1">
        <p:scale>
          <a:sx n="77" d="100"/>
          <a:sy n="77" d="100"/>
        </p:scale>
        <p:origin x="-16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81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827473D-BC56-4021-8473-DEA21A6F3C2E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DD3197F-65E8-4E6D-8736-92535A1DF3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972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3197F-65E8-4E6D-8736-92535A1DF3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5023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3197F-65E8-4E6D-8736-92535A1DF3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557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Yup, that’s right! All people.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The only exception to this is the BIP placements, those are T19 persons, enrolled or not enrolled.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3197F-65E8-4E6D-8736-92535A1DF3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405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3197F-65E8-4E6D-8736-92535A1DF3C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290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enpatico bkgd2a.jpg                                           0075CF0FMacintosh HD                   7C261E06: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200401"/>
            <a:ext cx="7772400" cy="1371600"/>
          </a:xfrm>
        </p:spPr>
        <p:txBody>
          <a:bodyPr anchor="t">
            <a:normAutofit/>
          </a:bodyPr>
          <a:lstStyle>
            <a:lvl1pPr algn="ctr">
              <a:defRPr sz="4000" cap="sm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295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7756" y="1371600"/>
            <a:ext cx="5428488" cy="140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366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120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25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927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428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667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49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137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664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469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52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enpatico bkgd2a.jpg                                           0075CF0FMacintosh HD                   7C261E06:"/>
          <p:cNvPicPr>
            <a:picLocks noChangeArrowheads="1"/>
          </p:cNvPicPr>
          <p:nvPr/>
        </p:nvPicPr>
        <p:blipFill rotWithShape="1"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11504"/>
          <a:stretch/>
        </p:blipFill>
        <p:spPr bwMode="auto">
          <a:xfrm rot="16200000">
            <a:off x="-876300" y="876300"/>
            <a:ext cx="6858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6EEE524-4FE9-4868-B4D3-5A8D8CEC6E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CenpaticoAZ.com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445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0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226574"/>
            <a:ext cx="2286000" cy="21082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219" y="3124200"/>
            <a:ext cx="8229600" cy="315436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>
                <a:latin typeface="Britannic Bold" panose="020B0903060703020204" pitchFamily="34" charset="0"/>
                <a:cs typeface="Aharoni" panose="02010803020104030203" pitchFamily="2" charset="-79"/>
              </a:rPr>
              <a:t>Getting Ahead of the Unknown: </a:t>
            </a:r>
            <a:endParaRPr lang="en-US" sz="4400" b="1" dirty="0" smtClean="0">
              <a:latin typeface="Britannic Bold" panose="020B0903060703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b="1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>Partnerships </a:t>
            </a:r>
            <a:r>
              <a:rPr lang="en-US" b="1" dirty="0">
                <a:latin typeface="Britannic Bold" panose="020B0903060703020204" pitchFamily="34" charset="0"/>
                <a:cs typeface="Aharoni" panose="02010803020104030203" pitchFamily="2" charset="-79"/>
              </a:rPr>
              <a:t>for Taking Care of Our Own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029200" y="4953000"/>
            <a:ext cx="3886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320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en-US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Grant Cesarek</a:t>
            </a:r>
          </a:p>
          <a:p>
            <a:pPr algn="l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Deputy Chief, Health &amp; Safety</a:t>
            </a:r>
          </a:p>
          <a:p>
            <a:pPr algn="l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Golder Ranch Fire District</a:t>
            </a:r>
          </a:p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57200" y="4953000"/>
            <a:ext cx="4114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3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Amy Devins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First Responder Liaison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Cenpatico Integrated Care</a:t>
            </a:r>
          </a:p>
          <a:p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533400"/>
            <a:ext cx="4724400" cy="121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777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Training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Crisis System 101</a:t>
            </a:r>
          </a:p>
          <a:p>
            <a:r>
              <a:rPr lang="en-US" dirty="0" smtClean="0"/>
              <a:t>MHFA 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 Safety and Fire/EMS Curriculum </a:t>
            </a:r>
          </a:p>
          <a:p>
            <a:r>
              <a:rPr lang="en-US" dirty="0" smtClean="0"/>
              <a:t>CISM</a:t>
            </a:r>
          </a:p>
          <a:p>
            <a:r>
              <a:rPr lang="en-US" dirty="0" smtClean="0"/>
              <a:t>CIT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IACP’s “One Mind Campaign”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Engage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 First Responder Resources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Fire/EMS/LEOs/Comms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9236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Identify Gaps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 Buy In</a:t>
            </a:r>
          </a:p>
          <a:p>
            <a:r>
              <a:rPr lang="en-US" dirty="0" smtClean="0"/>
              <a:t>Culture</a:t>
            </a:r>
          </a:p>
          <a:p>
            <a:r>
              <a:rPr lang="en-US" dirty="0" smtClean="0"/>
              <a:t>Sustainability 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Promotions, retirements, new staff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Additional funding sources</a:t>
            </a:r>
          </a:p>
          <a:p>
            <a:r>
              <a:rPr lang="en-US" dirty="0" smtClean="0"/>
              <a:t>Regionalization? Yes </a:t>
            </a:r>
            <a:r>
              <a:rPr lang="en-US" dirty="0"/>
              <a:t>or </a:t>
            </a:r>
            <a:r>
              <a:rPr lang="en-US" dirty="0" smtClean="0"/>
              <a:t>No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6039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Next Steps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your program’s success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/>
              <a:t>Find unconventional </a:t>
            </a:r>
            <a:r>
              <a:rPr lang="en-US" dirty="0"/>
              <a:t>o</a:t>
            </a:r>
            <a:r>
              <a:rPr lang="en-US" dirty="0" smtClean="0"/>
              <a:t>pportunities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7702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Contact Info: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Grant </a:t>
            </a:r>
            <a:r>
              <a:rPr lang="en-US" sz="2800" b="1" dirty="0">
                <a:solidFill>
                  <a:srgbClr val="002060"/>
                </a:solidFill>
              </a:rPr>
              <a:t>Cesarek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</a:rPr>
              <a:t>Deputy Chief, Health &amp; Safety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2060"/>
                </a:solidFill>
              </a:rPr>
              <a:t>Golder Ranch Fire </a:t>
            </a:r>
            <a:r>
              <a:rPr lang="en-US" sz="2400" dirty="0" smtClean="0">
                <a:solidFill>
                  <a:srgbClr val="002060"/>
                </a:solidFill>
              </a:rPr>
              <a:t>District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Cell 520-262-2407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gcesarek@grfdaz.gov</a:t>
            </a:r>
          </a:p>
          <a:p>
            <a:pPr marL="0" indent="0" algn="ctr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Amy Devins</a:t>
            </a:r>
          </a:p>
          <a:p>
            <a:pPr marL="457200" lvl="1" indent="0"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First Responder Liaison</a:t>
            </a:r>
          </a:p>
          <a:p>
            <a:pPr marL="457200" lvl="1" indent="0"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Cenpatico Integrated Care</a:t>
            </a:r>
          </a:p>
          <a:p>
            <a:pPr marL="457200" lvl="1" indent="0"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Cell 520-391-1027</a:t>
            </a:r>
          </a:p>
          <a:p>
            <a:pPr marL="457200" lvl="1" indent="0" algn="ctr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adevins@Cenpatico.com</a:t>
            </a:r>
          </a:p>
        </p:txBody>
      </p:sp>
    </p:spTree>
    <p:extLst>
      <p:ext uri="{BB962C8B-B14F-4D97-AF65-F5344CB8AC3E}">
        <p14:creationId xmlns:p14="http://schemas.microsoft.com/office/powerpoint/2010/main" xmlns="" val="27813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Questions and Answers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0"/>
            <a:endParaRPr lang="en-US" dirty="0">
              <a:solidFill>
                <a:srgbClr val="222D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74900" y="1231900"/>
            <a:ext cx="4394200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6275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GRFD &amp; C-IC: Our Partnership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Cenpatico IC (C-IC) Crisis System</a:t>
            </a:r>
          </a:p>
          <a:p>
            <a:r>
              <a:rPr lang="en-US" dirty="0" smtClean="0"/>
              <a:t>The GRFD Peer Support Team </a:t>
            </a:r>
          </a:p>
          <a:p>
            <a:r>
              <a:rPr lang="en-US" dirty="0" smtClean="0"/>
              <a:t>How we partner </a:t>
            </a:r>
          </a:p>
          <a:p>
            <a:r>
              <a:rPr lang="en-US" dirty="0" smtClean="0"/>
              <a:t>Our Goals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Establish a universal culture of peer support within first responder agencies.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Reduce unnecessary ED visits, arrests, T-36s.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supportive and collaborative unconventional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partnerships to support the community and ourselves.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891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GRFD &amp; C-IC: Our </a:t>
            </a: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P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artnership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7704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C-IC RBHA in Pima County October 1, 2015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Outreached all Law, Fire/EMS about Crisis Services</a:t>
            </a:r>
          </a:p>
          <a:p>
            <a:r>
              <a:rPr lang="en-US" smtClean="0"/>
              <a:t> Deputy Chief </a:t>
            </a:r>
            <a:r>
              <a:rPr lang="en-US" dirty="0" smtClean="0"/>
              <a:t>Hurguy 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CIHP program</a:t>
            </a:r>
          </a:p>
          <a:p>
            <a:r>
              <a:rPr lang="en-US" dirty="0" smtClean="0"/>
              <a:t>We cooked up some ideas…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GRFD and Crisis Referrals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Treat and Refer Application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Crisis 101 &amp; MHFA for PS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/>
              <a:t>What else can we do?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Peer Support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Deputy Chief Cesarek &amp; Amy Devins introduced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70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Counties Served by Cenpatico IC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 descr="H:\ADEVINS\Housekeeping\new 2015 counties served map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163919"/>
            <a:ext cx="4572000" cy="538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Proprietary and Confidential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066800"/>
            <a:ext cx="4038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Southern AZ Counties: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Cochise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Graham 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Greenlee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Paz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Pima 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Pinal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Santa Cruz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Yuma </a:t>
            </a:r>
          </a:p>
          <a:p>
            <a:endParaRPr lang="en-US" sz="20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C-IC also serves </a:t>
            </a:r>
            <a:r>
              <a:rPr lang="en-US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Tribal Nations of Tohono O'odham Nation, San Carlos Apache Tribe, Ak-chin Indian Community, Colorado River Indian Tribes (CRIT), Quechan Tribe and Cocopah Tribe.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23271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Crisis Services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EVERYONE is eligible </a:t>
            </a:r>
            <a:r>
              <a:rPr lang="en-US" b="1" dirty="0">
                <a:solidFill>
                  <a:srgbClr val="FF0000"/>
                </a:solidFill>
              </a:rPr>
              <a:t>for crisis </a:t>
            </a:r>
            <a:r>
              <a:rPr lang="en-US" b="1" dirty="0" smtClean="0">
                <a:solidFill>
                  <a:srgbClr val="FF0000"/>
                </a:solidFill>
              </a:rPr>
              <a:t>services, </a:t>
            </a:r>
            <a:r>
              <a:rPr lang="en-US" b="1" dirty="0">
                <a:solidFill>
                  <a:srgbClr val="FF0000"/>
                </a:solidFill>
              </a:rPr>
              <a:t>regardless of insurance </a:t>
            </a:r>
            <a:r>
              <a:rPr lang="en-US" b="1" dirty="0" smtClean="0">
                <a:solidFill>
                  <a:srgbClr val="FF0000"/>
                </a:solidFill>
              </a:rPr>
              <a:t>status</a:t>
            </a:r>
          </a:p>
          <a:p>
            <a:pPr marL="0" indent="0">
              <a:buNone/>
            </a:pPr>
            <a:endParaRPr lang="en-US" sz="1000" b="1" dirty="0">
              <a:solidFill>
                <a:srgbClr val="FF0000"/>
              </a:solidFill>
            </a:endParaRPr>
          </a:p>
          <a:p>
            <a:pPr lvl="1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C-IC is the health plan for persons designated with a serious mental illness (SMI) enrolled as Title XIX 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Non-Title XIX SMI members receive behavioral health benefits 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 other enrolled Title XIX adult and child members receive integrated health care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140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Crisis Services 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458200" cy="3657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sz="4900" dirty="0" smtClean="0">
              <a:solidFill>
                <a:srgbClr val="002060"/>
              </a:solidFill>
            </a:endParaRPr>
          </a:p>
          <a:p>
            <a:r>
              <a:rPr lang="en-US" sz="8400" dirty="0">
                <a:solidFill>
                  <a:srgbClr val="002060"/>
                </a:solidFill>
              </a:rPr>
              <a:t>Crisis Line </a:t>
            </a:r>
            <a:r>
              <a:rPr lang="en-US" sz="8400" dirty="0" smtClean="0">
                <a:solidFill>
                  <a:srgbClr val="002060"/>
                </a:solidFill>
              </a:rPr>
              <a:t>24x7</a:t>
            </a:r>
          </a:p>
          <a:p>
            <a:pPr marL="0" indent="0">
              <a:buNone/>
            </a:pPr>
            <a:endParaRPr lang="en-US" sz="1500" dirty="0" smtClean="0">
              <a:solidFill>
                <a:srgbClr val="002060"/>
              </a:solidFill>
            </a:endParaRPr>
          </a:p>
          <a:p>
            <a:r>
              <a:rPr lang="en-US" sz="8400" dirty="0" smtClean="0">
                <a:solidFill>
                  <a:srgbClr val="002060"/>
                </a:solidFill>
              </a:rPr>
              <a:t>Crisis Mobile Teams (CMTs)</a:t>
            </a:r>
            <a:endParaRPr lang="en-US" sz="66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en-US" sz="1500" dirty="0" smtClean="0">
              <a:solidFill>
                <a:srgbClr val="002060"/>
              </a:solidFill>
            </a:endParaRPr>
          </a:p>
          <a:p>
            <a:pPr marL="514350" lvl="1" indent="0">
              <a:buNone/>
            </a:pPr>
            <a:endParaRPr lang="en-US" sz="1900" dirty="0" smtClean="0">
              <a:solidFill>
                <a:srgbClr val="002060"/>
              </a:solidFill>
            </a:endParaRPr>
          </a:p>
          <a:p>
            <a:r>
              <a:rPr lang="en-US" sz="8400" dirty="0" smtClean="0">
                <a:solidFill>
                  <a:srgbClr val="002060"/>
                </a:solidFill>
              </a:rPr>
              <a:t>Community Observation Centers (COCs)</a:t>
            </a:r>
          </a:p>
          <a:p>
            <a:pPr marL="514350" lvl="1" indent="0">
              <a:buNone/>
            </a:pPr>
            <a:endParaRPr lang="en-US" sz="1900" dirty="0" smtClean="0">
              <a:solidFill>
                <a:srgbClr val="002060"/>
              </a:solidFill>
            </a:endParaRPr>
          </a:p>
          <a:p>
            <a:r>
              <a:rPr lang="en-US" sz="8400" dirty="0" smtClean="0">
                <a:solidFill>
                  <a:srgbClr val="002060"/>
                </a:solidFill>
              </a:rPr>
              <a:t>Behavioral Health Inpatient Facilities (BHIFs)</a:t>
            </a:r>
            <a:endParaRPr lang="en-US" sz="6600" dirty="0" smtClean="0">
              <a:solidFill>
                <a:srgbClr val="002060"/>
              </a:solidFill>
            </a:endParaRPr>
          </a:p>
          <a:p>
            <a:pPr marL="114300" indent="0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788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Peer Support</a:t>
            </a:r>
            <a:endParaRPr lang="en-U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a Peer Support Team?</a:t>
            </a:r>
          </a:p>
          <a:p>
            <a:r>
              <a:rPr lang="en-US" dirty="0" smtClean="0"/>
              <a:t>Policy or No Policy?</a:t>
            </a:r>
          </a:p>
          <a:p>
            <a:r>
              <a:rPr lang="en-US" dirty="0" smtClean="0"/>
              <a:t>Who is on it?</a:t>
            </a:r>
          </a:p>
          <a:p>
            <a:r>
              <a:rPr lang="en-US" dirty="0" smtClean="0"/>
              <a:t>What are the team’s expectations?</a:t>
            </a:r>
          </a:p>
          <a:p>
            <a:r>
              <a:rPr lang="en-US" dirty="0" smtClean="0"/>
              <a:t>What are you doing for the team’s wellness &amp; resilience? </a:t>
            </a:r>
          </a:p>
        </p:txBody>
      </p:sp>
    </p:spTree>
    <p:extLst>
      <p:ext uri="{BB962C8B-B14F-4D97-AF65-F5344CB8AC3E}">
        <p14:creationId xmlns:p14="http://schemas.microsoft.com/office/powerpoint/2010/main" xmlns="" val="2761363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Golder Ranch Fire Dist. Peer Support</a:t>
            </a:r>
            <a:endParaRPr lang="en-US" sz="3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Triggering Event</a:t>
            </a:r>
          </a:p>
          <a:p>
            <a:r>
              <a:rPr lang="en-US" dirty="0" smtClean="0"/>
              <a:t>GRFD </a:t>
            </a:r>
            <a:r>
              <a:rPr lang="en-US" dirty="0"/>
              <a:t>P</a:t>
            </a:r>
            <a:r>
              <a:rPr lang="en-US" dirty="0" smtClean="0"/>
              <a:t>eer Support Team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Identifying the team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Crisis Flyer*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Safe Call Now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Firestrong.org- under construction</a:t>
            </a:r>
          </a:p>
          <a:p>
            <a:endParaRPr lang="en-US" dirty="0" smtClean="0"/>
          </a:p>
          <a:p>
            <a:pPr marL="0" indent="0" algn="r">
              <a:buNone/>
            </a:pPr>
            <a:r>
              <a:rPr lang="en-US" sz="2200" i="1" dirty="0" smtClean="0"/>
              <a:t>*Credit: Superstition Fire &amp; Medical</a:t>
            </a:r>
          </a:p>
        </p:txBody>
      </p:sp>
    </p:spTree>
    <p:extLst>
      <p:ext uri="{BB962C8B-B14F-4D97-AF65-F5344CB8AC3E}">
        <p14:creationId xmlns:p14="http://schemas.microsoft.com/office/powerpoint/2010/main" xmlns="" val="317083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Peer Support: Components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Support Diversification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Established Contracts/Insurance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EAP-Vetting</a:t>
            </a:r>
          </a:p>
          <a:p>
            <a:r>
              <a:rPr lang="en-US" dirty="0" smtClean="0"/>
              <a:t>“You don’t learn to dance at the prom”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Relationships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MOUs</a:t>
            </a:r>
          </a:p>
          <a:p>
            <a:r>
              <a:rPr lang="en-US" dirty="0" smtClean="0"/>
              <a:t>Training: MHFA, CISM, CIT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640178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 Point Template CI">
  <a:themeElements>
    <a:clrScheme name="Cenpatico 2014">
      <a:dk1>
        <a:sysClr val="windowText" lastClr="000000"/>
      </a:dk1>
      <a:lt1>
        <a:sysClr val="window" lastClr="FFFFFF"/>
      </a:lt1>
      <a:dk2>
        <a:srgbClr val="222D66"/>
      </a:dk2>
      <a:lt2>
        <a:srgbClr val="EEECE1"/>
      </a:lt2>
      <a:accent1>
        <a:srgbClr val="222D66"/>
      </a:accent1>
      <a:accent2>
        <a:srgbClr val="6E6E6E"/>
      </a:accent2>
      <a:accent3>
        <a:srgbClr val="B72032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9471</TotalTime>
  <Words>507</Words>
  <Application>Microsoft Office PowerPoint</Application>
  <PresentationFormat>On-screen Show (4:3)</PresentationFormat>
  <Paragraphs>132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Power Point Template CI</vt:lpstr>
      <vt:lpstr>Slide 1</vt:lpstr>
      <vt:lpstr>GRFD &amp; C-IC: Our Partnership</vt:lpstr>
      <vt:lpstr>GRFD &amp; C-IC: Our Partnership</vt:lpstr>
      <vt:lpstr>Counties Served by Cenpatico IC</vt:lpstr>
      <vt:lpstr>Crisis Services</vt:lpstr>
      <vt:lpstr>Crisis Services </vt:lpstr>
      <vt:lpstr>Peer Support</vt:lpstr>
      <vt:lpstr>Golder Ranch Fire Dist. Peer Support</vt:lpstr>
      <vt:lpstr>Peer Support: Components</vt:lpstr>
      <vt:lpstr>Training</vt:lpstr>
      <vt:lpstr>Identify Gaps</vt:lpstr>
      <vt:lpstr>Next Steps</vt:lpstr>
      <vt:lpstr>Contact Info:</vt:lpstr>
      <vt:lpstr>Questions and Answers </vt:lpstr>
    </vt:vector>
  </TitlesOfParts>
  <Company>Centene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Behavioral Health in Southern Arizona</dc:title>
  <dc:creator>Polly Knape</dc:creator>
  <cp:lastModifiedBy>Gcesarek</cp:lastModifiedBy>
  <cp:revision>196</cp:revision>
  <cp:lastPrinted>2016-09-16T17:18:35Z</cp:lastPrinted>
  <dcterms:created xsi:type="dcterms:W3CDTF">2015-11-25T17:16:20Z</dcterms:created>
  <dcterms:modified xsi:type="dcterms:W3CDTF">2017-09-15T14:49:42Z</dcterms:modified>
</cp:coreProperties>
</file>