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4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3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7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4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9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1CE8-7524-4274-BC2B-8532CF85F6A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B602-46F9-44FE-A14E-85AE0463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@buildingwarriors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worldcat.org/title/reported-efficacy-of-resilience-training-with-specific-application-to-structural-firefighters-utilizing-the-resilience-core-of-dr-gail-wagnild/oclc/798956863&amp;referer=brief_results.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uildingwarrior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GMIVaAkPAI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4" y="372533"/>
            <a:ext cx="2124411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799"/>
            <a:ext cx="9144000" cy="1727201"/>
          </a:xfrm>
        </p:spPr>
        <p:txBody>
          <a:bodyPr/>
          <a:lstStyle/>
          <a:p>
            <a:r>
              <a:rPr lang="en-US" b="1" dirty="0" smtClean="0"/>
              <a:t>EMS: What Hurts and Helps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235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Matt Carlson, LPC, LAC, PhD Candidate</a:t>
            </a:r>
          </a:p>
          <a:p>
            <a:r>
              <a:rPr lang="en-US" sz="2800" dirty="0" smtClean="0"/>
              <a:t>Co-Founder</a:t>
            </a:r>
          </a:p>
          <a:p>
            <a:r>
              <a:rPr lang="en-US" sz="2800" dirty="0" smtClean="0">
                <a:hlinkClick r:id="rId3"/>
              </a:rPr>
              <a:t>matt@buildingwarriors.net</a:t>
            </a:r>
            <a:endParaRPr lang="en-US" sz="2800" dirty="0" smtClean="0"/>
          </a:p>
          <a:p>
            <a:r>
              <a:rPr lang="en-US" sz="2800" dirty="0" smtClean="0"/>
              <a:t>269-720-0071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617104"/>
            <a:ext cx="767292" cy="7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Kalamazoo Enbridge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5414690" cy="40835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68" y="1027906"/>
            <a:ext cx="4868332" cy="36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of Duty Death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5" y="1504950"/>
            <a:ext cx="290089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1" y="1215504"/>
            <a:ext cx="5816600" cy="46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PTSD</a:t>
            </a:r>
          </a:p>
          <a:p>
            <a:r>
              <a:rPr lang="en-US" dirty="0" smtClean="0"/>
              <a:t>Addiction</a:t>
            </a:r>
          </a:p>
          <a:p>
            <a:r>
              <a:rPr lang="en-US" dirty="0" smtClean="0"/>
              <a:t>Relationship Issues</a:t>
            </a:r>
          </a:p>
          <a:p>
            <a:r>
              <a:rPr lang="en-US" dirty="0" smtClean="0"/>
              <a:t>Workers comp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365125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Change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Onward &amp; Upward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&amp; Publication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 Counseling		 Thesis: </a:t>
            </a:r>
            <a:r>
              <a:rPr lang="en-US" i="1" dirty="0" smtClean="0">
                <a:hlinkClick r:id="rId2"/>
              </a:rPr>
              <a:t>Firefighter Resilience Training</a:t>
            </a:r>
            <a:r>
              <a:rPr lang="en-US" i="1" dirty="0" smtClean="0"/>
              <a:t> (2012)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PhD 	               Dissertation: </a:t>
            </a:r>
            <a:r>
              <a:rPr lang="en-US" i="1" dirty="0" smtClean="0"/>
              <a:t>Firefighter PTS, resilience, humor style</a:t>
            </a:r>
          </a:p>
          <a:p>
            <a:pPr lvl="1"/>
            <a:r>
              <a:rPr lang="en-US" dirty="0" smtClean="0"/>
              <a:t>I need active firefighter research participants 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488267" y="182562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3" y="2487835"/>
            <a:ext cx="1400175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42" y="2487835"/>
            <a:ext cx="7882467" cy="193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23" y="2487835"/>
            <a:ext cx="1501775" cy="197376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905538" y="4838933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44" y="987425"/>
            <a:ext cx="3996288" cy="48736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404533"/>
            <a:ext cx="5053012" cy="403013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THIS IS OUR FAMILY</a:t>
            </a:r>
          </a:p>
          <a:p>
            <a:pPr algn="ctr"/>
            <a:r>
              <a:rPr lang="en-US" sz="3200" dirty="0" smtClean="0"/>
              <a:t>Building Warriors through calm, clear peace of mind, body and heart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www.buildingwarriors.net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57200"/>
            <a:ext cx="4578879" cy="32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We 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66" y="1711060"/>
            <a:ext cx="5327121" cy="4504267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900" b="1" dirty="0" smtClean="0"/>
              <a:t>Lt</a:t>
            </a:r>
            <a:r>
              <a:rPr lang="en-US" sz="2900" b="1" dirty="0"/>
              <a:t>. Courtney Van </a:t>
            </a:r>
            <a:r>
              <a:rPr lang="en-US" sz="2900" b="1" dirty="0" err="1"/>
              <a:t>Marter</a:t>
            </a:r>
            <a:r>
              <a:rPr lang="en-US" sz="2900" b="1" dirty="0"/>
              <a:t> </a:t>
            </a:r>
            <a:r>
              <a:rPr lang="en-US" sz="2900" dirty="0"/>
              <a:t>Peer Support Team Coordinator, Firefighter-Medic </a:t>
            </a:r>
          </a:p>
          <a:p>
            <a:pPr marL="0" indent="0">
              <a:buNone/>
            </a:pPr>
            <a:r>
              <a:rPr lang="en-US" sz="2900" b="1" dirty="0"/>
              <a:t>Lt. John </a:t>
            </a:r>
            <a:r>
              <a:rPr lang="en-US" sz="2900" b="1" dirty="0" err="1"/>
              <a:t>Coppedge</a:t>
            </a:r>
            <a:r>
              <a:rPr lang="en-US" sz="2900" b="1" dirty="0"/>
              <a:t> </a:t>
            </a:r>
            <a:r>
              <a:rPr lang="en-US" sz="2900" dirty="0"/>
              <a:t>Peer Support Team Coordinator, Sworn Police Officer </a:t>
            </a:r>
          </a:p>
          <a:p>
            <a:pPr marL="0" indent="0">
              <a:buNone/>
            </a:pPr>
            <a:r>
              <a:rPr lang="en-US" sz="2900" b="1" dirty="0"/>
              <a:t>Sari Goldberg </a:t>
            </a:r>
            <a:r>
              <a:rPr lang="en-US" sz="2900" dirty="0"/>
              <a:t>Individual &amp; Family Counselor, Medic </a:t>
            </a:r>
          </a:p>
          <a:p>
            <a:pPr marL="0" indent="0">
              <a:buNone/>
            </a:pPr>
            <a:r>
              <a:rPr lang="en-US" sz="2900" b="1" dirty="0"/>
              <a:t>Michelle </a:t>
            </a:r>
            <a:r>
              <a:rPr lang="en-US" sz="2900" b="1" dirty="0" err="1"/>
              <a:t>Marzo</a:t>
            </a:r>
            <a:r>
              <a:rPr lang="en-US" sz="2900" b="1" dirty="0"/>
              <a:t> </a:t>
            </a:r>
            <a:r>
              <a:rPr lang="en-US" sz="2900" dirty="0"/>
              <a:t>Licensed Professional Counselor, Licensed Addiction Counselor, Peer Support Consultant, Medic </a:t>
            </a:r>
          </a:p>
          <a:p>
            <a:pPr marL="0" indent="0">
              <a:buNone/>
            </a:pPr>
            <a:r>
              <a:rPr lang="en-US" sz="2900" b="1" dirty="0" err="1"/>
              <a:t>Moraya</a:t>
            </a:r>
            <a:r>
              <a:rPr lang="en-US" sz="2900" b="1" dirty="0"/>
              <a:t> </a:t>
            </a:r>
            <a:r>
              <a:rPr lang="en-US" sz="2900" b="1" dirty="0" err="1"/>
              <a:t>Rediker</a:t>
            </a:r>
            <a:r>
              <a:rPr lang="en-US" sz="2900" b="1" dirty="0"/>
              <a:t> </a:t>
            </a:r>
            <a:r>
              <a:rPr lang="en-US" sz="2900" dirty="0"/>
              <a:t>Office Manager, Firefighter Spouse </a:t>
            </a:r>
          </a:p>
          <a:p>
            <a:pPr marL="0" indent="0">
              <a:buNone/>
            </a:pPr>
            <a:r>
              <a:rPr lang="en-US" sz="2900" b="1" dirty="0"/>
              <a:t>Melody Mesmer </a:t>
            </a:r>
            <a:r>
              <a:rPr lang="en-US" sz="2900" dirty="0"/>
              <a:t>Peer Support Team Coordinator, Firefighter-Medic </a:t>
            </a:r>
          </a:p>
          <a:p>
            <a:pPr marL="0" indent="0">
              <a:buNone/>
            </a:pPr>
            <a:r>
              <a:rPr lang="en-US" sz="2900" b="1" dirty="0"/>
              <a:t>Kristy </a:t>
            </a:r>
            <a:r>
              <a:rPr lang="en-US" sz="2900" b="1" dirty="0" err="1"/>
              <a:t>Yarbough</a:t>
            </a:r>
            <a:r>
              <a:rPr lang="en-US" sz="2900" b="1" dirty="0"/>
              <a:t> </a:t>
            </a:r>
            <a:r>
              <a:rPr lang="en-US" sz="2900" dirty="0"/>
              <a:t>Physical Therapist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188479" cy="381158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Matthew Carlson </a:t>
            </a:r>
            <a:r>
              <a:rPr lang="en-US" sz="2000" dirty="0" smtClean="0"/>
              <a:t>Co-Founder, Regional Director, Licensed Addiction and Professional Counselor, Firefighter </a:t>
            </a:r>
          </a:p>
          <a:p>
            <a:r>
              <a:rPr lang="en-US" sz="2000" b="1" dirty="0" smtClean="0"/>
              <a:t>Kelli Gilchrist </a:t>
            </a:r>
            <a:r>
              <a:rPr lang="en-US" sz="2000" dirty="0" smtClean="0"/>
              <a:t>Co-Founder, Regional Director, Licensed Professional Counselor, Firefighter </a:t>
            </a:r>
          </a:p>
          <a:p>
            <a:r>
              <a:rPr lang="en-US" sz="2000" b="1" dirty="0" smtClean="0"/>
              <a:t>Alexis </a:t>
            </a:r>
            <a:r>
              <a:rPr lang="en-US" sz="2000" b="1" dirty="0" err="1" smtClean="0"/>
              <a:t>Eliades</a:t>
            </a:r>
            <a:r>
              <a:rPr lang="en-US" sz="2000" b="1" dirty="0" smtClean="0"/>
              <a:t> </a:t>
            </a:r>
            <a:r>
              <a:rPr lang="en-US" sz="2000" dirty="0" smtClean="0"/>
              <a:t>Licensed Professional Counselor, Peer Support Consultant </a:t>
            </a:r>
          </a:p>
          <a:p>
            <a:r>
              <a:rPr lang="en-US" sz="2000" b="1" dirty="0" smtClean="0"/>
              <a:t>Derek Weldon </a:t>
            </a:r>
            <a:r>
              <a:rPr lang="en-US" sz="2000" dirty="0" smtClean="0"/>
              <a:t>Medically Retired PSO (Police/Fire/EMS), Executive Officer for KVCC Police Academy, and Sworn Police Officer </a:t>
            </a:r>
          </a:p>
          <a:p>
            <a:r>
              <a:rPr lang="en-US" sz="2000" b="1" dirty="0" smtClean="0"/>
              <a:t>Tony </a:t>
            </a:r>
            <a:r>
              <a:rPr lang="en-US" sz="2000" b="1" dirty="0" err="1" smtClean="0"/>
              <a:t>Guiterrez</a:t>
            </a:r>
            <a:r>
              <a:rPr lang="en-US" sz="2000" b="1" dirty="0" smtClean="0"/>
              <a:t> </a:t>
            </a:r>
            <a:r>
              <a:rPr lang="en-US" sz="2000" dirty="0" smtClean="0"/>
              <a:t>Certified Safety Manager, Professional Emergency Manager, Firefighter </a:t>
            </a:r>
          </a:p>
          <a:p>
            <a:r>
              <a:rPr lang="en-US" sz="2000" b="1" dirty="0" smtClean="0"/>
              <a:t>Angela Christianson </a:t>
            </a:r>
            <a:r>
              <a:rPr lang="en-US" sz="2000" dirty="0" smtClean="0"/>
              <a:t>Individual &amp; Family Counselor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67" y="317500"/>
            <a:ext cx="1212320" cy="14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29" y="4686571"/>
            <a:ext cx="2990476" cy="21714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offer professional consulting in the areas of workplace safety, family services, curriculum, regional peer support teams, retirement, trauma-informed care, community resilience &amp; emergency management.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</a:t>
            </a:r>
            <a:r>
              <a:rPr lang="en-US" dirty="0" smtClean="0"/>
              <a:t>Projects</a:t>
            </a:r>
          </a:p>
          <a:p>
            <a:pPr lvl="1"/>
            <a:r>
              <a:rPr lang="en-US" sz="2800" dirty="0" smtClean="0"/>
              <a:t>Kalamazoo Resiliency Project</a:t>
            </a:r>
          </a:p>
          <a:p>
            <a:pPr lvl="1"/>
            <a:r>
              <a:rPr lang="en-US" sz="2800" dirty="0" smtClean="0"/>
              <a:t>Critical Care Peer Support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National Behavioral Health Innovation center – CU Denver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29" y="3097386"/>
            <a:ext cx="2715887" cy="9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1333"/>
          </a:xfrm>
        </p:spPr>
        <p:txBody>
          <a:bodyPr>
            <a:normAutofit/>
          </a:bodyPr>
          <a:lstStyle/>
          <a:p>
            <a:r>
              <a:rPr lang="en-US" dirty="0" smtClean="0"/>
              <a:t>Regional Peer Teams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92800" y="987425"/>
            <a:ext cx="5462588" cy="4873625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Reduction in perceived stress, depression, and alcohol use</a:t>
            </a:r>
          </a:p>
          <a:p>
            <a:pPr lvl="1"/>
            <a:r>
              <a:rPr lang="en-US" dirty="0" smtClean="0"/>
              <a:t>State &amp; National Certification</a:t>
            </a:r>
          </a:p>
          <a:p>
            <a:pPr lvl="1"/>
            <a:r>
              <a:rPr lang="en-US" dirty="0" smtClean="0"/>
              <a:t>Kinesthetic learning</a:t>
            </a:r>
          </a:p>
          <a:p>
            <a:pPr lvl="1"/>
            <a:r>
              <a:rPr lang="en-US" dirty="0" smtClean="0"/>
              <a:t>Mental &amp; Physical Self-Defense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1540933"/>
            <a:ext cx="5053012" cy="463973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Peak-2-Peak</a:t>
            </a:r>
            <a:r>
              <a:rPr lang="en-US" sz="2800" b="1" dirty="0"/>
              <a:t>: </a:t>
            </a:r>
            <a:r>
              <a:rPr lang="en-US" sz="2800" dirty="0"/>
              <a:t>Summit </a:t>
            </a:r>
            <a:r>
              <a:rPr lang="en-US" sz="2800" dirty="0" smtClean="0"/>
              <a:t>County (CO), </a:t>
            </a:r>
            <a:r>
              <a:rPr lang="en-US" sz="2800" dirty="0"/>
              <a:t>10 agencies and counting, 29 peer supporters, 8 peer specialists </a:t>
            </a:r>
          </a:p>
          <a:p>
            <a:r>
              <a:rPr lang="en-US" sz="2800" b="1" dirty="0"/>
              <a:t>North Area: </a:t>
            </a:r>
            <a:r>
              <a:rPr lang="en-US" sz="2800" dirty="0"/>
              <a:t>Denver </a:t>
            </a:r>
            <a:r>
              <a:rPr lang="en-US" sz="2800" dirty="0" smtClean="0"/>
              <a:t>Metro (CO), </a:t>
            </a:r>
            <a:r>
              <a:rPr lang="en-US" sz="2800" dirty="0"/>
              <a:t>15 agencies and counting, 41 peer supporters, 1 peer </a:t>
            </a:r>
            <a:r>
              <a:rPr lang="en-US" sz="2800" dirty="0" smtClean="0"/>
              <a:t>specialist</a:t>
            </a:r>
            <a:endParaRPr lang="en-US" sz="2800" dirty="0"/>
          </a:p>
          <a:p>
            <a:r>
              <a:rPr lang="en-US" sz="2800" b="1" dirty="0"/>
              <a:t>Grand </a:t>
            </a:r>
            <a:r>
              <a:rPr lang="en-US" sz="2800" b="1" dirty="0" smtClean="0"/>
              <a:t>County (CO): </a:t>
            </a:r>
            <a:r>
              <a:rPr lang="en-US" sz="2800" dirty="0"/>
              <a:t>7 agencies and counting, 15 peer supporters </a:t>
            </a:r>
          </a:p>
          <a:p>
            <a:r>
              <a:rPr lang="en-US" sz="2800" b="1" dirty="0" err="1" smtClean="0"/>
              <a:t>UCHealth</a:t>
            </a:r>
            <a:r>
              <a:rPr lang="en-US" sz="2800" dirty="0" smtClean="0"/>
              <a:t>: 100+ clinics, 7 hospitals, 3 states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 rot="20694098">
            <a:off x="6395914" y="4406822"/>
            <a:ext cx="50320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We’ll give you a h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ug and a throat punch</a:t>
            </a:r>
          </a:p>
        </p:txBody>
      </p:sp>
    </p:spTree>
    <p:extLst>
      <p:ext uri="{BB962C8B-B14F-4D97-AF65-F5344CB8AC3E}">
        <p14:creationId xmlns:p14="http://schemas.microsoft.com/office/powerpoint/2010/main" val="37247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Defense Training Camp</a:t>
            </a:r>
          </a:p>
          <a:p>
            <a:pPr lvl="1"/>
            <a:r>
              <a:rPr lang="en-US" dirty="0" err="1" smtClean="0"/>
              <a:t>Krav</a:t>
            </a:r>
            <a:r>
              <a:rPr lang="en-US" dirty="0" smtClean="0"/>
              <a:t> </a:t>
            </a:r>
            <a:r>
              <a:rPr lang="en-US" dirty="0" err="1" smtClean="0"/>
              <a:t>Maga</a:t>
            </a:r>
            <a:r>
              <a:rPr lang="en-US" dirty="0" smtClean="0"/>
              <a:t> Instructor</a:t>
            </a:r>
          </a:p>
          <a:p>
            <a:pPr lvl="1"/>
            <a:r>
              <a:rPr lang="en-US" dirty="0" smtClean="0"/>
              <a:t>Resilience 18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Kids </a:t>
            </a:r>
            <a:r>
              <a:rPr lang="en-US" dirty="0" err="1" smtClean="0"/>
              <a:t>Krav</a:t>
            </a:r>
            <a:endParaRPr lang="en-US" dirty="0" smtClean="0"/>
          </a:p>
          <a:p>
            <a:pPr lvl="1"/>
            <a:r>
              <a:rPr lang="en-US" dirty="0" smtClean="0"/>
              <a:t>Fight Like a Family</a:t>
            </a:r>
          </a:p>
          <a:p>
            <a:endParaRPr lang="en-US" dirty="0"/>
          </a:p>
          <a:p>
            <a:r>
              <a:rPr lang="en-US" dirty="0" smtClean="0"/>
              <a:t>Counselor Academy</a:t>
            </a:r>
          </a:p>
          <a:p>
            <a:pPr lvl="1"/>
            <a:r>
              <a:rPr lang="en-US" dirty="0" smtClean="0"/>
              <a:t>Education &amp; Experience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We offer training in peer support, family wellness, mental-physical self-defense, resilience, functioning with PTSD, addiction, responding to critical incidents and mass casualties, forced medical retirement, LODD and job related injuries. </a:t>
            </a:r>
          </a:p>
        </p:txBody>
      </p:sp>
    </p:spTree>
    <p:extLst>
      <p:ext uri="{BB962C8B-B14F-4D97-AF65-F5344CB8AC3E}">
        <p14:creationId xmlns:p14="http://schemas.microsoft.com/office/powerpoint/2010/main" val="13788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Academy to Academy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046501" cy="306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27" y="1690688"/>
            <a:ext cx="3294673" cy="3193521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3884701" y="2929467"/>
            <a:ext cx="4174426" cy="44026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Referrals: acute/PTS, addiction, relationship</a:t>
            </a:r>
          </a:p>
          <a:p>
            <a:r>
              <a:rPr lang="en-US" dirty="0" smtClean="0"/>
              <a:t>EMDR, CBT, MI, SFBT</a:t>
            </a:r>
          </a:p>
          <a:p>
            <a:r>
              <a:rPr lang="en-US" dirty="0" smtClean="0"/>
              <a:t>Offices: Winter Park, Broomfield, Lakewood, Granby, Virtual</a:t>
            </a:r>
          </a:p>
          <a:p>
            <a:r>
              <a:rPr lang="en-US" dirty="0" smtClean="0"/>
              <a:t>Free Mental Wellness for Responders/Family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66" y="4327978"/>
            <a:ext cx="3432045" cy="2136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1" y="4030132"/>
            <a:ext cx="2281768" cy="2281768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9016514" y="3377085"/>
            <a:ext cx="449219" cy="815956"/>
          </a:xfrm>
          <a:prstGeom prst="downArrow">
            <a:avLst>
              <a:gd name="adj1" fmla="val 43012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Matt Carlson</a:t>
            </a:r>
          </a:p>
          <a:p>
            <a:pPr marL="0" indent="0">
              <a:buNone/>
            </a:pPr>
            <a:r>
              <a:rPr lang="en-US" dirty="0" smtClean="0"/>
              <a:t>Building </a:t>
            </a:r>
            <a:r>
              <a:rPr lang="en-US" dirty="0"/>
              <a:t>Warriors</a:t>
            </a:r>
          </a:p>
          <a:p>
            <a:pPr marL="0" indent="0">
              <a:buNone/>
            </a:pPr>
            <a:r>
              <a:rPr lang="en-US" dirty="0"/>
              <a:t>720-504-6207 main</a:t>
            </a:r>
          </a:p>
          <a:p>
            <a:pPr marL="0" indent="0">
              <a:buNone/>
            </a:pPr>
            <a:r>
              <a:rPr lang="en-US" dirty="0"/>
              <a:t>269-720-0071 cell</a:t>
            </a:r>
          </a:p>
          <a:p>
            <a:pPr marL="0" indent="0">
              <a:buNone/>
            </a:pPr>
            <a:r>
              <a:rPr lang="en-US" dirty="0"/>
              <a:t>720-729-8464 fax</a:t>
            </a:r>
          </a:p>
          <a:p>
            <a:pPr marL="0" indent="0">
              <a:buNone/>
            </a:pPr>
            <a:r>
              <a:rPr lang="en-US" dirty="0"/>
              <a:t>Mailing: PO Box 27586</a:t>
            </a:r>
          </a:p>
          <a:p>
            <a:pPr marL="0" indent="0">
              <a:buNone/>
            </a:pPr>
            <a:r>
              <a:rPr lang="en-US" dirty="0"/>
              <a:t>Denver, CO, 80227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www.buildingwarriors.net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466" y="4864629"/>
            <a:ext cx="1312333" cy="1312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9340" y="5059130"/>
            <a:ext cx="331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Visit us on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725436">
            <a:off x="5066982" y="2057383"/>
            <a:ext cx="6399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 ready- stay ready!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0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5466"/>
            <a:ext cx="10897781" cy="4890030"/>
          </a:xfrm>
        </p:spPr>
      </p:pic>
    </p:spTree>
    <p:extLst>
      <p:ext uri="{BB962C8B-B14F-4D97-AF65-F5344CB8AC3E}">
        <p14:creationId xmlns:p14="http://schemas.microsoft.com/office/powerpoint/2010/main" val="30344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1690688"/>
            <a:ext cx="8542866" cy="48053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Grey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Saving Award			Violence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2" y="1027906"/>
            <a:ext cx="4572396" cy="3432345"/>
          </a:xfrm>
        </p:spPr>
      </p:pic>
      <p:sp>
        <p:nvSpPr>
          <p:cNvPr id="5" name="TextBox 4"/>
          <p:cNvSpPr txBox="1"/>
          <p:nvPr/>
        </p:nvSpPr>
        <p:spPr>
          <a:xfrm>
            <a:off x="2421467" y="3562784"/>
            <a:ext cx="150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0/49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40334"/>
            <a:ext cx="54864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89" y="0"/>
            <a:ext cx="4422245" cy="4422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Suicides					Rescues/Recoveries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1690688"/>
            <a:ext cx="5186890" cy="25934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1" y="2987410"/>
            <a:ext cx="2717800" cy="36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Injuries				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3" y="1690687"/>
            <a:ext cx="8151827" cy="4487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85" y="1027906"/>
            <a:ext cx="4364215" cy="327316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84133" y="1027906"/>
            <a:ext cx="3005188" cy="134435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3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8" y="414056"/>
            <a:ext cx="8926393" cy="5902078"/>
          </a:xfrm>
        </p:spPr>
      </p:pic>
      <p:sp>
        <p:nvSpPr>
          <p:cNvPr id="5" name="TextBox 4"/>
          <p:cNvSpPr txBox="1"/>
          <p:nvPr/>
        </p:nvSpPr>
        <p:spPr>
          <a:xfrm>
            <a:off x="109001" y="2871226"/>
            <a:ext cx="27865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MCI</a:t>
            </a:r>
          </a:p>
          <a:p>
            <a:pPr algn="ctr"/>
            <a:r>
              <a:rPr lang="en-US" sz="4400" dirty="0" smtClean="0"/>
              <a:t>Fire Rescue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04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Deepwater Horizon </a:t>
            </a:r>
            <a:endParaRPr lang="en-US" dirty="0"/>
          </a:p>
        </p:txBody>
      </p:sp>
      <p:pic>
        <p:nvPicPr>
          <p:cNvPr id="6" name="6GMIVaAkPA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49787" y="1474787"/>
            <a:ext cx="7682066" cy="4517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8" y="1474787"/>
            <a:ext cx="3011587" cy="2148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5" y="4197187"/>
            <a:ext cx="2853580" cy="1794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135" y="4148620"/>
            <a:ext cx="260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SEACOR PRIDE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074410" y="3087525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11 KIA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489</Words>
  <Application>Microsoft Office PowerPoint</Application>
  <PresentationFormat>Widescreen</PresentationFormat>
  <Paragraphs>108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EMS: What Hurts and Helps</vt:lpstr>
      <vt:lpstr>Academy to Academy</vt:lpstr>
      <vt:lpstr>Mayday</vt:lpstr>
      <vt:lpstr>Grey Matter</vt:lpstr>
      <vt:lpstr>Life Saving Award   Violence</vt:lpstr>
      <vt:lpstr>Suicides     Rescues/Recoveries</vt:lpstr>
      <vt:lpstr>Moral Injuries     </vt:lpstr>
      <vt:lpstr>PowerPoint Presentation</vt:lpstr>
      <vt:lpstr>Deepwater Horizon </vt:lpstr>
      <vt:lpstr>Kalamazoo Enbridge</vt:lpstr>
      <vt:lpstr>Line of Duty Death</vt:lpstr>
      <vt:lpstr>Aftermath</vt:lpstr>
      <vt:lpstr>Game Change </vt:lpstr>
      <vt:lpstr>Education &amp; Publication</vt:lpstr>
      <vt:lpstr>PowerPoint Presentation</vt:lpstr>
      <vt:lpstr>Who We Are</vt:lpstr>
      <vt:lpstr>Consulting</vt:lpstr>
      <vt:lpstr>Regional Peer Teams</vt:lpstr>
      <vt:lpstr>Training</vt:lpstr>
      <vt:lpstr>Counseling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EMS: What hurts and helps?</dc:title>
  <dc:creator>Matthew Carlson</dc:creator>
  <cp:lastModifiedBy>Matthew Carlson</cp:lastModifiedBy>
  <cp:revision>21</cp:revision>
  <dcterms:created xsi:type="dcterms:W3CDTF">2017-09-11T03:38:19Z</dcterms:created>
  <dcterms:modified xsi:type="dcterms:W3CDTF">2017-09-11T12:25:46Z</dcterms:modified>
</cp:coreProperties>
</file>