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1"/>
  </p:notesMasterIdLst>
  <p:sldIdLst>
    <p:sldId id="257" r:id="rId4"/>
    <p:sldId id="258" r:id="rId5"/>
    <p:sldId id="259" r:id="rId6"/>
    <p:sldId id="283" r:id="rId7"/>
    <p:sldId id="261" r:id="rId8"/>
    <p:sldId id="262" r:id="rId9"/>
    <p:sldId id="263" r:id="rId10"/>
    <p:sldId id="264" r:id="rId11"/>
    <p:sldId id="260" r:id="rId12"/>
    <p:sldId id="265" r:id="rId13"/>
    <p:sldId id="266" r:id="rId14"/>
    <p:sldId id="267" r:id="rId15"/>
    <p:sldId id="268" r:id="rId16"/>
    <p:sldId id="269" r:id="rId17"/>
    <p:sldId id="270" r:id="rId18"/>
    <p:sldId id="271" r:id="rId19"/>
    <p:sldId id="272" r:id="rId20"/>
    <p:sldId id="282" r:id="rId21"/>
    <p:sldId id="273" r:id="rId22"/>
    <p:sldId id="274" r:id="rId23"/>
    <p:sldId id="275" r:id="rId24"/>
    <p:sldId id="276" r:id="rId25"/>
    <p:sldId id="277" r:id="rId26"/>
    <p:sldId id="278" r:id="rId27"/>
    <p:sldId id="279" r:id="rId28"/>
    <p:sldId id="280" r:id="rId29"/>
    <p:sldId id="281"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234" y="-102"/>
      </p:cViewPr>
      <p:guideLst>
        <p:guide orient="horz" pos="2160"/>
        <p:guide pos="2880"/>
      </p:guideLst>
    </p:cSldViewPr>
  </p:slideViewPr>
  <p:notesTextViewPr>
    <p:cViewPr>
      <p:scale>
        <a:sx n="1" d="1"/>
        <a:sy n="1" d="1"/>
      </p:scale>
      <p:origin x="0" y="0"/>
    </p:cViewPr>
  </p:notesTextViewPr>
  <p:sorterViewPr>
    <p:cViewPr>
      <p:scale>
        <a:sx n="100" d="100"/>
        <a:sy n="100" d="100"/>
      </p:scale>
      <p:origin x="0" y="42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641294838145238E-2"/>
          <c:y val="7.4548702245552642E-2"/>
          <c:w val="0.69070538057742781"/>
          <c:h val="0.8326195683872849"/>
        </c:manualLayout>
      </c:layout>
      <c:lineChart>
        <c:grouping val="standard"/>
        <c:varyColors val="0"/>
        <c:ser>
          <c:idx val="0"/>
          <c:order val="0"/>
          <c:tx>
            <c:strRef>
              <c:f>Sheet1!$B$2</c:f>
              <c:strCache>
                <c:ptCount val="1"/>
                <c:pt idx="0">
                  <c:v>Arizona</c:v>
                </c:pt>
              </c:strCache>
            </c:strRef>
          </c:tx>
          <c:dLbls>
            <c:dLblPos val="t"/>
            <c:showLegendKey val="0"/>
            <c:showVal val="1"/>
            <c:showCatName val="0"/>
            <c:showSerName val="0"/>
            <c:showPercent val="0"/>
            <c:showBubbleSize val="0"/>
            <c:showLeaderLines val="0"/>
          </c:dLbls>
          <c:cat>
            <c:numRef>
              <c:f>Sheet1!$A$3:$A$9</c:f>
              <c:numCache>
                <c:formatCode>General</c:formatCode>
                <c:ptCount val="7"/>
                <c:pt idx="0">
                  <c:v>2009</c:v>
                </c:pt>
                <c:pt idx="1">
                  <c:v>2010</c:v>
                </c:pt>
                <c:pt idx="2">
                  <c:v>2011</c:v>
                </c:pt>
                <c:pt idx="3">
                  <c:v>2012</c:v>
                </c:pt>
                <c:pt idx="4">
                  <c:v>2013</c:v>
                </c:pt>
                <c:pt idx="5">
                  <c:v>2014</c:v>
                </c:pt>
                <c:pt idx="6">
                  <c:v>2015</c:v>
                </c:pt>
              </c:numCache>
            </c:numRef>
          </c:cat>
          <c:val>
            <c:numRef>
              <c:f>Sheet1!$B$3:$B$9</c:f>
              <c:numCache>
                <c:formatCode>0.0</c:formatCode>
                <c:ptCount val="7"/>
                <c:pt idx="0">
                  <c:v>16.725383497787401</c:v>
                </c:pt>
                <c:pt idx="1">
                  <c:v>16.992954610263698</c:v>
                </c:pt>
                <c:pt idx="2">
                  <c:v>17.8519666311064</c:v>
                </c:pt>
                <c:pt idx="3">
                  <c:v>17.260084406203401</c:v>
                </c:pt>
                <c:pt idx="4">
                  <c:v>17.3668478242672</c:v>
                </c:pt>
                <c:pt idx="5">
                  <c:v>18.002851186628501</c:v>
                </c:pt>
                <c:pt idx="6">
                  <c:v>18.189104541978899</c:v>
                </c:pt>
              </c:numCache>
            </c:numRef>
          </c:val>
          <c:smooth val="0"/>
        </c:ser>
        <c:ser>
          <c:idx val="1"/>
          <c:order val="1"/>
          <c:tx>
            <c:strRef>
              <c:f>Sheet1!$C$2</c:f>
              <c:strCache>
                <c:ptCount val="1"/>
                <c:pt idx="0">
                  <c:v>USA</c:v>
                </c:pt>
              </c:strCache>
            </c:strRef>
          </c:tx>
          <c:dLbls>
            <c:dLblPos val="b"/>
            <c:showLegendKey val="0"/>
            <c:showVal val="1"/>
            <c:showCatName val="0"/>
            <c:showSerName val="0"/>
            <c:showPercent val="0"/>
            <c:showBubbleSize val="0"/>
            <c:showLeaderLines val="0"/>
          </c:dLbls>
          <c:cat>
            <c:numRef>
              <c:f>Sheet1!$A$3:$A$9</c:f>
              <c:numCache>
                <c:formatCode>General</c:formatCode>
                <c:ptCount val="7"/>
                <c:pt idx="0">
                  <c:v>2009</c:v>
                </c:pt>
                <c:pt idx="1">
                  <c:v>2010</c:v>
                </c:pt>
                <c:pt idx="2">
                  <c:v>2011</c:v>
                </c:pt>
                <c:pt idx="3">
                  <c:v>2012</c:v>
                </c:pt>
                <c:pt idx="4">
                  <c:v>2013</c:v>
                </c:pt>
                <c:pt idx="5">
                  <c:v>2014</c:v>
                </c:pt>
                <c:pt idx="6">
                  <c:v>2015</c:v>
                </c:pt>
              </c:numCache>
            </c:numRef>
          </c:cat>
          <c:val>
            <c:numRef>
              <c:f>Sheet1!$C$3:$C$9</c:f>
              <c:numCache>
                <c:formatCode>0.0</c:formatCode>
                <c:ptCount val="7"/>
                <c:pt idx="0">
                  <c:v>11.747933466940101</c:v>
                </c:pt>
                <c:pt idx="1">
                  <c:v>12.0831178270258</c:v>
                </c:pt>
                <c:pt idx="2">
                  <c:v>12.3153970768132</c:v>
                </c:pt>
                <c:pt idx="3">
                  <c:v>12.525813116660199</c:v>
                </c:pt>
                <c:pt idx="4">
                  <c:v>12.5505357599875</c:v>
                </c:pt>
                <c:pt idx="5">
                  <c:v>12.927445470022899</c:v>
                </c:pt>
                <c:pt idx="6">
                  <c:v>13.25668560527</c:v>
                </c:pt>
              </c:numCache>
            </c:numRef>
          </c:val>
          <c:smooth val="0"/>
        </c:ser>
        <c:dLbls>
          <c:showLegendKey val="0"/>
          <c:showVal val="0"/>
          <c:showCatName val="0"/>
          <c:showSerName val="0"/>
          <c:showPercent val="0"/>
          <c:showBubbleSize val="0"/>
        </c:dLbls>
        <c:marker val="1"/>
        <c:smooth val="0"/>
        <c:axId val="103782656"/>
        <c:axId val="103784448"/>
      </c:lineChart>
      <c:catAx>
        <c:axId val="103782656"/>
        <c:scaling>
          <c:orientation val="minMax"/>
        </c:scaling>
        <c:delete val="0"/>
        <c:axPos val="b"/>
        <c:numFmt formatCode="General" sourceLinked="1"/>
        <c:majorTickMark val="none"/>
        <c:minorTickMark val="none"/>
        <c:tickLblPos val="nextTo"/>
        <c:crossAx val="103784448"/>
        <c:crosses val="autoZero"/>
        <c:auto val="1"/>
        <c:lblAlgn val="ctr"/>
        <c:lblOffset val="100"/>
        <c:noMultiLvlLbl val="0"/>
      </c:catAx>
      <c:valAx>
        <c:axId val="103784448"/>
        <c:scaling>
          <c:orientation val="minMax"/>
        </c:scaling>
        <c:delete val="0"/>
        <c:axPos val="l"/>
        <c:numFmt formatCode="0.0" sourceLinked="1"/>
        <c:majorTickMark val="out"/>
        <c:minorTickMark val="none"/>
        <c:tickLblPos val="nextTo"/>
        <c:crossAx val="103782656"/>
        <c:crosses val="autoZero"/>
        <c:crossBetween val="between"/>
      </c:valAx>
    </c:plotArea>
    <c:legend>
      <c:legendPos val="r"/>
      <c:layout>
        <c:manualLayout>
          <c:xMode val="edge"/>
          <c:yMode val="edge"/>
          <c:x val="0.83370358219111496"/>
          <c:y val="0.55518151606630461"/>
          <c:w val="0.12462975114221833"/>
          <c:h val="0.14217968640044118"/>
        </c:manualLayout>
      </c:layout>
      <c:overlay val="0"/>
    </c:legend>
    <c:plotVisOnly val="1"/>
    <c:dispBlanksAs val="gap"/>
    <c:showDLblsOverMax val="0"/>
  </c:chart>
  <c:txPr>
    <a:bodyPr/>
    <a:lstStyle/>
    <a:p>
      <a:pPr>
        <a:defRPr sz="1600" b="1"/>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65A9F-A506-4B93-9F70-FF67ECE4287F}" type="datetimeFigureOut">
              <a:rPr lang="en-US" smtClean="0"/>
              <a:t>9/14/2017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38A961-1171-4995-BC91-0B2ED1F7620C}" type="slidenum">
              <a:rPr lang="en-US" smtClean="0"/>
              <a:t>‹#›</a:t>
            </a:fld>
            <a:endParaRPr lang="en-US"/>
          </a:p>
        </p:txBody>
      </p:sp>
    </p:spTree>
    <p:extLst>
      <p:ext uri="{BB962C8B-B14F-4D97-AF65-F5344CB8AC3E}">
        <p14:creationId xmlns:p14="http://schemas.microsoft.com/office/powerpoint/2010/main" val="71253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7DCF5-5648-4719-8082-D77F6A5394B7}"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41977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F7DCF5-5648-4719-8082-D77F6A5394B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17574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182449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4278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64278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6845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059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7"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601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5351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3296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6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5333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1014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73809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8870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8588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859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594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6248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3198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1547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4"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4"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10299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374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08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6970192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210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890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702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2C34B-FDD4-4ACB-BE15-270A3716D57C}" type="datetimeFigureOut">
              <a:rPr lang="en-US">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ED8B50C-286D-456E-9D94-28093C87EE0A}"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317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80"/>
            <a:ext cx="2133600" cy="365125"/>
          </a:xfrm>
          <a:prstGeom prst="rect">
            <a:avLst/>
          </a:prstGeom>
        </p:spPr>
        <p:txBody>
          <a:bodyPr/>
          <a:lstStyle/>
          <a:p>
            <a:pPr defTabSz="457200"/>
            <a:fld id="{3A20BA2D-33BB-8E4D-AC1C-BEB3ED73C540}" type="datetimeFigureOut">
              <a:rPr lang="en-US">
                <a:solidFill>
                  <a:prstClr val="black"/>
                </a:solidFill>
              </a:rPr>
              <a:pPr defTabSz="457200"/>
              <a:t>9/14/2017</a:t>
            </a:fld>
            <a:endParaRPr lang="en-US">
              <a:solidFill>
                <a:prstClr val="black"/>
              </a:solidFill>
            </a:endParaRPr>
          </a:p>
        </p:txBody>
      </p:sp>
      <p:sp>
        <p:nvSpPr>
          <p:cNvPr id="6" name="Footer Placeholder 5"/>
          <p:cNvSpPr>
            <a:spLocks noGrp="1"/>
          </p:cNvSpPr>
          <p:nvPr>
            <p:ph type="ftr" sz="quarter" idx="11"/>
          </p:nvPr>
        </p:nvSpPr>
        <p:spPr>
          <a:xfrm>
            <a:off x="3124200" y="6356380"/>
            <a:ext cx="2895600" cy="365125"/>
          </a:xfrm>
          <a:prstGeom prst="rect">
            <a:avLst/>
          </a:prstGeom>
        </p:spPr>
        <p:txBody>
          <a:bodyPr/>
          <a:lstStyle/>
          <a:p>
            <a:pPr defTabSz="457200"/>
            <a:endParaRPr lang="en-US">
              <a:solidFill>
                <a:prstClr val="black"/>
              </a:solidFill>
            </a:endParaRPr>
          </a:p>
        </p:txBody>
      </p:sp>
      <p:sp>
        <p:nvSpPr>
          <p:cNvPr id="7" name="Slide Number Placeholder 6"/>
          <p:cNvSpPr>
            <a:spLocks noGrp="1"/>
          </p:cNvSpPr>
          <p:nvPr>
            <p:ph type="sldNum" sz="quarter" idx="12"/>
          </p:nvPr>
        </p:nvSpPr>
        <p:spPr>
          <a:xfrm>
            <a:off x="6553200" y="6356380"/>
            <a:ext cx="2133600" cy="365125"/>
          </a:xfrm>
          <a:prstGeom prst="rect">
            <a:avLst/>
          </a:prstGeom>
        </p:spPr>
        <p:txBody>
          <a:bodyPr/>
          <a:lstStyle/>
          <a:p>
            <a:pPr defTabSz="457200"/>
            <a:fld id="{B3DE253F-F01B-0744-BF62-46202CEFA61C}" type="slidenum">
              <a:rPr lang="en-US">
                <a:solidFill>
                  <a:prstClr val="black"/>
                </a:solidFill>
              </a:rPr>
              <a:pPr defTabSz="457200"/>
              <a:t>‹#›</a:t>
            </a:fld>
            <a:endParaRPr lang="en-US">
              <a:solidFill>
                <a:prstClr val="black"/>
              </a:solidFill>
            </a:endParaRPr>
          </a:p>
        </p:txBody>
      </p:sp>
    </p:spTree>
    <p:extLst>
      <p:ext uri="{BB962C8B-B14F-4D97-AF65-F5344CB8AC3E}">
        <p14:creationId xmlns:p14="http://schemas.microsoft.com/office/powerpoint/2010/main" val="3972729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18254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05448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50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7668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12909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12340-3_ADHS_CorpID_PPT temp 4.3_V4_1.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171823"/>
            <a:ext cx="9144000" cy="6858000"/>
          </a:xfrm>
          <a:prstGeom prst="rect">
            <a:avLst/>
          </a:prstGeom>
        </p:spPr>
      </p:pic>
    </p:spTree>
    <p:extLst>
      <p:ext uri="{BB962C8B-B14F-4D97-AF65-F5344CB8AC3E}">
        <p14:creationId xmlns:p14="http://schemas.microsoft.com/office/powerpoint/2010/main" val="815226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3A7E0-D2E4-492D-85E2-BCEC9905D478}" type="datetimeFigureOut">
              <a:rPr lang="en-US" smtClean="0">
                <a:solidFill>
                  <a:prstClr val="black">
                    <a:tint val="75000"/>
                  </a:prstClr>
                </a:solidFill>
              </a:rPr>
              <a:pPr/>
              <a:t>9/14/2017</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7AEEBD-0019-4CF1-B3C9-30D1AB0152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9957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2C34B-FDD4-4ACB-BE15-270A3716D57C}" type="datetimeFigureOut">
              <a:rPr lang="en-US" smtClean="0">
                <a:solidFill>
                  <a:prstClr val="black">
                    <a:tint val="75000"/>
                  </a:prstClr>
                </a:solidFill>
              </a:rPr>
              <a:pPr/>
              <a:t>9/14/2017</a:t>
            </a:fld>
            <a:endParaRPr lang="en-US" smtClean="0">
              <a:solidFill>
                <a:prstClr val="black">
                  <a:tint val="75000"/>
                </a:prstClr>
              </a:solidFill>
            </a:endParaRPr>
          </a:p>
        </p:txBody>
      </p:sp>
      <p:sp>
        <p:nvSpPr>
          <p:cNvPr id="5" name="Footer Placeholder 4"/>
          <p:cNvSpPr>
            <a:spLocks noGrp="1"/>
          </p:cNvSpPr>
          <p:nvPr>
            <p:ph type="ftr" sz="quarter" idx="3"/>
          </p:nvPr>
        </p:nvSpPr>
        <p:spPr>
          <a:xfrm>
            <a:off x="3124200" y="635636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553200" y="635636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8B50C-286D-456E-9D94-28093C87EE0A}"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1184422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bi.nlm.nih.gov/pubmed/24707591" TargetMode="External"/><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injury/wisqars" TargetMode="Externa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wshour-tc.pbs.org/newshour/wp-content/uploads/2014/02/200158780-001.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 y="-41349"/>
            <a:ext cx="9144001" cy="5941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4264" y="368227"/>
            <a:ext cx="7772400" cy="1362075"/>
          </a:xfrm>
        </p:spPr>
        <p:txBody>
          <a:bodyPr>
            <a:normAutofit/>
          </a:bodyPr>
          <a:lstStyle/>
          <a:p>
            <a:pPr algn="ctr"/>
            <a:r>
              <a:rPr lang="en-US" dirty="0" smtClean="0"/>
              <a:t>EMT Suicide</a:t>
            </a:r>
            <a:br>
              <a:rPr lang="en-US" dirty="0" smtClean="0"/>
            </a:br>
            <a:r>
              <a:rPr lang="en-US" dirty="0" smtClean="0"/>
              <a:t>September 15, 2017</a:t>
            </a:r>
            <a:endParaRPr lang="en-US" dirty="0"/>
          </a:p>
        </p:txBody>
      </p:sp>
      <p:sp>
        <p:nvSpPr>
          <p:cNvPr id="5" name="Text Placeholder 4"/>
          <p:cNvSpPr>
            <a:spLocks noGrp="1"/>
          </p:cNvSpPr>
          <p:nvPr>
            <p:ph type="body" idx="1"/>
          </p:nvPr>
        </p:nvSpPr>
        <p:spPr/>
        <p:txBody>
          <a:bodyPr/>
          <a:lstStyle/>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912" y="4304102"/>
            <a:ext cx="4452938"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53623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20.patchcdn.com/users/22881893/20170101/022511/styles/T600x450/public/article_images/police_fire_lights_dark-1471474518-7182-1483298703-4934.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914400"/>
            <a:ext cx="9144000" cy="807432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609600" y="1"/>
            <a:ext cx="8242180" cy="1325563"/>
          </a:xfrm>
        </p:spPr>
        <p:txBody>
          <a:bodyPr>
            <a:normAutofit/>
          </a:bodyPr>
          <a:lstStyle/>
          <a:p>
            <a:r>
              <a:rPr lang="en-US" sz="3600" b="1" dirty="0" smtClean="0"/>
              <a:t>Law enforcement suicide: a national analysis</a:t>
            </a:r>
            <a:endParaRPr lang="en-US" sz="3600" dirty="0"/>
          </a:p>
        </p:txBody>
      </p:sp>
      <p:sp>
        <p:nvSpPr>
          <p:cNvPr id="5" name="Content Placeholder 4"/>
          <p:cNvSpPr>
            <a:spLocks noGrp="1"/>
          </p:cNvSpPr>
          <p:nvPr>
            <p:ph idx="1"/>
          </p:nvPr>
        </p:nvSpPr>
        <p:spPr>
          <a:xfrm>
            <a:off x="228600" y="1428811"/>
            <a:ext cx="8686800" cy="4351338"/>
          </a:xfrm>
        </p:spPr>
        <p:txBody>
          <a:bodyPr>
            <a:noAutofit/>
          </a:bodyPr>
          <a:lstStyle/>
          <a:p>
            <a:r>
              <a:rPr lang="en-US" sz="3200" dirty="0" smtClean="0"/>
              <a:t>CDC &amp; National Institute for Occupational Safety and Health National Occupational Mortality Surveillance data</a:t>
            </a:r>
          </a:p>
          <a:p>
            <a:endParaRPr lang="en-US" sz="3200" dirty="0" smtClean="0"/>
          </a:p>
          <a:p>
            <a:r>
              <a:rPr lang="en-US" sz="3200" dirty="0" smtClean="0"/>
              <a:t>Police and corrections officers</a:t>
            </a:r>
          </a:p>
          <a:p>
            <a:endParaRPr lang="en-US" sz="3200" dirty="0" smtClean="0"/>
          </a:p>
          <a:p>
            <a:r>
              <a:rPr lang="en-US" sz="3200" dirty="0" smtClean="0"/>
              <a:t>Proportionate mortality ratios (PMRs) for suicide were significantly higher for all races and sexes combined = 1.69, 95% CI = 150-191, p &lt; 0.01, 264 deaths</a:t>
            </a:r>
          </a:p>
          <a:p>
            <a:pPr marL="0" indent="0">
              <a:buNone/>
            </a:pPr>
            <a:r>
              <a:rPr lang="en-US" sz="3200" dirty="0" smtClean="0"/>
              <a:t> </a:t>
            </a:r>
          </a:p>
        </p:txBody>
      </p:sp>
      <p:sp>
        <p:nvSpPr>
          <p:cNvPr id="9" name="Rectangle 8"/>
          <p:cNvSpPr/>
          <p:nvPr/>
        </p:nvSpPr>
        <p:spPr>
          <a:xfrm>
            <a:off x="451568" y="6482614"/>
            <a:ext cx="4401654" cy="369332"/>
          </a:xfrm>
          <a:prstGeom prst="rect">
            <a:avLst/>
          </a:prstGeom>
        </p:spPr>
        <p:txBody>
          <a:bodyPr wrap="none">
            <a:spAutoFit/>
          </a:bodyPr>
          <a:lstStyle/>
          <a:p>
            <a:r>
              <a:rPr lang="en-US" b="1" dirty="0" err="1">
                <a:solidFill>
                  <a:prstClr val="black"/>
                </a:solidFill>
                <a:hlinkClick r:id="rId3" tooltip="International journal of emergency mental health."/>
              </a:rPr>
              <a:t>Int</a:t>
            </a:r>
            <a:r>
              <a:rPr lang="en-US" b="1" dirty="0">
                <a:solidFill>
                  <a:prstClr val="black"/>
                </a:solidFill>
                <a:hlinkClick r:id="rId3" tooltip="International journal of emergency mental health."/>
              </a:rPr>
              <a:t> J </a:t>
            </a:r>
            <a:r>
              <a:rPr lang="en-US" b="1" dirty="0" err="1">
                <a:solidFill>
                  <a:prstClr val="black"/>
                </a:solidFill>
                <a:hlinkClick r:id="rId3" tooltip="International journal of emergency mental health."/>
              </a:rPr>
              <a:t>Emerg</a:t>
            </a:r>
            <a:r>
              <a:rPr lang="en-US" b="1" dirty="0">
                <a:solidFill>
                  <a:prstClr val="black"/>
                </a:solidFill>
                <a:hlinkClick r:id="rId3" tooltip="International journal of emergency mental health."/>
              </a:rPr>
              <a:t> </a:t>
            </a:r>
            <a:r>
              <a:rPr lang="en-US" b="1" dirty="0" err="1">
                <a:solidFill>
                  <a:prstClr val="black"/>
                </a:solidFill>
                <a:hlinkClick r:id="rId3" tooltip="International journal of emergency mental health."/>
              </a:rPr>
              <a:t>Ment</a:t>
            </a:r>
            <a:r>
              <a:rPr lang="en-US" b="1" dirty="0">
                <a:solidFill>
                  <a:prstClr val="black"/>
                </a:solidFill>
                <a:hlinkClick r:id="rId3" tooltip="International journal of emergency mental health."/>
              </a:rPr>
              <a:t> Health</a:t>
            </a:r>
            <a:r>
              <a:rPr lang="en-US" dirty="0">
                <a:solidFill>
                  <a:prstClr val="black"/>
                </a:solidFill>
                <a:hlinkClick r:id="rId3" tooltip="International journal of emergency mental health."/>
              </a:rPr>
              <a:t>.</a:t>
            </a:r>
            <a:r>
              <a:rPr lang="en-US" dirty="0">
                <a:solidFill>
                  <a:prstClr val="black"/>
                </a:solidFill>
              </a:rPr>
              <a:t> 2013;15(4):289-97.</a:t>
            </a:r>
          </a:p>
        </p:txBody>
      </p:sp>
    </p:spTree>
    <p:extLst>
      <p:ext uri="{BB962C8B-B14F-4D97-AF65-F5344CB8AC3E}">
        <p14:creationId xmlns:p14="http://schemas.microsoft.com/office/powerpoint/2010/main" val="37659745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clrChange>
              <a:clrFrom>
                <a:srgbClr val="131010"/>
              </a:clrFrom>
              <a:clrTo>
                <a:srgbClr val="131010">
                  <a:alpha val="0"/>
                </a:srgbClr>
              </a:clrTo>
            </a:clrChange>
            <a:lum bright="70000" contrast="-70000"/>
            <a:extLst>
              <a:ext uri="{BEBA8EAE-BF5A-486C-A8C5-ECC9F3942E4B}">
                <a14:imgProps xmlns:a14="http://schemas.microsoft.com/office/drawing/2010/main">
                  <a14:imgLayer r:embed="rId3">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0" y="0"/>
            <a:ext cx="9144000" cy="6989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483574" y="255589"/>
            <a:ext cx="7886700" cy="1325563"/>
          </a:xfrm>
        </p:spPr>
        <p:txBody>
          <a:bodyPr/>
          <a:lstStyle/>
          <a:p>
            <a:pPr algn="ctr"/>
            <a:r>
              <a:rPr lang="en-US" b="1" dirty="0" smtClean="0"/>
              <a:t>Recent National EMCT Survey</a:t>
            </a:r>
            <a:endParaRPr lang="en-US" b="1" dirty="0"/>
          </a:p>
        </p:txBody>
      </p:sp>
      <p:sp>
        <p:nvSpPr>
          <p:cNvPr id="3" name="Content Placeholder 2"/>
          <p:cNvSpPr>
            <a:spLocks noGrp="1"/>
          </p:cNvSpPr>
          <p:nvPr>
            <p:ph idx="1"/>
          </p:nvPr>
        </p:nvSpPr>
        <p:spPr>
          <a:xfrm>
            <a:off x="628650" y="1761137"/>
            <a:ext cx="7886700" cy="5056910"/>
          </a:xfrm>
        </p:spPr>
        <p:txBody>
          <a:bodyPr>
            <a:normAutofit fontScale="92500" lnSpcReduction="20000"/>
          </a:bodyPr>
          <a:lstStyle/>
          <a:p>
            <a:r>
              <a:rPr lang="en-US" dirty="0" smtClean="0">
                <a:effectLst/>
              </a:rPr>
              <a:t>4,022 respondents</a:t>
            </a:r>
          </a:p>
          <a:p>
            <a:endParaRPr lang="en-US" dirty="0" smtClean="0">
              <a:effectLst/>
            </a:endParaRPr>
          </a:p>
          <a:p>
            <a:r>
              <a:rPr lang="en-US" dirty="0" smtClean="0">
                <a:effectLst/>
              </a:rPr>
              <a:t>3,447 (86%) experienced critical stress</a:t>
            </a:r>
          </a:p>
          <a:p>
            <a:endParaRPr lang="en-US" dirty="0" smtClean="0">
              <a:effectLst/>
            </a:endParaRPr>
          </a:p>
          <a:p>
            <a:r>
              <a:rPr lang="en-US" dirty="0" smtClean="0">
                <a:effectLst/>
              </a:rPr>
              <a:t>1,383 (37%) of the respondents had contemplated suicide and </a:t>
            </a:r>
          </a:p>
          <a:p>
            <a:endParaRPr lang="en-US" dirty="0"/>
          </a:p>
          <a:p>
            <a:r>
              <a:rPr lang="en-US" dirty="0" smtClean="0">
                <a:effectLst/>
              </a:rPr>
              <a:t>225 (6.6%) had actually tried to take their own life</a:t>
            </a:r>
          </a:p>
          <a:p>
            <a:endParaRPr lang="en-US" b="1" dirty="0" smtClean="0">
              <a:effectLst/>
            </a:endParaRPr>
          </a:p>
          <a:p>
            <a:r>
              <a:rPr lang="en-US" b="1" i="1" dirty="0" smtClean="0">
                <a:effectLst/>
              </a:rPr>
              <a:t>These statistics are roughly 10 times greater than the national average for adults in America, according to a study done by the Centers for Disease Control and Prevention in 2012.</a:t>
            </a:r>
            <a:endParaRPr lang="en-US" b="1" i="1"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1121935"/>
            <a:ext cx="1676400" cy="2275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73402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3727" y="1192429"/>
            <a:ext cx="6420873" cy="4238367"/>
          </a:xfrm>
          <a:prstGeom prst="rect">
            <a:avLst/>
          </a:prstGeom>
        </p:spPr>
      </p:pic>
    </p:spTree>
    <p:extLst>
      <p:ext uri="{BB962C8B-B14F-4D97-AF65-F5344CB8AC3E}">
        <p14:creationId xmlns:p14="http://schemas.microsoft.com/office/powerpoint/2010/main" val="2182967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b="1" dirty="0" smtClean="0"/>
              <a:t>PICO Study Question:</a:t>
            </a:r>
            <a:endParaRPr lang="en-US" b="1" dirty="0"/>
          </a:p>
        </p:txBody>
      </p:sp>
      <p:sp>
        <p:nvSpPr>
          <p:cNvPr id="5" name="Content Placeholder 4"/>
          <p:cNvSpPr>
            <a:spLocks noGrp="1"/>
          </p:cNvSpPr>
          <p:nvPr>
            <p:ph idx="1"/>
          </p:nvPr>
        </p:nvSpPr>
        <p:spPr>
          <a:xfrm>
            <a:off x="232913" y="1825625"/>
            <a:ext cx="8911087" cy="4351338"/>
          </a:xfrm>
          <a:ln>
            <a:solidFill>
              <a:schemeClr val="accent1"/>
            </a:solidFill>
          </a:ln>
        </p:spPr>
        <p:txBody>
          <a:bodyPr>
            <a:normAutofit fontScale="92500" lnSpcReduction="10000"/>
          </a:bodyPr>
          <a:lstStyle/>
          <a:p>
            <a:endParaRPr lang="en-US" dirty="0"/>
          </a:p>
          <a:p>
            <a:pPr marL="0" indent="0">
              <a:buNone/>
            </a:pPr>
            <a:r>
              <a:rPr lang="en-US" sz="3600" b="1" dirty="0" smtClean="0"/>
              <a:t>Population:  </a:t>
            </a:r>
            <a:r>
              <a:rPr lang="en-US" sz="3600" dirty="0" smtClean="0"/>
              <a:t>EMTs in Arizona</a:t>
            </a:r>
            <a:br>
              <a:rPr lang="en-US" sz="3600" dirty="0" smtClean="0"/>
            </a:br>
            <a:r>
              <a:rPr lang="en-US" sz="3600" b="1" dirty="0" smtClean="0"/>
              <a:t/>
            </a:r>
            <a:br>
              <a:rPr lang="en-US" sz="3600" b="1" dirty="0" smtClean="0"/>
            </a:br>
            <a:r>
              <a:rPr lang="en-US" sz="3600" b="1" dirty="0" smtClean="0"/>
              <a:t>Intervention:  </a:t>
            </a:r>
            <a:r>
              <a:rPr lang="en-US" sz="3600" dirty="0" smtClean="0"/>
              <a:t>Observational Study</a:t>
            </a:r>
            <a:r>
              <a:rPr lang="en-US" sz="3600" b="1" dirty="0" smtClean="0"/>
              <a:t/>
            </a:r>
            <a:br>
              <a:rPr lang="en-US" sz="3600" b="1" dirty="0" smtClean="0"/>
            </a:br>
            <a:r>
              <a:rPr lang="en-US" sz="3600" b="1" dirty="0" smtClean="0"/>
              <a:t/>
            </a:r>
            <a:br>
              <a:rPr lang="en-US" sz="3600" b="1" dirty="0" smtClean="0"/>
            </a:br>
            <a:r>
              <a:rPr lang="en-US" sz="3600" b="1" dirty="0" smtClean="0"/>
              <a:t>Comparison:  </a:t>
            </a:r>
            <a:r>
              <a:rPr lang="en-US" sz="3600" dirty="0" smtClean="0"/>
              <a:t>EMT vs non-EMT proportion of death by suicide</a:t>
            </a:r>
            <a:r>
              <a:rPr lang="en-US" sz="3600" b="1" dirty="0"/>
              <a:t/>
            </a:r>
            <a:br>
              <a:rPr lang="en-US" sz="3600" b="1" dirty="0"/>
            </a:br>
            <a:r>
              <a:rPr lang="en-US" sz="3600" b="1" dirty="0"/>
              <a:t/>
            </a:r>
            <a:br>
              <a:rPr lang="en-US" sz="3600" b="1" dirty="0"/>
            </a:br>
            <a:r>
              <a:rPr lang="en-US" sz="3600" b="1" dirty="0"/>
              <a:t>Outcome</a:t>
            </a:r>
            <a:r>
              <a:rPr lang="en-US" sz="3600" b="1" dirty="0" smtClean="0"/>
              <a:t>: </a:t>
            </a:r>
            <a:r>
              <a:rPr lang="en-US" sz="3600" dirty="0" smtClean="0"/>
              <a:t>Underlying </a:t>
            </a:r>
            <a:r>
              <a:rPr lang="en-US" sz="3600" dirty="0"/>
              <a:t>Cause of </a:t>
            </a:r>
            <a:r>
              <a:rPr lang="en-US" sz="3600" dirty="0" smtClean="0"/>
              <a:t>Death Suicide </a:t>
            </a:r>
            <a:r>
              <a:rPr lang="en-US" sz="3600" dirty="0"/>
              <a:t>or Other </a:t>
            </a:r>
            <a:r>
              <a:rPr lang="en-US" sz="3600" dirty="0" smtClean="0"/>
              <a:t>Cause </a:t>
            </a:r>
            <a:r>
              <a:rPr lang="en-US" sz="3600" dirty="0"/>
              <a:t>based on ICD-10 </a:t>
            </a:r>
            <a:r>
              <a:rPr lang="en-US" sz="3600" dirty="0" smtClean="0"/>
              <a:t>E-Code</a:t>
            </a:r>
            <a:endParaRPr lang="en-US" sz="3600" dirty="0"/>
          </a:p>
        </p:txBody>
      </p:sp>
    </p:spTree>
    <p:extLst>
      <p:ext uri="{BB962C8B-B14F-4D97-AF65-F5344CB8AC3E}">
        <p14:creationId xmlns:p14="http://schemas.microsoft.com/office/powerpoint/2010/main" val="132775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1"/>
            <a:ext cx="7772400" cy="1143000"/>
          </a:xfrm>
        </p:spPr>
        <p:txBody>
          <a:bodyPr/>
          <a:lstStyle/>
          <a:p>
            <a:r>
              <a:rPr lang="en-US" b="1" dirty="0" smtClean="0"/>
              <a:t>Methods</a:t>
            </a:r>
            <a:endParaRPr lang="en-US" b="1" dirty="0"/>
          </a:p>
        </p:txBody>
      </p:sp>
      <p:sp>
        <p:nvSpPr>
          <p:cNvPr id="3" name="Subtitle 2"/>
          <p:cNvSpPr>
            <a:spLocks noGrp="1"/>
          </p:cNvSpPr>
          <p:nvPr>
            <p:ph type="subTitle" idx="1"/>
          </p:nvPr>
        </p:nvSpPr>
        <p:spPr>
          <a:xfrm>
            <a:off x="737559" y="1322716"/>
            <a:ext cx="7880231" cy="5535284"/>
          </a:xfrm>
        </p:spPr>
        <p:txBody>
          <a:bodyPr>
            <a:normAutofit lnSpcReduction="10000"/>
          </a:bodyPr>
          <a:lstStyle/>
          <a:p>
            <a:pPr lvl="0" algn="l"/>
            <a:r>
              <a:rPr lang="en-US" b="1" dirty="0" smtClean="0">
                <a:solidFill>
                  <a:schemeClr val="tx1"/>
                </a:solidFill>
              </a:rPr>
              <a:t>Data </a:t>
            </a:r>
            <a:r>
              <a:rPr lang="en-US" b="1" dirty="0">
                <a:solidFill>
                  <a:schemeClr val="tx1"/>
                </a:solidFill>
              </a:rPr>
              <a:t>Source:</a:t>
            </a:r>
            <a:endParaRPr lang="en-US" dirty="0">
              <a:solidFill>
                <a:schemeClr val="tx1"/>
              </a:solidFill>
            </a:endParaRPr>
          </a:p>
          <a:p>
            <a:pPr lvl="1" algn="l"/>
            <a:r>
              <a:rPr lang="en-US" dirty="0" smtClean="0">
                <a:solidFill>
                  <a:schemeClr val="tx1"/>
                </a:solidFill>
              </a:rPr>
              <a:t>Arizona </a:t>
            </a:r>
            <a:r>
              <a:rPr lang="en-US" dirty="0">
                <a:solidFill>
                  <a:schemeClr val="tx1"/>
                </a:solidFill>
              </a:rPr>
              <a:t>Vital Statistics Information Management System-Electronic Death Registry</a:t>
            </a:r>
          </a:p>
          <a:p>
            <a:pPr lvl="0" algn="l"/>
            <a:r>
              <a:rPr lang="en-US" b="1" dirty="0">
                <a:solidFill>
                  <a:schemeClr val="tx1"/>
                </a:solidFill>
              </a:rPr>
              <a:t>Study Population:</a:t>
            </a:r>
            <a:endParaRPr lang="en-US" dirty="0">
              <a:solidFill>
                <a:schemeClr val="tx1"/>
              </a:solidFill>
            </a:endParaRPr>
          </a:p>
          <a:p>
            <a:pPr lvl="1" algn="l"/>
            <a:r>
              <a:rPr lang="en-US" dirty="0">
                <a:solidFill>
                  <a:schemeClr val="tx1"/>
                </a:solidFill>
              </a:rPr>
              <a:t>Seven Years: January 1</a:t>
            </a:r>
            <a:r>
              <a:rPr lang="en-US" baseline="30000" dirty="0">
                <a:solidFill>
                  <a:schemeClr val="tx1"/>
                </a:solidFill>
              </a:rPr>
              <a:t>st</a:t>
            </a:r>
            <a:r>
              <a:rPr lang="en-US" dirty="0">
                <a:solidFill>
                  <a:schemeClr val="tx1"/>
                </a:solidFill>
              </a:rPr>
              <a:t> 2009-December 31</a:t>
            </a:r>
            <a:r>
              <a:rPr lang="en-US" baseline="30000" dirty="0">
                <a:solidFill>
                  <a:schemeClr val="tx1"/>
                </a:solidFill>
              </a:rPr>
              <a:t>st</a:t>
            </a:r>
            <a:r>
              <a:rPr lang="en-US" dirty="0">
                <a:solidFill>
                  <a:schemeClr val="tx1"/>
                </a:solidFill>
              </a:rPr>
              <a:t> 2015</a:t>
            </a:r>
          </a:p>
          <a:p>
            <a:pPr lvl="1" algn="l"/>
            <a:r>
              <a:rPr lang="en-US" dirty="0">
                <a:solidFill>
                  <a:schemeClr val="tx1"/>
                </a:solidFill>
              </a:rPr>
              <a:t>Adults (18 +)</a:t>
            </a:r>
          </a:p>
          <a:p>
            <a:pPr lvl="0" algn="l"/>
            <a:r>
              <a:rPr lang="en-US" b="1" dirty="0">
                <a:solidFill>
                  <a:schemeClr val="tx1"/>
                </a:solidFill>
              </a:rPr>
              <a:t>EMCT vs Non-EMCT Cohorts:</a:t>
            </a:r>
            <a:r>
              <a:rPr lang="en-US" dirty="0">
                <a:solidFill>
                  <a:schemeClr val="tx1"/>
                </a:solidFill>
              </a:rPr>
              <a:t> </a:t>
            </a:r>
          </a:p>
          <a:p>
            <a:pPr lvl="1" algn="l"/>
            <a:r>
              <a:rPr lang="en-US" dirty="0">
                <a:solidFill>
                  <a:schemeClr val="tx1"/>
                </a:solidFill>
              </a:rPr>
              <a:t>Manual review of decedent occupation free text field</a:t>
            </a:r>
          </a:p>
          <a:p>
            <a:pPr lvl="1" algn="l"/>
            <a:r>
              <a:rPr lang="en-US" dirty="0">
                <a:solidFill>
                  <a:schemeClr val="tx1"/>
                </a:solidFill>
              </a:rPr>
              <a:t>EMCT Cohort: any occupation related to Firefighter, Emergency Medical </a:t>
            </a:r>
            <a:r>
              <a:rPr lang="en-US" dirty="0"/>
              <a:t>T</a:t>
            </a:r>
            <a:r>
              <a:rPr lang="en-US" dirty="0" smtClean="0">
                <a:solidFill>
                  <a:schemeClr val="tx1"/>
                </a:solidFill>
              </a:rPr>
              <a:t>echnician </a:t>
            </a:r>
            <a:r>
              <a:rPr lang="en-US" dirty="0">
                <a:solidFill>
                  <a:schemeClr val="tx1"/>
                </a:solidFill>
              </a:rPr>
              <a:t>(</a:t>
            </a:r>
            <a:r>
              <a:rPr lang="en-US" dirty="0" smtClean="0">
                <a:solidFill>
                  <a:schemeClr val="tx1"/>
                </a:solidFill>
              </a:rPr>
              <a:t>EMCT</a:t>
            </a:r>
            <a:r>
              <a:rPr lang="en-US" dirty="0">
                <a:solidFill>
                  <a:schemeClr val="tx1"/>
                </a:solidFill>
              </a:rPr>
              <a:t>) or Paramedic </a:t>
            </a:r>
          </a:p>
          <a:p>
            <a:pPr lvl="1" algn="l"/>
            <a:r>
              <a:rPr lang="en-US" dirty="0" smtClean="0">
                <a:solidFill>
                  <a:schemeClr val="tx1"/>
                </a:solidFill>
              </a:rPr>
              <a:t>Non-EMT </a:t>
            </a:r>
            <a:r>
              <a:rPr lang="en-US" dirty="0">
                <a:solidFill>
                  <a:schemeClr val="tx1"/>
                </a:solidFill>
              </a:rPr>
              <a:t>Cohort: Aggregate of all other occupations</a:t>
            </a:r>
          </a:p>
          <a:p>
            <a:pPr lvl="0" algn="l"/>
            <a:r>
              <a:rPr lang="en-US" b="1" dirty="0">
                <a:solidFill>
                  <a:schemeClr val="tx1"/>
                </a:solidFill>
              </a:rPr>
              <a:t>Outcome:</a:t>
            </a:r>
            <a:r>
              <a:rPr lang="en-US" dirty="0">
                <a:solidFill>
                  <a:schemeClr val="tx1"/>
                </a:solidFill>
              </a:rPr>
              <a:t> Underlying Cause of Death</a:t>
            </a:r>
          </a:p>
          <a:p>
            <a:pPr lvl="1" algn="l"/>
            <a:r>
              <a:rPr lang="en-US" dirty="0">
                <a:solidFill>
                  <a:schemeClr val="tx1"/>
                </a:solidFill>
              </a:rPr>
              <a:t>Suicide or Other </a:t>
            </a:r>
            <a:r>
              <a:rPr lang="en-US" dirty="0" smtClean="0">
                <a:solidFill>
                  <a:schemeClr val="tx1"/>
                </a:solidFill>
              </a:rPr>
              <a:t>Cause </a:t>
            </a:r>
            <a:r>
              <a:rPr lang="en-US" dirty="0">
                <a:solidFill>
                  <a:schemeClr val="tx1"/>
                </a:solidFill>
              </a:rPr>
              <a:t>based on ICD-10 </a:t>
            </a:r>
            <a:r>
              <a:rPr lang="en-US" dirty="0" smtClean="0">
                <a:solidFill>
                  <a:schemeClr val="tx1"/>
                </a:solidFill>
              </a:rPr>
              <a:t>E-Code</a:t>
            </a:r>
            <a:endParaRPr lang="en-US" dirty="0">
              <a:solidFill>
                <a:schemeClr val="tx1"/>
              </a:solidFill>
            </a:endParaRPr>
          </a:p>
          <a:p>
            <a:pPr lvl="0" algn="l"/>
            <a:r>
              <a:rPr lang="en-US" b="1" dirty="0">
                <a:solidFill>
                  <a:schemeClr val="tx1"/>
                </a:solidFill>
              </a:rPr>
              <a:t>Analysis:</a:t>
            </a:r>
            <a:r>
              <a:rPr lang="en-US" dirty="0">
                <a:solidFill>
                  <a:schemeClr val="tx1"/>
                </a:solidFill>
              </a:rPr>
              <a:t> </a:t>
            </a:r>
          </a:p>
          <a:p>
            <a:pPr lvl="1" algn="l"/>
            <a:r>
              <a:rPr lang="en-US" dirty="0">
                <a:solidFill>
                  <a:schemeClr val="tx1"/>
                </a:solidFill>
              </a:rPr>
              <a:t>Odds of suicide between EMCT and Non-EMCT cohorts</a:t>
            </a:r>
          </a:p>
          <a:p>
            <a:pPr lvl="2" algn="l"/>
            <a:r>
              <a:rPr lang="en-US" dirty="0">
                <a:solidFill>
                  <a:schemeClr val="tx1"/>
                </a:solidFill>
              </a:rPr>
              <a:t> </a:t>
            </a:r>
            <a:r>
              <a:rPr lang="en-US" b="1" dirty="0">
                <a:solidFill>
                  <a:schemeClr val="tx1"/>
                </a:solidFill>
              </a:rPr>
              <a:t>Logistic regression model: adjusted for age, gender and race/ethnicity</a:t>
            </a:r>
          </a:p>
          <a:p>
            <a:endParaRPr lang="en-US" b="1" dirty="0"/>
          </a:p>
        </p:txBody>
      </p:sp>
    </p:spTree>
    <p:extLst>
      <p:ext uri="{BB962C8B-B14F-4D97-AF65-F5344CB8AC3E}">
        <p14:creationId xmlns:p14="http://schemas.microsoft.com/office/powerpoint/2010/main" val="4130199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dirty="0" smtClean="0"/>
              <a:t>Results: Demographics</a:t>
            </a:r>
            <a:endParaRPr lang="en-US" b="1" dirty="0"/>
          </a:p>
        </p:txBody>
      </p:sp>
      <p:graphicFrame>
        <p:nvGraphicFramePr>
          <p:cNvPr id="5" name="Table 4"/>
          <p:cNvGraphicFramePr>
            <a:graphicFrameLocks noGrp="1"/>
          </p:cNvGraphicFramePr>
          <p:nvPr>
            <p:extLst>
              <p:ext uri="{D42A27DB-BD31-4B8C-83A1-F6EECF244321}">
                <p14:modId xmlns:p14="http://schemas.microsoft.com/office/powerpoint/2010/main" val="2400225051"/>
              </p:ext>
            </p:extLst>
          </p:nvPr>
        </p:nvGraphicFramePr>
        <p:xfrm>
          <a:off x="914399" y="1143000"/>
          <a:ext cx="7543801" cy="5608320"/>
        </p:xfrm>
        <a:graphic>
          <a:graphicData uri="http://schemas.openxmlformats.org/drawingml/2006/table">
            <a:tbl>
              <a:tblPr/>
              <a:tblGrid>
                <a:gridCol w="2895601"/>
                <a:gridCol w="1371600"/>
                <a:gridCol w="1143000"/>
                <a:gridCol w="1066800"/>
                <a:gridCol w="1066800"/>
              </a:tblGrid>
              <a:tr h="259080">
                <a:tc rowSpan="2">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 </a:t>
                      </a:r>
                      <a:endParaRPr lang="en-US" sz="1600" dirty="0">
                        <a:effectLst/>
                        <a:latin typeface="+mn-lt"/>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gridSpan="2">
                  <a:txBody>
                    <a:bodyPr/>
                    <a:lstStyle/>
                    <a:p>
                      <a:pPr marL="0" marR="0" algn="ctr">
                        <a:lnSpc>
                          <a:spcPct val="115000"/>
                        </a:lnSpc>
                        <a:spcBef>
                          <a:spcPts val="300"/>
                        </a:spcBef>
                        <a:spcAft>
                          <a:spcPts val="300"/>
                        </a:spcAft>
                      </a:pPr>
                      <a:r>
                        <a:rPr lang="en-US" sz="1600" b="1" dirty="0" smtClean="0">
                          <a:solidFill>
                            <a:srgbClr val="000000"/>
                          </a:solidFill>
                          <a:effectLst/>
                          <a:latin typeface="Times New Roman"/>
                          <a:ea typeface="Times New Roman"/>
                        </a:rPr>
                        <a:t>Non-EMCT</a:t>
                      </a:r>
                      <a:endParaRPr lang="en-US" sz="1600" dirty="0">
                        <a:effectLst/>
                        <a:latin typeface="Times New Roman"/>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hMerge="1">
                  <a:txBody>
                    <a:bodyPr/>
                    <a:lstStyle/>
                    <a:p>
                      <a:endParaRPr lang="en-US"/>
                    </a:p>
                  </a:txBody>
                  <a:tcPr/>
                </a:tc>
                <a:tc gridSpan="2">
                  <a:txBody>
                    <a:bodyPr/>
                    <a:lstStyle/>
                    <a:p>
                      <a:pPr marL="0" marR="0" algn="ctr">
                        <a:lnSpc>
                          <a:spcPct val="115000"/>
                        </a:lnSpc>
                        <a:spcBef>
                          <a:spcPts val="300"/>
                        </a:spcBef>
                        <a:spcAft>
                          <a:spcPts val="300"/>
                        </a:spcAft>
                      </a:pPr>
                      <a:r>
                        <a:rPr lang="en-US" sz="1600" b="1" dirty="0" smtClean="0">
                          <a:solidFill>
                            <a:srgbClr val="000000"/>
                          </a:solidFill>
                          <a:effectLst/>
                          <a:latin typeface="Times New Roman"/>
                          <a:ea typeface="Times New Roman"/>
                        </a:rPr>
                        <a:t>EMCT</a:t>
                      </a:r>
                      <a:endParaRPr lang="en-US" sz="1600" dirty="0">
                        <a:effectLst/>
                        <a:latin typeface="Times New Roman"/>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hMerge="1">
                  <a:txBody>
                    <a:bodyPr/>
                    <a:lstStyle/>
                    <a:p>
                      <a:endParaRPr lang="en-US"/>
                    </a:p>
                  </a:txBody>
                  <a:tcPr/>
                </a:tc>
              </a:tr>
              <a:tr h="259080">
                <a:tc vMerge="1">
                  <a:txBody>
                    <a:bodyPr/>
                    <a:lstStyle/>
                    <a:p>
                      <a:endParaRPr lang="en-US"/>
                    </a:p>
                  </a:txBody>
                  <a:tcPr/>
                </a:tc>
                <a:tc>
                  <a:txBody>
                    <a:bodyPr/>
                    <a:lstStyle/>
                    <a:p>
                      <a:pPr marL="0" marR="0" algn="ctr">
                        <a:lnSpc>
                          <a:spcPct val="115000"/>
                        </a:lnSpc>
                        <a:spcBef>
                          <a:spcPts val="300"/>
                        </a:spcBef>
                        <a:spcAft>
                          <a:spcPts val="300"/>
                        </a:spcAft>
                      </a:pPr>
                      <a:r>
                        <a:rPr lang="en-US" sz="1600" b="1">
                          <a:solidFill>
                            <a:srgbClr val="000000"/>
                          </a:solidFill>
                          <a:effectLst/>
                          <a:latin typeface="+mn-lt"/>
                          <a:ea typeface="Times New Roman"/>
                        </a:rPr>
                        <a:t>N</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b="1">
                          <a:solidFill>
                            <a:srgbClr val="000000"/>
                          </a:solidFill>
                          <a:effectLst/>
                          <a:latin typeface="+mn-lt"/>
                          <a:ea typeface="Times New Roman"/>
                        </a:rPr>
                        <a:t>%</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N</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r>
              <a:tr h="259080">
                <a:tc>
                  <a:txBody>
                    <a:bodyPr/>
                    <a:lstStyle/>
                    <a:p>
                      <a:pPr marL="0" marR="0">
                        <a:lnSpc>
                          <a:spcPct val="115000"/>
                        </a:lnSpc>
                        <a:spcBef>
                          <a:spcPts val="300"/>
                        </a:spcBef>
                        <a:spcAft>
                          <a:spcPts val="300"/>
                        </a:spcAft>
                      </a:pPr>
                      <a:r>
                        <a:rPr lang="en-US" sz="1600" b="1" dirty="0">
                          <a:solidFill>
                            <a:srgbClr val="000000"/>
                          </a:solidFill>
                          <a:effectLst/>
                          <a:latin typeface="+mn-lt"/>
                          <a:ea typeface="Times New Roman"/>
                        </a:rPr>
                        <a:t>Total deaths from 2009 to 2015</a:t>
                      </a:r>
                      <a:endParaRPr lang="en-US" sz="160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349,793</a:t>
                      </a:r>
                      <a:endParaRPr lang="en-US" sz="1600" dirty="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100.0%</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1,205</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100.0%</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0" marR="0">
                        <a:lnSpc>
                          <a:spcPct val="115000"/>
                        </a:lnSpc>
                        <a:spcBef>
                          <a:spcPts val="300"/>
                        </a:spcBef>
                        <a:spcAft>
                          <a:spcPts val="300"/>
                        </a:spcAft>
                      </a:pPr>
                      <a:r>
                        <a:rPr lang="en-US" sz="1600" b="1" dirty="0">
                          <a:solidFill>
                            <a:srgbClr val="000000"/>
                          </a:solidFill>
                          <a:effectLst/>
                          <a:latin typeface="+mn-lt"/>
                          <a:ea typeface="Times New Roman"/>
                        </a:rPr>
                        <a:t>Age</a:t>
                      </a:r>
                      <a:endParaRPr lang="en-US" sz="160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rowSpan="2">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12,298</a:t>
                      </a:r>
                      <a:endParaRPr lang="en-US" sz="1600" dirty="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3.5%</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102</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8.4%</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18-34</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35-54</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36,194</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10.3%</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191</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15.8%</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55-74</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110,621</a:t>
                      </a:r>
                      <a:endParaRPr lang="en-US" sz="1600" dirty="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31.6%</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381</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31.6%</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&gt; 75</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190,680</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54.5%</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531</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44.0%</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0" marR="0">
                        <a:lnSpc>
                          <a:spcPct val="115000"/>
                        </a:lnSpc>
                        <a:spcBef>
                          <a:spcPts val="300"/>
                        </a:spcBef>
                        <a:spcAft>
                          <a:spcPts val="300"/>
                        </a:spcAft>
                      </a:pPr>
                      <a:r>
                        <a:rPr lang="en-US" sz="1600" b="1">
                          <a:solidFill>
                            <a:srgbClr val="000000"/>
                          </a:solidFill>
                          <a:effectLst/>
                          <a:latin typeface="+mn-lt"/>
                          <a:ea typeface="Times New Roman"/>
                        </a:rPr>
                        <a:t>Gender</a:t>
                      </a:r>
                      <a:endParaRPr lang="en-US" sz="160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184,987</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52.8%</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1,127</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93.5%</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Male</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Female</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164,806</a:t>
                      </a:r>
                      <a:endParaRPr lang="en-US" sz="1600" dirty="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47.1%</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78</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6.4%</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0" marR="0">
                        <a:lnSpc>
                          <a:spcPct val="115000"/>
                        </a:lnSpc>
                        <a:spcBef>
                          <a:spcPts val="300"/>
                        </a:spcBef>
                        <a:spcAft>
                          <a:spcPts val="300"/>
                        </a:spcAft>
                      </a:pPr>
                      <a:r>
                        <a:rPr lang="en-US" sz="1600" b="1">
                          <a:solidFill>
                            <a:srgbClr val="000000"/>
                          </a:solidFill>
                          <a:effectLst/>
                          <a:latin typeface="+mn-lt"/>
                          <a:ea typeface="Times New Roman"/>
                        </a:rPr>
                        <a:t>Race</a:t>
                      </a:r>
                      <a:endParaRPr lang="en-US" sz="160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280,766</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80.2%</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972</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80.6%</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White non-Hispanic</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Hispanic/Latino</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41,383</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11.8%</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62</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5.1%</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Black</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10,331</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2.9%</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23</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1.9%</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Asian/PI</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3,961</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1.1%</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4</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0.3%</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AI/AN</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13,352</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3.8%</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144</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11.9%</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0" marR="0">
                        <a:lnSpc>
                          <a:spcPct val="115000"/>
                        </a:lnSpc>
                        <a:spcBef>
                          <a:spcPts val="300"/>
                        </a:spcBef>
                        <a:spcAft>
                          <a:spcPts val="300"/>
                        </a:spcAft>
                      </a:pPr>
                      <a:r>
                        <a:rPr lang="en-US" sz="1600" b="1" dirty="0">
                          <a:solidFill>
                            <a:srgbClr val="000000"/>
                          </a:solidFill>
                          <a:effectLst/>
                          <a:latin typeface="+mn-lt"/>
                          <a:ea typeface="Times New Roman"/>
                        </a:rPr>
                        <a:t>Cause of death</a:t>
                      </a:r>
                      <a:endParaRPr lang="en-US" sz="160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342,018</a:t>
                      </a:r>
                      <a:endParaRPr lang="en-US" sz="160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97.7%</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dirty="0">
                          <a:solidFill>
                            <a:srgbClr val="000000"/>
                          </a:solidFill>
                          <a:effectLst/>
                          <a:latin typeface="+mn-lt"/>
                          <a:ea typeface="Times New Roman"/>
                        </a:rPr>
                        <a:t>1,142</a:t>
                      </a:r>
                      <a:endParaRPr lang="en-US" sz="1600"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rowSpan="2">
                  <a:txBody>
                    <a:bodyPr/>
                    <a:lstStyle/>
                    <a:p>
                      <a:pPr marL="0" marR="0" algn="ctr">
                        <a:lnSpc>
                          <a:spcPct val="115000"/>
                        </a:lnSpc>
                        <a:spcBef>
                          <a:spcPts val="300"/>
                        </a:spcBef>
                        <a:spcAft>
                          <a:spcPts val="300"/>
                        </a:spcAft>
                      </a:pPr>
                      <a:r>
                        <a:rPr lang="en-US" sz="1600">
                          <a:solidFill>
                            <a:srgbClr val="000000"/>
                          </a:solidFill>
                          <a:effectLst/>
                          <a:latin typeface="+mn-lt"/>
                          <a:ea typeface="Times New Roman"/>
                        </a:rPr>
                        <a:t>94.7%</a:t>
                      </a:r>
                      <a:endParaRPr lang="en-US" sz="160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Other cause</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BBBBBB"/>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259080">
                <a:tc>
                  <a:txBody>
                    <a:bodyPr/>
                    <a:lstStyle/>
                    <a:p>
                      <a:pPr marL="457200" marR="0" lvl="1">
                        <a:lnSpc>
                          <a:spcPct val="115000"/>
                        </a:lnSpc>
                        <a:spcBef>
                          <a:spcPts val="300"/>
                        </a:spcBef>
                        <a:spcAft>
                          <a:spcPts val="300"/>
                        </a:spcAft>
                      </a:pPr>
                      <a:r>
                        <a:rPr lang="en-US" sz="1600" b="0" dirty="0">
                          <a:solidFill>
                            <a:srgbClr val="000000"/>
                          </a:solidFill>
                          <a:effectLst/>
                          <a:latin typeface="+mn-lt"/>
                          <a:ea typeface="Times New Roman"/>
                        </a:rPr>
                        <a:t>Suicide</a:t>
                      </a:r>
                      <a:endParaRPr lang="en-US" sz="1600" b="0" dirty="0">
                        <a:effectLst/>
                        <a:latin typeface="+mn-lt"/>
                        <a:ea typeface="Times New Roman"/>
                      </a:endParaRPr>
                    </a:p>
                  </a:txBody>
                  <a:tcPr marL="38100" marR="381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7,775</a:t>
                      </a:r>
                      <a:endParaRPr lang="en-US" sz="1600" b="1" dirty="0">
                        <a:effectLst/>
                        <a:latin typeface="+mn-lt"/>
                        <a:ea typeface="Times New Roman"/>
                      </a:endParaRPr>
                    </a:p>
                  </a:txBody>
                  <a:tcPr marL="38100" marR="3810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2.2%</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63</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15000"/>
                        </a:lnSpc>
                        <a:spcBef>
                          <a:spcPts val="300"/>
                        </a:spcBef>
                        <a:spcAft>
                          <a:spcPts val="300"/>
                        </a:spcAft>
                      </a:pPr>
                      <a:r>
                        <a:rPr lang="en-US" sz="1600" b="1" dirty="0">
                          <a:solidFill>
                            <a:srgbClr val="000000"/>
                          </a:solidFill>
                          <a:effectLst/>
                          <a:latin typeface="+mn-lt"/>
                          <a:ea typeface="Times New Roman"/>
                        </a:rPr>
                        <a:t>5.2%</a:t>
                      </a:r>
                      <a:endParaRPr lang="en-US" sz="1600" b="1" dirty="0">
                        <a:effectLst/>
                        <a:latin typeface="+mn-lt"/>
                        <a:ea typeface="Times New Roman"/>
                      </a:endParaRPr>
                    </a:p>
                  </a:txBody>
                  <a:tcPr marL="38100" marR="38100" marT="0" marB="0"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Tree>
    <p:extLst>
      <p:ext uri="{BB962C8B-B14F-4D97-AF65-F5344CB8AC3E}">
        <p14:creationId xmlns:p14="http://schemas.microsoft.com/office/powerpoint/2010/main" val="1377536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Results: Odds of Suicide</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741492"/>
              </p:ext>
            </p:extLst>
          </p:nvPr>
        </p:nvGraphicFramePr>
        <p:xfrm>
          <a:off x="838200" y="1447800"/>
          <a:ext cx="7467600" cy="1600200"/>
        </p:xfrm>
        <a:graphic>
          <a:graphicData uri="http://schemas.openxmlformats.org/drawingml/2006/table">
            <a:tbl>
              <a:tblPr/>
              <a:tblGrid>
                <a:gridCol w="2049930"/>
                <a:gridCol w="1464235"/>
                <a:gridCol w="1171388"/>
                <a:gridCol w="1348872"/>
                <a:gridCol w="1433175"/>
              </a:tblGrid>
              <a:tr h="533400">
                <a:tc rowSpan="2">
                  <a:txBody>
                    <a:bodyPr/>
                    <a:lstStyle/>
                    <a:p>
                      <a:pPr marL="0" marR="0" algn="ctr">
                        <a:lnSpc>
                          <a:spcPct val="115000"/>
                        </a:lnSpc>
                        <a:spcBef>
                          <a:spcPts val="300"/>
                        </a:spcBef>
                        <a:spcAft>
                          <a:spcPts val="300"/>
                        </a:spcAft>
                      </a:pPr>
                      <a:r>
                        <a:rPr lang="en-US" sz="1800" b="1" dirty="0">
                          <a:solidFill>
                            <a:srgbClr val="000000"/>
                          </a:solidFill>
                          <a:effectLst/>
                          <a:latin typeface="+mn-lt"/>
                          <a:ea typeface="Times New Roman"/>
                        </a:rPr>
                        <a:t> </a:t>
                      </a:r>
                      <a:endParaRPr lang="en-US" sz="1800" dirty="0">
                        <a:effectLst/>
                        <a:latin typeface="+mn-lt"/>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gridSpan="2">
                  <a:txBody>
                    <a:bodyPr/>
                    <a:lstStyle/>
                    <a:p>
                      <a:pPr marL="0" marR="0" algn="ctr">
                        <a:lnSpc>
                          <a:spcPct val="115000"/>
                        </a:lnSpc>
                        <a:spcBef>
                          <a:spcPts val="300"/>
                        </a:spcBef>
                        <a:spcAft>
                          <a:spcPts val="300"/>
                        </a:spcAft>
                      </a:pPr>
                      <a:r>
                        <a:rPr lang="en-US" sz="1800" b="1" dirty="0" smtClean="0">
                          <a:solidFill>
                            <a:srgbClr val="000000"/>
                          </a:solidFill>
                          <a:effectLst/>
                          <a:latin typeface="Times New Roman"/>
                          <a:ea typeface="Times New Roman"/>
                        </a:rPr>
                        <a:t>Crude</a:t>
                      </a:r>
                      <a:endParaRPr lang="en-US" sz="1800" dirty="0">
                        <a:effectLst/>
                        <a:latin typeface="Times New Roman"/>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hMerge="1">
                  <a:txBody>
                    <a:bodyPr/>
                    <a:lstStyle/>
                    <a:p>
                      <a:endParaRPr lang="en-US"/>
                    </a:p>
                  </a:txBody>
                  <a:tcPr/>
                </a:tc>
                <a:tc gridSpan="2">
                  <a:txBody>
                    <a:bodyPr/>
                    <a:lstStyle/>
                    <a:p>
                      <a:pPr marL="0" marR="0" algn="ctr">
                        <a:lnSpc>
                          <a:spcPct val="115000"/>
                        </a:lnSpc>
                        <a:spcBef>
                          <a:spcPts val="300"/>
                        </a:spcBef>
                        <a:spcAft>
                          <a:spcPts val="300"/>
                        </a:spcAft>
                      </a:pPr>
                      <a:r>
                        <a:rPr lang="en-US" sz="1800" b="1" dirty="0" smtClean="0">
                          <a:solidFill>
                            <a:srgbClr val="000000"/>
                          </a:solidFill>
                          <a:effectLst/>
                          <a:latin typeface="Times New Roman"/>
                          <a:ea typeface="Times New Roman"/>
                        </a:rPr>
                        <a:t>Adjusted*</a:t>
                      </a:r>
                      <a:endParaRPr lang="en-US" sz="1800" dirty="0">
                        <a:effectLst/>
                        <a:latin typeface="Times New Roman"/>
                        <a:ea typeface="Times New Roman"/>
                      </a:endParaRPr>
                    </a:p>
                  </a:txBody>
                  <a:tcPr marL="38100" marR="381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hMerge="1">
                  <a:txBody>
                    <a:bodyPr/>
                    <a:lstStyle/>
                    <a:p>
                      <a:endParaRPr lang="en-US"/>
                    </a:p>
                  </a:txBody>
                  <a:tcPr/>
                </a:tc>
              </a:tr>
              <a:tr h="533400">
                <a:tc vMerge="1">
                  <a:txBody>
                    <a:bodyPr/>
                    <a:lstStyle/>
                    <a:p>
                      <a:endParaRPr lang="en-US"/>
                    </a:p>
                  </a:txBody>
                  <a:tcPr/>
                </a:tc>
                <a:tc>
                  <a:txBody>
                    <a:bodyPr/>
                    <a:lstStyle/>
                    <a:p>
                      <a:pPr marL="0" marR="0" algn="ctr">
                        <a:lnSpc>
                          <a:spcPct val="115000"/>
                        </a:lnSpc>
                        <a:spcBef>
                          <a:spcPts val="300"/>
                        </a:spcBef>
                        <a:spcAft>
                          <a:spcPts val="300"/>
                        </a:spcAft>
                      </a:pPr>
                      <a:r>
                        <a:rPr lang="en-US" sz="1800" b="1" dirty="0" smtClean="0">
                          <a:solidFill>
                            <a:srgbClr val="000000"/>
                          </a:solidFill>
                          <a:effectLst/>
                          <a:latin typeface="+mn-lt"/>
                          <a:ea typeface="Times New Roman"/>
                        </a:rPr>
                        <a:t>Rate</a:t>
                      </a:r>
                      <a:endParaRPr lang="en-US" sz="1800"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800" b="1" dirty="0" smtClean="0">
                          <a:solidFill>
                            <a:srgbClr val="000000"/>
                          </a:solidFill>
                          <a:effectLst/>
                          <a:latin typeface="+mn-lt"/>
                          <a:ea typeface="Times New Roman"/>
                        </a:rPr>
                        <a:t>95%</a:t>
                      </a:r>
                      <a:r>
                        <a:rPr lang="en-US" sz="1800" b="1" baseline="0" dirty="0" smtClean="0">
                          <a:solidFill>
                            <a:srgbClr val="000000"/>
                          </a:solidFill>
                          <a:effectLst/>
                          <a:latin typeface="+mn-lt"/>
                          <a:ea typeface="Times New Roman"/>
                        </a:rPr>
                        <a:t> CI</a:t>
                      </a:r>
                      <a:endParaRPr lang="en-US" sz="1800"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800" b="1" dirty="0" smtClean="0">
                          <a:solidFill>
                            <a:srgbClr val="000000"/>
                          </a:solidFill>
                          <a:effectLst/>
                          <a:latin typeface="+mn-lt"/>
                          <a:ea typeface="Times New Roman"/>
                        </a:rPr>
                        <a:t>Rate</a:t>
                      </a:r>
                      <a:endParaRPr lang="en-US" sz="1800"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800" b="1" dirty="0" smtClean="0">
                          <a:solidFill>
                            <a:srgbClr val="000000"/>
                          </a:solidFill>
                          <a:effectLst/>
                          <a:latin typeface="+mn-lt"/>
                          <a:ea typeface="Times New Roman"/>
                        </a:rPr>
                        <a:t>95%</a:t>
                      </a:r>
                      <a:r>
                        <a:rPr lang="en-US" sz="1800" b="1" baseline="0" dirty="0" smtClean="0">
                          <a:solidFill>
                            <a:srgbClr val="000000"/>
                          </a:solidFill>
                          <a:effectLst/>
                          <a:latin typeface="+mn-lt"/>
                          <a:ea typeface="Times New Roman"/>
                        </a:rPr>
                        <a:t> CI</a:t>
                      </a:r>
                      <a:endParaRPr lang="en-US" sz="1800"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r>
              <a:tr h="533400">
                <a:tc>
                  <a:txBody>
                    <a:bodyPr/>
                    <a:lstStyle/>
                    <a:p>
                      <a:pPr marL="0" marR="0">
                        <a:lnSpc>
                          <a:spcPct val="115000"/>
                        </a:lnSpc>
                        <a:spcBef>
                          <a:spcPts val="300"/>
                        </a:spcBef>
                        <a:spcAft>
                          <a:spcPts val="300"/>
                        </a:spcAft>
                      </a:pPr>
                      <a:r>
                        <a:rPr lang="en-US" sz="1800" b="1" dirty="0" smtClean="0">
                          <a:solidFill>
                            <a:srgbClr val="000000"/>
                          </a:solidFill>
                          <a:effectLst/>
                          <a:latin typeface="+mn-lt"/>
                          <a:ea typeface="Times New Roman"/>
                        </a:rPr>
                        <a:t>EMCT vs.</a:t>
                      </a:r>
                      <a:r>
                        <a:rPr lang="en-US" sz="1800" b="1" baseline="0" dirty="0" smtClean="0">
                          <a:solidFill>
                            <a:srgbClr val="000000"/>
                          </a:solidFill>
                          <a:effectLst/>
                          <a:latin typeface="+mn-lt"/>
                          <a:ea typeface="Times New Roman"/>
                        </a:rPr>
                        <a:t> Non-EMCT</a:t>
                      </a:r>
                      <a:endParaRPr lang="en-US" sz="1800" dirty="0">
                        <a:effectLst/>
                        <a:latin typeface="+mn-lt"/>
                        <a:ea typeface="Times New Roman"/>
                      </a:endParaRPr>
                    </a:p>
                  </a:txBody>
                  <a:tcPr marL="38100" marR="381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BBBBB"/>
                    </a:solidFill>
                  </a:tcPr>
                </a:tc>
                <a:tc>
                  <a:txBody>
                    <a:bodyPr/>
                    <a:lstStyle/>
                    <a:p>
                      <a:pPr marL="0" marR="0" algn="ctr">
                        <a:lnSpc>
                          <a:spcPct val="115000"/>
                        </a:lnSpc>
                        <a:spcBef>
                          <a:spcPts val="300"/>
                        </a:spcBef>
                        <a:spcAft>
                          <a:spcPts val="300"/>
                        </a:spcAft>
                      </a:pPr>
                      <a:r>
                        <a:rPr lang="en-US" sz="1800" dirty="0" smtClean="0">
                          <a:solidFill>
                            <a:srgbClr val="000000"/>
                          </a:solidFill>
                          <a:effectLst/>
                          <a:latin typeface="+mn-lt"/>
                          <a:ea typeface="Times New Roman"/>
                        </a:rPr>
                        <a:t>2.43</a:t>
                      </a:r>
                      <a:endParaRPr lang="en-US" sz="1800"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800" dirty="0" smtClean="0">
                          <a:effectLst/>
                          <a:latin typeface="+mn-lt"/>
                          <a:ea typeface="Times New Roman"/>
                        </a:rPr>
                        <a:t>(1.88-3.13)</a:t>
                      </a:r>
                      <a:endParaRPr lang="en-US" sz="1800"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lnSpc>
                          <a:spcPct val="115000"/>
                        </a:lnSpc>
                        <a:spcBef>
                          <a:spcPts val="300"/>
                        </a:spcBef>
                        <a:spcAft>
                          <a:spcPts val="300"/>
                        </a:spcAft>
                      </a:pPr>
                      <a:r>
                        <a:rPr lang="en-US" sz="1800" b="1" dirty="0" smtClean="0">
                          <a:solidFill>
                            <a:srgbClr val="000000"/>
                          </a:solidFill>
                          <a:effectLst/>
                          <a:latin typeface="+mn-lt"/>
                          <a:ea typeface="Times New Roman"/>
                        </a:rPr>
                        <a:t>1.39</a:t>
                      </a:r>
                      <a:endParaRPr lang="en-US" sz="1800" b="1"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algn="ctr">
                        <a:lnSpc>
                          <a:spcPct val="115000"/>
                        </a:lnSpc>
                        <a:spcBef>
                          <a:spcPts val="300"/>
                        </a:spcBef>
                        <a:spcAft>
                          <a:spcPts val="300"/>
                        </a:spcAft>
                      </a:pPr>
                      <a:r>
                        <a:rPr lang="en-US" sz="1800" b="1" dirty="0" smtClean="0">
                          <a:effectLst/>
                          <a:latin typeface="+mn-lt"/>
                          <a:ea typeface="Times New Roman"/>
                        </a:rPr>
                        <a:t>(1.06-1.82)</a:t>
                      </a:r>
                      <a:endParaRPr lang="en-US" sz="1800" b="1" dirty="0">
                        <a:effectLst/>
                        <a:latin typeface="+mn-lt"/>
                        <a:ea typeface="Times New Roman"/>
                      </a:endParaRPr>
                    </a:p>
                  </a:txBody>
                  <a:tcPr marL="38100" marR="381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r>
            </a:tbl>
          </a:graphicData>
        </a:graphic>
      </p:graphicFrame>
      <p:sp>
        <p:nvSpPr>
          <p:cNvPr id="7" name="TextBox 6"/>
          <p:cNvSpPr txBox="1"/>
          <p:nvPr/>
        </p:nvSpPr>
        <p:spPr>
          <a:xfrm>
            <a:off x="838200" y="3059668"/>
            <a:ext cx="5791200" cy="369332"/>
          </a:xfrm>
          <a:prstGeom prst="rect">
            <a:avLst/>
          </a:prstGeom>
          <a:noFill/>
        </p:spPr>
        <p:txBody>
          <a:bodyPr wrap="square" rtlCol="0">
            <a:spAutoFit/>
          </a:bodyPr>
          <a:lstStyle/>
          <a:p>
            <a:r>
              <a:rPr lang="en-US" dirty="0">
                <a:solidFill>
                  <a:prstClr val="black"/>
                </a:solidFill>
              </a:rPr>
              <a:t>*Adjusted for age, gender and race/ethnicity</a:t>
            </a:r>
          </a:p>
        </p:txBody>
      </p:sp>
      <p:sp>
        <p:nvSpPr>
          <p:cNvPr id="8" name="TextBox 7"/>
          <p:cNvSpPr txBox="1"/>
          <p:nvPr/>
        </p:nvSpPr>
        <p:spPr>
          <a:xfrm>
            <a:off x="381000" y="3863876"/>
            <a:ext cx="8458200" cy="2308324"/>
          </a:xfrm>
          <a:prstGeom prst="rect">
            <a:avLst/>
          </a:prstGeom>
          <a:noFill/>
        </p:spPr>
        <p:txBody>
          <a:bodyPr wrap="square" rtlCol="0">
            <a:spAutoFit/>
          </a:bodyPr>
          <a:lstStyle/>
          <a:p>
            <a:r>
              <a:rPr lang="en-US" sz="2400" dirty="0">
                <a:solidFill>
                  <a:prstClr val="black"/>
                </a:solidFill>
              </a:rPr>
              <a:t>After adjusting for gender, age and race/ethnicity EMCTs had a higher odds of dying from suicide than Non-EMCTs.</a:t>
            </a:r>
          </a:p>
          <a:p>
            <a:endParaRPr lang="en-US" sz="2400" dirty="0">
              <a:solidFill>
                <a:prstClr val="black"/>
              </a:solidFill>
            </a:endParaRPr>
          </a:p>
          <a:p>
            <a:r>
              <a:rPr lang="en-US" sz="2400" b="1" dirty="0">
                <a:solidFill>
                  <a:prstClr val="black"/>
                </a:solidFill>
              </a:rPr>
              <a:t>The top three mechanisms of suicide among EMCTs and Non-EMCs in Arizona were Firearm (67% vs. 57%), Suffocation (24% vs. 21%), and Poisoning (9.5% vs. 17%). </a:t>
            </a:r>
          </a:p>
        </p:txBody>
      </p:sp>
    </p:spTree>
    <p:extLst>
      <p:ext uri="{BB962C8B-B14F-4D97-AF65-F5344CB8AC3E}">
        <p14:creationId xmlns:p14="http://schemas.microsoft.com/office/powerpoint/2010/main" val="4197145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76465"/>
            <a:ext cx="4551600" cy="6399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4628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1" y="988066"/>
            <a:ext cx="7498215" cy="50819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9323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newshour-tc.pbs.org/newshour/wp-content/uploads/2014/02/200158780-001.jpg"/>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 y="-41349"/>
            <a:ext cx="9144001" cy="59418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85800" y="345057"/>
            <a:ext cx="7772400" cy="1333486"/>
          </a:xfrm>
        </p:spPr>
        <p:txBody>
          <a:bodyPr>
            <a:normAutofit/>
          </a:bodyPr>
          <a:lstStyle/>
          <a:p>
            <a:pPr algn="ctr"/>
            <a:r>
              <a:rPr lang="en-US" dirty="0" smtClean="0"/>
              <a:t>Conclusion</a:t>
            </a:r>
            <a:endParaRPr lang="en-US" dirty="0"/>
          </a:p>
        </p:txBody>
      </p:sp>
      <p:sp>
        <p:nvSpPr>
          <p:cNvPr id="5" name="Text Placeholder 4"/>
          <p:cNvSpPr>
            <a:spLocks noGrp="1"/>
          </p:cNvSpPr>
          <p:nvPr>
            <p:ph type="body" idx="1"/>
          </p:nvPr>
        </p:nvSpPr>
        <p:spPr/>
        <p:txBody>
          <a:bodyPr/>
          <a:lstStyle/>
          <a:p>
            <a:endParaRPr lang="en-US"/>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965" y="2929564"/>
            <a:ext cx="6448081" cy="28716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65390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icide in the US cdc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890" y="1690778"/>
            <a:ext cx="4425974" cy="4923896"/>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t>Age Adjusted Suicide in the US</a:t>
            </a:r>
            <a:endParaRPr lang="en-US" b="1"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3565371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283" y="0"/>
            <a:ext cx="7705434" cy="6858000"/>
          </a:xfrm>
          <a:prstGeom prst="rect">
            <a:avLst/>
          </a:prstGeom>
        </p:spPr>
      </p:pic>
    </p:spTree>
    <p:extLst>
      <p:ext uri="{BB962C8B-B14F-4D97-AF65-F5344CB8AC3E}">
        <p14:creationId xmlns:p14="http://schemas.microsoft.com/office/powerpoint/2010/main" val="2476772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5" y="1833564"/>
            <a:ext cx="8858250" cy="3190875"/>
          </a:xfrm>
          <a:prstGeom prst="rect">
            <a:avLst/>
          </a:prstGeom>
        </p:spPr>
      </p:pic>
      <p:sp>
        <p:nvSpPr>
          <p:cNvPr id="3" name="Rectangle 2"/>
          <p:cNvSpPr/>
          <p:nvPr/>
        </p:nvSpPr>
        <p:spPr>
          <a:xfrm>
            <a:off x="2996466" y="581453"/>
            <a:ext cx="4201471" cy="369332"/>
          </a:xfrm>
          <a:prstGeom prst="rect">
            <a:avLst/>
          </a:prstGeom>
        </p:spPr>
        <p:txBody>
          <a:bodyPr wrap="none">
            <a:spAutoFit/>
          </a:bodyPr>
          <a:lstStyle/>
          <a:p>
            <a:r>
              <a:rPr lang="en-US" dirty="0">
                <a:solidFill>
                  <a:prstClr val="black"/>
                </a:solidFill>
              </a:rPr>
              <a:t>http://codegreencampaign.org/education/</a:t>
            </a:r>
          </a:p>
        </p:txBody>
      </p:sp>
    </p:spTree>
    <p:extLst>
      <p:ext uri="{BB962C8B-B14F-4D97-AF65-F5344CB8AC3E}">
        <p14:creationId xmlns:p14="http://schemas.microsoft.com/office/powerpoint/2010/main" val="7091719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219973" y="-1035075"/>
            <a:ext cx="9730597" cy="8229506"/>
          </a:xfrm>
        </p:spPr>
      </p:pic>
      <p:sp>
        <p:nvSpPr>
          <p:cNvPr id="4" name="Text Placeholder 3"/>
          <p:cNvSpPr>
            <a:spLocks noGrp="1"/>
          </p:cNvSpPr>
          <p:nvPr>
            <p:ph type="body" sz="half" idx="2"/>
          </p:nvPr>
        </p:nvSpPr>
        <p:spPr>
          <a:xfrm>
            <a:off x="3" y="2570691"/>
            <a:ext cx="5868269" cy="1449237"/>
          </a:xfrm>
        </p:spPr>
        <p:txBody>
          <a:bodyPr>
            <a:noAutofit/>
          </a:bodyPr>
          <a:lstStyle/>
          <a:p>
            <a:r>
              <a:rPr lang="en-US" sz="2000" dirty="0" smtClean="0"/>
              <a:t>Workgroup: </a:t>
            </a:r>
          </a:p>
          <a:p>
            <a:r>
              <a:rPr lang="en-US" sz="2000" dirty="0" smtClean="0"/>
              <a:t>Promote awareness</a:t>
            </a:r>
          </a:p>
          <a:p>
            <a:r>
              <a:rPr lang="en-US" sz="2000" dirty="0" smtClean="0"/>
              <a:t>Education</a:t>
            </a:r>
          </a:p>
          <a:p>
            <a:r>
              <a:rPr lang="en-US" sz="2000" dirty="0" smtClean="0"/>
              <a:t>Resources</a:t>
            </a:r>
          </a:p>
          <a:p>
            <a:r>
              <a:rPr lang="en-US" sz="2000" dirty="0" smtClean="0"/>
              <a:t>CME</a:t>
            </a:r>
          </a:p>
          <a:p>
            <a:r>
              <a:rPr lang="en-US" sz="2000" dirty="0" smtClean="0"/>
              <a:t>Other?</a:t>
            </a:r>
            <a:endParaRPr lang="en-US" sz="2000" dirty="0"/>
          </a:p>
        </p:txBody>
      </p:sp>
    </p:spTree>
    <p:extLst>
      <p:ext uri="{BB962C8B-B14F-4D97-AF65-F5344CB8AC3E}">
        <p14:creationId xmlns:p14="http://schemas.microsoft.com/office/powerpoint/2010/main" val="21119555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amhsa zero suicide initi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4932" y="228698"/>
            <a:ext cx="3614108" cy="15763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images.slideplayer.com/23/6604942/slides/slide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1850" y="-1"/>
            <a:ext cx="6858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3800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2758"/>
            <a:ext cx="9122423" cy="605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08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17121" y="1622695"/>
            <a:ext cx="6858000" cy="1465562"/>
          </a:xfrm>
        </p:spPr>
        <p:txBody>
          <a:bodyPr/>
          <a:lstStyle/>
          <a:p>
            <a:pPr algn="ctr"/>
            <a:r>
              <a:rPr lang="en-US" b="1" dirty="0" smtClean="0">
                <a:solidFill>
                  <a:srgbClr val="C00000"/>
                </a:solidFill>
              </a:rPr>
              <a:t>AZ-STRONG</a:t>
            </a:r>
            <a:endParaRPr lang="en-US" b="1" dirty="0">
              <a:solidFill>
                <a:srgbClr val="C00000"/>
              </a:solidFill>
            </a:endParaRPr>
          </a:p>
        </p:txBody>
      </p:sp>
      <p:sp>
        <p:nvSpPr>
          <p:cNvPr id="3" name="Subtitle 2"/>
          <p:cNvSpPr>
            <a:spLocks noGrp="1"/>
          </p:cNvSpPr>
          <p:nvPr>
            <p:ph type="subTitle" idx="1"/>
          </p:nvPr>
        </p:nvSpPr>
        <p:spPr>
          <a:xfrm>
            <a:off x="1091241" y="3981600"/>
            <a:ext cx="6858000" cy="1655762"/>
          </a:xfrm>
        </p:spPr>
        <p:txBody>
          <a:bodyPr>
            <a:noAutofit/>
          </a:bodyPr>
          <a:lstStyle/>
          <a:p>
            <a:r>
              <a:rPr lang="en-US" sz="3200" b="1" dirty="0" smtClean="0"/>
              <a:t>Implement </a:t>
            </a:r>
            <a:r>
              <a:rPr lang="en-US" sz="3200" b="1" dirty="0" smtClean="0">
                <a:solidFill>
                  <a:srgbClr val="C00000"/>
                </a:solidFill>
              </a:rPr>
              <a:t>ZERO SUICIDE </a:t>
            </a:r>
            <a:r>
              <a:rPr lang="en-US" sz="3200" b="1" dirty="0" smtClean="0"/>
              <a:t>both FOR and THROUGH our EMS System</a:t>
            </a:r>
          </a:p>
          <a:p>
            <a:pPr marL="342900" indent="-342900">
              <a:buFont typeface="Arial" panose="020B0604020202020204" pitchFamily="34" charset="0"/>
              <a:buChar char="•"/>
            </a:pPr>
            <a:r>
              <a:rPr lang="en-US" sz="3200" b="1" dirty="0" smtClean="0"/>
              <a:t>Veteran</a:t>
            </a:r>
          </a:p>
          <a:p>
            <a:pPr marL="342900" indent="-342900">
              <a:buFont typeface="Arial" panose="020B0604020202020204" pitchFamily="34" charset="0"/>
              <a:buChar char="•"/>
            </a:pPr>
            <a:r>
              <a:rPr lang="en-US" sz="3200" b="1" dirty="0" smtClean="0"/>
              <a:t>Seniors</a:t>
            </a:r>
          </a:p>
          <a:p>
            <a:pPr marL="342900" indent="-342900">
              <a:buFont typeface="Arial" panose="020B0604020202020204" pitchFamily="34" charset="0"/>
              <a:buChar char="•"/>
            </a:pPr>
            <a:r>
              <a:rPr lang="en-US" sz="3200" b="1" dirty="0" smtClean="0"/>
              <a:t>Tribal Communities</a:t>
            </a:r>
            <a:endParaRPr lang="en-US" sz="3200" b="1" dirty="0"/>
          </a:p>
        </p:txBody>
      </p:sp>
      <p:pic>
        <p:nvPicPr>
          <p:cNvPr id="4098"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339772" y="552092"/>
            <a:ext cx="8416040" cy="1306692"/>
          </a:xfrm>
          <a:prstGeom prst="rect">
            <a:avLst/>
          </a:prstGeom>
          <a:noFill/>
          <a:ln w="571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78572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a:xfrm>
            <a:off x="2669724" y="3766285"/>
            <a:ext cx="6284501" cy="1500187"/>
          </a:xfrm>
        </p:spPr>
        <p:txBody>
          <a:bodyPr>
            <a:noAutofit/>
          </a:bodyPr>
          <a:lstStyle/>
          <a:p>
            <a:r>
              <a:rPr lang="en-US" sz="3600" i="1" dirty="0"/>
              <a:t>“</a:t>
            </a:r>
            <a:r>
              <a:rPr lang="en-US" sz="3200" i="1" dirty="0"/>
              <a:t>Regardless of how integration with other health care services and increased use of advanced technology changes the picture of EMS, human resources remain our most precious commodity. Without effective “care” of our human resources, this exercise becomes academic.” </a:t>
            </a:r>
            <a:endParaRPr lang="en-US" sz="3200" dirty="0"/>
          </a:p>
        </p:txBody>
      </p:sp>
      <p:pic>
        <p:nvPicPr>
          <p:cNvPr id="1026" name="Picture 2" descr="Image result for ems agenda for the future human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75" y="228600"/>
            <a:ext cx="2344979" cy="4046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2010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1324" y="-934471"/>
            <a:ext cx="9375905" cy="673141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type="body" idx="1"/>
          </p:nvPr>
        </p:nvSpPr>
        <p:spPr>
          <a:xfrm>
            <a:off x="152400" y="1371600"/>
            <a:ext cx="8991600" cy="4224496"/>
          </a:xfrm>
        </p:spPr>
        <p:txBody>
          <a:bodyPr>
            <a:normAutofit/>
          </a:bodyPr>
          <a:lstStyle/>
          <a:p>
            <a:pPr algn="ctr"/>
            <a:r>
              <a:rPr lang="en-US" sz="4000" b="1" dirty="0" smtClean="0">
                <a:solidFill>
                  <a:schemeClr val="tx1"/>
                </a:solidFill>
              </a:rPr>
              <a:t>Thank You</a:t>
            </a:r>
          </a:p>
          <a:p>
            <a:pPr algn="ctr"/>
            <a:r>
              <a:rPr lang="en-US" sz="4000" b="1" dirty="0" smtClean="0">
                <a:solidFill>
                  <a:schemeClr val="tx1"/>
                </a:solidFill>
              </a:rPr>
              <a:t>		Bentley.Bobrow@azdhs.gov				</a:t>
            </a:r>
            <a:endParaRPr lang="en-US" b="1" dirty="0">
              <a:solidFill>
                <a:schemeClr val="tx1"/>
              </a:solidFill>
            </a:endParaRPr>
          </a:p>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endParaRPr lang="en-US" b="1" dirty="0">
              <a:solidFill>
                <a:schemeClr val="tx1"/>
              </a:solidFill>
            </a:endParaRPr>
          </a:p>
          <a:p>
            <a:endParaRPr lang="en-US" b="1" dirty="0" smtClean="0">
              <a:solidFill>
                <a:schemeClr val="tx1"/>
              </a:solidFill>
            </a:endParaRPr>
          </a:p>
          <a:p>
            <a:pPr algn="ctr"/>
            <a:r>
              <a:rPr lang="en-US" b="1" dirty="0">
                <a:solidFill>
                  <a:schemeClr val="tx1"/>
                </a:solidFill>
              </a:rPr>
              <a:t>	</a:t>
            </a:r>
            <a:r>
              <a:rPr lang="en-US" b="1" dirty="0" smtClean="0">
                <a:solidFill>
                  <a:schemeClr val="tx1"/>
                </a:solidFill>
              </a:rPr>
              <a:t>	</a:t>
            </a:r>
            <a:endParaRPr lang="en-US" b="1" dirty="0">
              <a:solidFill>
                <a:schemeClr val="tx1"/>
              </a:solidFill>
            </a:endParaRPr>
          </a:p>
        </p:txBody>
      </p:sp>
    </p:spTree>
    <p:extLst>
      <p:ext uri="{BB962C8B-B14F-4D97-AF65-F5344CB8AC3E}">
        <p14:creationId xmlns:p14="http://schemas.microsoft.com/office/powerpoint/2010/main" val="1727813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925" y="2406"/>
            <a:ext cx="7106151" cy="6858000"/>
          </a:xfrm>
          <a:prstGeom prst="rect">
            <a:avLst/>
          </a:prstGeom>
          <a:ln>
            <a:solidFill>
              <a:schemeClr val="tx1"/>
            </a:solidFill>
          </a:ln>
        </p:spPr>
      </p:pic>
      <p:sp>
        <p:nvSpPr>
          <p:cNvPr id="2" name="Rectangle 1"/>
          <p:cNvSpPr/>
          <p:nvPr/>
        </p:nvSpPr>
        <p:spPr>
          <a:xfrm>
            <a:off x="3276600" y="1600200"/>
            <a:ext cx="1752600" cy="5334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53004" y="2590800"/>
            <a:ext cx="1178293"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0" y="4572000"/>
            <a:ext cx="609600"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239000" y="5562600"/>
            <a:ext cx="533400" cy="4572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094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3044"/>
            <a:ext cx="8109335"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6230" y="2743205"/>
            <a:ext cx="4308475" cy="3978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136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0"/>
            <a:ext cx="6777282" cy="6858000"/>
          </a:xfrm>
          <a:prstGeom prst="rect">
            <a:avLst/>
          </a:prstGeom>
        </p:spPr>
      </p:pic>
    </p:spTree>
    <p:extLst>
      <p:ext uri="{BB962C8B-B14F-4D97-AF65-F5344CB8AC3E}">
        <p14:creationId xmlns:p14="http://schemas.microsoft.com/office/powerpoint/2010/main" val="3915922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pPr algn="ctr"/>
            <a:r>
              <a:rPr lang="en-US" b="1" dirty="0" smtClean="0"/>
              <a:t>Suicide Rate: Arizona vs. Nation</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56890774"/>
              </p:ext>
            </p:extLst>
          </p:nvPr>
        </p:nvGraphicFramePr>
        <p:xfrm>
          <a:off x="604747" y="1063926"/>
          <a:ext cx="7909524" cy="47157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76225" y="5943600"/>
            <a:ext cx="8610600" cy="738664"/>
          </a:xfrm>
          <a:prstGeom prst="rect">
            <a:avLst/>
          </a:prstGeom>
          <a:noFill/>
        </p:spPr>
        <p:txBody>
          <a:bodyPr wrap="square" rtlCol="0">
            <a:spAutoFit/>
          </a:bodyPr>
          <a:lstStyle/>
          <a:p>
            <a:r>
              <a:rPr lang="en-US" sz="1400" b="1" dirty="0">
                <a:solidFill>
                  <a:prstClr val="black"/>
                </a:solidFill>
              </a:rPr>
              <a:t>Data Source: </a:t>
            </a:r>
            <a:r>
              <a:rPr lang="en-US" sz="1400" dirty="0">
                <a:solidFill>
                  <a:prstClr val="black"/>
                </a:solidFill>
              </a:rPr>
              <a:t>Centers for Disease Control and Prevention, National Center for Injury Prevention and Control. Web-based Injury Statistics Query and Reporting System (WISQARS) [online]. (2005) [2009-2015]. Available from URL: </a:t>
            </a:r>
            <a:r>
              <a:rPr lang="en-US" sz="1400" u="sng" dirty="0">
                <a:solidFill>
                  <a:prstClr val="black"/>
                </a:solidFill>
                <a:hlinkClick r:id="rId3"/>
              </a:rPr>
              <a:t>www.cdc.gov/injury/wisqars</a:t>
            </a:r>
            <a:r>
              <a:rPr lang="en-US" sz="1400" dirty="0">
                <a:solidFill>
                  <a:prstClr val="black"/>
                </a:solidFill>
              </a:rPr>
              <a:t> </a:t>
            </a:r>
          </a:p>
        </p:txBody>
      </p:sp>
    </p:spTree>
    <p:extLst>
      <p:ext uri="{BB962C8B-B14F-4D97-AF65-F5344CB8AC3E}">
        <p14:creationId xmlns:p14="http://schemas.microsoft.com/office/powerpoint/2010/main" val="40466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rcb.images.worldnow.com/images/7563146_G.jp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3574" y="-136525"/>
            <a:ext cx="9567574" cy="717568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28650" y="451391"/>
            <a:ext cx="7886700" cy="1325563"/>
          </a:xfrm>
        </p:spPr>
        <p:txBody>
          <a:bodyPr/>
          <a:lstStyle/>
          <a:p>
            <a:pPr algn="ctr"/>
            <a:r>
              <a:rPr lang="en-US" b="1" dirty="0" smtClean="0"/>
              <a:t>Suicide in Veterans:</a:t>
            </a:r>
            <a:r>
              <a:rPr lang="en-US" b="1" dirty="0"/>
              <a:t/>
            </a:r>
            <a:br>
              <a:rPr lang="en-US" b="1" dirty="0"/>
            </a:br>
            <a:endParaRPr lang="en-US" b="1" dirty="0"/>
          </a:p>
        </p:txBody>
      </p:sp>
      <p:sp>
        <p:nvSpPr>
          <p:cNvPr id="3" name="Content Placeholder 2"/>
          <p:cNvSpPr>
            <a:spLocks noGrp="1"/>
          </p:cNvSpPr>
          <p:nvPr>
            <p:ph idx="1"/>
          </p:nvPr>
        </p:nvSpPr>
        <p:spPr>
          <a:xfrm>
            <a:off x="724620" y="2118928"/>
            <a:ext cx="7933067" cy="4609681"/>
          </a:xfrm>
        </p:spPr>
        <p:txBody>
          <a:bodyPr>
            <a:normAutofit fontScale="92500" lnSpcReduction="20000"/>
          </a:bodyPr>
          <a:lstStyle/>
          <a:p>
            <a:r>
              <a:rPr lang="en-US" dirty="0" smtClean="0"/>
              <a:t>Since </a:t>
            </a:r>
            <a:r>
              <a:rPr lang="en-US" dirty="0"/>
              <a:t>2001, U.S. adult civilian suicides increased 23 percent, while Veteran suicides increased 32 percent in the same time </a:t>
            </a:r>
            <a:r>
              <a:rPr lang="en-US" dirty="0" smtClean="0"/>
              <a:t>period</a:t>
            </a:r>
            <a:endParaRPr lang="en-US" dirty="0"/>
          </a:p>
          <a:p>
            <a:pPr marL="0" indent="0">
              <a:buNone/>
            </a:pPr>
            <a:endParaRPr lang="en-US" dirty="0" smtClean="0"/>
          </a:p>
          <a:p>
            <a:r>
              <a:rPr lang="en-US" dirty="0" smtClean="0"/>
              <a:t>After </a:t>
            </a:r>
            <a:r>
              <a:rPr lang="en-US" dirty="0"/>
              <a:t>controlling for age and gender, </a:t>
            </a:r>
            <a:r>
              <a:rPr lang="en-US" dirty="0" smtClean="0"/>
              <a:t>the </a:t>
            </a:r>
            <a:r>
              <a:rPr lang="en-US" dirty="0"/>
              <a:t>risk of suicide </a:t>
            </a:r>
            <a:r>
              <a:rPr lang="en-US" dirty="0" smtClean="0"/>
              <a:t>was 21 </a:t>
            </a:r>
            <a:r>
              <a:rPr lang="en-US" dirty="0"/>
              <a:t>percent greater for </a:t>
            </a:r>
            <a:r>
              <a:rPr lang="en-US" dirty="0" smtClean="0"/>
              <a:t>Veterans than general population</a:t>
            </a:r>
          </a:p>
          <a:p>
            <a:endParaRPr lang="en-US" dirty="0"/>
          </a:p>
          <a:p>
            <a:endParaRPr lang="en-US" dirty="0" smtClean="0"/>
          </a:p>
          <a:p>
            <a:endParaRPr lang="en-US" dirty="0"/>
          </a:p>
          <a:p>
            <a:pPr marL="0" indent="0">
              <a:buNone/>
            </a:pPr>
            <a:endParaRPr lang="en-US" dirty="0" smtClean="0"/>
          </a:p>
          <a:p>
            <a:pPr marL="0" indent="0">
              <a:buNone/>
            </a:pPr>
            <a:r>
              <a:rPr lang="en-US" dirty="0" smtClean="0"/>
              <a:t>Source:  US </a:t>
            </a:r>
            <a:r>
              <a:rPr lang="en-US" dirty="0" err="1" smtClean="0"/>
              <a:t>Dept</a:t>
            </a:r>
            <a:r>
              <a:rPr lang="en-US" dirty="0" smtClean="0"/>
              <a:t> of Veteran’s Affairs</a:t>
            </a:r>
            <a:endParaRPr lang="en-US" dirty="0"/>
          </a:p>
          <a:p>
            <a:pPr marL="0" indent="0">
              <a:buNone/>
            </a:pPr>
            <a:endParaRPr lang="en-US" i="1" dirty="0"/>
          </a:p>
        </p:txBody>
      </p:sp>
    </p:spTree>
    <p:extLst>
      <p:ext uri="{BB962C8B-B14F-4D97-AF65-F5344CB8AC3E}">
        <p14:creationId xmlns:p14="http://schemas.microsoft.com/office/powerpoint/2010/main" val="1580210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911" y="-1932316"/>
            <a:ext cx="9742457" cy="10391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93006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79554"/>
            <a:ext cx="4419600" cy="6743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3698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649</Words>
  <Application>Microsoft Office PowerPoint</Application>
  <PresentationFormat>On-screen Show (4:3)</PresentationFormat>
  <Paragraphs>172</Paragraphs>
  <Slides>27</Slides>
  <Notes>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1_Office Theme</vt:lpstr>
      <vt:lpstr>2_Office Theme</vt:lpstr>
      <vt:lpstr>3_Office Theme</vt:lpstr>
      <vt:lpstr>EMT Suicide September 15, 2017</vt:lpstr>
      <vt:lpstr>Age Adjusted Suicide in the US</vt:lpstr>
      <vt:lpstr>PowerPoint Presentation</vt:lpstr>
      <vt:lpstr>PowerPoint Presentation</vt:lpstr>
      <vt:lpstr>PowerPoint Presentation</vt:lpstr>
      <vt:lpstr>Suicide Rate: Arizona vs. Nation</vt:lpstr>
      <vt:lpstr>Suicide in Veterans: </vt:lpstr>
      <vt:lpstr>PowerPoint Presentation</vt:lpstr>
      <vt:lpstr>PowerPoint Presentation</vt:lpstr>
      <vt:lpstr>Law enforcement suicide: a national analysis</vt:lpstr>
      <vt:lpstr>Recent National EMCT Survey</vt:lpstr>
      <vt:lpstr>PowerPoint Presentation</vt:lpstr>
      <vt:lpstr>PICO Study Question:</vt:lpstr>
      <vt:lpstr>Methods</vt:lpstr>
      <vt:lpstr>Results: Demographics</vt:lpstr>
      <vt:lpstr>Results: Odds of Suicide</vt:lpstr>
      <vt:lpstr>PowerPoint Presentation</vt:lpstr>
      <vt:lpstr>PowerPoint Presentation</vt:lpstr>
      <vt:lpstr>Conclusion</vt:lpstr>
      <vt:lpstr>PowerPoint Presentation</vt:lpstr>
      <vt:lpstr>PowerPoint Presentation</vt:lpstr>
      <vt:lpstr>PowerPoint Presentation</vt:lpstr>
      <vt:lpstr>PowerPoint Presentation</vt:lpstr>
      <vt:lpstr>PowerPoint Presentation</vt:lpstr>
      <vt:lpstr>AZ-STRONG</vt:lpstr>
      <vt:lpstr>PowerPoint Presentation</vt:lpstr>
      <vt:lpstr>PowerPoint Presentation</vt:lpstr>
    </vt:vector>
  </TitlesOfParts>
  <Company>Arizona Department of Health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EMT Suicide September 15, 2017</dc:title>
  <dc:creator>Bentley Bobrow</dc:creator>
  <cp:lastModifiedBy>Bentley Bobrow</cp:lastModifiedBy>
  <cp:revision>12</cp:revision>
  <dcterms:created xsi:type="dcterms:W3CDTF">2017-09-14T20:05:22Z</dcterms:created>
  <dcterms:modified xsi:type="dcterms:W3CDTF">2017-09-14T21:41:14Z</dcterms:modified>
</cp:coreProperties>
</file>