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1"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8A3E"/>
    <a:srgbClr val="4E5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4D4"/>
          </a:solidFill>
        </a:fill>
      </a:tcStyle>
    </a:wholeTbl>
    <a:band2H>
      <a:tcTxStyle/>
      <a:tcStyle>
        <a:tcBdr/>
        <a:fill>
          <a:solidFill>
            <a:srgbClr val="EBEB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4D4"/>
          </a:solidFill>
        </a:fill>
      </a:tcStyle>
    </a:wholeTbl>
    <a:band2H>
      <a:tcTxStyle/>
      <a:tcStyle>
        <a:tcBdr/>
        <a:fill>
          <a:solidFill>
            <a:srgbClr val="EBEB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ED8"/>
          </a:solidFill>
        </a:fill>
      </a:tcStyle>
    </a:wholeTbl>
    <a:band2H>
      <a:tcTxStyle/>
      <a:tcStyle>
        <a:tcBdr/>
        <a:fill>
          <a:solidFill>
            <a:srgbClr val="F8F6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D4CC"/>
          </a:solidFill>
        </a:fill>
      </a:tcStyle>
    </a:wholeTbl>
    <a:band2H>
      <a:tcTxStyle/>
      <a:tcStyle>
        <a:tcBdr/>
        <a:fill>
          <a:solidFill>
            <a:srgbClr val="F6EB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100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1143000" y="685800"/>
            <a:ext cx="4572000" cy="3429000"/>
          </a:xfrm>
          <a:prstGeom prst="rect">
            <a:avLst/>
          </a:prstGeom>
        </p:spPr>
        <p:txBody>
          <a:bodyPr/>
          <a:lstStyle/>
          <a:p>
            <a:endParaRPr/>
          </a:p>
        </p:txBody>
      </p:sp>
      <p:sp>
        <p:nvSpPr>
          <p:cNvPr id="172" name="Shape 17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41819435"/>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t>An addicted brain has its object of addiction ranked nearly as important as air, water and food</a:t>
            </a:r>
            <a:r>
              <a:rPr i="1"/>
              <a:t>. </a:t>
            </a:r>
            <a:r>
              <a:t>Getting sober threatens their long-term relationship with something the brain mistakes for survival.  Getting sober is stressful.</a:t>
            </a:r>
          </a:p>
          <a:p>
            <a:endParaRPr/>
          </a:p>
          <a:p>
            <a:r>
              <a:t>It means that when the brain is excessively aroused or perceives danger the thinking and reasoning part of the brain gets bypassed. In other words, people react first and ask questions later. For an addicted person this too often has severe consequences.</a:t>
            </a:r>
            <a:br/>
            <a:r>
              <a:t/>
            </a:r>
            <a:br/>
            <a:endParaRPr/>
          </a:p>
        </p:txBody>
      </p:sp>
    </p:spTree>
    <p:extLst>
      <p:ext uri="{BB962C8B-B14F-4D97-AF65-F5344CB8AC3E}">
        <p14:creationId xmlns:p14="http://schemas.microsoft.com/office/powerpoint/2010/main" val="42841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751009" y="609601"/>
            <a:ext cx="8676226" cy="3200401"/>
          </a:xfrm>
          <a:prstGeom prst="rect">
            <a:avLst/>
          </a:prstGeom>
        </p:spPr>
        <p:txBody>
          <a:bodyPr anchor="b"/>
          <a:lstStyle>
            <a:lvl1pPr algn="ctr">
              <a:defRPr sz="4800">
                <a:effectLst>
                  <a:outerShdw blurRad="25400" dist="31750" dir="13200000" rotWithShape="0">
                    <a:srgbClr val="000000">
                      <a:alpha val="25000"/>
                    </a:srgbClr>
                  </a:outerShdw>
                </a:effectLst>
              </a:defRPr>
            </a:lvl1pPr>
          </a:lstStyle>
          <a:p>
            <a:r>
              <a:t>Title Text</a:t>
            </a:r>
          </a:p>
        </p:txBody>
      </p:sp>
      <p:sp>
        <p:nvSpPr>
          <p:cNvPr id="12" name="Shape 12"/>
          <p:cNvSpPr>
            <a:spLocks noGrp="1"/>
          </p:cNvSpPr>
          <p:nvPr>
            <p:ph type="body" sz="quarter" idx="1"/>
          </p:nvPr>
        </p:nvSpPr>
        <p:spPr>
          <a:xfrm>
            <a:off x="1751009" y="3886200"/>
            <a:ext cx="8676226" cy="1905000"/>
          </a:xfrm>
          <a:prstGeom prst="rect">
            <a:avLst/>
          </a:prstGeom>
        </p:spPr>
        <p:txBody>
          <a:bodyPr anchor="t"/>
          <a:lstStyle>
            <a:lvl1pPr marL="0" indent="0" algn="ctr">
              <a:buClrTx/>
              <a:buSzTx/>
              <a:buFontTx/>
              <a:buNone/>
              <a:defRPr sz="2100" b="0" cap="small">
                <a:solidFill>
                  <a:srgbClr val="002060"/>
                </a:solidFill>
                <a:effectLst>
                  <a:outerShdw blurRad="50800" dist="12700" dir="13860000" rotWithShape="0">
                    <a:srgbClr val="000000">
                      <a:alpha val="20000"/>
                    </a:srgbClr>
                  </a:outerShdw>
                </a:effectLst>
              </a:defRPr>
            </a:lvl1pPr>
            <a:lvl2pPr marL="0" indent="0" algn="ctr">
              <a:buClrTx/>
              <a:buSzTx/>
              <a:buFontTx/>
              <a:buNone/>
              <a:defRPr sz="2100" b="0" cap="small">
                <a:solidFill>
                  <a:srgbClr val="002060"/>
                </a:solidFill>
                <a:effectLst>
                  <a:outerShdw blurRad="50800" dist="12700" dir="13860000" rotWithShape="0">
                    <a:srgbClr val="000000">
                      <a:alpha val="20000"/>
                    </a:srgbClr>
                  </a:outerShdw>
                </a:effectLst>
              </a:defRPr>
            </a:lvl2pPr>
            <a:lvl3pPr marL="0" indent="0" algn="ctr">
              <a:buClrTx/>
              <a:buSzTx/>
              <a:buFontTx/>
              <a:buNone/>
              <a:defRPr sz="2100" b="0" cap="small">
                <a:solidFill>
                  <a:srgbClr val="002060"/>
                </a:solidFill>
                <a:effectLst>
                  <a:outerShdw blurRad="50800" dist="12700" dir="13860000" rotWithShape="0">
                    <a:srgbClr val="000000">
                      <a:alpha val="20000"/>
                    </a:srgbClr>
                  </a:outerShdw>
                </a:effectLst>
              </a:defRPr>
            </a:lvl3pPr>
            <a:lvl4pPr marL="0" indent="0" algn="ctr">
              <a:buClrTx/>
              <a:buSzTx/>
              <a:buFontTx/>
              <a:buNone/>
              <a:defRPr sz="2100" b="0" cap="small">
                <a:solidFill>
                  <a:srgbClr val="002060"/>
                </a:solidFill>
                <a:effectLst>
                  <a:outerShdw blurRad="50800" dist="12700" dir="13860000" rotWithShape="0">
                    <a:srgbClr val="000000">
                      <a:alpha val="20000"/>
                    </a:srgbClr>
                  </a:outerShdw>
                </a:effectLst>
              </a:defRPr>
            </a:lvl4pPr>
            <a:lvl5pPr marL="0" indent="0" algn="ctr">
              <a:buClrTx/>
              <a:buSzTx/>
              <a:buFontTx/>
              <a:buNone/>
              <a:defRPr sz="2100" b="0" cap="small">
                <a:solidFill>
                  <a:srgbClr val="002060"/>
                </a:solidFill>
                <a:effectLst>
                  <a:outerShdw blurRad="50800" dist="12700" dir="13860000" rotWithShape="0">
                    <a:srgbClr val="000000">
                      <a:alpha val="2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92" name="Shape 92"/>
          <p:cNvSpPr>
            <a:spLocks noGrp="1"/>
          </p:cNvSpPr>
          <p:nvPr>
            <p:ph type="title"/>
          </p:nvPr>
        </p:nvSpPr>
        <p:spPr>
          <a:xfrm>
            <a:off x="1141412" y="4732863"/>
            <a:ext cx="9906001" cy="566741"/>
          </a:xfrm>
          <a:prstGeom prst="rect">
            <a:avLst/>
          </a:prstGeom>
        </p:spPr>
        <p:txBody>
          <a:bodyPr anchor="b"/>
          <a:lstStyle>
            <a:lvl1pPr>
              <a:defRPr sz="2400"/>
            </a:lvl1pPr>
          </a:lstStyle>
          <a:p>
            <a:r>
              <a:t>Title Text</a:t>
            </a:r>
          </a:p>
        </p:txBody>
      </p:sp>
      <p:sp>
        <p:nvSpPr>
          <p:cNvPr id="93" name="Shape 93"/>
          <p:cNvSpPr>
            <a:spLocks noGrp="1"/>
          </p:cNvSpPr>
          <p:nvPr>
            <p:ph type="pic" sz="half" idx="13"/>
          </p:nvPr>
        </p:nvSpPr>
        <p:spPr>
          <a:xfrm>
            <a:off x="1979609" y="932112"/>
            <a:ext cx="8225947" cy="3164976"/>
          </a:xfrm>
          <a:prstGeom prst="rect">
            <a:avLst/>
          </a:prstGeom>
          <a:ln w="38100">
            <a:solidFill>
              <a:srgbClr val="2F353D"/>
            </a:solidFill>
            <a:round/>
          </a:ln>
        </p:spPr>
        <p:txBody>
          <a:bodyPr lIns="91439" tIns="45719" rIns="91439" bIns="45719" anchor="t">
            <a:noAutofit/>
          </a:bodyPr>
          <a:lstStyle/>
          <a:p>
            <a:endParaRPr/>
          </a:p>
        </p:txBody>
      </p:sp>
      <p:sp>
        <p:nvSpPr>
          <p:cNvPr id="94" name="Shape 94"/>
          <p:cNvSpPr>
            <a:spLocks noGrp="1"/>
          </p:cNvSpPr>
          <p:nvPr>
            <p:ph type="body" sz="quarter" idx="1"/>
          </p:nvPr>
        </p:nvSpPr>
        <p:spPr>
          <a:xfrm>
            <a:off x="1141412" y="5299602"/>
            <a:ext cx="9906001" cy="493715"/>
          </a:xfrm>
          <a:prstGeom prst="rect">
            <a:avLst/>
          </a:prstGeom>
        </p:spPr>
        <p:txBody>
          <a:bodyPr/>
          <a:lstStyle>
            <a:lvl1pPr marL="0" indent="0">
              <a:buClrTx/>
              <a:buSzTx/>
              <a:buFontTx/>
              <a:buNone/>
              <a:defRPr sz="1400" b="0" cap="small">
                <a:solidFill>
                  <a:srgbClr val="002060"/>
                </a:solidFill>
                <a:effectLst>
                  <a:outerShdw blurRad="50800" dist="12700" dir="13860000" rotWithShape="0">
                    <a:srgbClr val="000000">
                      <a:alpha val="20000"/>
                    </a:srgbClr>
                  </a:outerShdw>
                </a:effectLst>
              </a:defRPr>
            </a:lvl1pPr>
            <a:lvl2pPr marL="0" indent="0">
              <a:buClrTx/>
              <a:buSzTx/>
              <a:buFontTx/>
              <a:buNone/>
              <a:defRPr sz="1400" b="0" cap="small">
                <a:solidFill>
                  <a:srgbClr val="002060"/>
                </a:solidFill>
                <a:effectLst>
                  <a:outerShdw blurRad="50800" dist="12700" dir="13860000" rotWithShape="0">
                    <a:srgbClr val="000000">
                      <a:alpha val="20000"/>
                    </a:srgbClr>
                  </a:outerShdw>
                </a:effectLst>
              </a:defRPr>
            </a:lvl2pPr>
            <a:lvl3pPr marL="0" indent="0">
              <a:buClrTx/>
              <a:buSzTx/>
              <a:buFontTx/>
              <a:buNone/>
              <a:defRPr sz="1400" b="0" cap="small">
                <a:solidFill>
                  <a:srgbClr val="002060"/>
                </a:solidFill>
                <a:effectLst>
                  <a:outerShdw blurRad="50800" dist="12700" dir="13860000" rotWithShape="0">
                    <a:srgbClr val="000000">
                      <a:alpha val="20000"/>
                    </a:srgbClr>
                  </a:outerShdw>
                </a:effectLst>
              </a:defRPr>
            </a:lvl3pPr>
            <a:lvl4pPr marL="0" indent="0">
              <a:buClrTx/>
              <a:buSzTx/>
              <a:buFontTx/>
              <a:buNone/>
              <a:defRPr sz="1400" b="0" cap="small">
                <a:solidFill>
                  <a:srgbClr val="002060"/>
                </a:solidFill>
                <a:effectLst>
                  <a:outerShdw blurRad="50800" dist="12700" dir="13860000" rotWithShape="0">
                    <a:srgbClr val="000000">
                      <a:alpha val="20000"/>
                    </a:srgbClr>
                  </a:outerShdw>
                </a:effectLst>
              </a:defRPr>
            </a:lvl4pPr>
            <a:lvl5pPr marL="0" indent="0">
              <a:buClrTx/>
              <a:buSzTx/>
              <a:buFontTx/>
              <a:buNone/>
              <a:defRPr sz="1400" b="0" cap="small">
                <a:solidFill>
                  <a:srgbClr val="002060"/>
                </a:solidFill>
                <a:effectLst>
                  <a:outerShdw blurRad="50800" dist="12700" dir="13860000" rotWithShape="0">
                    <a:srgbClr val="000000">
                      <a:alpha val="2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02" name="Shape 102"/>
          <p:cNvSpPr>
            <a:spLocks noGrp="1"/>
          </p:cNvSpPr>
          <p:nvPr>
            <p:ph type="title"/>
          </p:nvPr>
        </p:nvSpPr>
        <p:spPr>
          <a:xfrm>
            <a:off x="1141412" y="609601"/>
            <a:ext cx="9906001" cy="3124201"/>
          </a:xfrm>
          <a:prstGeom prst="rect">
            <a:avLst/>
          </a:prstGeom>
        </p:spPr>
        <p:txBody>
          <a:bodyPr/>
          <a:lstStyle/>
          <a:p>
            <a:r>
              <a:t>Title Text</a:t>
            </a:r>
          </a:p>
        </p:txBody>
      </p:sp>
      <p:sp>
        <p:nvSpPr>
          <p:cNvPr id="103" name="Shape 103"/>
          <p:cNvSpPr>
            <a:spLocks noGrp="1"/>
          </p:cNvSpPr>
          <p:nvPr>
            <p:ph type="body" sz="quarter" idx="1"/>
          </p:nvPr>
        </p:nvSpPr>
        <p:spPr>
          <a:xfrm>
            <a:off x="1141411" y="4343400"/>
            <a:ext cx="9906001" cy="1447800"/>
          </a:xfrm>
          <a:prstGeom prst="rect">
            <a:avLst/>
          </a:prstGeom>
        </p:spPr>
        <p:txBody>
          <a:bodyPr/>
          <a:lstStyle>
            <a:lvl1pPr marL="0" indent="0">
              <a:buClrTx/>
              <a:buSzTx/>
              <a:buFontTx/>
              <a:buNone/>
              <a:defRPr sz="2000" b="0" cap="small">
                <a:solidFill>
                  <a:srgbClr val="002060"/>
                </a:solidFill>
                <a:effectLst>
                  <a:outerShdw blurRad="50800" dist="12700" dir="13860000" rotWithShape="0">
                    <a:srgbClr val="000000">
                      <a:alpha val="20000"/>
                    </a:srgbClr>
                  </a:outerShdw>
                </a:effectLst>
              </a:defRPr>
            </a:lvl1pPr>
            <a:lvl2pPr marL="0" indent="0">
              <a:buClrTx/>
              <a:buSzTx/>
              <a:buFontTx/>
              <a:buNone/>
              <a:defRPr sz="2000" b="0" cap="small">
                <a:solidFill>
                  <a:srgbClr val="002060"/>
                </a:solidFill>
                <a:effectLst>
                  <a:outerShdw blurRad="50800" dist="12700" dir="13860000" rotWithShape="0">
                    <a:srgbClr val="000000">
                      <a:alpha val="20000"/>
                    </a:srgbClr>
                  </a:outerShdw>
                </a:effectLst>
              </a:defRPr>
            </a:lvl2pPr>
            <a:lvl3pPr marL="0" indent="0">
              <a:buClrTx/>
              <a:buSzTx/>
              <a:buFontTx/>
              <a:buNone/>
              <a:defRPr sz="2000" b="0" cap="small">
                <a:solidFill>
                  <a:srgbClr val="002060"/>
                </a:solidFill>
                <a:effectLst>
                  <a:outerShdw blurRad="50800" dist="12700" dir="13860000" rotWithShape="0">
                    <a:srgbClr val="000000">
                      <a:alpha val="20000"/>
                    </a:srgbClr>
                  </a:outerShdw>
                </a:effectLst>
              </a:defRPr>
            </a:lvl3pPr>
            <a:lvl4pPr marL="0" indent="0">
              <a:buClrTx/>
              <a:buSzTx/>
              <a:buFontTx/>
              <a:buNone/>
              <a:defRPr sz="2000" b="0" cap="small">
                <a:solidFill>
                  <a:srgbClr val="002060"/>
                </a:solidFill>
                <a:effectLst>
                  <a:outerShdw blurRad="50800" dist="12700" dir="13860000" rotWithShape="0">
                    <a:srgbClr val="000000">
                      <a:alpha val="20000"/>
                    </a:srgbClr>
                  </a:outerShdw>
                </a:effectLst>
              </a:defRPr>
            </a:lvl4pPr>
            <a:lvl5pPr marL="0" indent="0">
              <a:buClrTx/>
              <a:buSzTx/>
              <a:buFontTx/>
              <a:buNone/>
              <a:defRPr sz="2000" b="0" cap="small">
                <a:solidFill>
                  <a:srgbClr val="002060"/>
                </a:solidFill>
                <a:effectLst>
                  <a:outerShdw blurRad="50800" dist="12700" dir="13860000" rotWithShape="0">
                    <a:srgbClr val="000000">
                      <a:alpha val="2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11" name="Shape 111"/>
          <p:cNvSpPr/>
          <p:nvPr/>
        </p:nvSpPr>
        <p:spPr>
          <a:xfrm>
            <a:off x="836612" y="411190"/>
            <a:ext cx="609603" cy="1336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defRPr sz="8000" cap="all">
                <a:solidFill>
                  <a:schemeClr val="accent1"/>
                </a:solidFill>
                <a:effectLst>
                  <a:outerShdw blurRad="25400" dist="38100" dir="14040000" rotWithShape="0">
                    <a:srgbClr val="000000">
                      <a:alpha val="25000"/>
                    </a:srgbClr>
                  </a:outerShdw>
                </a:effectLst>
                <a:latin typeface="Century Gothic"/>
                <a:ea typeface="Century Gothic"/>
                <a:cs typeface="Century Gothic"/>
                <a:sym typeface="Century Gothic"/>
              </a:defRPr>
            </a:lvl1pPr>
          </a:lstStyle>
          <a:p>
            <a:r>
              <a:t>“</a:t>
            </a:r>
          </a:p>
        </p:txBody>
      </p:sp>
      <p:sp>
        <p:nvSpPr>
          <p:cNvPr id="112" name="Shape 112"/>
          <p:cNvSpPr/>
          <p:nvPr/>
        </p:nvSpPr>
        <p:spPr>
          <a:xfrm>
            <a:off x="10437810" y="2367565"/>
            <a:ext cx="609603" cy="1336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r">
              <a:defRPr sz="8000" cap="all">
                <a:solidFill>
                  <a:schemeClr val="accent1"/>
                </a:solidFill>
                <a:effectLst>
                  <a:outerShdw blurRad="25400" dist="38100" dir="14040000" rotWithShape="0">
                    <a:srgbClr val="000000">
                      <a:alpha val="25000"/>
                    </a:srgbClr>
                  </a:outerShdw>
                </a:effectLst>
                <a:latin typeface="Century Gothic"/>
                <a:ea typeface="Century Gothic"/>
                <a:cs typeface="Century Gothic"/>
                <a:sym typeface="Century Gothic"/>
              </a:defRPr>
            </a:lvl1pPr>
          </a:lstStyle>
          <a:p>
            <a:r>
              <a:t>”</a:t>
            </a:r>
          </a:p>
        </p:txBody>
      </p:sp>
      <p:sp>
        <p:nvSpPr>
          <p:cNvPr id="113" name="Shape 113"/>
          <p:cNvSpPr>
            <a:spLocks noGrp="1"/>
          </p:cNvSpPr>
          <p:nvPr>
            <p:ph type="title"/>
          </p:nvPr>
        </p:nvSpPr>
        <p:spPr>
          <a:xfrm>
            <a:off x="1446212" y="609601"/>
            <a:ext cx="9296401" cy="2743201"/>
          </a:xfrm>
          <a:prstGeom prst="rect">
            <a:avLst/>
          </a:prstGeom>
        </p:spPr>
        <p:txBody>
          <a:bodyPr/>
          <a:lstStyle/>
          <a:p>
            <a:r>
              <a:t>Title Text</a:t>
            </a:r>
          </a:p>
        </p:txBody>
      </p:sp>
      <p:sp>
        <p:nvSpPr>
          <p:cNvPr id="114" name="Shape 114"/>
          <p:cNvSpPr>
            <a:spLocks noGrp="1"/>
          </p:cNvSpPr>
          <p:nvPr>
            <p:ph type="body" sz="quarter" idx="1"/>
          </p:nvPr>
        </p:nvSpPr>
        <p:spPr>
          <a:xfrm>
            <a:off x="1674809" y="3352800"/>
            <a:ext cx="8839206" cy="381000"/>
          </a:xfrm>
          <a:prstGeom prst="rect">
            <a:avLst/>
          </a:prstGeom>
        </p:spPr>
        <p:txBody>
          <a:bodyPr/>
          <a:lstStyle>
            <a:lvl1pPr marL="0" indent="0">
              <a:buClrTx/>
              <a:buSzTx/>
              <a:buFontTx/>
              <a:buNone/>
              <a:defRPr sz="2000" b="0" cap="small">
                <a:solidFill>
                  <a:srgbClr val="002060"/>
                </a:solidFill>
                <a:effectLst>
                  <a:outerShdw blurRad="50800" dist="12700" dir="13860000" rotWithShape="0">
                    <a:srgbClr val="000000">
                      <a:alpha val="20000"/>
                    </a:srgbClr>
                  </a:outerShdw>
                </a:effectLst>
              </a:defRPr>
            </a:lvl1pPr>
            <a:lvl2pPr marL="0" indent="0">
              <a:buClrTx/>
              <a:buSzTx/>
              <a:buFontTx/>
              <a:buNone/>
              <a:defRPr sz="2000" b="0" cap="small">
                <a:solidFill>
                  <a:srgbClr val="002060"/>
                </a:solidFill>
                <a:effectLst>
                  <a:outerShdw blurRad="50800" dist="12700" dir="13860000" rotWithShape="0">
                    <a:srgbClr val="000000">
                      <a:alpha val="20000"/>
                    </a:srgbClr>
                  </a:outerShdw>
                </a:effectLst>
              </a:defRPr>
            </a:lvl2pPr>
            <a:lvl3pPr marL="0" indent="0">
              <a:buClrTx/>
              <a:buSzTx/>
              <a:buFontTx/>
              <a:buNone/>
              <a:defRPr sz="2000" b="0" cap="small">
                <a:solidFill>
                  <a:srgbClr val="002060"/>
                </a:solidFill>
                <a:effectLst>
                  <a:outerShdw blurRad="50800" dist="12700" dir="13860000" rotWithShape="0">
                    <a:srgbClr val="000000">
                      <a:alpha val="20000"/>
                    </a:srgbClr>
                  </a:outerShdw>
                </a:effectLst>
              </a:defRPr>
            </a:lvl3pPr>
            <a:lvl4pPr marL="0" indent="0">
              <a:buClrTx/>
              <a:buSzTx/>
              <a:buFontTx/>
              <a:buNone/>
              <a:defRPr sz="2000" b="0" cap="small">
                <a:solidFill>
                  <a:srgbClr val="002060"/>
                </a:solidFill>
                <a:effectLst>
                  <a:outerShdw blurRad="50800" dist="12700" dir="13860000" rotWithShape="0">
                    <a:srgbClr val="000000">
                      <a:alpha val="20000"/>
                    </a:srgbClr>
                  </a:outerShdw>
                </a:effectLst>
              </a:defRPr>
            </a:lvl4pPr>
            <a:lvl5pPr marL="0" indent="0">
              <a:buClrTx/>
              <a:buSzTx/>
              <a:buFontTx/>
              <a:buNone/>
              <a:defRPr sz="2000" b="0" cap="small">
                <a:solidFill>
                  <a:srgbClr val="002060"/>
                </a:solidFill>
                <a:effectLst>
                  <a:outerShdw blurRad="50800" dist="12700" dir="13860000" rotWithShape="0">
                    <a:srgbClr val="000000">
                      <a:alpha val="2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15" name="Shape 115"/>
          <p:cNvSpPr>
            <a:spLocks noGrp="1"/>
          </p:cNvSpPr>
          <p:nvPr>
            <p:ph type="body" sz="quarter" idx="13"/>
          </p:nvPr>
        </p:nvSpPr>
        <p:spPr>
          <a:xfrm>
            <a:off x="1141411" y="4343400"/>
            <a:ext cx="9906001" cy="1447800"/>
          </a:xfrm>
          <a:prstGeom prst="rect">
            <a:avLst/>
          </a:prstGeom>
        </p:spPr>
        <p:txBody>
          <a:bodyPr/>
          <a:lstStyle/>
          <a:p>
            <a:pPr marL="285750" indent="-285750">
              <a:defRPr sz="2000" b="0" cap="small">
                <a:solidFill>
                  <a:srgbClr val="002060"/>
                </a:solidFill>
                <a:effectLst>
                  <a:outerShdw blurRad="50800" dist="12700" dir="13860000" rotWithShape="0">
                    <a:srgbClr val="000000">
                      <a:alpha val="20000"/>
                    </a:srgbClr>
                  </a:outerShdw>
                </a:effectLst>
              </a:defRPr>
            </a:pPr>
            <a:endParaRPr/>
          </a:p>
        </p:txBody>
      </p:sp>
      <p:sp>
        <p:nvSpPr>
          <p:cNvPr id="116" name="Shape 1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23" name="Shape 123"/>
          <p:cNvSpPr>
            <a:spLocks noGrp="1"/>
          </p:cNvSpPr>
          <p:nvPr>
            <p:ph type="title"/>
          </p:nvPr>
        </p:nvSpPr>
        <p:spPr>
          <a:xfrm>
            <a:off x="1141412" y="3308579"/>
            <a:ext cx="9906001" cy="1468803"/>
          </a:xfrm>
          <a:prstGeom prst="rect">
            <a:avLst/>
          </a:prstGeom>
        </p:spPr>
        <p:txBody>
          <a:bodyPr anchor="b"/>
          <a:lstStyle/>
          <a:p>
            <a:r>
              <a:t>Title Text</a:t>
            </a:r>
          </a:p>
        </p:txBody>
      </p:sp>
      <p:sp>
        <p:nvSpPr>
          <p:cNvPr id="124" name="Shape 124"/>
          <p:cNvSpPr>
            <a:spLocks noGrp="1"/>
          </p:cNvSpPr>
          <p:nvPr>
            <p:ph type="body" sz="quarter" idx="1"/>
          </p:nvPr>
        </p:nvSpPr>
        <p:spPr>
          <a:xfrm>
            <a:off x="1141409" y="4777380"/>
            <a:ext cx="9906004" cy="860403"/>
          </a:xfrm>
          <a:prstGeom prst="rect">
            <a:avLst/>
          </a:prstGeom>
        </p:spPr>
        <p:txBody>
          <a:bodyPr anchor="t"/>
          <a:lstStyle>
            <a:lvl1pPr marL="0" indent="0">
              <a:buClrTx/>
              <a:buSzTx/>
              <a:buFontTx/>
              <a:buNone/>
              <a:defRPr sz="2000" b="0" cap="small">
                <a:solidFill>
                  <a:srgbClr val="002060"/>
                </a:solidFill>
                <a:effectLst>
                  <a:outerShdw blurRad="50800" dist="12700" dir="13860000" rotWithShape="0">
                    <a:srgbClr val="000000">
                      <a:alpha val="20000"/>
                    </a:srgbClr>
                  </a:outerShdw>
                </a:effectLst>
              </a:defRPr>
            </a:lvl1pPr>
            <a:lvl2pPr marL="774700" indent="-317500">
              <a:buClrTx/>
              <a:buFontTx/>
              <a:defRPr sz="2000" b="0" cap="small">
                <a:solidFill>
                  <a:srgbClr val="002060"/>
                </a:solidFill>
                <a:effectLst>
                  <a:outerShdw blurRad="50800" dist="12700" dir="13860000" rotWithShape="0">
                    <a:srgbClr val="000000">
                      <a:alpha val="20000"/>
                    </a:srgbClr>
                  </a:outerShdw>
                </a:effectLst>
              </a:defRPr>
            </a:lvl2pPr>
            <a:lvl3pPr marL="1271587" indent="-357187">
              <a:buClrTx/>
              <a:buFontTx/>
              <a:defRPr sz="2000" b="0" cap="small">
                <a:solidFill>
                  <a:srgbClr val="002060"/>
                </a:solidFill>
                <a:effectLst>
                  <a:outerShdw blurRad="50800" dist="12700" dir="13860000" rotWithShape="0">
                    <a:srgbClr val="000000">
                      <a:alpha val="20000"/>
                    </a:srgbClr>
                  </a:outerShdw>
                </a:effectLst>
              </a:defRPr>
            </a:lvl3pPr>
            <a:lvl4pPr marL="1616527" indent="-244927">
              <a:buClrTx/>
              <a:buFontTx/>
              <a:defRPr sz="2000" b="0" cap="small">
                <a:solidFill>
                  <a:srgbClr val="002060"/>
                </a:solidFill>
                <a:effectLst>
                  <a:outerShdw blurRad="50800" dist="12700" dir="13860000" rotWithShape="0">
                    <a:srgbClr val="000000">
                      <a:alpha val="20000"/>
                    </a:srgbClr>
                  </a:outerShdw>
                </a:effectLst>
              </a:defRPr>
            </a:lvl4pPr>
            <a:lvl5pPr marL="2073728" indent="-244928">
              <a:buClrTx/>
              <a:buFontTx/>
              <a:defRPr sz="2000" b="0" cap="small">
                <a:solidFill>
                  <a:srgbClr val="002060"/>
                </a:solidFill>
                <a:effectLst>
                  <a:outerShdw blurRad="50800" dist="12700" dir="13860000" rotWithShape="0">
                    <a:srgbClr val="000000">
                      <a:alpha val="2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25" name="Shape 1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32" name="Shape 132"/>
          <p:cNvSpPr/>
          <p:nvPr/>
        </p:nvSpPr>
        <p:spPr>
          <a:xfrm>
            <a:off x="836612" y="411190"/>
            <a:ext cx="609603" cy="1336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defRPr sz="8000" cap="all">
                <a:solidFill>
                  <a:schemeClr val="accent1"/>
                </a:solidFill>
                <a:effectLst>
                  <a:outerShdw blurRad="25400" dist="38100" dir="14040000" rotWithShape="0">
                    <a:srgbClr val="000000">
                      <a:alpha val="25000"/>
                    </a:srgbClr>
                  </a:outerShdw>
                </a:effectLst>
                <a:latin typeface="Century Gothic"/>
                <a:ea typeface="Century Gothic"/>
                <a:cs typeface="Century Gothic"/>
                <a:sym typeface="Century Gothic"/>
              </a:defRPr>
            </a:lvl1pPr>
          </a:lstStyle>
          <a:p>
            <a:r>
              <a:t>“</a:t>
            </a:r>
          </a:p>
        </p:txBody>
      </p:sp>
      <p:sp>
        <p:nvSpPr>
          <p:cNvPr id="133" name="Shape 133"/>
          <p:cNvSpPr/>
          <p:nvPr/>
        </p:nvSpPr>
        <p:spPr>
          <a:xfrm>
            <a:off x="10437810" y="2367565"/>
            <a:ext cx="609603" cy="1336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r">
              <a:defRPr sz="8000" cap="all">
                <a:solidFill>
                  <a:schemeClr val="accent1"/>
                </a:solidFill>
                <a:effectLst>
                  <a:outerShdw blurRad="25400" dist="38100" dir="14040000" rotWithShape="0">
                    <a:srgbClr val="000000">
                      <a:alpha val="25000"/>
                    </a:srgbClr>
                  </a:outerShdw>
                </a:effectLst>
                <a:latin typeface="Century Gothic"/>
                <a:ea typeface="Century Gothic"/>
                <a:cs typeface="Century Gothic"/>
                <a:sym typeface="Century Gothic"/>
              </a:defRPr>
            </a:lvl1pPr>
          </a:lstStyle>
          <a:p>
            <a:r>
              <a:t>”</a:t>
            </a:r>
          </a:p>
        </p:txBody>
      </p:sp>
      <p:sp>
        <p:nvSpPr>
          <p:cNvPr id="134" name="Shape 134"/>
          <p:cNvSpPr>
            <a:spLocks noGrp="1"/>
          </p:cNvSpPr>
          <p:nvPr>
            <p:ph type="title"/>
          </p:nvPr>
        </p:nvSpPr>
        <p:spPr>
          <a:xfrm>
            <a:off x="1446212" y="609601"/>
            <a:ext cx="9296401" cy="2743201"/>
          </a:xfrm>
          <a:prstGeom prst="rect">
            <a:avLst/>
          </a:prstGeom>
        </p:spPr>
        <p:txBody>
          <a:bodyPr/>
          <a:lstStyle/>
          <a:p>
            <a:r>
              <a:t>Title Text</a:t>
            </a:r>
          </a:p>
        </p:txBody>
      </p:sp>
      <p:sp>
        <p:nvSpPr>
          <p:cNvPr id="135" name="Shape 135"/>
          <p:cNvSpPr>
            <a:spLocks noGrp="1"/>
          </p:cNvSpPr>
          <p:nvPr>
            <p:ph type="body" sz="quarter" idx="1"/>
          </p:nvPr>
        </p:nvSpPr>
        <p:spPr>
          <a:xfrm>
            <a:off x="1141412" y="3886200"/>
            <a:ext cx="9906001" cy="889000"/>
          </a:xfrm>
          <a:prstGeom prst="rect">
            <a:avLst/>
          </a:prstGeom>
        </p:spPr>
        <p:txBody>
          <a:bodyPr anchor="b"/>
          <a:lstStyle>
            <a:lvl1pPr marL="857250" indent="-1143000">
              <a:buClrTx/>
              <a:buSzTx/>
              <a:buFontTx/>
              <a:buNone/>
              <a:defRPr b="0" cap="all">
                <a:solidFill>
                  <a:srgbClr val="002060"/>
                </a:solidFill>
                <a:effectLst>
                  <a:outerShdw blurRad="25400" dist="38100" dir="14040000" rotWithShape="0">
                    <a:srgbClr val="000000">
                      <a:alpha val="25000"/>
                    </a:srgbClr>
                  </a:outerShdw>
                </a:effectLst>
              </a:defRPr>
            </a:lvl1pPr>
            <a:lvl2pPr>
              <a:buClrTx/>
              <a:buFontTx/>
              <a:defRPr b="0" cap="all">
                <a:solidFill>
                  <a:srgbClr val="002060"/>
                </a:solidFill>
                <a:effectLst>
                  <a:outerShdw blurRad="25400" dist="38100" dir="14040000" rotWithShape="0">
                    <a:srgbClr val="000000">
                      <a:alpha val="25000"/>
                    </a:srgbClr>
                  </a:outerShdw>
                </a:effectLst>
              </a:defRPr>
            </a:lvl2pPr>
            <a:lvl3pPr marL="1343025" indent="-428625">
              <a:buClrTx/>
              <a:buFontTx/>
              <a:defRPr b="0" cap="all">
                <a:solidFill>
                  <a:srgbClr val="002060"/>
                </a:solidFill>
                <a:effectLst>
                  <a:outerShdw blurRad="25400" dist="38100" dir="14040000" rotWithShape="0">
                    <a:srgbClr val="000000">
                      <a:alpha val="25000"/>
                    </a:srgbClr>
                  </a:outerShdw>
                </a:effectLst>
              </a:defRPr>
            </a:lvl3pPr>
            <a:lvl4pPr marL="1665514" indent="-293914">
              <a:buClrTx/>
              <a:buFontTx/>
              <a:defRPr b="0" cap="all">
                <a:solidFill>
                  <a:srgbClr val="002060"/>
                </a:solidFill>
                <a:effectLst>
                  <a:outerShdw blurRad="25400" dist="38100" dir="14040000" rotWithShape="0">
                    <a:srgbClr val="000000">
                      <a:alpha val="25000"/>
                    </a:srgbClr>
                  </a:outerShdw>
                </a:effectLst>
              </a:defRPr>
            </a:lvl4pPr>
            <a:lvl5pPr marL="2122714" indent="-293914">
              <a:buClrTx/>
              <a:buFontTx/>
              <a:defRPr b="0" cap="all">
                <a:solidFill>
                  <a:srgbClr val="002060"/>
                </a:solidFill>
                <a:effectLst>
                  <a:outerShdw blurRad="25400" dist="38100" dir="14040000" rotWithShape="0">
                    <a:srgbClr val="000000">
                      <a:alpha val="25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36" name="Shape 136"/>
          <p:cNvSpPr>
            <a:spLocks noGrp="1"/>
          </p:cNvSpPr>
          <p:nvPr>
            <p:ph type="body" sz="quarter" idx="13"/>
          </p:nvPr>
        </p:nvSpPr>
        <p:spPr>
          <a:xfrm>
            <a:off x="1141411" y="4775200"/>
            <a:ext cx="9906001" cy="1016000"/>
          </a:xfrm>
          <a:prstGeom prst="rect">
            <a:avLst/>
          </a:prstGeom>
        </p:spPr>
        <p:txBody>
          <a:bodyPr anchor="t"/>
          <a:lstStyle/>
          <a:p>
            <a:pPr marL="285750" indent="-285750">
              <a:defRPr sz="2000" b="0" cap="small">
                <a:solidFill>
                  <a:srgbClr val="002060"/>
                </a:solidFill>
                <a:effectLst>
                  <a:outerShdw blurRad="50800" dist="12700" dir="13860000" rotWithShape="0">
                    <a:srgbClr val="000000">
                      <a:alpha val="20000"/>
                    </a:srgbClr>
                  </a:outerShdw>
                </a:effectLst>
              </a:defRPr>
            </a:pPr>
            <a:endParaRPr/>
          </a:p>
        </p:txBody>
      </p:sp>
      <p:sp>
        <p:nvSpPr>
          <p:cNvPr id="137" name="Shape 1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44" name="Shape 144"/>
          <p:cNvSpPr>
            <a:spLocks noGrp="1"/>
          </p:cNvSpPr>
          <p:nvPr>
            <p:ph type="title"/>
          </p:nvPr>
        </p:nvSpPr>
        <p:spPr>
          <a:xfrm>
            <a:off x="1141412" y="609601"/>
            <a:ext cx="9906001" cy="2743201"/>
          </a:xfrm>
          <a:prstGeom prst="rect">
            <a:avLst/>
          </a:prstGeom>
        </p:spPr>
        <p:txBody>
          <a:bodyPr/>
          <a:lstStyle/>
          <a:p>
            <a:r>
              <a:t>Title Text</a:t>
            </a:r>
          </a:p>
        </p:txBody>
      </p:sp>
      <p:sp>
        <p:nvSpPr>
          <p:cNvPr id="145" name="Shape 145"/>
          <p:cNvSpPr>
            <a:spLocks noGrp="1"/>
          </p:cNvSpPr>
          <p:nvPr>
            <p:ph type="body" sz="quarter" idx="1"/>
          </p:nvPr>
        </p:nvSpPr>
        <p:spPr>
          <a:xfrm>
            <a:off x="1141412" y="3505200"/>
            <a:ext cx="9906001" cy="838200"/>
          </a:xfrm>
          <a:prstGeom prst="rect">
            <a:avLst/>
          </a:prstGeom>
        </p:spPr>
        <p:txBody>
          <a:bodyPr anchor="b"/>
          <a:lstStyle>
            <a:lvl1pPr marL="857250" indent="-1143000">
              <a:buClrTx/>
              <a:buSzTx/>
              <a:buFontTx/>
              <a:buNone/>
              <a:defRPr sz="2800" b="0" cap="all">
                <a:solidFill>
                  <a:srgbClr val="002060"/>
                </a:solidFill>
                <a:effectLst>
                  <a:outerShdw blurRad="25400" dist="38100" dir="14040000" rotWithShape="0">
                    <a:srgbClr val="000000">
                      <a:alpha val="25000"/>
                    </a:srgbClr>
                  </a:outerShdw>
                </a:effectLst>
              </a:defRPr>
            </a:lvl1pPr>
            <a:lvl2pPr marL="901700" indent="-444500">
              <a:buClrTx/>
              <a:buFontTx/>
              <a:defRPr sz="2800" b="0" cap="all">
                <a:solidFill>
                  <a:srgbClr val="002060"/>
                </a:solidFill>
                <a:effectLst>
                  <a:outerShdw blurRad="25400" dist="38100" dir="14040000" rotWithShape="0">
                    <a:srgbClr val="000000">
                      <a:alpha val="25000"/>
                    </a:srgbClr>
                  </a:outerShdw>
                </a:effectLst>
              </a:defRPr>
            </a:lvl2pPr>
            <a:lvl3pPr marL="1414462" indent="-500062">
              <a:buClrTx/>
              <a:buFontTx/>
              <a:defRPr sz="2800" b="0" cap="all">
                <a:solidFill>
                  <a:srgbClr val="002060"/>
                </a:solidFill>
                <a:effectLst>
                  <a:outerShdw blurRad="25400" dist="38100" dir="14040000" rotWithShape="0">
                    <a:srgbClr val="000000">
                      <a:alpha val="25000"/>
                    </a:srgbClr>
                  </a:outerShdw>
                </a:effectLst>
              </a:defRPr>
            </a:lvl3pPr>
            <a:lvl4pPr marL="1714500" indent="-342900">
              <a:buClrTx/>
              <a:buFontTx/>
              <a:defRPr sz="2800" b="0" cap="all">
                <a:solidFill>
                  <a:srgbClr val="002060"/>
                </a:solidFill>
                <a:effectLst>
                  <a:outerShdw blurRad="25400" dist="38100" dir="14040000" rotWithShape="0">
                    <a:srgbClr val="000000">
                      <a:alpha val="25000"/>
                    </a:srgbClr>
                  </a:outerShdw>
                </a:effectLst>
              </a:defRPr>
            </a:lvl4pPr>
            <a:lvl5pPr marL="2171700" indent="-342900">
              <a:buClrTx/>
              <a:buFontTx/>
              <a:defRPr sz="2800" b="0" cap="all">
                <a:solidFill>
                  <a:srgbClr val="002060"/>
                </a:solidFill>
                <a:effectLst>
                  <a:outerShdw blurRad="25400" dist="38100" dir="14040000" rotWithShape="0">
                    <a:srgbClr val="000000">
                      <a:alpha val="25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46" name="Shape 146"/>
          <p:cNvSpPr>
            <a:spLocks noGrp="1"/>
          </p:cNvSpPr>
          <p:nvPr>
            <p:ph type="body" sz="quarter" idx="13"/>
          </p:nvPr>
        </p:nvSpPr>
        <p:spPr>
          <a:xfrm>
            <a:off x="1141411" y="4343400"/>
            <a:ext cx="9906001" cy="1447800"/>
          </a:xfrm>
          <a:prstGeom prst="rect">
            <a:avLst/>
          </a:prstGeom>
        </p:spPr>
        <p:txBody>
          <a:bodyPr anchor="t"/>
          <a:lstStyle/>
          <a:p>
            <a:pPr marL="285750" indent="-285750">
              <a:defRPr sz="2000" b="0" cap="small">
                <a:solidFill>
                  <a:srgbClr val="002060"/>
                </a:solidFill>
                <a:effectLst>
                  <a:outerShdw blurRad="50800" dist="12700" dir="13860000" rotWithShape="0">
                    <a:srgbClr val="000000">
                      <a:alpha val="20000"/>
                    </a:srgbClr>
                  </a:outerShdw>
                </a:effectLst>
              </a:defRPr>
            </a:pPr>
            <a:endParaRPr/>
          </a:p>
        </p:txBody>
      </p:sp>
      <p:sp>
        <p:nvSpPr>
          <p:cNvPr id="147" name="Shape 14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t>Title Text</a:t>
            </a:r>
          </a:p>
        </p:txBody>
      </p:sp>
      <p:sp>
        <p:nvSpPr>
          <p:cNvPr id="155" name="Shape 155"/>
          <p:cNvSpPr>
            <a:spLocks noGrp="1"/>
          </p:cNvSpPr>
          <p:nvPr>
            <p:ph type="body" sz="half" idx="1"/>
          </p:nvPr>
        </p:nvSpPr>
        <p:spPr>
          <a:prstGeom prst="rect">
            <a:avLst/>
          </a:prstGeom>
        </p:spPr>
        <p:txBody>
          <a:bodyPr anchor="t"/>
          <a:lstStyle>
            <a:lvl1pPr marL="285750" indent="-285750">
              <a:buClr>
                <a:srgbClr val="FFFFFF"/>
              </a:buClr>
              <a:defRPr sz="2000" b="0" cap="small">
                <a:solidFill>
                  <a:srgbClr val="002060"/>
                </a:solidFill>
                <a:effectLst>
                  <a:outerShdw blurRad="50800" dist="12700" dir="13860000" rotWithShape="0">
                    <a:srgbClr val="000000">
                      <a:alpha val="20000"/>
                    </a:srgbClr>
                  </a:outerShdw>
                </a:effectLst>
              </a:defRPr>
            </a:lvl1pPr>
            <a:lvl2pPr marL="774700" indent="-317500">
              <a:buClr>
                <a:srgbClr val="FFFFFF"/>
              </a:buClr>
              <a:defRPr sz="2000" b="0" cap="small">
                <a:solidFill>
                  <a:srgbClr val="002060"/>
                </a:solidFill>
                <a:effectLst>
                  <a:outerShdw blurRad="50800" dist="12700" dir="13860000" rotWithShape="0">
                    <a:srgbClr val="000000">
                      <a:alpha val="20000"/>
                    </a:srgbClr>
                  </a:outerShdw>
                </a:effectLst>
              </a:defRPr>
            </a:lvl2pPr>
            <a:lvl3pPr marL="1271587" indent="-357187">
              <a:buClr>
                <a:srgbClr val="FFFFFF"/>
              </a:buClr>
              <a:defRPr sz="2000" b="0" cap="small">
                <a:solidFill>
                  <a:srgbClr val="002060"/>
                </a:solidFill>
                <a:effectLst>
                  <a:outerShdw blurRad="50800" dist="12700" dir="13860000" rotWithShape="0">
                    <a:srgbClr val="000000">
                      <a:alpha val="20000"/>
                    </a:srgbClr>
                  </a:outerShdw>
                </a:effectLst>
              </a:defRPr>
            </a:lvl3pPr>
            <a:lvl4pPr marL="1616527" indent="-244927">
              <a:buClr>
                <a:srgbClr val="FFFFFF"/>
              </a:buClr>
              <a:defRPr sz="2000" b="0" cap="small">
                <a:solidFill>
                  <a:srgbClr val="002060"/>
                </a:solidFill>
                <a:effectLst>
                  <a:outerShdw blurRad="50800" dist="12700" dir="13860000" rotWithShape="0">
                    <a:srgbClr val="000000">
                      <a:alpha val="20000"/>
                    </a:srgbClr>
                  </a:outerShdw>
                </a:effectLst>
              </a:defRPr>
            </a:lvl4pPr>
            <a:lvl5pPr marL="2073728" indent="-244928">
              <a:buClr>
                <a:srgbClr val="FFFFFF"/>
              </a:buClr>
              <a:defRPr sz="2000" b="0" cap="small">
                <a:solidFill>
                  <a:srgbClr val="002060"/>
                </a:solidFill>
                <a:effectLst>
                  <a:outerShdw blurRad="50800" dist="12700" dir="13860000" rotWithShape="0">
                    <a:srgbClr val="000000">
                      <a:alpha val="2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56" name="Shape 1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63" name="Shape 163"/>
          <p:cNvSpPr>
            <a:spLocks noGrp="1"/>
          </p:cNvSpPr>
          <p:nvPr>
            <p:ph type="title"/>
          </p:nvPr>
        </p:nvSpPr>
        <p:spPr>
          <a:xfrm>
            <a:off x="8836897" y="609598"/>
            <a:ext cx="2210517" cy="5181604"/>
          </a:xfrm>
          <a:prstGeom prst="rect">
            <a:avLst/>
          </a:prstGeom>
        </p:spPr>
        <p:txBody>
          <a:bodyPr/>
          <a:lstStyle/>
          <a:p>
            <a:r>
              <a:t>Title Text</a:t>
            </a:r>
          </a:p>
        </p:txBody>
      </p:sp>
      <p:sp>
        <p:nvSpPr>
          <p:cNvPr id="164" name="Shape 164"/>
          <p:cNvSpPr>
            <a:spLocks noGrp="1"/>
          </p:cNvSpPr>
          <p:nvPr>
            <p:ph type="body" idx="1"/>
          </p:nvPr>
        </p:nvSpPr>
        <p:spPr>
          <a:xfrm>
            <a:off x="1141412" y="609600"/>
            <a:ext cx="7543801" cy="5181600"/>
          </a:xfrm>
          <a:prstGeom prst="rect">
            <a:avLst/>
          </a:prstGeom>
        </p:spPr>
        <p:txBody>
          <a:bodyPr anchor="t"/>
          <a:lstStyle>
            <a:lvl1pPr marL="285750" indent="-285750">
              <a:buClr>
                <a:srgbClr val="FFFFFF"/>
              </a:buClr>
              <a:defRPr sz="2000" b="0" cap="small">
                <a:solidFill>
                  <a:srgbClr val="002060"/>
                </a:solidFill>
                <a:effectLst>
                  <a:outerShdw blurRad="50800" dist="12700" dir="13860000" rotWithShape="0">
                    <a:srgbClr val="000000">
                      <a:alpha val="20000"/>
                    </a:srgbClr>
                  </a:outerShdw>
                </a:effectLst>
              </a:defRPr>
            </a:lvl1pPr>
            <a:lvl2pPr marL="774700" indent="-317500">
              <a:buClr>
                <a:srgbClr val="FFFFFF"/>
              </a:buClr>
              <a:defRPr sz="2000" b="0" cap="small">
                <a:solidFill>
                  <a:srgbClr val="002060"/>
                </a:solidFill>
                <a:effectLst>
                  <a:outerShdw blurRad="50800" dist="12700" dir="13860000" rotWithShape="0">
                    <a:srgbClr val="000000">
                      <a:alpha val="20000"/>
                    </a:srgbClr>
                  </a:outerShdw>
                </a:effectLst>
              </a:defRPr>
            </a:lvl2pPr>
            <a:lvl3pPr marL="1271587" indent="-357187">
              <a:buClr>
                <a:srgbClr val="FFFFFF"/>
              </a:buClr>
              <a:defRPr sz="2000" b="0" cap="small">
                <a:solidFill>
                  <a:srgbClr val="002060"/>
                </a:solidFill>
                <a:effectLst>
                  <a:outerShdw blurRad="50800" dist="12700" dir="13860000" rotWithShape="0">
                    <a:srgbClr val="000000">
                      <a:alpha val="20000"/>
                    </a:srgbClr>
                  </a:outerShdw>
                </a:effectLst>
              </a:defRPr>
            </a:lvl3pPr>
            <a:lvl4pPr marL="1616527" indent="-244927">
              <a:buClr>
                <a:srgbClr val="FFFFFF"/>
              </a:buClr>
              <a:defRPr sz="2000" b="0" cap="small">
                <a:solidFill>
                  <a:srgbClr val="002060"/>
                </a:solidFill>
                <a:effectLst>
                  <a:outerShdw blurRad="50800" dist="12700" dir="13860000" rotWithShape="0">
                    <a:srgbClr val="000000">
                      <a:alpha val="20000"/>
                    </a:srgbClr>
                  </a:outerShdw>
                </a:effectLst>
              </a:defRPr>
            </a:lvl4pPr>
            <a:lvl5pPr marL="2073728" indent="-244928">
              <a:buClr>
                <a:srgbClr val="FFFFFF"/>
              </a:buClr>
              <a:defRPr sz="2000" b="0" cap="small">
                <a:solidFill>
                  <a:srgbClr val="002060"/>
                </a:solidFill>
                <a:effectLst>
                  <a:outerShdw blurRad="50800" dist="12700" dir="13860000" rotWithShape="0">
                    <a:srgbClr val="000000">
                      <a:alpha val="2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65" name="Shape 1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1751013" y="3308579"/>
            <a:ext cx="8686801" cy="1468803"/>
          </a:xfrm>
          <a:prstGeom prst="rect">
            <a:avLst/>
          </a:prstGeom>
        </p:spPr>
        <p:txBody>
          <a:bodyPr anchor="b"/>
          <a:lstStyle>
            <a:lvl1pPr>
              <a:defRPr sz="4000"/>
            </a:lvl1pPr>
          </a:lstStyle>
          <a:p>
            <a:r>
              <a:t>Title Text</a:t>
            </a:r>
          </a:p>
        </p:txBody>
      </p:sp>
      <p:sp>
        <p:nvSpPr>
          <p:cNvPr id="30" name="Shape 30"/>
          <p:cNvSpPr>
            <a:spLocks noGrp="1"/>
          </p:cNvSpPr>
          <p:nvPr>
            <p:ph type="body" sz="quarter" idx="1"/>
          </p:nvPr>
        </p:nvSpPr>
        <p:spPr>
          <a:xfrm>
            <a:off x="1751009" y="4777380"/>
            <a:ext cx="8686804" cy="860403"/>
          </a:xfrm>
          <a:prstGeom prst="rect">
            <a:avLst/>
          </a:prstGeom>
        </p:spPr>
        <p:txBody>
          <a:bodyPr anchor="t"/>
          <a:lstStyle>
            <a:lvl1pPr marL="0" indent="0" algn="r">
              <a:buClrTx/>
              <a:buSzTx/>
              <a:buFontTx/>
              <a:buNone/>
              <a:defRPr sz="2000" b="0" cap="small">
                <a:solidFill>
                  <a:srgbClr val="002060"/>
                </a:solidFill>
                <a:effectLst>
                  <a:outerShdw blurRad="50800" dist="12700" dir="13860000" rotWithShape="0">
                    <a:srgbClr val="000000">
                      <a:alpha val="20000"/>
                    </a:srgbClr>
                  </a:outerShdw>
                </a:effectLst>
              </a:defRPr>
            </a:lvl1pPr>
            <a:lvl2pPr marL="0" indent="0" algn="r">
              <a:buClrTx/>
              <a:buSzTx/>
              <a:buFontTx/>
              <a:buNone/>
              <a:defRPr sz="2000" b="0" cap="small">
                <a:solidFill>
                  <a:srgbClr val="002060"/>
                </a:solidFill>
                <a:effectLst>
                  <a:outerShdw blurRad="50800" dist="12700" dir="13860000" rotWithShape="0">
                    <a:srgbClr val="000000">
                      <a:alpha val="20000"/>
                    </a:srgbClr>
                  </a:outerShdw>
                </a:effectLst>
              </a:defRPr>
            </a:lvl2pPr>
            <a:lvl3pPr marL="0" indent="0" algn="r">
              <a:buClrTx/>
              <a:buSzTx/>
              <a:buFontTx/>
              <a:buNone/>
              <a:defRPr sz="2000" b="0" cap="small">
                <a:solidFill>
                  <a:srgbClr val="002060"/>
                </a:solidFill>
                <a:effectLst>
                  <a:outerShdw blurRad="50800" dist="12700" dir="13860000" rotWithShape="0">
                    <a:srgbClr val="000000">
                      <a:alpha val="20000"/>
                    </a:srgbClr>
                  </a:outerShdw>
                </a:effectLst>
              </a:defRPr>
            </a:lvl3pPr>
            <a:lvl4pPr marL="0" indent="0" algn="r">
              <a:buClrTx/>
              <a:buSzTx/>
              <a:buFontTx/>
              <a:buNone/>
              <a:defRPr sz="2000" b="0" cap="small">
                <a:solidFill>
                  <a:srgbClr val="002060"/>
                </a:solidFill>
                <a:effectLst>
                  <a:outerShdw blurRad="50800" dist="12700" dir="13860000" rotWithShape="0">
                    <a:srgbClr val="000000">
                      <a:alpha val="20000"/>
                    </a:srgbClr>
                  </a:outerShdw>
                </a:effectLst>
              </a:defRPr>
            </a:lvl4pPr>
            <a:lvl5pPr marL="0" indent="0" algn="r">
              <a:buClrTx/>
              <a:buSzTx/>
              <a:buFontTx/>
              <a:buNone/>
              <a:defRPr sz="2000" b="0" cap="small">
                <a:solidFill>
                  <a:srgbClr val="002060"/>
                </a:solidFill>
                <a:effectLst>
                  <a:outerShdw blurRad="50800" dist="12700" dir="13860000" rotWithShape="0">
                    <a:srgbClr val="000000">
                      <a:alpha val="2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quarter" idx="1"/>
          </p:nvPr>
        </p:nvSpPr>
        <p:spPr>
          <a:xfrm>
            <a:off x="1141412" y="2666999"/>
            <a:ext cx="4876802" cy="3124201"/>
          </a:xfrm>
          <a:prstGeom prst="rect">
            <a:avLst/>
          </a:prstGeom>
        </p:spPr>
        <p:txBody>
          <a:bodyPr/>
          <a:lstStyle>
            <a:lvl1pPr marL="285750" indent="-285750">
              <a:buClr>
                <a:srgbClr val="FFFFFF"/>
              </a:buClr>
              <a:defRPr sz="1800" b="0" cap="small">
                <a:solidFill>
                  <a:srgbClr val="002060"/>
                </a:solidFill>
                <a:effectLst>
                  <a:outerShdw blurRad="50800" dist="12700" dir="13860000" rotWithShape="0">
                    <a:srgbClr val="000000">
                      <a:alpha val="20000"/>
                    </a:srgbClr>
                  </a:outerShdw>
                </a:effectLst>
              </a:defRPr>
            </a:lvl1pPr>
            <a:lvl2pPr marL="778668" indent="-321468">
              <a:buClr>
                <a:srgbClr val="FFFFFF"/>
              </a:buClr>
              <a:defRPr sz="1800" b="0" cap="small">
                <a:solidFill>
                  <a:srgbClr val="002060"/>
                </a:solidFill>
                <a:effectLst>
                  <a:outerShdw blurRad="50800" dist="12700" dir="13860000" rotWithShape="0">
                    <a:srgbClr val="000000">
                      <a:alpha val="20000"/>
                    </a:srgbClr>
                  </a:outerShdw>
                </a:effectLst>
              </a:defRPr>
            </a:lvl2pPr>
            <a:lvl3pPr marL="1281792" indent="-367392">
              <a:buClr>
                <a:srgbClr val="FFFFFF"/>
              </a:buClr>
              <a:defRPr sz="1800" b="0" cap="small">
                <a:solidFill>
                  <a:srgbClr val="002060"/>
                </a:solidFill>
                <a:effectLst>
                  <a:outerShdw blurRad="50800" dist="12700" dir="13860000" rotWithShape="0">
                    <a:srgbClr val="000000">
                      <a:alpha val="20000"/>
                    </a:srgbClr>
                  </a:outerShdw>
                </a:effectLst>
              </a:defRPr>
            </a:lvl3pPr>
            <a:lvl4pPr marL="1628775" indent="-257175">
              <a:buClr>
                <a:srgbClr val="FFFFFF"/>
              </a:buClr>
              <a:defRPr sz="1800" b="0" cap="small">
                <a:solidFill>
                  <a:srgbClr val="002060"/>
                </a:solidFill>
                <a:effectLst>
                  <a:outerShdw blurRad="50800" dist="12700" dir="13860000" rotWithShape="0">
                    <a:srgbClr val="000000">
                      <a:alpha val="20000"/>
                    </a:srgbClr>
                  </a:outerShdw>
                </a:effectLst>
              </a:defRPr>
            </a:lvl4pPr>
            <a:lvl5pPr marL="2085975" indent="-257175">
              <a:buClr>
                <a:srgbClr val="FFFFFF"/>
              </a:buClr>
              <a:defRPr sz="1800" b="0" cap="small">
                <a:solidFill>
                  <a:srgbClr val="002060"/>
                </a:solidFill>
                <a:effectLst>
                  <a:outerShdw blurRad="50800" dist="12700" dir="13860000" rotWithShape="0">
                    <a:srgbClr val="000000">
                      <a:alpha val="2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1429280" y="2658533"/>
            <a:ext cx="4588932" cy="576265"/>
          </a:xfrm>
          <a:prstGeom prst="rect">
            <a:avLst/>
          </a:prstGeom>
        </p:spPr>
        <p:txBody>
          <a:bodyPr anchor="b"/>
          <a:lstStyle>
            <a:lvl1pPr marL="0" indent="0">
              <a:buClrTx/>
              <a:buSzTx/>
              <a:buFontTx/>
              <a:buNone/>
              <a:defRPr sz="2800" b="0" cap="small">
                <a:solidFill>
                  <a:srgbClr val="002060"/>
                </a:solidFill>
                <a:effectLst>
                  <a:outerShdw blurRad="50800" dist="12700" dir="13860000" rotWithShape="0">
                    <a:srgbClr val="000000">
                      <a:alpha val="20000"/>
                    </a:srgbClr>
                  </a:outerShdw>
                </a:effectLst>
              </a:defRPr>
            </a:lvl1pPr>
            <a:lvl2pPr marL="0" indent="0">
              <a:buClrTx/>
              <a:buSzTx/>
              <a:buFontTx/>
              <a:buNone/>
              <a:defRPr sz="2800" b="0" cap="small">
                <a:solidFill>
                  <a:srgbClr val="002060"/>
                </a:solidFill>
                <a:effectLst>
                  <a:outerShdw blurRad="50800" dist="12700" dir="13860000" rotWithShape="0">
                    <a:srgbClr val="000000">
                      <a:alpha val="20000"/>
                    </a:srgbClr>
                  </a:outerShdw>
                </a:effectLst>
              </a:defRPr>
            </a:lvl2pPr>
            <a:lvl3pPr marL="0" indent="0">
              <a:buClrTx/>
              <a:buSzTx/>
              <a:buFontTx/>
              <a:buNone/>
              <a:defRPr sz="2800" b="0" cap="small">
                <a:solidFill>
                  <a:srgbClr val="002060"/>
                </a:solidFill>
                <a:effectLst>
                  <a:outerShdw blurRad="50800" dist="12700" dir="13860000" rotWithShape="0">
                    <a:srgbClr val="000000">
                      <a:alpha val="20000"/>
                    </a:srgbClr>
                  </a:outerShdw>
                </a:effectLst>
              </a:defRPr>
            </a:lvl3pPr>
            <a:lvl4pPr marL="0" indent="0">
              <a:buClrTx/>
              <a:buSzTx/>
              <a:buFontTx/>
              <a:buNone/>
              <a:defRPr sz="2800" b="0" cap="small">
                <a:solidFill>
                  <a:srgbClr val="002060"/>
                </a:solidFill>
                <a:effectLst>
                  <a:outerShdw blurRad="50800" dist="12700" dir="13860000" rotWithShape="0">
                    <a:srgbClr val="000000">
                      <a:alpha val="20000"/>
                    </a:srgbClr>
                  </a:outerShdw>
                </a:effectLst>
              </a:defRPr>
            </a:lvl4pPr>
            <a:lvl5pPr marL="0" indent="0">
              <a:buClrTx/>
              <a:buSzTx/>
              <a:buFontTx/>
              <a:buNone/>
              <a:defRPr sz="2800" b="0" cap="small">
                <a:solidFill>
                  <a:srgbClr val="002060"/>
                </a:solidFill>
                <a:effectLst>
                  <a:outerShdw blurRad="50800" dist="12700" dir="13860000" rotWithShape="0">
                    <a:srgbClr val="000000">
                      <a:alpha val="2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6443133" y="2667000"/>
            <a:ext cx="4604280" cy="576263"/>
          </a:xfrm>
          <a:prstGeom prst="rect">
            <a:avLst/>
          </a:prstGeom>
        </p:spPr>
        <p:txBody>
          <a:bodyPr anchor="b"/>
          <a:lstStyle/>
          <a:p>
            <a:pPr marL="285750" indent="-285750">
              <a:defRPr sz="2000" b="0" cap="small">
                <a:solidFill>
                  <a:srgbClr val="002060"/>
                </a:solidFill>
                <a:effectLst>
                  <a:outerShdw blurRad="50800" dist="12700" dir="13860000" rotWithShape="0">
                    <a:srgbClr val="000000">
                      <a:alpha val="20000"/>
                    </a:srgbClr>
                  </a:outerShdw>
                </a:effectLst>
              </a:defRPr>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1141411" y="1600200"/>
            <a:ext cx="3549123" cy="1371600"/>
          </a:xfrm>
          <a:prstGeom prst="rect">
            <a:avLst/>
          </a:prstGeom>
        </p:spPr>
        <p:txBody>
          <a:bodyPr anchor="b"/>
          <a:lstStyle>
            <a:lvl1pPr>
              <a:defRPr sz="2400"/>
            </a:lvl1pPr>
          </a:lstStyle>
          <a:p>
            <a:r>
              <a:t>Title Text</a:t>
            </a:r>
          </a:p>
        </p:txBody>
      </p:sp>
      <p:sp>
        <p:nvSpPr>
          <p:cNvPr id="73" name="Shape 73"/>
          <p:cNvSpPr>
            <a:spLocks noGrp="1"/>
          </p:cNvSpPr>
          <p:nvPr>
            <p:ph type="body" sz="half" idx="1"/>
          </p:nvPr>
        </p:nvSpPr>
        <p:spPr>
          <a:xfrm>
            <a:off x="5103812" y="609601"/>
            <a:ext cx="5943604" cy="5181602"/>
          </a:xfrm>
          <a:prstGeom prst="rect">
            <a:avLst/>
          </a:prstGeom>
        </p:spPr>
        <p:txBody>
          <a:bodyPr/>
          <a:lstStyle>
            <a:lvl1pPr marL="285750" indent="-285750">
              <a:buClr>
                <a:srgbClr val="002060"/>
              </a:buClr>
              <a:defRPr sz="2000" b="0" cap="small">
                <a:solidFill>
                  <a:srgbClr val="002060"/>
                </a:solidFill>
                <a:effectLst>
                  <a:outerShdw blurRad="50800" dist="12700" dir="13860000" rotWithShape="0">
                    <a:srgbClr val="000000">
                      <a:alpha val="20000"/>
                    </a:srgbClr>
                  </a:outerShdw>
                </a:effectLst>
              </a:defRPr>
            </a:lvl1pPr>
            <a:lvl2pPr marL="774700" indent="-317500">
              <a:buClr>
                <a:srgbClr val="002060"/>
              </a:buClr>
              <a:defRPr sz="2000" b="0" cap="small">
                <a:solidFill>
                  <a:srgbClr val="002060"/>
                </a:solidFill>
                <a:effectLst>
                  <a:outerShdw blurRad="50800" dist="12700" dir="13860000" rotWithShape="0">
                    <a:srgbClr val="000000">
                      <a:alpha val="20000"/>
                    </a:srgbClr>
                  </a:outerShdw>
                </a:effectLst>
              </a:defRPr>
            </a:lvl2pPr>
            <a:lvl3pPr marL="1271587" indent="-357187">
              <a:buClr>
                <a:srgbClr val="002060"/>
              </a:buClr>
              <a:defRPr sz="2000" b="0" cap="small">
                <a:solidFill>
                  <a:srgbClr val="002060"/>
                </a:solidFill>
                <a:effectLst>
                  <a:outerShdw blurRad="50800" dist="12700" dir="13860000" rotWithShape="0">
                    <a:srgbClr val="000000">
                      <a:alpha val="20000"/>
                    </a:srgbClr>
                  </a:outerShdw>
                </a:effectLst>
              </a:defRPr>
            </a:lvl3pPr>
            <a:lvl4pPr marL="1616527" indent="-244927">
              <a:buClr>
                <a:srgbClr val="002060"/>
              </a:buClr>
              <a:defRPr sz="2000" b="0" cap="small">
                <a:solidFill>
                  <a:srgbClr val="002060"/>
                </a:solidFill>
                <a:effectLst>
                  <a:outerShdw blurRad="50800" dist="12700" dir="13860000" rotWithShape="0">
                    <a:srgbClr val="000000">
                      <a:alpha val="20000"/>
                    </a:srgbClr>
                  </a:outerShdw>
                </a:effectLst>
              </a:defRPr>
            </a:lvl4pPr>
            <a:lvl5pPr marL="2073728" indent="-244928">
              <a:buClr>
                <a:srgbClr val="002060"/>
              </a:buClr>
              <a:defRPr sz="2000" b="0" cap="small">
                <a:solidFill>
                  <a:srgbClr val="002060"/>
                </a:solidFill>
                <a:effectLst>
                  <a:outerShdw blurRad="50800" dist="12700" dir="13860000" rotWithShape="0">
                    <a:srgbClr val="000000">
                      <a:alpha val="2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quarter" idx="13"/>
          </p:nvPr>
        </p:nvSpPr>
        <p:spPr>
          <a:xfrm>
            <a:off x="1141411" y="2971800"/>
            <a:ext cx="3549122" cy="1828800"/>
          </a:xfrm>
          <a:prstGeom prst="rect">
            <a:avLst/>
          </a:prstGeom>
        </p:spPr>
        <p:txBody>
          <a:bodyPr/>
          <a:lstStyle/>
          <a:p>
            <a:pPr marL="285750" indent="-285750">
              <a:defRPr sz="2000" b="0" cap="small">
                <a:solidFill>
                  <a:srgbClr val="002060"/>
                </a:solidFill>
                <a:effectLst>
                  <a:outerShdw blurRad="50800" dist="12700" dir="13860000" rotWithShape="0">
                    <a:srgbClr val="000000">
                      <a:alpha val="20000"/>
                    </a:srgbClr>
                  </a:outerShdw>
                </a:effectLst>
              </a:defRPr>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141411" y="1600200"/>
            <a:ext cx="5334002" cy="1371600"/>
          </a:xfrm>
          <a:prstGeom prst="rect">
            <a:avLst/>
          </a:prstGeom>
        </p:spPr>
        <p:txBody>
          <a:bodyPr anchor="b"/>
          <a:lstStyle>
            <a:lvl1pPr>
              <a:defRPr sz="2800"/>
            </a:lvl1pPr>
          </a:lstStyle>
          <a:p>
            <a:r>
              <a:t>Title Text</a:t>
            </a:r>
          </a:p>
        </p:txBody>
      </p:sp>
      <p:sp>
        <p:nvSpPr>
          <p:cNvPr id="83" name="Shape 83"/>
          <p:cNvSpPr>
            <a:spLocks noGrp="1"/>
          </p:cNvSpPr>
          <p:nvPr>
            <p:ph type="pic" sz="half" idx="13"/>
          </p:nvPr>
        </p:nvSpPr>
        <p:spPr>
          <a:xfrm>
            <a:off x="7433733" y="-18289"/>
            <a:ext cx="3276599" cy="6903723"/>
          </a:xfrm>
          <a:prstGeom prst="rect">
            <a:avLst/>
          </a:prstGeom>
          <a:ln w="38100">
            <a:solidFill>
              <a:srgbClr val="2F353D"/>
            </a:solidFill>
            <a:round/>
          </a:ln>
        </p:spPr>
        <p:txBody>
          <a:bodyPr lIns="91439" tIns="45719" rIns="91439" bIns="45719" anchor="t">
            <a:noAutofit/>
          </a:bodyPr>
          <a:lstStyle/>
          <a:p>
            <a:endParaRPr/>
          </a:p>
        </p:txBody>
      </p:sp>
      <p:sp>
        <p:nvSpPr>
          <p:cNvPr id="84" name="Shape 84"/>
          <p:cNvSpPr>
            <a:spLocks noGrp="1"/>
          </p:cNvSpPr>
          <p:nvPr>
            <p:ph type="body" sz="quarter" idx="1"/>
          </p:nvPr>
        </p:nvSpPr>
        <p:spPr>
          <a:xfrm>
            <a:off x="1141411" y="2971800"/>
            <a:ext cx="5334002" cy="1828800"/>
          </a:xfrm>
          <a:prstGeom prst="rect">
            <a:avLst/>
          </a:prstGeom>
        </p:spPr>
        <p:txBody>
          <a:bodyPr/>
          <a:lstStyle>
            <a:lvl1pPr marL="0" indent="0">
              <a:buClrTx/>
              <a:buSzTx/>
              <a:buFontTx/>
              <a:buNone/>
              <a:defRPr sz="1800" b="0" cap="small">
                <a:solidFill>
                  <a:srgbClr val="002060"/>
                </a:solidFill>
                <a:effectLst>
                  <a:outerShdw blurRad="50800" dist="12700" dir="13860000" rotWithShape="0">
                    <a:srgbClr val="000000">
                      <a:alpha val="20000"/>
                    </a:srgbClr>
                  </a:outerShdw>
                </a:effectLst>
              </a:defRPr>
            </a:lvl1pPr>
            <a:lvl2pPr marL="0" indent="0">
              <a:buClrTx/>
              <a:buSzTx/>
              <a:buFontTx/>
              <a:buNone/>
              <a:defRPr sz="1800" b="0" cap="small">
                <a:solidFill>
                  <a:srgbClr val="002060"/>
                </a:solidFill>
                <a:effectLst>
                  <a:outerShdw blurRad="50800" dist="12700" dir="13860000" rotWithShape="0">
                    <a:srgbClr val="000000">
                      <a:alpha val="20000"/>
                    </a:srgbClr>
                  </a:outerShdw>
                </a:effectLst>
              </a:defRPr>
            </a:lvl2pPr>
            <a:lvl3pPr marL="0" indent="0">
              <a:buClrTx/>
              <a:buSzTx/>
              <a:buFontTx/>
              <a:buNone/>
              <a:defRPr sz="1800" b="0" cap="small">
                <a:solidFill>
                  <a:srgbClr val="002060"/>
                </a:solidFill>
                <a:effectLst>
                  <a:outerShdw blurRad="50800" dist="12700" dir="13860000" rotWithShape="0">
                    <a:srgbClr val="000000">
                      <a:alpha val="20000"/>
                    </a:srgbClr>
                  </a:outerShdw>
                </a:effectLst>
              </a:defRPr>
            </a:lvl3pPr>
            <a:lvl4pPr marL="0" indent="0">
              <a:buClrTx/>
              <a:buSzTx/>
              <a:buFontTx/>
              <a:buNone/>
              <a:defRPr sz="1800" b="0" cap="small">
                <a:solidFill>
                  <a:srgbClr val="002060"/>
                </a:solidFill>
                <a:effectLst>
                  <a:outerShdw blurRad="50800" dist="12700" dir="13860000" rotWithShape="0">
                    <a:srgbClr val="000000">
                      <a:alpha val="20000"/>
                    </a:srgbClr>
                  </a:outerShdw>
                </a:effectLst>
              </a:defRPr>
            </a:lvl4pPr>
            <a:lvl5pPr marL="0" indent="0">
              <a:buClrTx/>
              <a:buSzTx/>
              <a:buFontTx/>
              <a:buNone/>
              <a:defRPr sz="1800" b="0" cap="small">
                <a:solidFill>
                  <a:srgbClr val="002060"/>
                </a:solidFill>
                <a:effectLst>
                  <a:outerShdw blurRad="50800" dist="12700" dir="13860000" rotWithShape="0">
                    <a:srgbClr val="000000">
                      <a:alpha val="2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141412" y="609600"/>
            <a:ext cx="9906001" cy="1905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3" name="Shape 3"/>
          <p:cNvSpPr>
            <a:spLocks noGrp="1"/>
          </p:cNvSpPr>
          <p:nvPr>
            <p:ph type="body" idx="1"/>
          </p:nvPr>
        </p:nvSpPr>
        <p:spPr>
          <a:xfrm>
            <a:off x="1141412" y="2666999"/>
            <a:ext cx="9906001" cy="31242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0833014" y="5950269"/>
            <a:ext cx="232166" cy="231137"/>
          </a:xfrm>
          <a:prstGeom prst="rect">
            <a:avLst/>
          </a:prstGeom>
          <a:ln w="12700">
            <a:miter lim="400000"/>
          </a:ln>
        </p:spPr>
        <p:txBody>
          <a:bodyPr wrap="none" lIns="45718" tIns="45718" rIns="45718" bIns="45718" anchor="ctr">
            <a:spAutoFit/>
          </a:bodyPr>
          <a:lstStyle>
            <a:lvl1pPr algn="r">
              <a:defRPr sz="900" b="1">
                <a:solidFill>
                  <a:srgbClr val="BFBFBF"/>
                </a:solidFill>
                <a:effectLst>
                  <a:outerShdw blurRad="50800" dist="38100" dir="2700000" rotWithShape="0">
                    <a:srgbClr val="000000">
                      <a:alpha val="43000"/>
                    </a:srgbClr>
                  </a:outerShdw>
                </a:effectLst>
                <a:latin typeface="Century Gothic"/>
                <a:ea typeface="Century Gothic"/>
                <a:cs typeface="Century Gothic"/>
                <a:sym typeface="Century Gothic"/>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002060"/>
          </a:solidFill>
          <a:effectLst>
            <a:outerShdw blurRad="25400" dist="38100" dir="14040000" rotWithShape="0">
              <a:srgbClr val="000000">
                <a:alpha val="25000"/>
              </a:srgbClr>
            </a:outerShdw>
          </a:effectLst>
          <a:uFillTx/>
          <a:latin typeface="Arial Unicode MS"/>
          <a:ea typeface="Arial Unicode MS"/>
          <a:cs typeface="Arial Unicode MS"/>
          <a:sym typeface="Arial Unicode MS"/>
        </a:defRPr>
      </a:lvl1pPr>
      <a:lvl2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002060"/>
          </a:solidFill>
          <a:effectLst>
            <a:outerShdw blurRad="25400" dist="38100" dir="14040000" rotWithShape="0">
              <a:srgbClr val="000000">
                <a:alpha val="25000"/>
              </a:srgbClr>
            </a:outerShdw>
          </a:effectLst>
          <a:uFillTx/>
          <a:latin typeface="Arial Unicode MS"/>
          <a:ea typeface="Arial Unicode MS"/>
          <a:cs typeface="Arial Unicode MS"/>
          <a:sym typeface="Arial Unicode MS"/>
        </a:defRPr>
      </a:lvl2pPr>
      <a:lvl3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002060"/>
          </a:solidFill>
          <a:effectLst>
            <a:outerShdw blurRad="25400" dist="38100" dir="14040000" rotWithShape="0">
              <a:srgbClr val="000000">
                <a:alpha val="25000"/>
              </a:srgbClr>
            </a:outerShdw>
          </a:effectLst>
          <a:uFillTx/>
          <a:latin typeface="Arial Unicode MS"/>
          <a:ea typeface="Arial Unicode MS"/>
          <a:cs typeface="Arial Unicode MS"/>
          <a:sym typeface="Arial Unicode MS"/>
        </a:defRPr>
      </a:lvl3pPr>
      <a:lvl4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002060"/>
          </a:solidFill>
          <a:effectLst>
            <a:outerShdw blurRad="25400" dist="38100" dir="14040000" rotWithShape="0">
              <a:srgbClr val="000000">
                <a:alpha val="25000"/>
              </a:srgbClr>
            </a:outerShdw>
          </a:effectLst>
          <a:uFillTx/>
          <a:latin typeface="Arial Unicode MS"/>
          <a:ea typeface="Arial Unicode MS"/>
          <a:cs typeface="Arial Unicode MS"/>
          <a:sym typeface="Arial Unicode MS"/>
        </a:defRPr>
      </a:lvl4pPr>
      <a:lvl5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002060"/>
          </a:solidFill>
          <a:effectLst>
            <a:outerShdw blurRad="25400" dist="38100" dir="14040000" rotWithShape="0">
              <a:srgbClr val="000000">
                <a:alpha val="25000"/>
              </a:srgbClr>
            </a:outerShdw>
          </a:effectLst>
          <a:uFillTx/>
          <a:latin typeface="Arial Unicode MS"/>
          <a:ea typeface="Arial Unicode MS"/>
          <a:cs typeface="Arial Unicode MS"/>
          <a:sym typeface="Arial Unicode MS"/>
        </a:defRPr>
      </a:lvl5pPr>
      <a:lvl6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002060"/>
          </a:solidFill>
          <a:effectLst>
            <a:outerShdw blurRad="25400" dist="38100" dir="14040000" rotWithShape="0">
              <a:srgbClr val="000000">
                <a:alpha val="25000"/>
              </a:srgbClr>
            </a:outerShdw>
          </a:effectLst>
          <a:uFillTx/>
          <a:latin typeface="Arial Unicode MS"/>
          <a:ea typeface="Arial Unicode MS"/>
          <a:cs typeface="Arial Unicode MS"/>
          <a:sym typeface="Arial Unicode MS"/>
        </a:defRPr>
      </a:lvl6pPr>
      <a:lvl7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002060"/>
          </a:solidFill>
          <a:effectLst>
            <a:outerShdw blurRad="25400" dist="38100" dir="14040000" rotWithShape="0">
              <a:srgbClr val="000000">
                <a:alpha val="25000"/>
              </a:srgbClr>
            </a:outerShdw>
          </a:effectLst>
          <a:uFillTx/>
          <a:latin typeface="Arial Unicode MS"/>
          <a:ea typeface="Arial Unicode MS"/>
          <a:cs typeface="Arial Unicode MS"/>
          <a:sym typeface="Arial Unicode MS"/>
        </a:defRPr>
      </a:lvl7pPr>
      <a:lvl8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002060"/>
          </a:solidFill>
          <a:effectLst>
            <a:outerShdw blurRad="25400" dist="38100" dir="14040000" rotWithShape="0">
              <a:srgbClr val="000000">
                <a:alpha val="25000"/>
              </a:srgbClr>
            </a:outerShdw>
          </a:effectLst>
          <a:uFillTx/>
          <a:latin typeface="Arial Unicode MS"/>
          <a:ea typeface="Arial Unicode MS"/>
          <a:cs typeface="Arial Unicode MS"/>
          <a:sym typeface="Arial Unicode MS"/>
        </a:defRPr>
      </a:lvl8pPr>
      <a:lvl9pPr marL="0" marR="0" indent="0" algn="l" defTabSz="457200" rtl="0" latinLnBrk="0">
        <a:lnSpc>
          <a:spcPct val="100000"/>
        </a:lnSpc>
        <a:spcBef>
          <a:spcPts val="0"/>
        </a:spcBef>
        <a:spcAft>
          <a:spcPts val="0"/>
        </a:spcAft>
        <a:buClrTx/>
        <a:buSzTx/>
        <a:buFontTx/>
        <a:buNone/>
        <a:tabLst/>
        <a:defRPr sz="3200" b="0" i="0" u="none" strike="noStrike" cap="all" spc="0" baseline="0">
          <a:ln>
            <a:noFill/>
          </a:ln>
          <a:solidFill>
            <a:srgbClr val="002060"/>
          </a:solidFill>
          <a:effectLst>
            <a:outerShdw blurRad="25400" dist="38100" dir="14040000" rotWithShape="0">
              <a:srgbClr val="000000">
                <a:alpha val="25000"/>
              </a:srgbClr>
            </a:outerShdw>
          </a:effectLst>
          <a:uFillTx/>
          <a:latin typeface="Arial Unicode MS"/>
          <a:ea typeface="Arial Unicode MS"/>
          <a:cs typeface="Arial Unicode MS"/>
          <a:sym typeface="Arial Unicode MS"/>
        </a:defRPr>
      </a:lvl9pPr>
    </p:titleStyle>
    <p:bodyStyle>
      <a:lvl1pPr marL="342900" marR="0" indent="-342900"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1pPr>
      <a:lvl2pPr marL="838200" marR="0" indent="-381000"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2pPr>
      <a:lvl3pPr marL="1343024" marR="0" indent="-428624"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3pPr>
      <a:lvl4pPr marL="1665512" marR="0" indent="-293912"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4pPr>
      <a:lvl5pPr marL="2122713" marR="0" indent="-293913"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5pPr>
      <a:lvl6pPr marL="2743200" marR="0" indent="-457200"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6pPr>
      <a:lvl7pPr marL="3200400" marR="0" indent="-457200"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7pPr>
      <a:lvl8pPr marL="3657600" marR="0" indent="-457200"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8pPr>
      <a:lvl9pPr marL="4114800" marR="0" indent="-457200"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9pPr>
    </p:bodyStyle>
    <p:otherStyle>
      <a:lvl1pPr marL="0" marR="0" indent="0" algn="r" defTabSz="457200" rtl="0" latinLnBrk="0">
        <a:lnSpc>
          <a:spcPct val="100000"/>
        </a:lnSpc>
        <a:spcBef>
          <a:spcPts val="0"/>
        </a:spcBef>
        <a:spcAft>
          <a:spcPts val="0"/>
        </a:spcAft>
        <a:buClrTx/>
        <a:buSzTx/>
        <a:buFontTx/>
        <a:buNone/>
        <a:tabLst/>
        <a:defRPr sz="900" b="1" i="0" u="none" strike="noStrike" cap="none" spc="0" baseline="0">
          <a:ln>
            <a:noFill/>
          </a:ln>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1pPr>
      <a:lvl2pPr marL="0" marR="0" indent="0" algn="r" defTabSz="457200" rtl="0" latinLnBrk="0">
        <a:lnSpc>
          <a:spcPct val="100000"/>
        </a:lnSpc>
        <a:spcBef>
          <a:spcPts val="0"/>
        </a:spcBef>
        <a:spcAft>
          <a:spcPts val="0"/>
        </a:spcAft>
        <a:buClrTx/>
        <a:buSzTx/>
        <a:buFontTx/>
        <a:buNone/>
        <a:tabLst/>
        <a:defRPr sz="900" b="1" i="0" u="none" strike="noStrike" cap="none" spc="0" baseline="0">
          <a:ln>
            <a:noFill/>
          </a:ln>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2pPr>
      <a:lvl3pPr marL="0" marR="0" indent="0" algn="r" defTabSz="457200" rtl="0" latinLnBrk="0">
        <a:lnSpc>
          <a:spcPct val="100000"/>
        </a:lnSpc>
        <a:spcBef>
          <a:spcPts val="0"/>
        </a:spcBef>
        <a:spcAft>
          <a:spcPts val="0"/>
        </a:spcAft>
        <a:buClrTx/>
        <a:buSzTx/>
        <a:buFontTx/>
        <a:buNone/>
        <a:tabLst/>
        <a:defRPr sz="900" b="1" i="0" u="none" strike="noStrike" cap="none" spc="0" baseline="0">
          <a:ln>
            <a:noFill/>
          </a:ln>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3pPr>
      <a:lvl4pPr marL="0" marR="0" indent="0" algn="r" defTabSz="457200" rtl="0" latinLnBrk="0">
        <a:lnSpc>
          <a:spcPct val="100000"/>
        </a:lnSpc>
        <a:spcBef>
          <a:spcPts val="0"/>
        </a:spcBef>
        <a:spcAft>
          <a:spcPts val="0"/>
        </a:spcAft>
        <a:buClrTx/>
        <a:buSzTx/>
        <a:buFontTx/>
        <a:buNone/>
        <a:tabLst/>
        <a:defRPr sz="900" b="1" i="0" u="none" strike="noStrike" cap="none" spc="0" baseline="0">
          <a:ln>
            <a:noFill/>
          </a:ln>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4pPr>
      <a:lvl5pPr marL="0" marR="0" indent="0" algn="r" defTabSz="457200" rtl="0" latinLnBrk="0">
        <a:lnSpc>
          <a:spcPct val="100000"/>
        </a:lnSpc>
        <a:spcBef>
          <a:spcPts val="0"/>
        </a:spcBef>
        <a:spcAft>
          <a:spcPts val="0"/>
        </a:spcAft>
        <a:buClrTx/>
        <a:buSzTx/>
        <a:buFontTx/>
        <a:buNone/>
        <a:tabLst/>
        <a:defRPr sz="900" b="1" i="0" u="none" strike="noStrike" cap="none" spc="0" baseline="0">
          <a:ln>
            <a:noFill/>
          </a:ln>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5pPr>
      <a:lvl6pPr marL="0" marR="0" indent="0" algn="r" defTabSz="457200" rtl="0" latinLnBrk="0">
        <a:lnSpc>
          <a:spcPct val="100000"/>
        </a:lnSpc>
        <a:spcBef>
          <a:spcPts val="0"/>
        </a:spcBef>
        <a:spcAft>
          <a:spcPts val="0"/>
        </a:spcAft>
        <a:buClrTx/>
        <a:buSzTx/>
        <a:buFontTx/>
        <a:buNone/>
        <a:tabLst/>
        <a:defRPr sz="900" b="1" i="0" u="none" strike="noStrike" cap="none" spc="0" baseline="0">
          <a:ln>
            <a:noFill/>
          </a:ln>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6pPr>
      <a:lvl7pPr marL="0" marR="0" indent="0" algn="r" defTabSz="457200" rtl="0" latinLnBrk="0">
        <a:lnSpc>
          <a:spcPct val="100000"/>
        </a:lnSpc>
        <a:spcBef>
          <a:spcPts val="0"/>
        </a:spcBef>
        <a:spcAft>
          <a:spcPts val="0"/>
        </a:spcAft>
        <a:buClrTx/>
        <a:buSzTx/>
        <a:buFontTx/>
        <a:buNone/>
        <a:tabLst/>
        <a:defRPr sz="900" b="1" i="0" u="none" strike="noStrike" cap="none" spc="0" baseline="0">
          <a:ln>
            <a:noFill/>
          </a:ln>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7pPr>
      <a:lvl8pPr marL="0" marR="0" indent="0" algn="r" defTabSz="457200" rtl="0" latinLnBrk="0">
        <a:lnSpc>
          <a:spcPct val="100000"/>
        </a:lnSpc>
        <a:spcBef>
          <a:spcPts val="0"/>
        </a:spcBef>
        <a:spcAft>
          <a:spcPts val="0"/>
        </a:spcAft>
        <a:buClrTx/>
        <a:buSzTx/>
        <a:buFontTx/>
        <a:buNone/>
        <a:tabLst/>
        <a:defRPr sz="900" b="1" i="0" u="none" strike="noStrike" cap="none" spc="0" baseline="0">
          <a:ln>
            <a:noFill/>
          </a:ln>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8pPr>
      <a:lvl9pPr marL="0" marR="0" indent="0" algn="r" defTabSz="457200" rtl="0" latinLnBrk="0">
        <a:lnSpc>
          <a:spcPct val="100000"/>
        </a:lnSpc>
        <a:spcBef>
          <a:spcPts val="0"/>
        </a:spcBef>
        <a:spcAft>
          <a:spcPts val="0"/>
        </a:spcAft>
        <a:buClrTx/>
        <a:buSzTx/>
        <a:buFontTx/>
        <a:buNone/>
        <a:tabLst/>
        <a:defRPr sz="900" b="1" i="0" u="none" strike="noStrike" cap="none" spc="0" baseline="0">
          <a:ln>
            <a:noFill/>
          </a:ln>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wmv"/><Relationship Id="rId7" Type="http://schemas.openxmlformats.org/officeDocument/2006/relationships/image" Target="../media/image17.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video" Target="../media/media2.wmv"/><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3" y="391886"/>
            <a:ext cx="12207833" cy="6103917"/>
          </a:xfrm>
          <a:prstGeom prst="rect">
            <a:avLst/>
          </a:prstGeom>
        </p:spPr>
      </p:pic>
      <p:sp>
        <p:nvSpPr>
          <p:cNvPr id="8" name="Text Placeholder 2"/>
          <p:cNvSpPr txBox="1">
            <a:spLocks/>
          </p:cNvSpPr>
          <p:nvPr/>
        </p:nvSpPr>
        <p:spPr>
          <a:xfrm>
            <a:off x="296882" y="623455"/>
            <a:ext cx="4595752" cy="87283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342900" marR="0" indent="-342900"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1pPr>
            <a:lvl2pPr marL="838200" marR="0" indent="-381000"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2pPr>
            <a:lvl3pPr marL="1343024" marR="0" indent="-428624"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3pPr>
            <a:lvl4pPr marL="1665512" marR="0" indent="-293912"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4pPr>
            <a:lvl5pPr marL="2122713" marR="0" indent="-293913"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5pPr>
            <a:lvl6pPr marL="2743200" marR="0" indent="-457200"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6pPr>
            <a:lvl7pPr marL="3200400" marR="0" indent="-457200"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7pPr>
            <a:lvl8pPr marL="3657600" marR="0" indent="-457200"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8pPr>
            <a:lvl9pPr marL="4114800" marR="0" indent="-457200" algn="l" defTabSz="457200" rtl="0" latinLnBrk="0">
              <a:lnSpc>
                <a:spcPct val="100000"/>
              </a:lnSpc>
              <a:spcBef>
                <a:spcPts val="600"/>
              </a:spcBef>
              <a:spcAft>
                <a:spcPts val="0"/>
              </a:spcAft>
              <a:buClr>
                <a:srgbClr val="000000"/>
              </a:buClr>
              <a:buSzPct val="100000"/>
              <a:buFont typeface="Arial"/>
              <a:buChar char="•"/>
              <a:tabLst/>
              <a:defRPr sz="2400" b="1" i="0" u="none" strike="noStrike" cap="none" spc="0" baseline="0">
                <a:ln>
                  <a:noFill/>
                </a:ln>
                <a:solidFill>
                  <a:srgbClr val="002061"/>
                </a:solidFill>
                <a:effectLst>
                  <a:outerShdw blurRad="38100" dist="19050" dir="2700000" rotWithShape="0">
                    <a:srgbClr val="000000">
                      <a:alpha val="40000"/>
                    </a:srgbClr>
                  </a:outerShdw>
                </a:effectLst>
                <a:uFillTx/>
                <a:latin typeface="Century Gothic"/>
                <a:ea typeface="Century Gothic"/>
                <a:cs typeface="Century Gothic"/>
                <a:sym typeface="Century Gothic"/>
              </a:defRPr>
            </a:lvl9pPr>
          </a:lstStyle>
          <a:p>
            <a:pPr marL="0" indent="0" hangingPunct="1">
              <a:buNone/>
            </a:pPr>
            <a:r>
              <a:rPr lang="en-US" sz="3600" dirty="0"/>
              <a:t>Tina Buck, PhD, LPC</a:t>
            </a:r>
          </a:p>
          <a:p>
            <a:pPr marL="0" indent="0" hangingPunct="1">
              <a:buNone/>
            </a:pPr>
            <a:r>
              <a:rPr lang="en-US" sz="3600" dirty="0"/>
              <a:t>CEO </a:t>
            </a:r>
          </a:p>
        </p:txBody>
      </p:sp>
    </p:spTree>
    <p:extLst>
      <p:ext uri="{BB962C8B-B14F-4D97-AF65-F5344CB8AC3E}">
        <p14:creationId xmlns:p14="http://schemas.microsoft.com/office/powerpoint/2010/main" val="185656380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p:cNvSpPr>
          <p:nvPr>
            <p:ph type="title"/>
          </p:nvPr>
        </p:nvSpPr>
        <p:spPr>
          <a:xfrm>
            <a:off x="544512" y="342899"/>
            <a:ext cx="5174969" cy="1415443"/>
          </a:xfrm>
          <a:prstGeom prst="rect">
            <a:avLst/>
          </a:prstGeom>
        </p:spPr>
        <p:txBody>
          <a:bodyPr/>
          <a:lstStyle>
            <a:lvl1pPr>
              <a:defRPr sz="4000"/>
            </a:lvl1pPr>
          </a:lstStyle>
          <a:p>
            <a:r>
              <a:t>Audio feedback</a:t>
            </a:r>
          </a:p>
        </p:txBody>
      </p:sp>
      <p:sp>
        <p:nvSpPr>
          <p:cNvPr id="230" name="Shape 230"/>
          <p:cNvSpPr>
            <a:spLocks noGrp="1"/>
          </p:cNvSpPr>
          <p:nvPr>
            <p:ph type="body" sz="half" idx="1"/>
          </p:nvPr>
        </p:nvSpPr>
        <p:spPr>
          <a:xfrm>
            <a:off x="497086" y="1540808"/>
            <a:ext cx="6628832" cy="4197679"/>
          </a:xfrm>
          <a:prstGeom prst="rect">
            <a:avLst/>
          </a:prstGeom>
        </p:spPr>
        <p:txBody>
          <a:bodyPr>
            <a:normAutofit fontScale="92500"/>
          </a:bodyPr>
          <a:lstStyle/>
          <a:p>
            <a:pPr marL="244928" indent="-244928"/>
            <a:r>
              <a:rPr dirty="0"/>
              <a:t>32 frequencies </a:t>
            </a:r>
            <a:endParaRPr lang="en-US" dirty="0"/>
          </a:p>
          <a:p>
            <a:pPr marL="740228" lvl="1" indent="-244928"/>
            <a:r>
              <a:rPr lang="en-US" dirty="0"/>
              <a:t>R</a:t>
            </a:r>
            <a:r>
              <a:rPr dirty="0"/>
              <a:t>epresented by different sounds</a:t>
            </a:r>
            <a:r>
              <a:rPr lang="en-US" dirty="0"/>
              <a:t> the brain recognizes as </a:t>
            </a:r>
            <a:r>
              <a:rPr lang="en-US" i="1" dirty="0"/>
              <a:t>Pleasing</a:t>
            </a:r>
            <a:r>
              <a:rPr lang="en-US" dirty="0"/>
              <a:t> or </a:t>
            </a:r>
            <a:r>
              <a:rPr lang="en-US" i="1" dirty="0"/>
              <a:t>Not Pleasing</a:t>
            </a:r>
            <a:endParaRPr i="1" dirty="0"/>
          </a:p>
          <a:p>
            <a:pPr marL="244928" indent="-244928"/>
            <a:r>
              <a:rPr lang="en-US" dirty="0"/>
              <a:t>"</a:t>
            </a:r>
            <a:r>
              <a:rPr dirty="0"/>
              <a:t>What Is / What Isn’t</a:t>
            </a:r>
            <a:r>
              <a:rPr lang="en-US" dirty="0"/>
              <a:t>"</a:t>
            </a:r>
            <a:r>
              <a:rPr dirty="0"/>
              <a:t> Bar notification</a:t>
            </a:r>
          </a:p>
          <a:p>
            <a:pPr marL="244928" indent="-244928"/>
            <a:r>
              <a:rPr dirty="0"/>
              <a:t>Alpha/Theta Guided visualization </a:t>
            </a:r>
          </a:p>
          <a:p>
            <a:pPr marL="702128" lvl="1" indent="-244928"/>
            <a:r>
              <a:rPr dirty="0"/>
              <a:t>Replicates UCLA addictions study</a:t>
            </a:r>
          </a:p>
          <a:p>
            <a:pPr marL="702128" lvl="1" indent="-244928"/>
            <a:r>
              <a:rPr dirty="0"/>
              <a:t>Bell music during crossover</a:t>
            </a:r>
          </a:p>
          <a:p>
            <a:pPr marL="244928" indent="-244928"/>
            <a:r>
              <a:rPr dirty="0"/>
              <a:t>Movement shaper  </a:t>
            </a:r>
          </a:p>
          <a:p>
            <a:pPr marL="702128" lvl="1" indent="-244928"/>
            <a:r>
              <a:rPr dirty="0"/>
              <a:t>Limits EMG artifact </a:t>
            </a:r>
          </a:p>
          <a:p>
            <a:pPr marL="702128" lvl="1" indent="-244928"/>
            <a:r>
              <a:rPr dirty="0"/>
              <a:t>Helps with body/mind awareness</a:t>
            </a:r>
          </a:p>
        </p:txBody>
      </p:sp>
      <p:pic>
        <p:nvPicPr>
          <p:cNvPr id="231" name="image9.jpg" descr="http://previews.123rf.com/images/aleksander1/aleksander11405/aleksander1140500087/28244910-Musical-notes-inside-and-round-a-head-of-the-person-Stock-Vector.jpg"/>
          <p:cNvPicPr>
            <a:picLocks noChangeAspect="1"/>
          </p:cNvPicPr>
          <p:nvPr/>
        </p:nvPicPr>
        <p:blipFill>
          <a:blip r:embed="rId2">
            <a:extLst/>
          </a:blip>
          <a:stretch>
            <a:fillRect/>
          </a:stretch>
        </p:blipFill>
        <p:spPr>
          <a:xfrm>
            <a:off x="7115960" y="16253"/>
            <a:ext cx="5061808" cy="5061809"/>
          </a:xfrm>
          <a:prstGeom prst="rect">
            <a:avLst/>
          </a:prstGeom>
          <a:ln w="12700">
            <a:miter lim="400000"/>
          </a:ln>
        </p:spPr>
      </p:pic>
    </p:spTree>
  </p:cSld>
  <p:clrMapOvr>
    <a:masterClrMapping/>
  </p:clrMapOvr>
  <p:transition spd="slow" advClick="0"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xfrm>
            <a:off x="442411" y="333731"/>
            <a:ext cx="7456701" cy="1242296"/>
          </a:xfrm>
          <a:prstGeom prst="rect">
            <a:avLst/>
          </a:prstGeom>
        </p:spPr>
        <p:txBody>
          <a:bodyPr/>
          <a:lstStyle/>
          <a:p>
            <a:pPr defTabSz="388620">
              <a:defRPr sz="3400">
                <a:effectLst>
                  <a:outerShdw blurRad="21590" dist="32385" dir="14040000" rotWithShape="0">
                    <a:srgbClr val="000000">
                      <a:alpha val="25000"/>
                    </a:srgbClr>
                  </a:outerShdw>
                </a:effectLst>
              </a:defRPr>
            </a:pPr>
            <a:r>
              <a:t>Thirty (30) sessions average </a:t>
            </a:r>
            <a:br/>
            <a:r>
              <a:t>to stabilize goals</a:t>
            </a:r>
          </a:p>
        </p:txBody>
      </p:sp>
      <p:sp>
        <p:nvSpPr>
          <p:cNvPr id="234" name="Shape 234"/>
          <p:cNvSpPr>
            <a:spLocks noGrp="1"/>
          </p:cNvSpPr>
          <p:nvPr>
            <p:ph type="body" sz="half" idx="1"/>
          </p:nvPr>
        </p:nvSpPr>
        <p:spPr>
          <a:xfrm>
            <a:off x="7946198" y="-1915"/>
            <a:ext cx="3797302" cy="5453870"/>
          </a:xfrm>
          <a:prstGeom prst="rect">
            <a:avLst/>
          </a:prstGeom>
        </p:spPr>
        <p:txBody>
          <a:bodyPr/>
          <a:lstStyle/>
          <a:p>
            <a:pPr defTabSz="434340">
              <a:lnSpc>
                <a:spcPct val="90000"/>
              </a:lnSpc>
              <a:spcBef>
                <a:spcPts val="500"/>
              </a:spcBef>
              <a:defRPr sz="2400" b="1" cap="none">
                <a:effectLst>
                  <a:outerShdw blurRad="50800" dist="12065" dir="13860000" rotWithShape="0">
                    <a:srgbClr val="000000">
                      <a:alpha val="20000"/>
                    </a:srgbClr>
                  </a:outerShdw>
                </a:effectLst>
              </a:defRPr>
            </a:pPr>
            <a:r>
              <a:rPr dirty="0"/>
              <a:t>Sessions </a:t>
            </a:r>
            <a:r>
              <a:rPr lang="en-US" dirty="0"/>
              <a:t>average         30 minutes of training and take </a:t>
            </a:r>
            <a:r>
              <a:rPr dirty="0"/>
              <a:t>50 minutes</a:t>
            </a:r>
          </a:p>
          <a:p>
            <a:pPr defTabSz="434340">
              <a:lnSpc>
                <a:spcPct val="90000"/>
              </a:lnSpc>
              <a:spcBef>
                <a:spcPts val="500"/>
              </a:spcBef>
              <a:defRPr sz="2400" b="1" cap="none">
                <a:effectLst>
                  <a:outerShdw blurRad="50800" dist="12065" dir="13860000" rotWithShape="0">
                    <a:srgbClr val="000000">
                      <a:alpha val="20000"/>
                    </a:srgbClr>
                  </a:outerShdw>
                </a:effectLst>
              </a:defRPr>
            </a:pPr>
            <a:r>
              <a:rPr lang="en-US" dirty="0"/>
              <a:t>Progress is tracked with measurable goals </a:t>
            </a:r>
            <a:endParaRPr dirty="0"/>
          </a:p>
          <a:p>
            <a:pPr marL="271460" indent="-271460" defTabSz="434340">
              <a:lnSpc>
                <a:spcPct val="90000"/>
              </a:lnSpc>
              <a:spcBef>
                <a:spcPts val="500"/>
              </a:spcBef>
              <a:defRPr sz="2400" b="1" cap="none">
                <a:effectLst>
                  <a:outerShdw blurRad="50800" dist="12065" dir="13860000" rotWithShape="0">
                    <a:srgbClr val="000000">
                      <a:alpha val="20000"/>
                    </a:srgbClr>
                  </a:outerShdw>
                </a:effectLst>
              </a:defRPr>
            </a:pPr>
            <a:r>
              <a:rPr dirty="0"/>
              <a:t>Side effects and benefits tell software if we are on track</a:t>
            </a:r>
          </a:p>
          <a:p>
            <a:pPr marL="271460" indent="-271460" defTabSz="434340">
              <a:lnSpc>
                <a:spcPct val="90000"/>
              </a:lnSpc>
              <a:spcBef>
                <a:spcPts val="500"/>
              </a:spcBef>
              <a:defRPr sz="2400" b="1" cap="none">
                <a:effectLst>
                  <a:outerShdw blurRad="50800" dist="12065" dir="13860000" rotWithShape="0">
                    <a:srgbClr val="000000">
                      <a:alpha val="20000"/>
                    </a:srgbClr>
                  </a:outerShdw>
                </a:effectLst>
              </a:defRPr>
            </a:pPr>
            <a:r>
              <a:rPr dirty="0"/>
              <a:t>Can conduct Performance Game </a:t>
            </a:r>
            <a:r>
              <a:rPr lang="en-US" dirty="0"/>
              <a:t>   </a:t>
            </a:r>
            <a:r>
              <a:rPr dirty="0"/>
              <a:t>and </a:t>
            </a:r>
            <a:r>
              <a:rPr lang="en-US" dirty="0"/>
              <a:t>                 </a:t>
            </a:r>
            <a:r>
              <a:rPr dirty="0"/>
              <a:t>Symptom Check List </a:t>
            </a:r>
            <a:r>
              <a:rPr lang="en-US" dirty="0"/>
              <a:t>  </a:t>
            </a:r>
            <a:r>
              <a:rPr dirty="0"/>
              <a:t>at regular intervals</a:t>
            </a:r>
          </a:p>
        </p:txBody>
      </p:sp>
      <p:pic>
        <p:nvPicPr>
          <p:cNvPr id="235" name="image10.jpeg"/>
          <p:cNvPicPr>
            <a:picLocks noChangeAspect="1"/>
          </p:cNvPicPr>
          <p:nvPr/>
        </p:nvPicPr>
        <p:blipFill>
          <a:blip r:embed="rId2">
            <a:extLst/>
          </a:blip>
          <a:stretch>
            <a:fillRect/>
          </a:stretch>
        </p:blipFill>
        <p:spPr>
          <a:xfrm>
            <a:off x="-12700" y="1890732"/>
            <a:ext cx="7456700" cy="497113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8000">
        <p:dissolv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xfrm>
            <a:off x="349629" y="152381"/>
            <a:ext cx="9236075" cy="1261700"/>
          </a:xfrm>
          <a:prstGeom prst="rect">
            <a:avLst/>
          </a:prstGeom>
        </p:spPr>
        <p:txBody>
          <a:bodyPr/>
          <a:lstStyle>
            <a:lvl1pPr>
              <a:defRPr sz="4000"/>
            </a:lvl1pPr>
          </a:lstStyle>
          <a:p>
            <a:r>
              <a:t>Progress and Stabilization</a:t>
            </a:r>
          </a:p>
        </p:txBody>
      </p:sp>
      <p:sp>
        <p:nvSpPr>
          <p:cNvPr id="238" name="Shape 238"/>
          <p:cNvSpPr>
            <a:spLocks noGrp="1"/>
          </p:cNvSpPr>
          <p:nvPr>
            <p:ph type="body" idx="1"/>
          </p:nvPr>
        </p:nvSpPr>
        <p:spPr>
          <a:xfrm>
            <a:off x="234531" y="1056501"/>
            <a:ext cx="7035927" cy="5291098"/>
          </a:xfrm>
          <a:prstGeom prst="rect">
            <a:avLst/>
          </a:prstGeom>
        </p:spPr>
        <p:txBody>
          <a:bodyPr lIns="127000" tIns="127000" rIns="127000" bIns="127000"/>
          <a:lstStyle/>
          <a:p>
            <a:pPr marL="285750" indent="-285750"/>
            <a:r>
              <a:rPr dirty="0"/>
              <a:t>When the client has not shown improvement for 5 sessions in a row, we </a:t>
            </a:r>
            <a:br>
              <a:rPr dirty="0"/>
            </a:br>
            <a:r>
              <a:rPr dirty="0"/>
              <a:t>re-evaluate and go to next stage of training</a:t>
            </a:r>
            <a:endParaRPr sz="1800" dirty="0">
              <a:solidFill>
                <a:srgbClr val="000000"/>
              </a:solidFill>
            </a:endParaRPr>
          </a:p>
          <a:p>
            <a:pPr marL="285750" indent="-285750"/>
            <a:r>
              <a:rPr dirty="0"/>
              <a:t>3 primary approaches</a:t>
            </a:r>
            <a:r>
              <a:rPr lang="en-US" dirty="0"/>
              <a:t> simplified:</a:t>
            </a:r>
            <a:endParaRPr sz="1800" dirty="0">
              <a:solidFill>
                <a:srgbClr val="000000"/>
              </a:solidFill>
            </a:endParaRPr>
          </a:p>
          <a:p>
            <a:pPr marL="742950" lvl="1" indent="-285750"/>
            <a:r>
              <a:rPr dirty="0"/>
              <a:t>Biological / hardware</a:t>
            </a:r>
            <a:endParaRPr sz="1600" dirty="0">
              <a:solidFill>
                <a:srgbClr val="000000"/>
              </a:solidFill>
            </a:endParaRPr>
          </a:p>
          <a:p>
            <a:pPr marL="1200150" lvl="2" indent="-285750">
              <a:buClr>
                <a:srgbClr val="535353"/>
              </a:buClr>
            </a:pPr>
            <a:r>
              <a:rPr dirty="0"/>
              <a:t>Head injuries, mood, chronic fatigue</a:t>
            </a:r>
            <a:endParaRPr sz="1400" dirty="0">
              <a:solidFill>
                <a:srgbClr val="000000"/>
              </a:solidFill>
            </a:endParaRPr>
          </a:p>
          <a:p>
            <a:pPr marL="742950" lvl="1" indent="-285750"/>
            <a:r>
              <a:rPr dirty="0"/>
              <a:t>Limbic dysregulation / software</a:t>
            </a:r>
            <a:endParaRPr sz="1600" dirty="0">
              <a:solidFill>
                <a:srgbClr val="000000"/>
              </a:solidFill>
            </a:endParaRPr>
          </a:p>
          <a:p>
            <a:pPr marL="1200150" lvl="2" indent="-285750">
              <a:buClr>
                <a:srgbClr val="535353"/>
              </a:buClr>
            </a:pPr>
            <a:r>
              <a:rPr dirty="0"/>
              <a:t>Addictions, Post Traumatic Stress</a:t>
            </a:r>
            <a:endParaRPr sz="1400" dirty="0">
              <a:solidFill>
                <a:srgbClr val="000000"/>
              </a:solidFill>
            </a:endParaRPr>
          </a:p>
          <a:p>
            <a:pPr marL="742950" lvl="1" indent="-285750"/>
            <a:r>
              <a:rPr dirty="0"/>
              <a:t>“</a:t>
            </a:r>
            <a:r>
              <a:rPr dirty="0" err="1"/>
              <a:t>BrainPrint</a:t>
            </a:r>
            <a:r>
              <a:rPr dirty="0"/>
              <a:t>”</a:t>
            </a:r>
            <a:endParaRPr sz="1600" dirty="0">
              <a:solidFill>
                <a:srgbClr val="000000"/>
              </a:solidFill>
            </a:endParaRPr>
          </a:p>
          <a:p>
            <a:pPr marL="1200150" lvl="2" indent="-285750">
              <a:buClr>
                <a:srgbClr val="535353"/>
              </a:buClr>
            </a:pPr>
            <a:r>
              <a:rPr dirty="0"/>
              <a:t>Executive function / 2 channel</a:t>
            </a:r>
            <a:endParaRPr dirty="0">
              <a:solidFill>
                <a:srgbClr val="000000"/>
              </a:solidFill>
            </a:endParaRPr>
          </a:p>
          <a:p>
            <a:pPr marL="1200150" lvl="2" indent="-285750">
              <a:buClr>
                <a:srgbClr val="535353"/>
              </a:buClr>
            </a:pPr>
            <a:r>
              <a:rPr dirty="0"/>
              <a:t>Attention, obsession, coherence</a:t>
            </a:r>
          </a:p>
        </p:txBody>
      </p:sp>
      <p:pic>
        <p:nvPicPr>
          <p:cNvPr id="239" name="image11.jpeg"/>
          <p:cNvPicPr>
            <a:picLocks noChangeAspect="1"/>
          </p:cNvPicPr>
          <p:nvPr/>
        </p:nvPicPr>
        <p:blipFill>
          <a:blip r:embed="rId2">
            <a:extLst/>
          </a:blip>
          <a:srcRect l="12526"/>
          <a:stretch>
            <a:fillRect/>
          </a:stretch>
        </p:blipFill>
        <p:spPr>
          <a:xfrm>
            <a:off x="7393082" y="1507838"/>
            <a:ext cx="4929716" cy="37345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8000">
        <p:dissolv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p:nvPr>
        </p:nvSpPr>
        <p:spPr>
          <a:xfrm>
            <a:off x="513669" y="198438"/>
            <a:ext cx="5787305" cy="1944686"/>
          </a:xfrm>
          <a:prstGeom prst="rect">
            <a:avLst/>
          </a:prstGeom>
        </p:spPr>
        <p:txBody>
          <a:bodyPr/>
          <a:lstStyle/>
          <a:p>
            <a:pPr>
              <a:defRPr sz="4000"/>
            </a:pPr>
            <a:r>
              <a:t>Composure Under </a:t>
            </a:r>
            <a:br/>
            <a:r>
              <a:t>Pressure</a:t>
            </a:r>
          </a:p>
        </p:txBody>
      </p:sp>
      <p:sp>
        <p:nvSpPr>
          <p:cNvPr id="242" name="Shape 242"/>
          <p:cNvSpPr>
            <a:spLocks noGrp="1"/>
          </p:cNvSpPr>
          <p:nvPr>
            <p:ph type="body" sz="half" idx="1"/>
          </p:nvPr>
        </p:nvSpPr>
        <p:spPr>
          <a:xfrm>
            <a:off x="6356307" y="23116"/>
            <a:ext cx="5442342" cy="5882733"/>
          </a:xfrm>
          <a:prstGeom prst="rect">
            <a:avLst/>
          </a:prstGeom>
        </p:spPr>
        <p:txBody>
          <a:bodyPr/>
          <a:lstStyle/>
          <a:p>
            <a:pPr marL="263769" indent="-263769"/>
            <a:r>
              <a:rPr dirty="0"/>
              <a:t>Peak Performance training used by athletes, coaches, </a:t>
            </a:r>
            <a:r>
              <a:rPr lang="en-US" dirty="0"/>
              <a:t>S</a:t>
            </a:r>
            <a:r>
              <a:rPr dirty="0"/>
              <a:t>pecial </a:t>
            </a:r>
            <a:r>
              <a:rPr lang="en-US" dirty="0"/>
              <a:t>F</a:t>
            </a:r>
            <a:r>
              <a:rPr dirty="0"/>
              <a:t>orces, surgeons, executives, results in</a:t>
            </a:r>
            <a:endParaRPr sz="2600" dirty="0"/>
          </a:p>
          <a:p>
            <a:pPr marL="720969" lvl="1" indent="-263769"/>
            <a:r>
              <a:rPr dirty="0"/>
              <a:t>Fewer errors </a:t>
            </a:r>
            <a:endParaRPr sz="1800" dirty="0"/>
          </a:p>
          <a:p>
            <a:pPr marL="720969" lvl="1" indent="-263769"/>
            <a:r>
              <a:rPr dirty="0"/>
              <a:t>better accuracy / precision</a:t>
            </a:r>
            <a:endParaRPr sz="1800" dirty="0"/>
          </a:p>
          <a:p>
            <a:pPr marL="720969" lvl="1" indent="-263769"/>
            <a:r>
              <a:rPr dirty="0"/>
              <a:t>Efficiency &amp; mental stamina</a:t>
            </a:r>
            <a:endParaRPr sz="2600" dirty="0"/>
          </a:p>
          <a:p>
            <a:pPr marL="720969" lvl="1" indent="-263769"/>
            <a:r>
              <a:rPr dirty="0"/>
              <a:t>Improved decision making</a:t>
            </a:r>
            <a:endParaRPr sz="1800" dirty="0"/>
          </a:p>
          <a:p>
            <a:pPr marL="720969" lvl="1" indent="-263769"/>
            <a:r>
              <a:rPr dirty="0"/>
              <a:t>Improved focus, concentration, confidence, and less anxiety under pressure</a:t>
            </a:r>
          </a:p>
        </p:txBody>
      </p:sp>
      <p:pic>
        <p:nvPicPr>
          <p:cNvPr id="243" name="image12.jpeg" descr="Image result for first responders"/>
          <p:cNvPicPr>
            <a:picLocks noChangeAspect="1"/>
          </p:cNvPicPr>
          <p:nvPr/>
        </p:nvPicPr>
        <p:blipFill>
          <a:blip r:embed="rId2">
            <a:extLst/>
          </a:blip>
          <a:stretch>
            <a:fillRect/>
          </a:stretch>
        </p:blipFill>
        <p:spPr>
          <a:xfrm>
            <a:off x="-22448" y="2382079"/>
            <a:ext cx="6255293" cy="414753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80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xfrm>
            <a:off x="434340" y="0"/>
            <a:ext cx="11627030" cy="1335316"/>
          </a:xfrm>
          <a:prstGeom prst="rect">
            <a:avLst/>
          </a:prstGeom>
        </p:spPr>
        <p:txBody>
          <a:bodyPr/>
          <a:lstStyle/>
          <a:p>
            <a:pPr defTabSz="416052">
              <a:defRPr sz="3640">
                <a:effectLst>
                  <a:outerShdw blurRad="23114" dist="34671" dir="14040000" rotWithShape="0">
                    <a:srgbClr val="000000">
                      <a:alpha val="25000"/>
                    </a:srgbClr>
                  </a:outerShdw>
                </a:effectLst>
              </a:defRPr>
            </a:pPr>
            <a:r>
              <a:t/>
            </a:r>
            <a:br/>
            <a:r>
              <a:rPr sz="4004">
                <a:latin typeface="Century Gothic"/>
                <a:ea typeface="Century Gothic"/>
                <a:cs typeface="Century Gothic"/>
                <a:sym typeface="Century Gothic"/>
              </a:rPr>
              <a:t>Trauma resiliency in afghanistan</a:t>
            </a:r>
          </a:p>
        </p:txBody>
      </p:sp>
      <p:sp>
        <p:nvSpPr>
          <p:cNvPr id="246" name="Shape 246"/>
          <p:cNvSpPr>
            <a:spLocks noGrp="1"/>
          </p:cNvSpPr>
          <p:nvPr>
            <p:ph type="body" sz="half" idx="1"/>
          </p:nvPr>
        </p:nvSpPr>
        <p:spPr>
          <a:xfrm>
            <a:off x="388255" y="895838"/>
            <a:ext cx="5389594" cy="5644665"/>
          </a:xfrm>
          <a:prstGeom prst="rect">
            <a:avLst/>
          </a:prstGeom>
        </p:spPr>
        <p:txBody>
          <a:bodyPr/>
          <a:lstStyle/>
          <a:p>
            <a:pPr marL="285750" indent="-285750"/>
            <a:r>
              <a:rPr dirty="0"/>
              <a:t>In a deployed unit in Afghanistan, military members reported </a:t>
            </a:r>
          </a:p>
          <a:p>
            <a:pPr marL="742950" lvl="1" indent="-285750"/>
            <a:r>
              <a:rPr lang="en-US" dirty="0"/>
              <a:t>B</a:t>
            </a:r>
            <a:r>
              <a:rPr dirty="0"/>
              <a:t>etter impulse control</a:t>
            </a:r>
            <a:endParaRPr sz="1800" dirty="0"/>
          </a:p>
          <a:p>
            <a:pPr marL="742950" lvl="1" indent="-285750"/>
            <a:r>
              <a:rPr dirty="0"/>
              <a:t>Less inappropriate anger</a:t>
            </a:r>
            <a:endParaRPr sz="1800" dirty="0"/>
          </a:p>
          <a:p>
            <a:pPr marL="742950" lvl="1" indent="-285750"/>
            <a:r>
              <a:rPr dirty="0"/>
              <a:t>Improved job performance</a:t>
            </a:r>
            <a:endParaRPr sz="1800" dirty="0"/>
          </a:p>
          <a:p>
            <a:pPr marL="742950" lvl="1" indent="-285750"/>
            <a:r>
              <a:rPr dirty="0"/>
              <a:t>Better teamwork</a:t>
            </a:r>
            <a:endParaRPr sz="1800" dirty="0"/>
          </a:p>
          <a:p>
            <a:pPr marL="742950" lvl="1" indent="-285750"/>
            <a:r>
              <a:rPr dirty="0"/>
              <a:t>Significantly fewer medications</a:t>
            </a:r>
            <a:endParaRPr sz="1800" dirty="0"/>
          </a:p>
          <a:p>
            <a:pPr marL="742950" lvl="1" indent="-285750"/>
            <a:r>
              <a:rPr dirty="0"/>
              <a:t>Better sleep, mood, motivation</a:t>
            </a:r>
            <a:endParaRPr sz="1800" dirty="0"/>
          </a:p>
          <a:p>
            <a:pPr marL="742950" lvl="1" indent="-285750"/>
            <a:r>
              <a:rPr dirty="0"/>
              <a:t>Felt less likely to develop </a:t>
            </a:r>
            <a:r>
              <a:rPr dirty="0" err="1"/>
              <a:t>ptsd</a:t>
            </a:r>
            <a:endParaRPr dirty="0"/>
          </a:p>
        </p:txBody>
      </p:sp>
      <p:pic>
        <p:nvPicPr>
          <p:cNvPr id="247" name="image13.jpeg" descr="https://westsidebeat.files.wordpress.com/2013/06/auslandseinsatz-emal-ronnie-daniel-sarah100_v-varxl_a65d8e.jpg"/>
          <p:cNvPicPr>
            <a:picLocks noChangeAspect="1"/>
          </p:cNvPicPr>
          <p:nvPr/>
        </p:nvPicPr>
        <p:blipFill>
          <a:blip r:embed="rId2">
            <a:extLst/>
          </a:blip>
          <a:stretch>
            <a:fillRect/>
          </a:stretch>
        </p:blipFill>
        <p:spPr>
          <a:xfrm>
            <a:off x="6156325" y="1718129"/>
            <a:ext cx="6527345" cy="366988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8000">
        <p:blind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xfrm>
            <a:off x="1939400" y="-201386"/>
            <a:ext cx="9659400" cy="2627086"/>
          </a:xfrm>
          <a:prstGeom prst="rect">
            <a:avLst/>
          </a:prstGeom>
        </p:spPr>
        <p:txBody>
          <a:bodyPr/>
          <a:lstStyle/>
          <a:p>
            <a:pPr>
              <a:defRPr sz="4000"/>
            </a:pPr>
            <a:r>
              <a:t>Trauma Resiliency at its root:</a:t>
            </a:r>
            <a:br/>
            <a:r>
              <a:t>The Brain</a:t>
            </a:r>
          </a:p>
        </p:txBody>
      </p:sp>
      <p:sp>
        <p:nvSpPr>
          <p:cNvPr id="250" name="Shape 250"/>
          <p:cNvSpPr>
            <a:spLocks noGrp="1"/>
          </p:cNvSpPr>
          <p:nvPr>
            <p:ph type="body" sz="quarter" idx="1"/>
          </p:nvPr>
        </p:nvSpPr>
        <p:spPr>
          <a:xfrm>
            <a:off x="7689722" y="1303836"/>
            <a:ext cx="3830495" cy="3382858"/>
          </a:xfrm>
          <a:prstGeom prst="rect">
            <a:avLst/>
          </a:prstGeom>
        </p:spPr>
        <p:txBody>
          <a:bodyPr/>
          <a:lstStyle>
            <a:lvl1pPr marL="279400" indent="-279400">
              <a:buClrTx/>
              <a:buFontTx/>
            </a:lvl1pPr>
          </a:lstStyle>
          <a:p>
            <a:r>
              <a:t>Deployed medical providers reported increased resiliency in spite of repeated trauma exposure.</a:t>
            </a:r>
          </a:p>
        </p:txBody>
      </p:sp>
      <p:pic>
        <p:nvPicPr>
          <p:cNvPr id="251" name="image14.jpeg" descr="http://www.rs.nato.int/images/stories/HelpingISAFVillagers.jpg"/>
          <p:cNvPicPr>
            <a:picLocks noChangeAspect="1"/>
          </p:cNvPicPr>
          <p:nvPr/>
        </p:nvPicPr>
        <p:blipFill>
          <a:blip r:embed="rId2">
            <a:extLst/>
          </a:blip>
          <a:srcRect t="8804"/>
          <a:stretch>
            <a:fillRect/>
          </a:stretch>
        </p:blipFill>
        <p:spPr>
          <a:xfrm>
            <a:off x="-12699" y="2145459"/>
            <a:ext cx="7227351" cy="43895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8000">
        <p:dissolv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media1.wmv"/>
          <p:cNvPicPr>
            <a:picLocks/>
          </p:cNvPicPr>
          <p:nvPr>
            <a:videoFile r:link="rId2"/>
            <p:extLst>
              <p:ext uri="{DAA4B4D4-6D71-4841-9C94-3DE7FCFB9230}">
                <p14:media xmlns:p14="http://schemas.microsoft.com/office/powerpoint/2010/main" r:embed="rId1"/>
              </p:ext>
            </p:extLst>
          </p:nvPr>
        </p:nvPicPr>
        <p:blipFill>
          <a:blip r:embed="rId7">
            <a:extLst/>
          </a:blip>
          <a:stretch>
            <a:fillRect/>
          </a:stretch>
        </p:blipFill>
        <p:spPr>
          <a:xfrm>
            <a:off x="882721" y="1131918"/>
            <a:ext cx="3874893" cy="2876817"/>
          </a:xfrm>
          <a:prstGeom prst="rect">
            <a:avLst/>
          </a:prstGeom>
          <a:ln w="12700">
            <a:miter lim="400000"/>
          </a:ln>
        </p:spPr>
      </p:pic>
      <p:pic>
        <p:nvPicPr>
          <p:cNvPr id="254" name="image16.png"/>
          <p:cNvPicPr>
            <a:picLocks noChangeAspect="1"/>
          </p:cNvPicPr>
          <p:nvPr/>
        </p:nvPicPr>
        <p:blipFill>
          <a:blip r:embed="rId8">
            <a:extLst/>
          </a:blip>
          <a:srcRect l="31106" t="9449" r="13331" b="9449"/>
          <a:stretch>
            <a:fillRect/>
          </a:stretch>
        </p:blipFill>
        <p:spPr>
          <a:xfrm>
            <a:off x="3071046" y="4820356"/>
            <a:ext cx="1686568" cy="1157663"/>
          </a:xfrm>
          <a:prstGeom prst="rect">
            <a:avLst/>
          </a:prstGeom>
          <a:ln w="12700">
            <a:miter lim="400000"/>
          </a:ln>
        </p:spPr>
      </p:pic>
      <p:sp>
        <p:nvSpPr>
          <p:cNvPr id="255" name="Shape 255"/>
          <p:cNvSpPr/>
          <p:nvPr/>
        </p:nvSpPr>
        <p:spPr>
          <a:xfrm>
            <a:off x="-10192" y="378185"/>
            <a:ext cx="12212384" cy="586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3200" b="1">
                <a:solidFill>
                  <a:srgbClr val="002060"/>
                </a:solidFill>
                <a:latin typeface="Century Gothic"/>
                <a:ea typeface="Century Gothic"/>
                <a:cs typeface="Century Gothic"/>
                <a:sym typeface="Century Gothic"/>
              </a:defRPr>
            </a:lvl1pPr>
          </a:lstStyle>
          <a:p>
            <a:r>
              <a:t>Mechanisms of Alpha Theta Reactive Sensory Input</a:t>
            </a:r>
          </a:p>
        </p:txBody>
      </p:sp>
      <p:sp>
        <p:nvSpPr>
          <p:cNvPr id="256" name="Shape 256"/>
          <p:cNvSpPr/>
          <p:nvPr/>
        </p:nvSpPr>
        <p:spPr>
          <a:xfrm>
            <a:off x="5107747" y="1612779"/>
            <a:ext cx="2024364" cy="11963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2400" b="1">
                <a:solidFill>
                  <a:srgbClr val="002060"/>
                </a:solidFill>
                <a:latin typeface="Century Gothic"/>
                <a:ea typeface="Century Gothic"/>
                <a:cs typeface="Century Gothic"/>
                <a:sym typeface="Century Gothic"/>
              </a:defRPr>
            </a:pPr>
            <a:r>
              <a:rPr dirty="0"/>
              <a:t>Alpha is the idle rhythm </a:t>
            </a:r>
            <a:endParaRPr dirty="0">
              <a:solidFill>
                <a:srgbClr val="FFFFFF"/>
              </a:solidFill>
            </a:endParaRPr>
          </a:p>
          <a:p>
            <a:pPr>
              <a:defRPr sz="2400" b="1">
                <a:solidFill>
                  <a:srgbClr val="002060"/>
                </a:solidFill>
                <a:latin typeface="Century Gothic"/>
                <a:ea typeface="Century Gothic"/>
                <a:cs typeface="Century Gothic"/>
                <a:sym typeface="Century Gothic"/>
              </a:defRPr>
            </a:pPr>
            <a:r>
              <a:rPr dirty="0"/>
              <a:t>of the cortex</a:t>
            </a:r>
          </a:p>
        </p:txBody>
      </p:sp>
      <p:sp>
        <p:nvSpPr>
          <p:cNvPr id="257" name="Shape 257"/>
          <p:cNvSpPr/>
          <p:nvPr/>
        </p:nvSpPr>
        <p:spPr>
          <a:xfrm>
            <a:off x="1080805" y="4070112"/>
            <a:ext cx="3686797" cy="650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r">
              <a:defRPr b="1">
                <a:solidFill>
                  <a:srgbClr val="002060"/>
                </a:solidFill>
                <a:latin typeface="Century Gothic"/>
                <a:ea typeface="Century Gothic"/>
                <a:cs typeface="Century Gothic"/>
                <a:sym typeface="Century Gothic"/>
              </a:defRPr>
            </a:pPr>
            <a:r>
              <a:t>Less active cortex has </a:t>
            </a:r>
            <a:endParaRPr>
              <a:solidFill>
                <a:srgbClr val="FFFFFF"/>
              </a:solidFill>
            </a:endParaRPr>
          </a:p>
          <a:p>
            <a:pPr algn="r">
              <a:defRPr b="1">
                <a:solidFill>
                  <a:srgbClr val="002060"/>
                </a:solidFill>
                <a:latin typeface="Century Gothic"/>
                <a:ea typeface="Century Gothic"/>
                <a:cs typeface="Century Gothic"/>
                <a:sym typeface="Century Gothic"/>
              </a:defRPr>
            </a:pPr>
            <a:r>
              <a:t>  Higher amplitude alpha</a:t>
            </a:r>
          </a:p>
        </p:txBody>
      </p:sp>
      <p:pic>
        <p:nvPicPr>
          <p:cNvPr id="258" name="media2.wmv"/>
          <p:cNvPicPr>
            <a:picLocks/>
          </p:cNvPicPr>
          <p:nvPr>
            <a:videoFile r:link="rId4"/>
            <p:extLst>
              <p:ext uri="{DAA4B4D4-6D71-4841-9C94-3DE7FCFB9230}">
                <p14:media xmlns:p14="http://schemas.microsoft.com/office/powerpoint/2010/main" r:embed="rId3"/>
              </p:ext>
            </p:extLst>
          </p:nvPr>
        </p:nvPicPr>
        <p:blipFill>
          <a:blip r:embed="rId9">
            <a:extLst/>
          </a:blip>
          <a:stretch>
            <a:fillRect/>
          </a:stretch>
        </p:blipFill>
        <p:spPr>
          <a:xfrm>
            <a:off x="7356581" y="1077684"/>
            <a:ext cx="3980383" cy="2985287"/>
          </a:xfrm>
          <a:prstGeom prst="rect">
            <a:avLst/>
          </a:prstGeom>
          <a:ln w="12700">
            <a:miter lim="400000"/>
          </a:ln>
        </p:spPr>
      </p:pic>
      <p:pic>
        <p:nvPicPr>
          <p:cNvPr id="259" name="image16.png"/>
          <p:cNvPicPr>
            <a:picLocks noChangeAspect="1"/>
          </p:cNvPicPr>
          <p:nvPr/>
        </p:nvPicPr>
        <p:blipFill>
          <a:blip r:embed="rId8">
            <a:extLst/>
          </a:blip>
          <a:srcRect l="2133" t="9449" r="63990" b="9449"/>
          <a:stretch>
            <a:fillRect/>
          </a:stretch>
        </p:blipFill>
        <p:spPr>
          <a:xfrm>
            <a:off x="7413841" y="4871356"/>
            <a:ext cx="1932930" cy="1106663"/>
          </a:xfrm>
          <a:prstGeom prst="rect">
            <a:avLst/>
          </a:prstGeom>
          <a:ln w="12700">
            <a:miter lim="400000"/>
          </a:ln>
        </p:spPr>
      </p:pic>
      <p:sp>
        <p:nvSpPr>
          <p:cNvPr id="260" name="Shape 260"/>
          <p:cNvSpPr/>
          <p:nvPr/>
        </p:nvSpPr>
        <p:spPr>
          <a:xfrm>
            <a:off x="7356581" y="4070112"/>
            <a:ext cx="3779628" cy="650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b="1">
                <a:solidFill>
                  <a:srgbClr val="002060"/>
                </a:solidFill>
                <a:latin typeface="Century Gothic"/>
                <a:ea typeface="Century Gothic"/>
                <a:cs typeface="Century Gothic"/>
                <a:sym typeface="Century Gothic"/>
              </a:defRPr>
            </a:pPr>
            <a:r>
              <a:t>More active cortex has </a:t>
            </a:r>
            <a:endParaRPr>
              <a:solidFill>
                <a:srgbClr val="FFFFFF"/>
              </a:solidFill>
            </a:endParaRPr>
          </a:p>
          <a:p>
            <a:pPr>
              <a:defRPr b="1">
                <a:solidFill>
                  <a:srgbClr val="002060"/>
                </a:solidFill>
                <a:latin typeface="Century Gothic"/>
                <a:ea typeface="Century Gothic"/>
                <a:cs typeface="Century Gothic"/>
                <a:sym typeface="Century Gothic"/>
              </a:defRPr>
            </a:pPr>
            <a:r>
              <a:t>lower amplitude alpha</a:t>
            </a:r>
          </a:p>
        </p:txBody>
      </p:sp>
    </p:spTree>
  </p:cSld>
  <p:clrMapOvr>
    <a:masterClrMapping/>
  </p:clrMapOvr>
  <mc:AlternateContent xmlns:mc="http://schemas.openxmlformats.org/markup-compatibility/2006" xmlns:p14="http://schemas.microsoft.com/office/powerpoint/2010/main">
    <mc:Choice Requires="p14">
      <p:transition spd="slow" p14:dur="1200" advClick="0" advTm="8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9" fill="hold"/>
                                        <p:tgtEl>
                                          <p:spTgt spid="258"/>
                                        </p:tgtEl>
                                      </p:cBhvr>
                                    </p:cmd>
                                  </p:childTnLst>
                                </p:cTn>
                              </p:par>
                            </p:childTnLst>
                          </p:cTn>
                        </p:par>
                        <p:par>
                          <p:cTn id="7" fill="hold">
                            <p:stCondLst>
                              <p:cond delay="2499"/>
                            </p:stCondLst>
                            <p:childTnLst>
                              <p:par>
                                <p:cTn id="8" presetID="1" presetClass="mediacall" presetSubtype="0" fill="hold" nodeType="afterEffect">
                                  <p:stCondLst>
                                    <p:cond delay="0"/>
                                  </p:stCondLst>
                                  <p:childTnLst>
                                    <p:cmd type="call" cmd="playFrom(0.0)">
                                      <p:cBhvr>
                                        <p:cTn id="9" dur="2499" fill="hold"/>
                                        <p:tgtEl>
                                          <p:spTgt spid="253"/>
                                        </p:tgtEl>
                                      </p:cBhvr>
                                    </p:cmd>
                                  </p:childTnLst>
                                </p:cTn>
                              </p:par>
                            </p:childTnLst>
                          </p:cTn>
                        </p:par>
                      </p:childTnLst>
                    </p:cTn>
                  </p:par>
                  <p:par>
                    <p:cTn id="10" fill="hold">
                      <p:stCondLst>
                        <p:cond delay="indefinite"/>
                      </p:stCondLst>
                      <p:childTnLst>
                        <p:par>
                          <p:cTn id="11" fill="hold">
                            <p:stCondLst>
                              <p:cond delay="0"/>
                            </p:stCondLst>
                            <p:childTnLst>
                              <p:par>
                                <p:cTn id="12" presetID="3" presetClass="mediacall" presetSubtype="0" fill="hold" nodeType="clickEffect">
                                  <p:stCondLst>
                                    <p:cond delay="0"/>
                                  </p:stCondLst>
                                  <p:childTnLst>
                                    <p:cmd type="call" cmd="stop">
                                      <p:cBhvr>
                                        <p:cTn id="13" dur="1000" fill="hold"/>
                                        <p:tgtEl>
                                          <p:spTgt spid="253"/>
                                        </p:tgtEl>
                                      </p:cBhvr>
                                    </p:cmd>
                                  </p:childTnLst>
                                </p:cTn>
                              </p:par>
                            </p:childTnLst>
                          </p:cTn>
                        </p:par>
                      </p:childTnLst>
                    </p:cTn>
                  </p:par>
                  <p:par>
                    <p:cTn id="14" fill="hold">
                      <p:stCondLst>
                        <p:cond delay="indefinite"/>
                      </p:stCondLst>
                      <p:childTnLst>
                        <p:par>
                          <p:cTn id="15" fill="hold">
                            <p:stCondLst>
                              <p:cond delay="0"/>
                            </p:stCondLst>
                            <p:childTnLst>
                              <p:par>
                                <p:cTn id="16" presetID="3" presetClass="mediacall" presetSubtype="0" fill="hold" nodeType="clickEffect">
                                  <p:stCondLst>
                                    <p:cond delay="0"/>
                                  </p:stCondLst>
                                  <p:childTnLst>
                                    <p:cmd type="call" cmd="stop">
                                      <p:cBhvr>
                                        <p:cTn id="17" dur="1000" fill="hold"/>
                                        <p:tgtEl>
                                          <p:spTgt spid="25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8" fill="hold" display="0">
                  <p:stCondLst>
                    <p:cond delay="indefinite"/>
                  </p:stCondLst>
                </p:cTn>
                <p:tgtEl>
                  <p:spTgt spid="253"/>
                </p:tgtEl>
              </p:cMediaNode>
            </p:video>
            <p:video>
              <p:cMediaNode>
                <p:cTn id="19" fill="hold" display="0">
                  <p:stCondLst>
                    <p:cond delay="indefinite"/>
                  </p:stCondLst>
                </p:cTn>
                <p:tgtEl>
                  <p:spTgt spid="258"/>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title"/>
          </p:nvPr>
        </p:nvSpPr>
        <p:spPr>
          <a:xfrm>
            <a:off x="711199" y="457200"/>
            <a:ext cx="5644472" cy="1905000"/>
          </a:xfrm>
          <a:prstGeom prst="rect">
            <a:avLst/>
          </a:prstGeom>
        </p:spPr>
        <p:txBody>
          <a:bodyPr/>
          <a:lstStyle>
            <a:lvl1pPr>
              <a:defRPr sz="4000"/>
            </a:lvl1pPr>
          </a:lstStyle>
          <a:p>
            <a:r>
              <a:t>Post-traumatic stress recovery</a:t>
            </a:r>
          </a:p>
        </p:txBody>
      </p:sp>
      <p:sp>
        <p:nvSpPr>
          <p:cNvPr id="265" name="Shape 265"/>
          <p:cNvSpPr>
            <a:spLocks noGrp="1"/>
          </p:cNvSpPr>
          <p:nvPr>
            <p:ph type="body" sz="half" idx="1"/>
          </p:nvPr>
        </p:nvSpPr>
        <p:spPr>
          <a:xfrm>
            <a:off x="711200" y="1467755"/>
            <a:ext cx="5644471" cy="5377546"/>
          </a:xfrm>
          <a:prstGeom prst="rect">
            <a:avLst/>
          </a:prstGeom>
        </p:spPr>
        <p:txBody>
          <a:bodyPr/>
          <a:lstStyle/>
          <a:p>
            <a:pPr marL="285750" indent="-285750"/>
            <a:r>
              <a:rPr dirty="0"/>
              <a:t>Two studies with Vietnam veterans resulted in 100% no longer meeting criteria for PTSD diagnosis</a:t>
            </a:r>
            <a:r>
              <a:rPr lang="en-US" dirty="0"/>
              <a:t>…</a:t>
            </a:r>
            <a:r>
              <a:rPr dirty="0"/>
              <a:t> </a:t>
            </a:r>
            <a:endParaRPr lang="en-US" dirty="0"/>
          </a:p>
          <a:p>
            <a:pPr marL="781050" lvl="1" indent="-285750"/>
            <a:r>
              <a:rPr lang="en-US" dirty="0"/>
              <a:t>…</a:t>
            </a:r>
            <a:r>
              <a:rPr dirty="0"/>
              <a:t>long term.</a:t>
            </a:r>
          </a:p>
          <a:p>
            <a:pPr marL="285750" indent="-285750"/>
            <a:r>
              <a:rPr dirty="0"/>
              <a:t>Among 819 people who self-identified with PTSD, 89% reported their symptoms were better or resolved by the 20</a:t>
            </a:r>
            <a:r>
              <a:rPr baseline="29666" dirty="0"/>
              <a:t>th</a:t>
            </a:r>
            <a:r>
              <a:rPr dirty="0"/>
              <a:t> session of BrainPaint </a:t>
            </a:r>
            <a:r>
              <a:rPr dirty="0" err="1"/>
              <a:t>neurofeedback</a:t>
            </a:r>
            <a:r>
              <a:rPr dirty="0"/>
              <a:t>.</a:t>
            </a:r>
          </a:p>
        </p:txBody>
      </p:sp>
      <p:pic>
        <p:nvPicPr>
          <p:cNvPr id="266" name="image18.gif" descr="http://www.helpmasterpro.com/portals/2/Images/tipoftheiceberg.gif"/>
          <p:cNvPicPr>
            <a:picLocks noChangeAspect="1"/>
          </p:cNvPicPr>
          <p:nvPr/>
        </p:nvPicPr>
        <p:blipFill>
          <a:blip r:embed="rId2">
            <a:extLst/>
          </a:blip>
          <a:stretch>
            <a:fillRect/>
          </a:stretch>
        </p:blipFill>
        <p:spPr>
          <a:xfrm>
            <a:off x="7147400" y="0"/>
            <a:ext cx="4403927" cy="5204642"/>
          </a:xfrm>
          <a:prstGeom prst="rect">
            <a:avLst/>
          </a:prstGeom>
          <a:ln w="12700">
            <a:miter lim="400000"/>
          </a:ln>
        </p:spPr>
      </p:pic>
      <p:sp>
        <p:nvSpPr>
          <p:cNvPr id="267" name="Shape 267"/>
          <p:cNvSpPr/>
          <p:nvPr/>
        </p:nvSpPr>
        <p:spPr>
          <a:xfrm>
            <a:off x="7212082" y="23751"/>
            <a:ext cx="4274564" cy="64632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algn="ctr">
              <a:defRPr b="1">
                <a:solidFill>
                  <a:srgbClr val="FFFFFF"/>
                </a:solidFill>
                <a:latin typeface="Century Gothic"/>
                <a:ea typeface="Century Gothic"/>
                <a:cs typeface="Century Gothic"/>
                <a:sym typeface="Century Gothic"/>
              </a:defRPr>
            </a:pPr>
            <a:r>
              <a:rPr dirty="0"/>
              <a:t>Symptoms are the tip of the iceberg</a:t>
            </a:r>
            <a:r>
              <a:rPr lang="en-US" dirty="0"/>
              <a:t>…</a:t>
            </a:r>
            <a:endParaRPr dirty="0"/>
          </a:p>
          <a:p>
            <a:pPr algn="ctr">
              <a:defRPr b="1">
                <a:solidFill>
                  <a:srgbClr val="FFFFFF"/>
                </a:solidFill>
                <a:latin typeface="Century Gothic"/>
                <a:ea typeface="Century Gothic"/>
                <a:cs typeface="Century Gothic"/>
                <a:sym typeface="Century Gothic"/>
              </a:defRPr>
            </a:pPr>
            <a:r>
              <a:rPr dirty="0"/>
              <a:t>Suffering runs deep</a:t>
            </a:r>
          </a:p>
        </p:txBody>
      </p:sp>
    </p:spTree>
  </p:cSld>
  <p:clrMapOvr>
    <a:masterClrMapping/>
  </p:clrMapOvr>
  <mc:AlternateContent xmlns:mc="http://schemas.openxmlformats.org/markup-compatibility/2006" xmlns:p14="http://schemas.microsoft.com/office/powerpoint/2010/main">
    <mc:Choice Requires="p14">
      <p:transition spd="slow" p14:dur="1200" advClick="0" advTm="8000">
        <p:push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xfrm>
            <a:off x="452777" y="373742"/>
            <a:ext cx="3897341" cy="2233991"/>
          </a:xfrm>
          <a:prstGeom prst="rect">
            <a:avLst/>
          </a:prstGeom>
        </p:spPr>
        <p:txBody>
          <a:bodyPr/>
          <a:lstStyle/>
          <a:p>
            <a:pPr>
              <a:defRPr sz="4000"/>
            </a:pPr>
            <a:r>
              <a:t>Addiction </a:t>
            </a:r>
          </a:p>
          <a:p>
            <a:pPr>
              <a:defRPr sz="4000"/>
            </a:pPr>
            <a:r>
              <a:t>Recovery</a:t>
            </a:r>
            <a:br/>
            <a:endParaRPr/>
          </a:p>
        </p:txBody>
      </p:sp>
      <p:sp>
        <p:nvSpPr>
          <p:cNvPr id="270" name="Shape 270"/>
          <p:cNvSpPr>
            <a:spLocks noGrp="1"/>
          </p:cNvSpPr>
          <p:nvPr>
            <p:ph type="body" sz="half" idx="1"/>
          </p:nvPr>
        </p:nvSpPr>
        <p:spPr>
          <a:xfrm>
            <a:off x="399139" y="1751931"/>
            <a:ext cx="5355777" cy="3862137"/>
          </a:xfrm>
          <a:prstGeom prst="rect">
            <a:avLst/>
          </a:prstGeom>
        </p:spPr>
        <p:txBody>
          <a:bodyPr>
            <a:normAutofit fontScale="92500" lnSpcReduction="20000"/>
          </a:bodyPr>
          <a:lstStyle/>
          <a:p>
            <a:pPr marL="0" indent="0">
              <a:buNone/>
            </a:pPr>
            <a:r>
              <a:rPr lang="en-US" dirty="0"/>
              <a:t>UCLA a</a:t>
            </a:r>
            <a:r>
              <a:rPr dirty="0"/>
              <a:t>ddictions</a:t>
            </a:r>
            <a:r>
              <a:rPr lang="en-US" dirty="0"/>
              <a:t> study results after </a:t>
            </a:r>
            <a:r>
              <a:rPr lang="en-US" dirty="0" err="1"/>
              <a:t>neurofeedback</a:t>
            </a:r>
            <a:r>
              <a:rPr lang="en-US" dirty="0"/>
              <a:t> in treatment program:</a:t>
            </a:r>
          </a:p>
          <a:p>
            <a:r>
              <a:rPr lang="en-US" dirty="0"/>
              <a:t>Subjects stayed in treatment 1 ½ times longer than controls,</a:t>
            </a:r>
          </a:p>
          <a:p>
            <a:r>
              <a:rPr dirty="0"/>
              <a:t>77% recovery rate</a:t>
            </a:r>
            <a:r>
              <a:rPr lang="en-US" dirty="0"/>
              <a:t> a year later, &amp;</a:t>
            </a:r>
          </a:p>
          <a:p>
            <a:r>
              <a:rPr lang="en-US" dirty="0"/>
              <a:t>Subjects came out of clinical range in 5 of 10 MMPI scales</a:t>
            </a:r>
            <a:r>
              <a:rPr dirty="0"/>
              <a:t>.</a:t>
            </a:r>
          </a:p>
          <a:p>
            <a:pPr marL="285750" indent="-285750"/>
            <a:r>
              <a:rPr dirty="0"/>
              <a:t>Privacy is maintained, and details of substance use do not need to be disclosed.</a:t>
            </a:r>
          </a:p>
          <a:p>
            <a:pPr marL="285750" indent="-285750"/>
            <a:r>
              <a:rPr dirty="0"/>
              <a:t>Behaviors slip away naturally as the brain rebalances.</a:t>
            </a:r>
          </a:p>
        </p:txBody>
      </p:sp>
      <p:pic>
        <p:nvPicPr>
          <p:cNvPr id="271" name="image19.jpeg" descr="Image result for military alcohol"/>
          <p:cNvPicPr>
            <a:picLocks noChangeAspect="1"/>
          </p:cNvPicPr>
          <p:nvPr/>
        </p:nvPicPr>
        <p:blipFill>
          <a:blip r:embed="rId2">
            <a:extLst/>
          </a:blip>
          <a:stretch>
            <a:fillRect/>
          </a:stretch>
        </p:blipFill>
        <p:spPr>
          <a:xfrm>
            <a:off x="6312712" y="-10970"/>
            <a:ext cx="5879290" cy="503248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8000">
        <p:dissolv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title"/>
          </p:nvPr>
        </p:nvSpPr>
        <p:spPr>
          <a:xfrm>
            <a:off x="290066" y="300115"/>
            <a:ext cx="6580659" cy="1942345"/>
          </a:xfrm>
          <a:prstGeom prst="rect">
            <a:avLst/>
          </a:prstGeom>
        </p:spPr>
        <p:txBody>
          <a:bodyPr/>
          <a:lstStyle/>
          <a:p>
            <a:pPr defTabSz="443484">
              <a:defRPr sz="3880">
                <a:effectLst>
                  <a:outerShdw blurRad="24638" dist="36957" dir="14040000" rotWithShape="0">
                    <a:srgbClr val="000000">
                      <a:alpha val="25000"/>
                    </a:srgbClr>
                  </a:outerShdw>
                </a:effectLst>
              </a:defRPr>
            </a:pPr>
            <a:r>
              <a:t>Prevention of Suicides </a:t>
            </a:r>
            <a:br/>
            <a:r>
              <a:t>and family violence</a:t>
            </a:r>
          </a:p>
        </p:txBody>
      </p:sp>
      <p:sp>
        <p:nvSpPr>
          <p:cNvPr id="274" name="Shape 274"/>
          <p:cNvSpPr>
            <a:spLocks noGrp="1"/>
          </p:cNvSpPr>
          <p:nvPr>
            <p:ph type="body" sz="half" idx="1"/>
          </p:nvPr>
        </p:nvSpPr>
        <p:spPr>
          <a:xfrm>
            <a:off x="7106246" y="-177803"/>
            <a:ext cx="4695513" cy="6219377"/>
          </a:xfrm>
          <a:prstGeom prst="rect">
            <a:avLst/>
          </a:prstGeom>
        </p:spPr>
        <p:txBody>
          <a:bodyPr/>
          <a:lstStyle/>
          <a:p>
            <a:pPr marL="244928" indent="-244928"/>
            <a:r>
              <a:t>Neurofeedback helps the brain to integrate unprocessed emotions that, when left unchecked, are likely to be expressed inappropriately. </a:t>
            </a:r>
            <a:endParaRPr sz="2800"/>
          </a:p>
          <a:p>
            <a:pPr marL="244928" indent="-244928"/>
            <a:r>
              <a:t>Subjects in multiple studies reported improvements in quality of life such as mood stability, feeling satisfied and more agreeable, and a sense of well-being.</a:t>
            </a:r>
          </a:p>
        </p:txBody>
      </p:sp>
      <p:pic>
        <p:nvPicPr>
          <p:cNvPr id="275" name="image20.jpeg" descr="Image result for veteran suicide"/>
          <p:cNvPicPr>
            <a:picLocks noChangeAspect="1"/>
          </p:cNvPicPr>
          <p:nvPr/>
        </p:nvPicPr>
        <p:blipFill>
          <a:blip r:embed="rId2">
            <a:extLst/>
          </a:blip>
          <a:stretch>
            <a:fillRect/>
          </a:stretch>
        </p:blipFill>
        <p:spPr>
          <a:xfrm>
            <a:off x="-3" y="2729690"/>
            <a:ext cx="6750044" cy="379267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8000">
        <p:circ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27214" y="-36166"/>
            <a:ext cx="12192001" cy="1568084"/>
          </a:xfrm>
          <a:prstGeom prst="rect">
            <a:avLst/>
          </a:prstGeom>
        </p:spPr>
        <p:txBody>
          <a:bodyPr/>
          <a:lstStyle>
            <a:lvl1pPr algn="ctr" defTabSz="429768">
              <a:defRPr sz="6100" b="1">
                <a:effectLst>
                  <a:outerShdw blurRad="25400" dist="35814" dir="14040000" rotWithShape="0">
                    <a:srgbClr val="000000">
                      <a:alpha val="25000"/>
                    </a:srgbClr>
                  </a:outerShdw>
                </a:effectLst>
                <a:latin typeface="Century Gothic"/>
                <a:ea typeface="Century Gothic"/>
                <a:cs typeface="Century Gothic"/>
                <a:sym typeface="Century Gothic"/>
              </a:defRPr>
            </a:lvl1pPr>
          </a:lstStyle>
          <a:p>
            <a:r>
              <a:rPr dirty="0" err="1"/>
              <a:t>TaCtical</a:t>
            </a:r>
            <a:r>
              <a:rPr dirty="0"/>
              <a:t> brain training</a:t>
            </a:r>
          </a:p>
        </p:txBody>
      </p:sp>
      <p:sp>
        <p:nvSpPr>
          <p:cNvPr id="175" name="Shape 175"/>
          <p:cNvSpPr>
            <a:spLocks noGrp="1"/>
          </p:cNvSpPr>
          <p:nvPr>
            <p:ph type="body" idx="1"/>
          </p:nvPr>
        </p:nvSpPr>
        <p:spPr>
          <a:xfrm>
            <a:off x="2761238" y="3100002"/>
            <a:ext cx="6834024" cy="3443520"/>
          </a:xfrm>
          <a:prstGeom prst="rect">
            <a:avLst/>
          </a:prstGeom>
        </p:spPr>
        <p:txBody>
          <a:bodyPr/>
          <a:lstStyle/>
          <a:p>
            <a:pPr marL="277177" indent="-277177" defTabSz="443483">
              <a:spcBef>
                <a:spcPts val="700"/>
              </a:spcBef>
              <a:defRPr sz="3100">
                <a:effectLst/>
              </a:defRPr>
            </a:pPr>
            <a:r>
              <a:rPr lang="en-US" dirty="0"/>
              <a:t>Train the Body, Train the Brain</a:t>
            </a:r>
          </a:p>
          <a:p>
            <a:pPr marL="772477" lvl="1" indent="-277177" defTabSz="443483">
              <a:spcBef>
                <a:spcPts val="700"/>
              </a:spcBef>
              <a:defRPr sz="3100">
                <a:effectLst/>
              </a:defRPr>
            </a:pPr>
            <a:r>
              <a:rPr dirty="0"/>
              <a:t>Peak Performance Training</a:t>
            </a:r>
          </a:p>
          <a:p>
            <a:pPr marL="772477" lvl="1" indent="-277177" defTabSz="443483">
              <a:spcBef>
                <a:spcPts val="700"/>
              </a:spcBef>
              <a:defRPr sz="3100">
                <a:effectLst/>
              </a:defRPr>
            </a:pPr>
            <a:r>
              <a:rPr dirty="0"/>
              <a:t>Mental Clarity</a:t>
            </a:r>
            <a:endParaRPr sz="1700" dirty="0"/>
          </a:p>
          <a:p>
            <a:pPr marL="772477" lvl="1" indent="-277177" defTabSz="443483">
              <a:spcBef>
                <a:spcPts val="700"/>
              </a:spcBef>
              <a:defRPr sz="3100">
                <a:effectLst/>
              </a:defRPr>
            </a:pPr>
            <a:r>
              <a:rPr dirty="0"/>
              <a:t>Trauma Resiliency</a:t>
            </a:r>
          </a:p>
          <a:p>
            <a:pPr marL="772477" lvl="1" indent="-277177" defTabSz="443483">
              <a:spcBef>
                <a:spcPts val="700"/>
              </a:spcBef>
              <a:defRPr sz="3100">
                <a:effectLst/>
              </a:defRPr>
            </a:pPr>
            <a:r>
              <a:rPr dirty="0"/>
              <a:t>Relaxed attentiveness</a:t>
            </a:r>
            <a:endParaRPr sz="1700" dirty="0"/>
          </a:p>
          <a:p>
            <a:pPr marL="0" indent="0" defTabSz="443483">
              <a:spcBef>
                <a:spcPts val="700"/>
              </a:spcBef>
              <a:buSzTx/>
              <a:buNone/>
              <a:defRPr sz="3100">
                <a:effectLst>
                  <a:outerShdw blurRad="50800" dist="12319" dir="13860000" rotWithShape="0">
                    <a:srgbClr val="000000">
                      <a:alpha val="20000"/>
                    </a:srgbClr>
                  </a:outerShdw>
                </a:effectLst>
              </a:defRPr>
            </a:pPr>
            <a:r>
              <a:rPr dirty="0"/>
              <a:t>	</a:t>
            </a:r>
          </a:p>
        </p:txBody>
      </p:sp>
      <p:sp>
        <p:nvSpPr>
          <p:cNvPr id="176" name="Shape 176"/>
          <p:cNvSpPr/>
          <p:nvPr/>
        </p:nvSpPr>
        <p:spPr>
          <a:xfrm>
            <a:off x="1926296" y="1531918"/>
            <a:ext cx="9533392" cy="132343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4000" cap="all">
                <a:solidFill>
                  <a:srgbClr val="002060"/>
                </a:solidFill>
                <a:effectLst>
                  <a:outerShdw blurRad="25400" dist="38100" dir="14040000" rotWithShape="0">
                    <a:srgbClr val="000000">
                      <a:alpha val="25000"/>
                    </a:srgbClr>
                  </a:outerShdw>
                </a:effectLst>
                <a:latin typeface="Arial Unicode MS"/>
                <a:ea typeface="Arial Unicode MS"/>
                <a:cs typeface="Arial Unicode MS"/>
                <a:sym typeface="Arial Unicode MS"/>
              </a:defRPr>
            </a:pPr>
            <a:r>
              <a:rPr dirty="0"/>
              <a:t>   effective, Evidence-based</a:t>
            </a:r>
            <a:r>
              <a:rPr lang="en-US" dirty="0"/>
              <a:t>, Affordable, </a:t>
            </a:r>
            <a:r>
              <a:rPr dirty="0" err="1"/>
              <a:t>neurofeedback</a:t>
            </a:r>
            <a:r>
              <a:rPr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91" y="4625318"/>
            <a:ext cx="1716105" cy="1716105"/>
          </a:xfrm>
          <a:prstGeom prst="rect">
            <a:avLst/>
          </a:prstGeom>
        </p:spPr>
      </p:pic>
    </p:spTree>
  </p:cSld>
  <p:clrMapOvr>
    <a:masterClrMapping/>
  </p:clrMapOvr>
  <p:transition spd="med" advClick="0" advTm="8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type="title"/>
          </p:nvPr>
        </p:nvSpPr>
        <p:spPr>
          <a:xfrm>
            <a:off x="436516" y="252186"/>
            <a:ext cx="4789445" cy="2449286"/>
          </a:xfrm>
          <a:prstGeom prst="rect">
            <a:avLst/>
          </a:prstGeom>
        </p:spPr>
        <p:txBody>
          <a:bodyPr/>
          <a:lstStyle/>
          <a:p>
            <a:pPr>
              <a:defRPr sz="4000"/>
            </a:pPr>
            <a:r>
              <a:rPr dirty="0"/>
              <a:t>Resolving sleep issues</a:t>
            </a:r>
            <a:br>
              <a:rPr dirty="0"/>
            </a:br>
            <a:endParaRPr dirty="0"/>
          </a:p>
        </p:txBody>
      </p:sp>
      <p:sp>
        <p:nvSpPr>
          <p:cNvPr id="278" name="Shape 278"/>
          <p:cNvSpPr>
            <a:spLocks noGrp="1"/>
          </p:cNvSpPr>
          <p:nvPr>
            <p:ph type="body" sz="half" idx="1"/>
          </p:nvPr>
        </p:nvSpPr>
        <p:spPr>
          <a:xfrm>
            <a:off x="437241" y="1850568"/>
            <a:ext cx="5412775" cy="4431479"/>
          </a:xfrm>
          <a:prstGeom prst="rect">
            <a:avLst/>
          </a:prstGeom>
        </p:spPr>
        <p:txBody>
          <a:bodyPr>
            <a:normAutofit/>
          </a:bodyPr>
          <a:lstStyle/>
          <a:p>
            <a:pPr marL="285750" indent="-285750">
              <a:lnSpc>
                <a:spcPct val="80000"/>
              </a:lnSpc>
            </a:pPr>
            <a:r>
              <a:rPr dirty="0"/>
              <a:t>Sleep patterns often stabilize quickly:</a:t>
            </a:r>
          </a:p>
          <a:p>
            <a:pPr marL="742950" lvl="1" indent="-285750">
              <a:lnSpc>
                <a:spcPct val="80000"/>
              </a:lnSpc>
            </a:pPr>
            <a:r>
              <a:rPr dirty="0"/>
              <a:t>Sleep Onset</a:t>
            </a:r>
          </a:p>
          <a:p>
            <a:pPr marL="742950" lvl="1" indent="-285750">
              <a:lnSpc>
                <a:spcPct val="80000"/>
              </a:lnSpc>
            </a:pPr>
            <a:r>
              <a:rPr dirty="0"/>
              <a:t>Sleep Retention</a:t>
            </a:r>
          </a:p>
          <a:p>
            <a:pPr marL="742950" lvl="1" indent="-285750">
              <a:lnSpc>
                <a:spcPct val="80000"/>
              </a:lnSpc>
            </a:pPr>
            <a:r>
              <a:rPr dirty="0"/>
              <a:t>Anxiety </a:t>
            </a:r>
          </a:p>
          <a:p>
            <a:pPr marL="742950" lvl="1" indent="-285750">
              <a:lnSpc>
                <a:spcPct val="80000"/>
              </a:lnSpc>
            </a:pPr>
            <a:r>
              <a:rPr dirty="0"/>
              <a:t>Obsession</a:t>
            </a:r>
          </a:p>
          <a:p>
            <a:pPr marL="742950" lvl="1" indent="-285750">
              <a:lnSpc>
                <a:spcPct val="80000"/>
              </a:lnSpc>
            </a:pPr>
            <a:r>
              <a:rPr dirty="0"/>
              <a:t>Shift-Work</a:t>
            </a:r>
          </a:p>
          <a:p>
            <a:pPr marL="742950" lvl="1" indent="-285750">
              <a:lnSpc>
                <a:spcPct val="80000"/>
              </a:lnSpc>
            </a:pPr>
            <a:r>
              <a:rPr dirty="0"/>
              <a:t>Head Injuries</a:t>
            </a:r>
            <a:endParaRPr lang="en-US" dirty="0"/>
          </a:p>
        </p:txBody>
      </p:sp>
      <p:pic>
        <p:nvPicPr>
          <p:cNvPr id="279" name="image21.jpeg" descr="http://sleepsolutionsus.com/wp-content/uploads/2015/09/ss-shift-work-inline-e1442524927464.jpg"/>
          <p:cNvPicPr>
            <a:picLocks noChangeAspect="1"/>
          </p:cNvPicPr>
          <p:nvPr/>
        </p:nvPicPr>
        <p:blipFill>
          <a:blip r:embed="rId2">
            <a:extLst/>
          </a:blip>
          <a:stretch>
            <a:fillRect/>
          </a:stretch>
        </p:blipFill>
        <p:spPr>
          <a:xfrm>
            <a:off x="5397760" y="431455"/>
            <a:ext cx="6441940" cy="454003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80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p:cNvSpPr>
          <p:nvPr>
            <p:ph type="title"/>
          </p:nvPr>
        </p:nvSpPr>
        <p:spPr>
          <a:xfrm>
            <a:off x="301621" y="223835"/>
            <a:ext cx="5543279" cy="1832877"/>
          </a:xfrm>
          <a:prstGeom prst="rect">
            <a:avLst/>
          </a:prstGeom>
        </p:spPr>
        <p:txBody>
          <a:bodyPr/>
          <a:lstStyle>
            <a:lvl1pPr defTabSz="448055">
              <a:defRPr sz="3920">
                <a:effectLst>
                  <a:outerShdw blurRad="24892" dist="37338" dir="14040000" rotWithShape="0">
                    <a:srgbClr val="000000">
                      <a:alpha val="25000"/>
                    </a:srgbClr>
                  </a:outerShdw>
                </a:effectLst>
              </a:defRPr>
            </a:lvl1pPr>
          </a:lstStyle>
          <a:p>
            <a:r>
              <a:t>Stabilization after Head injuries  </a:t>
            </a:r>
          </a:p>
        </p:txBody>
      </p:sp>
      <p:sp>
        <p:nvSpPr>
          <p:cNvPr id="282" name="Shape 282"/>
          <p:cNvSpPr>
            <a:spLocks noGrp="1"/>
          </p:cNvSpPr>
          <p:nvPr>
            <p:ph type="body" sz="half" idx="1"/>
          </p:nvPr>
        </p:nvSpPr>
        <p:spPr>
          <a:xfrm>
            <a:off x="6094541" y="95002"/>
            <a:ext cx="5958914" cy="5488196"/>
          </a:xfrm>
          <a:prstGeom prst="rect">
            <a:avLst/>
          </a:prstGeom>
        </p:spPr>
        <p:txBody>
          <a:bodyPr/>
          <a:lstStyle/>
          <a:p>
            <a:pPr marL="266700" indent="-266700"/>
            <a:r>
              <a:rPr dirty="0" err="1"/>
              <a:t>Neurofeedback</a:t>
            </a:r>
            <a:r>
              <a:rPr dirty="0"/>
              <a:t> helps with neuroplasticity</a:t>
            </a:r>
          </a:p>
          <a:p>
            <a:pPr lvl="1"/>
            <a:r>
              <a:rPr dirty="0"/>
              <a:t>creat</a:t>
            </a:r>
            <a:r>
              <a:rPr lang="en-US" dirty="0"/>
              <a:t>es</a:t>
            </a:r>
            <a:r>
              <a:rPr dirty="0"/>
              <a:t> new pathways and strengthens existing ones.</a:t>
            </a:r>
          </a:p>
          <a:p>
            <a:pPr marL="266700" indent="-266700"/>
            <a:r>
              <a:rPr dirty="0"/>
              <a:t>Head injuries are difficult to research due to diffuse symptoms; however,</a:t>
            </a:r>
          </a:p>
          <a:p>
            <a:pPr marL="266700" indent="-266700"/>
            <a:r>
              <a:rPr dirty="0"/>
              <a:t>A meta-analysis of 22 studies on use of </a:t>
            </a:r>
            <a:r>
              <a:rPr dirty="0" err="1"/>
              <a:t>neurofeedback</a:t>
            </a:r>
            <a:r>
              <a:rPr dirty="0"/>
              <a:t> for head injuries resulted in all 22 studies showing benefit.</a:t>
            </a:r>
          </a:p>
          <a:p>
            <a:pPr marL="266700" indent="-266700"/>
            <a:r>
              <a:rPr dirty="0"/>
              <a:t>Clinically, we see people with head injuries improve more quickly than most other neurological conditions.</a:t>
            </a:r>
          </a:p>
        </p:txBody>
      </p:sp>
      <p:pic>
        <p:nvPicPr>
          <p:cNvPr id="283" name="image22.jpeg" descr="http://www.navy.com/dam/Navy/Navy-IMG/Navy-Life-IMG/Life-as-a-Sailor/Fitness/130821-N-SH953-085_CRP-3-2.jpg"/>
          <p:cNvPicPr>
            <a:picLocks noChangeAspect="1"/>
          </p:cNvPicPr>
          <p:nvPr/>
        </p:nvPicPr>
        <p:blipFill>
          <a:blip r:embed="rId2">
            <a:extLst/>
          </a:blip>
          <a:srcRect l="219" r="4253" b="544"/>
          <a:stretch>
            <a:fillRect/>
          </a:stretch>
        </p:blipFill>
        <p:spPr>
          <a:xfrm>
            <a:off x="0" y="2493834"/>
            <a:ext cx="5831658" cy="405104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80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p:cNvSpPr>
          <p:nvPr>
            <p:ph type="title"/>
          </p:nvPr>
        </p:nvSpPr>
        <p:spPr>
          <a:xfrm>
            <a:off x="549273" y="-112083"/>
            <a:ext cx="7834983" cy="2755993"/>
          </a:xfrm>
          <a:prstGeom prst="rect">
            <a:avLst/>
          </a:prstGeom>
        </p:spPr>
        <p:txBody>
          <a:bodyPr/>
          <a:lstStyle/>
          <a:p>
            <a:pPr>
              <a:defRPr sz="4000"/>
            </a:pPr>
            <a:r>
              <a:rPr dirty="0"/>
              <a:t>Elimination of Barriers </a:t>
            </a:r>
            <a:br>
              <a:rPr dirty="0"/>
            </a:br>
            <a:r>
              <a:rPr dirty="0"/>
              <a:t>to care including </a:t>
            </a:r>
            <a:br>
              <a:rPr dirty="0"/>
            </a:br>
            <a:r>
              <a:rPr dirty="0"/>
              <a:t>silence and stigma</a:t>
            </a:r>
          </a:p>
        </p:txBody>
      </p:sp>
      <p:sp>
        <p:nvSpPr>
          <p:cNvPr id="286" name="Shape 286"/>
          <p:cNvSpPr>
            <a:spLocks noGrp="1"/>
          </p:cNvSpPr>
          <p:nvPr>
            <p:ph type="body" sz="half" idx="1"/>
          </p:nvPr>
        </p:nvSpPr>
        <p:spPr>
          <a:xfrm>
            <a:off x="7362702" y="708515"/>
            <a:ext cx="4429496" cy="4483244"/>
          </a:xfrm>
          <a:prstGeom prst="rect">
            <a:avLst/>
          </a:prstGeom>
        </p:spPr>
        <p:txBody>
          <a:bodyPr>
            <a:normAutofit/>
          </a:bodyPr>
          <a:lstStyle/>
          <a:p>
            <a:pPr marL="285750" indent="-285750"/>
            <a:r>
              <a:rPr dirty="0"/>
              <a:t>There is no need for “diagnosis” or “treatment” for the training to be effective.</a:t>
            </a:r>
          </a:p>
          <a:p>
            <a:pPr marL="285750" indent="-285750"/>
            <a:r>
              <a:rPr lang="en-US" dirty="0"/>
              <a:t>N</a:t>
            </a:r>
            <a:r>
              <a:rPr dirty="0"/>
              <a:t>o need to talk</a:t>
            </a:r>
            <a:r>
              <a:rPr lang="en-US" dirty="0"/>
              <a:t> or dig up past memories. </a:t>
            </a:r>
          </a:p>
          <a:p>
            <a:pPr marL="285750" indent="-285750"/>
            <a:r>
              <a:rPr lang="en-US" dirty="0"/>
              <a:t>Trauma-related sensory information is neurologically integrated without re-traumatization.</a:t>
            </a:r>
            <a:endParaRPr dirty="0"/>
          </a:p>
        </p:txBody>
      </p:sp>
      <p:pic>
        <p:nvPicPr>
          <p:cNvPr id="287" name="image23.jpeg" descr="http://www.prevailhs.com/images/Blog/mil_sexualtrauma.jpg"/>
          <p:cNvPicPr>
            <a:picLocks noChangeAspect="1"/>
          </p:cNvPicPr>
          <p:nvPr/>
        </p:nvPicPr>
        <p:blipFill>
          <a:blip r:embed="rId2">
            <a:extLst/>
          </a:blip>
          <a:stretch>
            <a:fillRect/>
          </a:stretch>
        </p:blipFill>
        <p:spPr>
          <a:xfrm>
            <a:off x="-15983" y="2852054"/>
            <a:ext cx="5992243" cy="4011843"/>
          </a:xfrm>
          <a:prstGeom prst="rect">
            <a:avLst/>
          </a:prstGeom>
          <a:ln w="12700">
            <a:miter lim="400000"/>
          </a:ln>
        </p:spPr>
      </p:pic>
      <p:pic>
        <p:nvPicPr>
          <p:cNvPr id="288" name="image24.gif" descr="https://offthebase.files.wordpress.com/2013/07/military-sexual-trauma.gif"/>
          <p:cNvPicPr>
            <a:picLocks noChangeAspect="1"/>
          </p:cNvPicPr>
          <p:nvPr/>
        </p:nvPicPr>
        <p:blipFill>
          <a:blip r:embed="rId3">
            <a:extLst/>
          </a:blip>
          <a:stretch>
            <a:fillRect/>
          </a:stretch>
        </p:blipFill>
        <p:spPr>
          <a:xfrm>
            <a:off x="0" y="5191759"/>
            <a:ext cx="2380346" cy="166624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0" name="Table 290"/>
          <p:cNvGraphicFramePr/>
          <p:nvPr>
            <p:extLst>
              <p:ext uri="{D42A27DB-BD31-4B8C-83A1-F6EECF244321}">
                <p14:modId xmlns:p14="http://schemas.microsoft.com/office/powerpoint/2010/main" val="1261879915"/>
              </p:ext>
            </p:extLst>
          </p:nvPr>
        </p:nvGraphicFramePr>
        <p:xfrm>
          <a:off x="4108862" y="0"/>
          <a:ext cx="8083138" cy="6857992"/>
        </p:xfrm>
        <a:graphic>
          <a:graphicData uri="http://schemas.openxmlformats.org/drawingml/2006/table">
            <a:tbl>
              <a:tblPr firstRow="1" firstCol="1" bandRow="1">
                <a:tableStyleId>{4C3C2611-4C71-4FC5-86AE-919BDF0F9419}</a:tableStyleId>
              </a:tblPr>
              <a:tblGrid>
                <a:gridCol w="3277590">
                  <a:extLst>
                    <a:ext uri="{9D8B030D-6E8A-4147-A177-3AD203B41FA5}">
                      <a16:colId xmlns:a16="http://schemas.microsoft.com/office/drawing/2014/main" xmlns="" val="20000"/>
                    </a:ext>
                  </a:extLst>
                </a:gridCol>
                <a:gridCol w="1452749">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838200">
                  <a:extLst>
                    <a:ext uri="{9D8B030D-6E8A-4147-A177-3AD203B41FA5}">
                      <a16:colId xmlns:a16="http://schemas.microsoft.com/office/drawing/2014/main" xmlns="" val="20004"/>
                    </a:ext>
                  </a:extLst>
                </a:gridCol>
                <a:gridCol w="838199">
                  <a:extLst>
                    <a:ext uri="{9D8B030D-6E8A-4147-A177-3AD203B41FA5}">
                      <a16:colId xmlns:a16="http://schemas.microsoft.com/office/drawing/2014/main" xmlns="" val="20005"/>
                    </a:ext>
                  </a:extLst>
                </a:gridCol>
              </a:tblGrid>
              <a:tr h="896738">
                <a:tc>
                  <a:txBody>
                    <a:bodyPr/>
                    <a:lstStyle/>
                    <a:p>
                      <a:pPr algn="l">
                        <a:spcBef>
                          <a:spcPts val="1000"/>
                        </a:spcBef>
                        <a:defRPr sz="2000" b="0">
                          <a:effectLst/>
                          <a:sym typeface="Helvetica"/>
                        </a:defRPr>
                      </a:pPr>
                      <a:r>
                        <a:rPr lang="en-US" dirty="0"/>
                        <a:t> </a:t>
                      </a:r>
                      <a:r>
                        <a:rPr dirty="0"/>
                        <a:t>T</a:t>
                      </a:r>
                      <a:r>
                        <a:rPr b="1" dirty="0"/>
                        <a:t>argeted Symptom</a:t>
                      </a:r>
                    </a:p>
                    <a:p>
                      <a:pPr algn="l">
                        <a:spcBef>
                          <a:spcPts val="1000"/>
                        </a:spcBef>
                        <a:defRPr sz="2400">
                          <a:effectLst/>
                          <a:sym typeface="Helvetica"/>
                        </a:defRPr>
                      </a:pPr>
                      <a:r>
                        <a:rPr lang="en-US" dirty="0"/>
                        <a:t> </a:t>
                      </a:r>
                      <a:r>
                        <a:rPr dirty="0"/>
                        <a:t>(82%</a:t>
                      </a:r>
                      <a:r>
                        <a:rPr sz="2000" dirty="0"/>
                        <a:t> Better or Resolved)</a:t>
                      </a:r>
                    </a:p>
                  </a:txBody>
                  <a:tcPr marL="0" marR="0" marT="0" marB="0" horzOverflow="overflow"/>
                </a:tc>
                <a:tc>
                  <a:txBody>
                    <a:bodyPr/>
                    <a:lstStyle/>
                    <a:p>
                      <a:pPr algn="ctr">
                        <a:spcBef>
                          <a:spcPts val="1000"/>
                        </a:spcBef>
                        <a:defRPr sz="1800" b="0">
                          <a:solidFill>
                            <a:srgbClr val="000000"/>
                          </a:solidFill>
                          <a:effectLst/>
                        </a:defRPr>
                      </a:pPr>
                      <a:r>
                        <a:rPr lang="en-US" sz="2000" b="1" dirty="0">
                          <a:solidFill>
                            <a:srgbClr val="FFFFFF"/>
                          </a:solidFill>
                          <a:sym typeface="Helvetica"/>
                        </a:rPr>
                        <a:t> </a:t>
                      </a:r>
                      <a:r>
                        <a:rPr sz="2000" b="1" dirty="0">
                          <a:solidFill>
                            <a:srgbClr val="FFFFFF"/>
                          </a:solidFill>
                          <a:sym typeface="Helvetica"/>
                        </a:rPr>
                        <a:t>Number</a:t>
                      </a:r>
                    </a:p>
                  </a:txBody>
                  <a:tcPr marL="0" marR="0" marT="0" marB="0" horzOverflow="overflow"/>
                </a:tc>
                <a:tc>
                  <a:txBody>
                    <a:bodyPr/>
                    <a:lstStyle/>
                    <a:p>
                      <a:pPr algn="ctr">
                        <a:spcBef>
                          <a:spcPts val="1000"/>
                        </a:spcBef>
                        <a:defRPr sz="1200">
                          <a:effectLst/>
                          <a:sym typeface="Helvetica"/>
                        </a:defRPr>
                      </a:pPr>
                      <a:r>
                        <a:rPr lang="en-US" dirty="0"/>
                        <a:t> </a:t>
                      </a:r>
                      <a:r>
                        <a:rPr dirty="0"/>
                        <a:t>Session</a:t>
                      </a:r>
                      <a:r>
                        <a:rPr sz="2000" dirty="0"/>
                        <a:t> </a:t>
                      </a:r>
                      <a:r>
                        <a:rPr lang="en-US" sz="2000" dirty="0"/>
                        <a:t>   </a:t>
                      </a:r>
                      <a:r>
                        <a:rPr sz="2000" dirty="0"/>
                        <a:t>#2</a:t>
                      </a:r>
                    </a:p>
                  </a:txBody>
                  <a:tcPr marL="0" marR="0" marT="0" marB="0" horzOverflow="overflow"/>
                </a:tc>
                <a:tc>
                  <a:txBody>
                    <a:bodyPr/>
                    <a:lstStyle/>
                    <a:p>
                      <a:pPr algn="ctr">
                        <a:spcBef>
                          <a:spcPts val="1000"/>
                        </a:spcBef>
                        <a:defRPr sz="1200">
                          <a:effectLst/>
                          <a:sym typeface="Helvetica"/>
                        </a:defRPr>
                      </a:pPr>
                      <a:r>
                        <a:rPr dirty="0"/>
                        <a:t>Session</a:t>
                      </a:r>
                      <a:r>
                        <a:rPr sz="2000" dirty="0"/>
                        <a:t> #5</a:t>
                      </a:r>
                    </a:p>
                  </a:txBody>
                  <a:tcPr marL="0" marR="0" marT="0" marB="0" horzOverflow="overflow"/>
                </a:tc>
                <a:tc>
                  <a:txBody>
                    <a:bodyPr/>
                    <a:lstStyle/>
                    <a:p>
                      <a:pPr algn="ctr">
                        <a:spcBef>
                          <a:spcPts val="1000"/>
                        </a:spcBef>
                        <a:defRPr sz="1200">
                          <a:effectLst/>
                          <a:sym typeface="Helvetica"/>
                        </a:defRPr>
                      </a:pPr>
                      <a:r>
                        <a:rPr dirty="0"/>
                        <a:t>Session</a:t>
                      </a:r>
                      <a:r>
                        <a:rPr sz="2000" dirty="0"/>
                        <a:t> #10</a:t>
                      </a:r>
                    </a:p>
                  </a:txBody>
                  <a:tcPr marL="0" marR="0" marT="0" marB="0" horzOverflow="overflow"/>
                </a:tc>
                <a:tc>
                  <a:txBody>
                    <a:bodyPr/>
                    <a:lstStyle/>
                    <a:p>
                      <a:pPr algn="ctr">
                        <a:spcBef>
                          <a:spcPts val="1000"/>
                        </a:spcBef>
                        <a:defRPr sz="1200">
                          <a:effectLst/>
                          <a:sym typeface="Helvetica"/>
                        </a:defRPr>
                      </a:pPr>
                      <a:r>
                        <a:rPr b="1" dirty="0"/>
                        <a:t>Session</a:t>
                      </a:r>
                      <a:r>
                        <a:rPr sz="2000" b="1" dirty="0"/>
                        <a:t> #20</a:t>
                      </a:r>
                    </a:p>
                  </a:txBody>
                  <a:tcPr marL="0" marR="0" marT="0" marB="0" horzOverflow="overflow"/>
                </a:tc>
                <a:extLst>
                  <a:ext uri="{0D108BD9-81ED-4DB2-BD59-A6C34878D82A}">
                    <a16:rowId xmlns:a16="http://schemas.microsoft.com/office/drawing/2014/main" xmlns="" val="10000"/>
                  </a:ext>
                </a:extLst>
              </a:tr>
              <a:tr h="458558">
                <a:tc>
                  <a:txBody>
                    <a:bodyPr/>
                    <a:lstStyle/>
                    <a:p>
                      <a:pPr algn="l">
                        <a:spcBef>
                          <a:spcPts val="1000"/>
                        </a:spcBef>
                        <a:defRPr sz="1800" b="0">
                          <a:solidFill>
                            <a:srgbClr val="000000"/>
                          </a:solidFill>
                          <a:effectLst/>
                        </a:defRPr>
                      </a:pPr>
                      <a:r>
                        <a:rPr lang="en-US" sz="2000" b="1" dirty="0">
                          <a:solidFill>
                            <a:srgbClr val="FFFFFF"/>
                          </a:solidFill>
                          <a:sym typeface="Helvetica"/>
                        </a:rPr>
                        <a:t>  </a:t>
                      </a:r>
                      <a:r>
                        <a:rPr sz="2000" b="1" dirty="0">
                          <a:solidFill>
                            <a:srgbClr val="FFFFFF"/>
                          </a:solidFill>
                          <a:sym typeface="Helvetica"/>
                        </a:rPr>
                        <a:t>AHDH</a:t>
                      </a:r>
                    </a:p>
                  </a:txBody>
                  <a:tcPr marL="0" marR="0" marT="0" marB="0" horzOverflow="overflow"/>
                </a:tc>
                <a:tc>
                  <a:txBody>
                    <a:bodyPr/>
                    <a:lstStyle/>
                    <a:p>
                      <a:pPr algn="l">
                        <a:spcBef>
                          <a:spcPts val="1000"/>
                        </a:spcBef>
                        <a:defRPr sz="1800">
                          <a:effectLst/>
                        </a:defRPr>
                      </a:pPr>
                      <a:r>
                        <a:rPr lang="en-US" sz="2000" dirty="0">
                          <a:sym typeface="Helvetica"/>
                        </a:rPr>
                        <a:t>  </a:t>
                      </a:r>
                      <a:r>
                        <a:rPr sz="2000" dirty="0">
                          <a:sym typeface="Helvetica"/>
                        </a:rPr>
                        <a:t>n=1185</a:t>
                      </a:r>
                    </a:p>
                  </a:txBody>
                  <a:tcPr marL="0" marR="0" marT="0" marB="0" horzOverflow="overflow"/>
                </a:tc>
                <a:tc>
                  <a:txBody>
                    <a:bodyPr/>
                    <a:lstStyle/>
                    <a:p>
                      <a:pPr algn="ctr">
                        <a:spcBef>
                          <a:spcPts val="1000"/>
                        </a:spcBef>
                        <a:defRPr sz="1800">
                          <a:effectLst/>
                        </a:defRPr>
                      </a:pPr>
                      <a:r>
                        <a:rPr sz="2000">
                          <a:sym typeface="Helvetica"/>
                        </a:rPr>
                        <a:t>37</a:t>
                      </a:r>
                    </a:p>
                  </a:txBody>
                  <a:tcPr marL="0" marR="0" marT="0" marB="0" horzOverflow="overflow"/>
                </a:tc>
                <a:tc>
                  <a:txBody>
                    <a:bodyPr/>
                    <a:lstStyle/>
                    <a:p>
                      <a:pPr algn="ctr">
                        <a:spcBef>
                          <a:spcPts val="1000"/>
                        </a:spcBef>
                        <a:defRPr sz="1800">
                          <a:effectLst/>
                        </a:defRPr>
                      </a:pPr>
                      <a:r>
                        <a:rPr sz="2000">
                          <a:sym typeface="Helvetica"/>
                        </a:rPr>
                        <a:t>60</a:t>
                      </a:r>
                    </a:p>
                  </a:txBody>
                  <a:tcPr marL="0" marR="0" marT="0" marB="0" horzOverflow="overflow"/>
                </a:tc>
                <a:tc>
                  <a:txBody>
                    <a:bodyPr/>
                    <a:lstStyle/>
                    <a:p>
                      <a:pPr algn="ctr">
                        <a:spcBef>
                          <a:spcPts val="1000"/>
                        </a:spcBef>
                        <a:defRPr sz="1800">
                          <a:effectLst/>
                        </a:defRPr>
                      </a:pPr>
                      <a:r>
                        <a:rPr sz="2000" dirty="0">
                          <a:sym typeface="Helvetica"/>
                        </a:rPr>
                        <a:t>74</a:t>
                      </a:r>
                    </a:p>
                  </a:txBody>
                  <a:tcPr marL="0" marR="0" marT="0" marB="0" horzOverflow="overflow"/>
                </a:tc>
                <a:tc>
                  <a:txBody>
                    <a:bodyPr/>
                    <a:lstStyle/>
                    <a:p>
                      <a:pPr algn="ctr">
                        <a:spcBef>
                          <a:spcPts val="1000"/>
                        </a:spcBef>
                        <a:defRPr sz="1800">
                          <a:effectLst/>
                        </a:defRPr>
                      </a:pPr>
                      <a:r>
                        <a:rPr sz="2400" b="1">
                          <a:sym typeface="Helvetica"/>
                        </a:rPr>
                        <a:t>78</a:t>
                      </a:r>
                    </a:p>
                  </a:txBody>
                  <a:tcPr marL="0" marR="0" marT="0" marB="0" horzOverflow="overflow"/>
                </a:tc>
                <a:extLst>
                  <a:ext uri="{0D108BD9-81ED-4DB2-BD59-A6C34878D82A}">
                    <a16:rowId xmlns:a16="http://schemas.microsoft.com/office/drawing/2014/main" xmlns="" val="10001"/>
                  </a:ext>
                </a:extLst>
              </a:tr>
              <a:tr h="458558">
                <a:tc>
                  <a:txBody>
                    <a:bodyPr/>
                    <a:lstStyle/>
                    <a:p>
                      <a:pPr algn="l">
                        <a:spcBef>
                          <a:spcPts val="1000"/>
                        </a:spcBef>
                        <a:defRPr sz="1800" b="0">
                          <a:solidFill>
                            <a:srgbClr val="000000"/>
                          </a:solidFill>
                          <a:effectLst/>
                        </a:defRPr>
                      </a:pPr>
                      <a:r>
                        <a:rPr lang="en-US" sz="2000" b="1" baseline="0" dirty="0">
                          <a:solidFill>
                            <a:srgbClr val="FFFFFF"/>
                          </a:solidFill>
                          <a:sym typeface="Helvetica"/>
                        </a:rPr>
                        <a:t>  A</a:t>
                      </a:r>
                      <a:r>
                        <a:rPr sz="2000" b="1" dirty="0">
                          <a:solidFill>
                            <a:srgbClr val="FFFFFF"/>
                          </a:solidFill>
                          <a:sym typeface="Helvetica"/>
                        </a:rPr>
                        <a:t>utism</a:t>
                      </a:r>
                    </a:p>
                  </a:txBody>
                  <a:tcPr marL="0" marR="0" marT="0" marB="0" horzOverflow="overflow"/>
                </a:tc>
                <a:tc>
                  <a:txBody>
                    <a:bodyPr/>
                    <a:lstStyle/>
                    <a:p>
                      <a:pPr algn="l">
                        <a:spcBef>
                          <a:spcPts val="1000"/>
                        </a:spcBef>
                        <a:defRPr sz="1800">
                          <a:effectLst/>
                        </a:defRPr>
                      </a:pPr>
                      <a:r>
                        <a:rPr lang="en-US" sz="2000" dirty="0">
                          <a:sym typeface="Helvetica"/>
                        </a:rPr>
                        <a:t>  </a:t>
                      </a:r>
                      <a:r>
                        <a:rPr sz="2000" dirty="0">
                          <a:sym typeface="Helvetica"/>
                        </a:rPr>
                        <a:t>n=354</a:t>
                      </a:r>
                    </a:p>
                  </a:txBody>
                  <a:tcPr marL="0" marR="0" marT="0" marB="0" horzOverflow="overflow"/>
                </a:tc>
                <a:tc>
                  <a:txBody>
                    <a:bodyPr/>
                    <a:lstStyle/>
                    <a:p>
                      <a:pPr algn="ctr">
                        <a:spcBef>
                          <a:spcPts val="1000"/>
                        </a:spcBef>
                        <a:defRPr sz="1800">
                          <a:effectLst/>
                        </a:defRPr>
                      </a:pPr>
                      <a:r>
                        <a:rPr sz="2000">
                          <a:sym typeface="Helvetica"/>
                        </a:rPr>
                        <a:t>36</a:t>
                      </a:r>
                    </a:p>
                  </a:txBody>
                  <a:tcPr marL="0" marR="0" marT="0" marB="0" horzOverflow="overflow"/>
                </a:tc>
                <a:tc>
                  <a:txBody>
                    <a:bodyPr/>
                    <a:lstStyle/>
                    <a:p>
                      <a:pPr algn="ctr">
                        <a:spcBef>
                          <a:spcPts val="1000"/>
                        </a:spcBef>
                        <a:defRPr sz="1800">
                          <a:effectLst/>
                        </a:defRPr>
                      </a:pPr>
                      <a:r>
                        <a:rPr sz="2000">
                          <a:sym typeface="Helvetica"/>
                        </a:rPr>
                        <a:t>45</a:t>
                      </a:r>
                    </a:p>
                  </a:txBody>
                  <a:tcPr marL="0" marR="0" marT="0" marB="0" horzOverflow="overflow"/>
                </a:tc>
                <a:tc>
                  <a:txBody>
                    <a:bodyPr/>
                    <a:lstStyle/>
                    <a:p>
                      <a:pPr algn="ctr">
                        <a:spcBef>
                          <a:spcPts val="1000"/>
                        </a:spcBef>
                        <a:defRPr sz="1800">
                          <a:effectLst/>
                        </a:defRPr>
                      </a:pPr>
                      <a:r>
                        <a:rPr sz="2000">
                          <a:sym typeface="Helvetica"/>
                        </a:rPr>
                        <a:t>61</a:t>
                      </a:r>
                    </a:p>
                  </a:txBody>
                  <a:tcPr marL="0" marR="0" marT="0" marB="0" horzOverflow="overflow"/>
                </a:tc>
                <a:tc>
                  <a:txBody>
                    <a:bodyPr/>
                    <a:lstStyle/>
                    <a:p>
                      <a:pPr algn="ctr">
                        <a:spcBef>
                          <a:spcPts val="1000"/>
                        </a:spcBef>
                        <a:defRPr sz="1800">
                          <a:effectLst/>
                        </a:defRPr>
                      </a:pPr>
                      <a:r>
                        <a:rPr sz="2400" b="1" dirty="0">
                          <a:sym typeface="Helvetica"/>
                        </a:rPr>
                        <a:t>78</a:t>
                      </a:r>
                    </a:p>
                  </a:txBody>
                  <a:tcPr marL="0" marR="0" marT="0" marB="0" horzOverflow="overflow"/>
                </a:tc>
                <a:extLst>
                  <a:ext uri="{0D108BD9-81ED-4DB2-BD59-A6C34878D82A}">
                    <a16:rowId xmlns:a16="http://schemas.microsoft.com/office/drawing/2014/main" xmlns="" val="10002"/>
                  </a:ext>
                </a:extLst>
              </a:tr>
              <a:tr h="458558">
                <a:tc>
                  <a:txBody>
                    <a:bodyPr/>
                    <a:lstStyle/>
                    <a:p>
                      <a:pPr algn="l">
                        <a:spcBef>
                          <a:spcPts val="1000"/>
                        </a:spcBef>
                        <a:defRPr sz="1800" b="0">
                          <a:solidFill>
                            <a:srgbClr val="000000"/>
                          </a:solidFill>
                          <a:effectLst/>
                        </a:defRPr>
                      </a:pPr>
                      <a:r>
                        <a:rPr lang="en-US" sz="2000" b="1" baseline="0" dirty="0">
                          <a:solidFill>
                            <a:srgbClr val="FFFFFF"/>
                          </a:solidFill>
                          <a:sym typeface="Helvetica"/>
                        </a:rPr>
                        <a:t>  C</a:t>
                      </a:r>
                      <a:r>
                        <a:rPr sz="2000" b="1" dirty="0">
                          <a:solidFill>
                            <a:srgbClr val="FFFFFF"/>
                          </a:solidFill>
                          <a:sym typeface="Helvetica"/>
                        </a:rPr>
                        <a:t>hronic Fatigue</a:t>
                      </a:r>
                    </a:p>
                  </a:txBody>
                  <a:tcPr marL="0" marR="0" marT="0" marB="0" horzOverflow="overflow"/>
                </a:tc>
                <a:tc>
                  <a:txBody>
                    <a:bodyPr/>
                    <a:lstStyle/>
                    <a:p>
                      <a:pPr algn="l">
                        <a:spcBef>
                          <a:spcPts val="1000"/>
                        </a:spcBef>
                        <a:defRPr sz="1800">
                          <a:effectLst/>
                        </a:defRPr>
                      </a:pPr>
                      <a:r>
                        <a:rPr lang="en-US" sz="2000" dirty="0">
                          <a:sym typeface="Helvetica"/>
                        </a:rPr>
                        <a:t>  </a:t>
                      </a:r>
                      <a:r>
                        <a:rPr sz="2000" dirty="0">
                          <a:sym typeface="Helvetica"/>
                        </a:rPr>
                        <a:t>n=97</a:t>
                      </a:r>
                    </a:p>
                  </a:txBody>
                  <a:tcPr marL="0" marR="0" marT="0" marB="0" horzOverflow="overflow"/>
                </a:tc>
                <a:tc>
                  <a:txBody>
                    <a:bodyPr/>
                    <a:lstStyle/>
                    <a:p>
                      <a:pPr algn="ctr">
                        <a:spcBef>
                          <a:spcPts val="1000"/>
                        </a:spcBef>
                        <a:defRPr sz="1800">
                          <a:effectLst/>
                        </a:defRPr>
                      </a:pPr>
                      <a:r>
                        <a:rPr sz="2000">
                          <a:sym typeface="Helvetica"/>
                        </a:rPr>
                        <a:t>40</a:t>
                      </a:r>
                    </a:p>
                  </a:txBody>
                  <a:tcPr marL="0" marR="0" marT="0" marB="0" horzOverflow="overflow"/>
                </a:tc>
                <a:tc>
                  <a:txBody>
                    <a:bodyPr/>
                    <a:lstStyle/>
                    <a:p>
                      <a:pPr algn="ctr">
                        <a:spcBef>
                          <a:spcPts val="1000"/>
                        </a:spcBef>
                        <a:defRPr sz="1800">
                          <a:effectLst/>
                        </a:defRPr>
                      </a:pPr>
                      <a:r>
                        <a:rPr sz="2000">
                          <a:sym typeface="Helvetica"/>
                        </a:rPr>
                        <a:t>55</a:t>
                      </a:r>
                    </a:p>
                  </a:txBody>
                  <a:tcPr marL="0" marR="0" marT="0" marB="0" horzOverflow="overflow"/>
                </a:tc>
                <a:tc>
                  <a:txBody>
                    <a:bodyPr/>
                    <a:lstStyle/>
                    <a:p>
                      <a:pPr algn="ctr">
                        <a:spcBef>
                          <a:spcPts val="1000"/>
                        </a:spcBef>
                        <a:defRPr sz="1800">
                          <a:effectLst/>
                        </a:defRPr>
                      </a:pPr>
                      <a:r>
                        <a:rPr sz="2000">
                          <a:sym typeface="Helvetica"/>
                        </a:rPr>
                        <a:t>72</a:t>
                      </a:r>
                    </a:p>
                  </a:txBody>
                  <a:tcPr marL="0" marR="0" marT="0" marB="0" horzOverflow="overflow"/>
                </a:tc>
                <a:tc>
                  <a:txBody>
                    <a:bodyPr/>
                    <a:lstStyle/>
                    <a:p>
                      <a:pPr algn="ctr">
                        <a:spcBef>
                          <a:spcPts val="1000"/>
                        </a:spcBef>
                        <a:defRPr sz="1800">
                          <a:effectLst/>
                        </a:defRPr>
                      </a:pPr>
                      <a:r>
                        <a:rPr sz="2400" b="1" dirty="0">
                          <a:sym typeface="Helvetica"/>
                        </a:rPr>
                        <a:t>76</a:t>
                      </a:r>
                    </a:p>
                  </a:txBody>
                  <a:tcPr marL="0" marR="0" marT="0" marB="0" horzOverflow="overflow"/>
                </a:tc>
                <a:extLst>
                  <a:ext uri="{0D108BD9-81ED-4DB2-BD59-A6C34878D82A}">
                    <a16:rowId xmlns:a16="http://schemas.microsoft.com/office/drawing/2014/main" xmlns="" val="10003"/>
                  </a:ext>
                </a:extLst>
              </a:tr>
              <a:tr h="458558">
                <a:tc>
                  <a:txBody>
                    <a:bodyPr/>
                    <a:lstStyle/>
                    <a:p>
                      <a:pPr algn="l">
                        <a:spcBef>
                          <a:spcPts val="1000"/>
                        </a:spcBef>
                        <a:defRPr sz="1800" b="0">
                          <a:solidFill>
                            <a:srgbClr val="000000"/>
                          </a:solidFill>
                          <a:effectLst/>
                        </a:defRPr>
                      </a:pPr>
                      <a:r>
                        <a:rPr lang="en-US" sz="2000" b="1" baseline="0" dirty="0">
                          <a:solidFill>
                            <a:srgbClr val="FFFFFF"/>
                          </a:solidFill>
                          <a:sym typeface="Helvetica"/>
                        </a:rPr>
                        <a:t>  C</a:t>
                      </a:r>
                      <a:r>
                        <a:rPr sz="2000" b="1" dirty="0">
                          <a:solidFill>
                            <a:srgbClr val="FFFFFF"/>
                          </a:solidFill>
                          <a:sym typeface="Helvetica"/>
                        </a:rPr>
                        <a:t>hronic Pain</a:t>
                      </a:r>
                    </a:p>
                  </a:txBody>
                  <a:tcPr marL="0" marR="0" marT="0" marB="0" horzOverflow="overflow"/>
                </a:tc>
                <a:tc>
                  <a:txBody>
                    <a:bodyPr/>
                    <a:lstStyle/>
                    <a:p>
                      <a:pPr algn="l">
                        <a:spcBef>
                          <a:spcPts val="1000"/>
                        </a:spcBef>
                        <a:defRPr sz="1800">
                          <a:effectLst/>
                        </a:defRPr>
                      </a:pPr>
                      <a:r>
                        <a:rPr lang="en-US" sz="2000" dirty="0">
                          <a:sym typeface="Helvetica"/>
                        </a:rPr>
                        <a:t>  </a:t>
                      </a:r>
                      <a:r>
                        <a:rPr sz="2000" dirty="0">
                          <a:sym typeface="Helvetica"/>
                        </a:rPr>
                        <a:t>n=298</a:t>
                      </a:r>
                    </a:p>
                  </a:txBody>
                  <a:tcPr marL="0" marR="0" marT="0" marB="0" horzOverflow="overflow"/>
                </a:tc>
                <a:tc>
                  <a:txBody>
                    <a:bodyPr/>
                    <a:lstStyle/>
                    <a:p>
                      <a:pPr algn="ctr">
                        <a:spcBef>
                          <a:spcPts val="1000"/>
                        </a:spcBef>
                        <a:defRPr sz="1800">
                          <a:effectLst/>
                        </a:defRPr>
                      </a:pPr>
                      <a:r>
                        <a:rPr sz="2000">
                          <a:sym typeface="Helvetica"/>
                        </a:rPr>
                        <a:t>33</a:t>
                      </a:r>
                    </a:p>
                  </a:txBody>
                  <a:tcPr marL="0" marR="0" marT="0" marB="0" horzOverflow="overflow"/>
                </a:tc>
                <a:tc>
                  <a:txBody>
                    <a:bodyPr/>
                    <a:lstStyle/>
                    <a:p>
                      <a:pPr algn="ctr">
                        <a:spcBef>
                          <a:spcPts val="1000"/>
                        </a:spcBef>
                        <a:defRPr sz="1800">
                          <a:effectLst/>
                        </a:defRPr>
                      </a:pPr>
                      <a:r>
                        <a:rPr sz="2000">
                          <a:sym typeface="Helvetica"/>
                        </a:rPr>
                        <a:t>51</a:t>
                      </a:r>
                    </a:p>
                  </a:txBody>
                  <a:tcPr marL="0" marR="0" marT="0" marB="0" horzOverflow="overflow"/>
                </a:tc>
                <a:tc>
                  <a:txBody>
                    <a:bodyPr/>
                    <a:lstStyle/>
                    <a:p>
                      <a:pPr algn="ctr">
                        <a:spcBef>
                          <a:spcPts val="1000"/>
                        </a:spcBef>
                        <a:defRPr sz="1800">
                          <a:effectLst/>
                        </a:defRPr>
                      </a:pPr>
                      <a:r>
                        <a:rPr sz="2000">
                          <a:sym typeface="Helvetica"/>
                        </a:rPr>
                        <a:t>65</a:t>
                      </a:r>
                    </a:p>
                  </a:txBody>
                  <a:tcPr marL="0" marR="0" marT="0" marB="0" horzOverflow="overflow"/>
                </a:tc>
                <a:tc>
                  <a:txBody>
                    <a:bodyPr/>
                    <a:lstStyle/>
                    <a:p>
                      <a:pPr algn="ctr">
                        <a:spcBef>
                          <a:spcPts val="1000"/>
                        </a:spcBef>
                        <a:defRPr sz="1800">
                          <a:effectLst/>
                        </a:defRPr>
                      </a:pPr>
                      <a:r>
                        <a:rPr sz="2400" b="1" dirty="0">
                          <a:sym typeface="Helvetica"/>
                        </a:rPr>
                        <a:t>67</a:t>
                      </a:r>
                    </a:p>
                  </a:txBody>
                  <a:tcPr marL="0" marR="0" marT="0" marB="0" horzOverflow="overflow"/>
                </a:tc>
                <a:extLst>
                  <a:ext uri="{0D108BD9-81ED-4DB2-BD59-A6C34878D82A}">
                    <a16:rowId xmlns:a16="http://schemas.microsoft.com/office/drawing/2014/main" xmlns="" val="10004"/>
                  </a:ext>
                </a:extLst>
              </a:tr>
              <a:tr h="458558">
                <a:tc>
                  <a:txBody>
                    <a:bodyPr/>
                    <a:lstStyle/>
                    <a:p>
                      <a:pPr algn="l">
                        <a:spcBef>
                          <a:spcPts val="1000"/>
                        </a:spcBef>
                        <a:defRPr sz="1800" b="0">
                          <a:solidFill>
                            <a:srgbClr val="000000"/>
                          </a:solidFill>
                          <a:effectLst/>
                        </a:defRPr>
                      </a:pPr>
                      <a:r>
                        <a:rPr lang="en-US" sz="2000" b="1" baseline="0" dirty="0">
                          <a:solidFill>
                            <a:srgbClr val="FFFFFF"/>
                          </a:solidFill>
                          <a:sym typeface="Helvetica"/>
                        </a:rPr>
                        <a:t>  D</a:t>
                      </a:r>
                      <a:r>
                        <a:rPr sz="2000" b="1" dirty="0">
                          <a:solidFill>
                            <a:srgbClr val="FFFFFF"/>
                          </a:solidFill>
                          <a:sym typeface="Helvetica"/>
                        </a:rPr>
                        <a:t>epression</a:t>
                      </a:r>
                    </a:p>
                  </a:txBody>
                  <a:tcPr marL="0" marR="0" marT="0" marB="0" horzOverflow="overflow"/>
                </a:tc>
                <a:tc>
                  <a:txBody>
                    <a:bodyPr/>
                    <a:lstStyle/>
                    <a:p>
                      <a:pPr algn="l">
                        <a:spcBef>
                          <a:spcPts val="1000"/>
                        </a:spcBef>
                        <a:defRPr sz="1800">
                          <a:effectLst/>
                        </a:defRPr>
                      </a:pPr>
                      <a:r>
                        <a:rPr lang="en-US" sz="2000" dirty="0">
                          <a:sym typeface="Helvetica"/>
                        </a:rPr>
                        <a:t>  </a:t>
                      </a:r>
                      <a:r>
                        <a:rPr sz="2000" dirty="0">
                          <a:sym typeface="Helvetica"/>
                        </a:rPr>
                        <a:t>n=1544</a:t>
                      </a:r>
                    </a:p>
                  </a:txBody>
                  <a:tcPr marL="0" marR="0" marT="0" marB="0" horzOverflow="overflow"/>
                </a:tc>
                <a:tc>
                  <a:txBody>
                    <a:bodyPr/>
                    <a:lstStyle/>
                    <a:p>
                      <a:pPr algn="ctr">
                        <a:spcBef>
                          <a:spcPts val="1000"/>
                        </a:spcBef>
                        <a:defRPr sz="1800">
                          <a:effectLst/>
                        </a:defRPr>
                      </a:pPr>
                      <a:r>
                        <a:rPr sz="2000">
                          <a:sym typeface="Helvetica"/>
                        </a:rPr>
                        <a:t>37</a:t>
                      </a:r>
                    </a:p>
                  </a:txBody>
                  <a:tcPr marL="0" marR="0" marT="0" marB="0" horzOverflow="overflow"/>
                </a:tc>
                <a:tc>
                  <a:txBody>
                    <a:bodyPr/>
                    <a:lstStyle/>
                    <a:p>
                      <a:pPr algn="ctr">
                        <a:spcBef>
                          <a:spcPts val="1000"/>
                        </a:spcBef>
                        <a:defRPr sz="1800">
                          <a:effectLst/>
                        </a:defRPr>
                      </a:pPr>
                      <a:r>
                        <a:rPr sz="2000">
                          <a:sym typeface="Helvetica"/>
                        </a:rPr>
                        <a:t>60</a:t>
                      </a:r>
                    </a:p>
                  </a:txBody>
                  <a:tcPr marL="0" marR="0" marT="0" marB="0" horzOverflow="overflow"/>
                </a:tc>
                <a:tc>
                  <a:txBody>
                    <a:bodyPr/>
                    <a:lstStyle/>
                    <a:p>
                      <a:pPr algn="ctr">
                        <a:spcBef>
                          <a:spcPts val="1000"/>
                        </a:spcBef>
                        <a:defRPr sz="1800">
                          <a:effectLst/>
                        </a:defRPr>
                      </a:pPr>
                      <a:r>
                        <a:rPr sz="2000">
                          <a:sym typeface="Helvetica"/>
                        </a:rPr>
                        <a:t>74</a:t>
                      </a:r>
                    </a:p>
                  </a:txBody>
                  <a:tcPr marL="0" marR="0" marT="0" marB="0" horzOverflow="overflow"/>
                </a:tc>
                <a:tc>
                  <a:txBody>
                    <a:bodyPr/>
                    <a:lstStyle/>
                    <a:p>
                      <a:pPr algn="ctr">
                        <a:spcBef>
                          <a:spcPts val="1000"/>
                        </a:spcBef>
                        <a:defRPr sz="1800">
                          <a:effectLst/>
                        </a:defRPr>
                      </a:pPr>
                      <a:r>
                        <a:rPr sz="2400" b="1" dirty="0">
                          <a:sym typeface="Helvetica"/>
                        </a:rPr>
                        <a:t>78</a:t>
                      </a:r>
                    </a:p>
                  </a:txBody>
                  <a:tcPr marL="0" marR="0" marT="0" marB="0" horzOverflow="overflow"/>
                </a:tc>
                <a:extLst>
                  <a:ext uri="{0D108BD9-81ED-4DB2-BD59-A6C34878D82A}">
                    <a16:rowId xmlns:a16="http://schemas.microsoft.com/office/drawing/2014/main" xmlns="" val="10005"/>
                  </a:ext>
                </a:extLst>
              </a:tr>
              <a:tr h="458558">
                <a:tc>
                  <a:txBody>
                    <a:bodyPr/>
                    <a:lstStyle/>
                    <a:p>
                      <a:pPr algn="l">
                        <a:spcBef>
                          <a:spcPts val="1000"/>
                        </a:spcBef>
                        <a:defRPr sz="1800" b="0">
                          <a:solidFill>
                            <a:srgbClr val="000000"/>
                          </a:solidFill>
                          <a:effectLst/>
                        </a:defRPr>
                      </a:pPr>
                      <a:r>
                        <a:rPr lang="en-US" sz="2000" b="1" baseline="0" dirty="0">
                          <a:solidFill>
                            <a:srgbClr val="FFFFFF"/>
                          </a:solidFill>
                          <a:sym typeface="Helvetica"/>
                        </a:rPr>
                        <a:t>  I</a:t>
                      </a:r>
                      <a:r>
                        <a:rPr sz="2000" b="1" dirty="0">
                          <a:solidFill>
                            <a:srgbClr val="FFFFFF"/>
                          </a:solidFill>
                          <a:sym typeface="Helvetica"/>
                        </a:rPr>
                        <a:t>nsomnia</a:t>
                      </a:r>
                    </a:p>
                  </a:txBody>
                  <a:tcPr marL="0" marR="0" marT="0" marB="0" horzOverflow="overflow"/>
                </a:tc>
                <a:tc>
                  <a:txBody>
                    <a:bodyPr/>
                    <a:lstStyle/>
                    <a:p>
                      <a:pPr algn="l">
                        <a:spcBef>
                          <a:spcPts val="1000"/>
                        </a:spcBef>
                        <a:defRPr sz="1800">
                          <a:effectLst/>
                        </a:defRPr>
                      </a:pPr>
                      <a:r>
                        <a:rPr lang="en-US" sz="2000" dirty="0">
                          <a:sym typeface="Helvetica"/>
                        </a:rPr>
                        <a:t>  </a:t>
                      </a:r>
                      <a:r>
                        <a:rPr sz="2000" dirty="0">
                          <a:sym typeface="Helvetica"/>
                        </a:rPr>
                        <a:t>n=1661</a:t>
                      </a:r>
                    </a:p>
                  </a:txBody>
                  <a:tcPr marL="0" marR="0" marT="0" marB="0" horzOverflow="overflow"/>
                </a:tc>
                <a:tc>
                  <a:txBody>
                    <a:bodyPr/>
                    <a:lstStyle/>
                    <a:p>
                      <a:pPr algn="ctr">
                        <a:spcBef>
                          <a:spcPts val="1000"/>
                        </a:spcBef>
                        <a:defRPr sz="1800">
                          <a:effectLst/>
                        </a:defRPr>
                      </a:pPr>
                      <a:r>
                        <a:rPr sz="2000">
                          <a:sym typeface="Helvetica"/>
                        </a:rPr>
                        <a:t>49</a:t>
                      </a:r>
                    </a:p>
                  </a:txBody>
                  <a:tcPr marL="0" marR="0" marT="0" marB="0" horzOverflow="overflow"/>
                </a:tc>
                <a:tc>
                  <a:txBody>
                    <a:bodyPr/>
                    <a:lstStyle/>
                    <a:p>
                      <a:pPr algn="ctr">
                        <a:spcBef>
                          <a:spcPts val="1000"/>
                        </a:spcBef>
                        <a:defRPr sz="1800">
                          <a:effectLst/>
                        </a:defRPr>
                      </a:pPr>
                      <a:r>
                        <a:rPr sz="2000">
                          <a:sym typeface="Helvetica"/>
                        </a:rPr>
                        <a:t>63</a:t>
                      </a:r>
                    </a:p>
                  </a:txBody>
                  <a:tcPr marL="0" marR="0" marT="0" marB="0" horzOverflow="overflow"/>
                </a:tc>
                <a:tc>
                  <a:txBody>
                    <a:bodyPr/>
                    <a:lstStyle/>
                    <a:p>
                      <a:pPr algn="ctr">
                        <a:spcBef>
                          <a:spcPts val="1000"/>
                        </a:spcBef>
                        <a:defRPr sz="1800">
                          <a:effectLst/>
                        </a:defRPr>
                      </a:pPr>
                      <a:r>
                        <a:rPr sz="2000">
                          <a:sym typeface="Helvetica"/>
                        </a:rPr>
                        <a:t>71</a:t>
                      </a:r>
                    </a:p>
                  </a:txBody>
                  <a:tcPr marL="0" marR="0" marT="0" marB="0" horzOverflow="overflow"/>
                </a:tc>
                <a:tc>
                  <a:txBody>
                    <a:bodyPr/>
                    <a:lstStyle/>
                    <a:p>
                      <a:pPr algn="ctr">
                        <a:spcBef>
                          <a:spcPts val="1000"/>
                        </a:spcBef>
                        <a:defRPr sz="1800">
                          <a:effectLst/>
                        </a:defRPr>
                      </a:pPr>
                      <a:r>
                        <a:rPr sz="2400" b="1" dirty="0">
                          <a:sym typeface="Helvetica"/>
                        </a:rPr>
                        <a:t>79</a:t>
                      </a:r>
                    </a:p>
                  </a:txBody>
                  <a:tcPr marL="0" marR="0" marT="0" marB="0" horzOverflow="overflow"/>
                </a:tc>
                <a:extLst>
                  <a:ext uri="{0D108BD9-81ED-4DB2-BD59-A6C34878D82A}">
                    <a16:rowId xmlns:a16="http://schemas.microsoft.com/office/drawing/2014/main" xmlns="" val="10006"/>
                  </a:ext>
                </a:extLst>
              </a:tr>
              <a:tr h="458558">
                <a:tc>
                  <a:txBody>
                    <a:bodyPr/>
                    <a:lstStyle/>
                    <a:p>
                      <a:pPr algn="l">
                        <a:spcBef>
                          <a:spcPts val="1000"/>
                        </a:spcBef>
                        <a:defRPr sz="1800" b="0">
                          <a:solidFill>
                            <a:srgbClr val="000000"/>
                          </a:solidFill>
                          <a:effectLst/>
                        </a:defRPr>
                      </a:pPr>
                      <a:r>
                        <a:rPr lang="en-US" sz="2000" b="1" baseline="0" dirty="0">
                          <a:solidFill>
                            <a:srgbClr val="FFFFFF"/>
                          </a:solidFill>
                          <a:sym typeface="Helvetica"/>
                        </a:rPr>
                        <a:t>  M</a:t>
                      </a:r>
                      <a:r>
                        <a:rPr sz="2000" b="1" dirty="0">
                          <a:solidFill>
                            <a:srgbClr val="FFFFFF"/>
                          </a:solidFill>
                          <a:sym typeface="Helvetica"/>
                        </a:rPr>
                        <a:t>igraines</a:t>
                      </a:r>
                    </a:p>
                  </a:txBody>
                  <a:tcPr marL="0" marR="0" marT="0" marB="0" horzOverflow="overflow"/>
                </a:tc>
                <a:tc>
                  <a:txBody>
                    <a:bodyPr/>
                    <a:lstStyle/>
                    <a:p>
                      <a:pPr algn="l">
                        <a:spcBef>
                          <a:spcPts val="1000"/>
                        </a:spcBef>
                        <a:defRPr sz="1800">
                          <a:effectLst/>
                        </a:defRPr>
                      </a:pPr>
                      <a:r>
                        <a:rPr lang="en-US" sz="2000" dirty="0">
                          <a:sym typeface="Helvetica"/>
                        </a:rPr>
                        <a:t>  </a:t>
                      </a:r>
                      <a:r>
                        <a:rPr sz="2000" dirty="0">
                          <a:sym typeface="Helvetica"/>
                        </a:rPr>
                        <a:t>n=147</a:t>
                      </a:r>
                    </a:p>
                  </a:txBody>
                  <a:tcPr marL="0" marR="0" marT="0" marB="0" horzOverflow="overflow"/>
                </a:tc>
                <a:tc>
                  <a:txBody>
                    <a:bodyPr/>
                    <a:lstStyle/>
                    <a:p>
                      <a:pPr algn="ctr">
                        <a:spcBef>
                          <a:spcPts val="1000"/>
                        </a:spcBef>
                        <a:defRPr sz="1800">
                          <a:effectLst/>
                        </a:defRPr>
                      </a:pPr>
                      <a:r>
                        <a:rPr sz="2000">
                          <a:sym typeface="Helvetica"/>
                        </a:rPr>
                        <a:t>36</a:t>
                      </a:r>
                    </a:p>
                  </a:txBody>
                  <a:tcPr marL="0" marR="0" marT="0" marB="0" horzOverflow="overflow"/>
                </a:tc>
                <a:tc>
                  <a:txBody>
                    <a:bodyPr/>
                    <a:lstStyle/>
                    <a:p>
                      <a:pPr algn="ctr">
                        <a:spcBef>
                          <a:spcPts val="1000"/>
                        </a:spcBef>
                        <a:defRPr sz="1800">
                          <a:effectLst/>
                        </a:defRPr>
                      </a:pPr>
                      <a:r>
                        <a:rPr sz="2000">
                          <a:sym typeface="Helvetica"/>
                        </a:rPr>
                        <a:t>47</a:t>
                      </a:r>
                    </a:p>
                  </a:txBody>
                  <a:tcPr marL="0" marR="0" marT="0" marB="0" horzOverflow="overflow"/>
                </a:tc>
                <a:tc>
                  <a:txBody>
                    <a:bodyPr/>
                    <a:lstStyle/>
                    <a:p>
                      <a:pPr algn="ctr">
                        <a:spcBef>
                          <a:spcPts val="1000"/>
                        </a:spcBef>
                        <a:defRPr sz="1800">
                          <a:effectLst/>
                        </a:defRPr>
                      </a:pPr>
                      <a:r>
                        <a:rPr sz="2000">
                          <a:sym typeface="Helvetica"/>
                        </a:rPr>
                        <a:t>68</a:t>
                      </a:r>
                    </a:p>
                  </a:txBody>
                  <a:tcPr marL="0" marR="0" marT="0" marB="0" horzOverflow="overflow"/>
                </a:tc>
                <a:tc>
                  <a:txBody>
                    <a:bodyPr/>
                    <a:lstStyle/>
                    <a:p>
                      <a:pPr algn="ctr">
                        <a:spcBef>
                          <a:spcPts val="1000"/>
                        </a:spcBef>
                        <a:defRPr sz="1800">
                          <a:effectLst/>
                        </a:defRPr>
                      </a:pPr>
                      <a:r>
                        <a:rPr sz="2400" b="1" dirty="0">
                          <a:sym typeface="Helvetica"/>
                        </a:rPr>
                        <a:t>77</a:t>
                      </a:r>
                    </a:p>
                  </a:txBody>
                  <a:tcPr marL="0" marR="0" marT="0" marB="0" horzOverflow="overflow"/>
                </a:tc>
                <a:extLst>
                  <a:ext uri="{0D108BD9-81ED-4DB2-BD59-A6C34878D82A}">
                    <a16:rowId xmlns:a16="http://schemas.microsoft.com/office/drawing/2014/main" xmlns="" val="10007"/>
                  </a:ext>
                </a:extLst>
              </a:tr>
              <a:tr h="458558">
                <a:tc>
                  <a:txBody>
                    <a:bodyPr/>
                    <a:lstStyle/>
                    <a:p>
                      <a:pPr algn="l">
                        <a:spcBef>
                          <a:spcPts val="1000"/>
                        </a:spcBef>
                        <a:defRPr sz="1800" b="0">
                          <a:solidFill>
                            <a:srgbClr val="000000"/>
                          </a:solidFill>
                          <a:effectLst/>
                        </a:defRPr>
                      </a:pPr>
                      <a:r>
                        <a:rPr lang="en-US" sz="2000" b="1" baseline="0" dirty="0">
                          <a:solidFill>
                            <a:srgbClr val="FFFFFF"/>
                          </a:solidFill>
                          <a:sym typeface="Helvetica"/>
                        </a:rPr>
                        <a:t>  M</a:t>
                      </a:r>
                      <a:r>
                        <a:rPr sz="2000" b="1" dirty="0">
                          <a:solidFill>
                            <a:srgbClr val="FFFFFF"/>
                          </a:solidFill>
                          <a:sym typeface="Helvetica"/>
                        </a:rPr>
                        <a:t>ood Swings</a:t>
                      </a:r>
                    </a:p>
                  </a:txBody>
                  <a:tcPr marL="0" marR="0" marT="0" marB="0" horzOverflow="overflow"/>
                </a:tc>
                <a:tc>
                  <a:txBody>
                    <a:bodyPr/>
                    <a:lstStyle/>
                    <a:p>
                      <a:pPr algn="l">
                        <a:spcBef>
                          <a:spcPts val="1000"/>
                        </a:spcBef>
                        <a:defRPr sz="1800">
                          <a:effectLst/>
                        </a:defRPr>
                      </a:pPr>
                      <a:r>
                        <a:rPr lang="en-US" sz="2000" dirty="0">
                          <a:sym typeface="Helvetica"/>
                        </a:rPr>
                        <a:t>  </a:t>
                      </a:r>
                      <a:r>
                        <a:rPr sz="2000" dirty="0">
                          <a:sym typeface="Helvetica"/>
                        </a:rPr>
                        <a:t>n=90</a:t>
                      </a:r>
                    </a:p>
                  </a:txBody>
                  <a:tcPr marL="0" marR="0" marT="0" marB="0" horzOverflow="overflow"/>
                </a:tc>
                <a:tc>
                  <a:txBody>
                    <a:bodyPr/>
                    <a:lstStyle/>
                    <a:p>
                      <a:pPr algn="ctr">
                        <a:spcBef>
                          <a:spcPts val="1000"/>
                        </a:spcBef>
                        <a:defRPr sz="1800">
                          <a:effectLst/>
                        </a:defRPr>
                      </a:pPr>
                      <a:r>
                        <a:rPr sz="2000">
                          <a:sym typeface="Helvetica"/>
                        </a:rPr>
                        <a:t>48</a:t>
                      </a:r>
                    </a:p>
                  </a:txBody>
                  <a:tcPr marL="0" marR="0" marT="0" marB="0" horzOverflow="overflow"/>
                </a:tc>
                <a:tc>
                  <a:txBody>
                    <a:bodyPr/>
                    <a:lstStyle/>
                    <a:p>
                      <a:pPr algn="ctr">
                        <a:spcBef>
                          <a:spcPts val="1000"/>
                        </a:spcBef>
                        <a:defRPr sz="1800">
                          <a:effectLst/>
                        </a:defRPr>
                      </a:pPr>
                      <a:r>
                        <a:rPr sz="2000">
                          <a:sym typeface="Helvetica"/>
                        </a:rPr>
                        <a:t>61</a:t>
                      </a:r>
                    </a:p>
                  </a:txBody>
                  <a:tcPr marL="0" marR="0" marT="0" marB="0" horzOverflow="overflow"/>
                </a:tc>
                <a:tc>
                  <a:txBody>
                    <a:bodyPr/>
                    <a:lstStyle/>
                    <a:p>
                      <a:pPr algn="ctr">
                        <a:spcBef>
                          <a:spcPts val="1000"/>
                        </a:spcBef>
                        <a:defRPr sz="1800">
                          <a:effectLst/>
                        </a:defRPr>
                      </a:pPr>
                      <a:r>
                        <a:rPr sz="2000">
                          <a:sym typeface="Helvetica"/>
                        </a:rPr>
                        <a:t>72</a:t>
                      </a:r>
                    </a:p>
                  </a:txBody>
                  <a:tcPr marL="0" marR="0" marT="0" marB="0" horzOverflow="overflow"/>
                </a:tc>
                <a:tc>
                  <a:txBody>
                    <a:bodyPr/>
                    <a:lstStyle/>
                    <a:p>
                      <a:pPr algn="ctr">
                        <a:spcBef>
                          <a:spcPts val="1000"/>
                        </a:spcBef>
                        <a:defRPr sz="1800">
                          <a:effectLst/>
                        </a:defRPr>
                      </a:pPr>
                      <a:r>
                        <a:rPr sz="2400" b="1" dirty="0">
                          <a:sym typeface="Helvetica"/>
                        </a:rPr>
                        <a:t>84</a:t>
                      </a:r>
                    </a:p>
                  </a:txBody>
                  <a:tcPr marL="0" marR="0" marT="0" marB="0" horzOverflow="overflow"/>
                </a:tc>
                <a:extLst>
                  <a:ext uri="{0D108BD9-81ED-4DB2-BD59-A6C34878D82A}">
                    <a16:rowId xmlns:a16="http://schemas.microsoft.com/office/drawing/2014/main" xmlns="" val="10008"/>
                  </a:ext>
                </a:extLst>
              </a:tr>
              <a:tr h="458558">
                <a:tc>
                  <a:txBody>
                    <a:bodyPr/>
                    <a:lstStyle/>
                    <a:p>
                      <a:pPr algn="l">
                        <a:spcBef>
                          <a:spcPts val="1000"/>
                        </a:spcBef>
                        <a:defRPr sz="1800" b="0">
                          <a:solidFill>
                            <a:srgbClr val="000000"/>
                          </a:solidFill>
                          <a:effectLst/>
                        </a:defRPr>
                      </a:pPr>
                      <a:r>
                        <a:rPr lang="en-US" sz="2000" b="1" baseline="0" dirty="0">
                          <a:solidFill>
                            <a:srgbClr val="FFFFFF"/>
                          </a:solidFill>
                          <a:sym typeface="Helvetica"/>
                        </a:rPr>
                        <a:t>  M</a:t>
                      </a:r>
                      <a:r>
                        <a:rPr sz="2000" b="1" dirty="0">
                          <a:solidFill>
                            <a:srgbClr val="FFFFFF"/>
                          </a:solidFill>
                          <a:sym typeface="Helvetica"/>
                        </a:rPr>
                        <a:t>otor Tics</a:t>
                      </a:r>
                    </a:p>
                  </a:txBody>
                  <a:tcPr marL="0" marR="0" marT="0" marB="0" horzOverflow="overflow"/>
                </a:tc>
                <a:tc>
                  <a:txBody>
                    <a:bodyPr/>
                    <a:lstStyle/>
                    <a:p>
                      <a:pPr algn="l">
                        <a:spcBef>
                          <a:spcPts val="1000"/>
                        </a:spcBef>
                        <a:defRPr sz="1800">
                          <a:effectLst/>
                        </a:defRPr>
                      </a:pPr>
                      <a:r>
                        <a:rPr lang="en-US" sz="2000" dirty="0">
                          <a:sym typeface="Helvetica"/>
                        </a:rPr>
                        <a:t>  </a:t>
                      </a:r>
                      <a:r>
                        <a:rPr sz="2000" dirty="0">
                          <a:sym typeface="Helvetica"/>
                        </a:rPr>
                        <a:t>n=18</a:t>
                      </a:r>
                    </a:p>
                  </a:txBody>
                  <a:tcPr marL="0" marR="0" marT="0" marB="0" horzOverflow="overflow"/>
                </a:tc>
                <a:tc>
                  <a:txBody>
                    <a:bodyPr/>
                    <a:lstStyle/>
                    <a:p>
                      <a:pPr algn="ctr">
                        <a:spcBef>
                          <a:spcPts val="1000"/>
                        </a:spcBef>
                        <a:defRPr sz="1800">
                          <a:effectLst/>
                        </a:defRPr>
                      </a:pPr>
                      <a:r>
                        <a:rPr sz="2000">
                          <a:sym typeface="Helvetica"/>
                        </a:rPr>
                        <a:t>33</a:t>
                      </a:r>
                    </a:p>
                  </a:txBody>
                  <a:tcPr marL="0" marR="0" marT="0" marB="0" horzOverflow="overflow"/>
                </a:tc>
                <a:tc>
                  <a:txBody>
                    <a:bodyPr/>
                    <a:lstStyle/>
                    <a:p>
                      <a:pPr algn="ctr">
                        <a:spcBef>
                          <a:spcPts val="1000"/>
                        </a:spcBef>
                        <a:defRPr sz="1800">
                          <a:effectLst/>
                        </a:defRPr>
                      </a:pPr>
                      <a:r>
                        <a:rPr sz="2000">
                          <a:sym typeface="Helvetica"/>
                        </a:rPr>
                        <a:t>36</a:t>
                      </a:r>
                    </a:p>
                  </a:txBody>
                  <a:tcPr marL="0" marR="0" marT="0" marB="0" horzOverflow="overflow"/>
                </a:tc>
                <a:tc>
                  <a:txBody>
                    <a:bodyPr/>
                    <a:lstStyle/>
                    <a:p>
                      <a:pPr algn="ctr">
                        <a:spcBef>
                          <a:spcPts val="1000"/>
                        </a:spcBef>
                        <a:defRPr sz="1800">
                          <a:effectLst/>
                        </a:defRPr>
                      </a:pPr>
                      <a:r>
                        <a:rPr sz="2000">
                          <a:sym typeface="Helvetica"/>
                        </a:rPr>
                        <a:t>46</a:t>
                      </a:r>
                    </a:p>
                  </a:txBody>
                  <a:tcPr marL="0" marR="0" marT="0" marB="0" horzOverflow="overflow"/>
                </a:tc>
                <a:tc>
                  <a:txBody>
                    <a:bodyPr/>
                    <a:lstStyle/>
                    <a:p>
                      <a:pPr algn="ctr">
                        <a:spcBef>
                          <a:spcPts val="1000"/>
                        </a:spcBef>
                        <a:defRPr sz="1800">
                          <a:effectLst/>
                        </a:defRPr>
                      </a:pPr>
                      <a:r>
                        <a:rPr sz="2400" b="1" dirty="0">
                          <a:sym typeface="Helvetica"/>
                        </a:rPr>
                        <a:t>100</a:t>
                      </a:r>
                    </a:p>
                  </a:txBody>
                  <a:tcPr marL="0" marR="0" marT="0" marB="0" horzOverflow="overflow"/>
                </a:tc>
                <a:extLst>
                  <a:ext uri="{0D108BD9-81ED-4DB2-BD59-A6C34878D82A}">
                    <a16:rowId xmlns:a16="http://schemas.microsoft.com/office/drawing/2014/main" xmlns="" val="10009"/>
                  </a:ext>
                </a:extLst>
              </a:tr>
              <a:tr h="458558">
                <a:tc>
                  <a:txBody>
                    <a:bodyPr/>
                    <a:lstStyle/>
                    <a:p>
                      <a:pPr algn="l">
                        <a:spcBef>
                          <a:spcPts val="1000"/>
                        </a:spcBef>
                        <a:defRPr sz="1800" b="0">
                          <a:solidFill>
                            <a:srgbClr val="000000"/>
                          </a:solidFill>
                          <a:effectLst/>
                        </a:defRPr>
                      </a:pPr>
                      <a:r>
                        <a:rPr lang="en-US" sz="2000" b="1" baseline="0" dirty="0">
                          <a:solidFill>
                            <a:srgbClr val="FFFFFF"/>
                          </a:solidFill>
                          <a:sym typeface="Helvetica"/>
                        </a:rPr>
                        <a:t>  N</a:t>
                      </a:r>
                      <a:r>
                        <a:rPr sz="2000" b="1" dirty="0">
                          <a:solidFill>
                            <a:srgbClr val="FFFFFF"/>
                          </a:solidFill>
                          <a:sym typeface="Helvetica"/>
                        </a:rPr>
                        <a:t>ightmares</a:t>
                      </a:r>
                    </a:p>
                  </a:txBody>
                  <a:tcPr marL="0" marR="0" marT="0" marB="0" horzOverflow="overflow"/>
                </a:tc>
                <a:tc>
                  <a:txBody>
                    <a:bodyPr/>
                    <a:lstStyle/>
                    <a:p>
                      <a:pPr algn="l">
                        <a:spcBef>
                          <a:spcPts val="1000"/>
                        </a:spcBef>
                        <a:defRPr sz="1800">
                          <a:effectLst/>
                        </a:defRPr>
                      </a:pPr>
                      <a:r>
                        <a:rPr lang="en-US" sz="2000" dirty="0">
                          <a:sym typeface="Helvetica"/>
                        </a:rPr>
                        <a:t>  </a:t>
                      </a:r>
                      <a:r>
                        <a:rPr sz="2000" dirty="0">
                          <a:sym typeface="Helvetica"/>
                        </a:rPr>
                        <a:t>n=222</a:t>
                      </a:r>
                    </a:p>
                  </a:txBody>
                  <a:tcPr marL="0" marR="0" marT="0" marB="0" horzOverflow="overflow"/>
                </a:tc>
                <a:tc>
                  <a:txBody>
                    <a:bodyPr/>
                    <a:lstStyle/>
                    <a:p>
                      <a:pPr algn="ctr">
                        <a:spcBef>
                          <a:spcPts val="1000"/>
                        </a:spcBef>
                        <a:defRPr sz="1800">
                          <a:effectLst/>
                        </a:defRPr>
                      </a:pPr>
                      <a:r>
                        <a:rPr sz="2000">
                          <a:sym typeface="Helvetica"/>
                        </a:rPr>
                        <a:t>62</a:t>
                      </a:r>
                    </a:p>
                  </a:txBody>
                  <a:tcPr marL="0" marR="0" marT="0" marB="0" horzOverflow="overflow"/>
                </a:tc>
                <a:tc>
                  <a:txBody>
                    <a:bodyPr/>
                    <a:lstStyle/>
                    <a:p>
                      <a:pPr algn="ctr">
                        <a:spcBef>
                          <a:spcPts val="1000"/>
                        </a:spcBef>
                        <a:defRPr sz="1800">
                          <a:effectLst/>
                        </a:defRPr>
                      </a:pPr>
                      <a:r>
                        <a:rPr sz="2000">
                          <a:sym typeface="Helvetica"/>
                        </a:rPr>
                        <a:t>73</a:t>
                      </a:r>
                    </a:p>
                  </a:txBody>
                  <a:tcPr marL="0" marR="0" marT="0" marB="0" horzOverflow="overflow"/>
                </a:tc>
                <a:tc>
                  <a:txBody>
                    <a:bodyPr/>
                    <a:lstStyle/>
                    <a:p>
                      <a:pPr algn="ctr">
                        <a:spcBef>
                          <a:spcPts val="1000"/>
                        </a:spcBef>
                        <a:defRPr sz="1800">
                          <a:effectLst/>
                        </a:defRPr>
                      </a:pPr>
                      <a:r>
                        <a:rPr sz="2000">
                          <a:sym typeface="Helvetica"/>
                        </a:rPr>
                        <a:t>72</a:t>
                      </a:r>
                    </a:p>
                  </a:txBody>
                  <a:tcPr marL="0" marR="0" marT="0" marB="0" horzOverflow="overflow"/>
                </a:tc>
                <a:tc>
                  <a:txBody>
                    <a:bodyPr/>
                    <a:lstStyle/>
                    <a:p>
                      <a:pPr algn="ctr">
                        <a:spcBef>
                          <a:spcPts val="1000"/>
                        </a:spcBef>
                        <a:defRPr sz="1800">
                          <a:effectLst/>
                        </a:defRPr>
                      </a:pPr>
                      <a:r>
                        <a:rPr sz="2400" b="1" dirty="0">
                          <a:sym typeface="Helvetica"/>
                        </a:rPr>
                        <a:t>85</a:t>
                      </a:r>
                    </a:p>
                  </a:txBody>
                  <a:tcPr marL="0" marR="0" marT="0" marB="0" horzOverflow="overflow"/>
                </a:tc>
                <a:extLst>
                  <a:ext uri="{0D108BD9-81ED-4DB2-BD59-A6C34878D82A}">
                    <a16:rowId xmlns:a16="http://schemas.microsoft.com/office/drawing/2014/main" xmlns="" val="10010"/>
                  </a:ext>
                </a:extLst>
              </a:tr>
              <a:tr h="458558">
                <a:tc>
                  <a:txBody>
                    <a:bodyPr/>
                    <a:lstStyle/>
                    <a:p>
                      <a:pPr algn="l">
                        <a:spcBef>
                          <a:spcPts val="1000"/>
                        </a:spcBef>
                        <a:defRPr sz="1800" b="0">
                          <a:solidFill>
                            <a:srgbClr val="000000"/>
                          </a:solidFill>
                          <a:effectLst/>
                        </a:defRPr>
                      </a:pPr>
                      <a:r>
                        <a:rPr lang="en-US" sz="2000" b="1" dirty="0">
                          <a:solidFill>
                            <a:srgbClr val="FFFFFF"/>
                          </a:solidFill>
                          <a:sym typeface="Helvetica"/>
                        </a:rPr>
                        <a:t>  </a:t>
                      </a:r>
                      <a:r>
                        <a:rPr sz="2000" b="1" dirty="0">
                          <a:solidFill>
                            <a:srgbClr val="FFFFFF"/>
                          </a:solidFill>
                          <a:sym typeface="Helvetica"/>
                        </a:rPr>
                        <a:t>OCD</a:t>
                      </a:r>
                    </a:p>
                  </a:txBody>
                  <a:tcPr marL="0" marR="0" marT="0" marB="0" horzOverflow="overflow"/>
                </a:tc>
                <a:tc>
                  <a:txBody>
                    <a:bodyPr/>
                    <a:lstStyle/>
                    <a:p>
                      <a:pPr algn="l">
                        <a:spcBef>
                          <a:spcPts val="1000"/>
                        </a:spcBef>
                        <a:defRPr sz="1800">
                          <a:effectLst/>
                        </a:defRPr>
                      </a:pPr>
                      <a:r>
                        <a:rPr lang="en-US" sz="2000" dirty="0">
                          <a:sym typeface="Helvetica"/>
                        </a:rPr>
                        <a:t>  </a:t>
                      </a:r>
                      <a:r>
                        <a:rPr sz="2000" dirty="0">
                          <a:sym typeface="Helvetica"/>
                        </a:rPr>
                        <a:t>n=337</a:t>
                      </a:r>
                    </a:p>
                  </a:txBody>
                  <a:tcPr marL="0" marR="0" marT="0" marB="0" horzOverflow="overflow"/>
                </a:tc>
                <a:tc>
                  <a:txBody>
                    <a:bodyPr/>
                    <a:lstStyle/>
                    <a:p>
                      <a:pPr algn="ctr">
                        <a:spcBef>
                          <a:spcPts val="1000"/>
                        </a:spcBef>
                        <a:defRPr sz="1800">
                          <a:effectLst/>
                        </a:defRPr>
                      </a:pPr>
                      <a:r>
                        <a:rPr sz="2000">
                          <a:sym typeface="Helvetica"/>
                        </a:rPr>
                        <a:t>42</a:t>
                      </a:r>
                    </a:p>
                  </a:txBody>
                  <a:tcPr marL="0" marR="0" marT="0" marB="0" horzOverflow="overflow"/>
                </a:tc>
                <a:tc>
                  <a:txBody>
                    <a:bodyPr/>
                    <a:lstStyle/>
                    <a:p>
                      <a:pPr algn="ctr">
                        <a:spcBef>
                          <a:spcPts val="1000"/>
                        </a:spcBef>
                        <a:defRPr sz="1800">
                          <a:effectLst/>
                        </a:defRPr>
                      </a:pPr>
                      <a:r>
                        <a:rPr sz="2000">
                          <a:sym typeface="Helvetica"/>
                        </a:rPr>
                        <a:t>64</a:t>
                      </a:r>
                    </a:p>
                  </a:txBody>
                  <a:tcPr marL="0" marR="0" marT="0" marB="0" horzOverflow="overflow"/>
                </a:tc>
                <a:tc>
                  <a:txBody>
                    <a:bodyPr/>
                    <a:lstStyle/>
                    <a:p>
                      <a:pPr algn="ctr">
                        <a:spcBef>
                          <a:spcPts val="1000"/>
                        </a:spcBef>
                        <a:defRPr sz="1800">
                          <a:effectLst/>
                        </a:defRPr>
                      </a:pPr>
                      <a:r>
                        <a:rPr sz="2000">
                          <a:sym typeface="Helvetica"/>
                        </a:rPr>
                        <a:t>71</a:t>
                      </a:r>
                    </a:p>
                  </a:txBody>
                  <a:tcPr marL="0" marR="0" marT="0" marB="0" horzOverflow="overflow"/>
                </a:tc>
                <a:tc>
                  <a:txBody>
                    <a:bodyPr/>
                    <a:lstStyle/>
                    <a:p>
                      <a:pPr algn="ctr">
                        <a:spcBef>
                          <a:spcPts val="1000"/>
                        </a:spcBef>
                        <a:defRPr sz="1800">
                          <a:effectLst/>
                        </a:defRPr>
                      </a:pPr>
                      <a:r>
                        <a:rPr sz="2400" b="1" dirty="0">
                          <a:sym typeface="Helvetica"/>
                        </a:rPr>
                        <a:t>75</a:t>
                      </a:r>
                    </a:p>
                  </a:txBody>
                  <a:tcPr marL="0" marR="0" marT="0" marB="0" horzOverflow="overflow"/>
                </a:tc>
                <a:extLst>
                  <a:ext uri="{0D108BD9-81ED-4DB2-BD59-A6C34878D82A}">
                    <a16:rowId xmlns:a16="http://schemas.microsoft.com/office/drawing/2014/main" xmlns="" val="10011"/>
                  </a:ext>
                </a:extLst>
              </a:tr>
              <a:tr h="458558">
                <a:tc>
                  <a:txBody>
                    <a:bodyPr/>
                    <a:lstStyle/>
                    <a:p>
                      <a:pPr algn="l">
                        <a:spcBef>
                          <a:spcPts val="1000"/>
                        </a:spcBef>
                        <a:defRPr sz="1800" b="0">
                          <a:solidFill>
                            <a:srgbClr val="000000"/>
                          </a:solidFill>
                          <a:effectLst/>
                        </a:defRPr>
                      </a:pPr>
                      <a:r>
                        <a:rPr lang="en-US" sz="2000" b="1" dirty="0">
                          <a:solidFill>
                            <a:srgbClr val="FFFFFF"/>
                          </a:solidFill>
                          <a:sym typeface="Helvetica"/>
                        </a:rPr>
                        <a:t>  </a:t>
                      </a:r>
                      <a:r>
                        <a:rPr sz="2000" b="1" dirty="0">
                          <a:solidFill>
                            <a:srgbClr val="FFFFFF"/>
                          </a:solidFill>
                          <a:sym typeface="Helvetica"/>
                        </a:rPr>
                        <a:t>Psychosis</a:t>
                      </a:r>
                    </a:p>
                  </a:txBody>
                  <a:tcPr marL="0" marR="0" marT="0" marB="0" horzOverflow="overflow"/>
                </a:tc>
                <a:tc>
                  <a:txBody>
                    <a:bodyPr/>
                    <a:lstStyle/>
                    <a:p>
                      <a:pPr algn="l">
                        <a:spcBef>
                          <a:spcPts val="1000"/>
                        </a:spcBef>
                        <a:defRPr sz="1800">
                          <a:effectLst/>
                        </a:defRPr>
                      </a:pPr>
                      <a:r>
                        <a:rPr lang="en-US" sz="2000" dirty="0">
                          <a:sym typeface="Helvetica"/>
                        </a:rPr>
                        <a:t>  </a:t>
                      </a:r>
                      <a:r>
                        <a:rPr sz="2000" dirty="0">
                          <a:sym typeface="Helvetica"/>
                        </a:rPr>
                        <a:t>n=19</a:t>
                      </a:r>
                    </a:p>
                  </a:txBody>
                  <a:tcPr marL="0" marR="0" marT="0" marB="0" horzOverflow="overflow"/>
                </a:tc>
                <a:tc>
                  <a:txBody>
                    <a:bodyPr/>
                    <a:lstStyle/>
                    <a:p>
                      <a:pPr algn="ctr">
                        <a:spcBef>
                          <a:spcPts val="1000"/>
                        </a:spcBef>
                        <a:defRPr sz="1800">
                          <a:effectLst/>
                        </a:defRPr>
                      </a:pPr>
                      <a:r>
                        <a:rPr sz="2000">
                          <a:sym typeface="Helvetica"/>
                        </a:rPr>
                        <a:t>71</a:t>
                      </a:r>
                    </a:p>
                  </a:txBody>
                  <a:tcPr marL="0" marR="0" marT="0" marB="0" horzOverflow="overflow"/>
                </a:tc>
                <a:tc>
                  <a:txBody>
                    <a:bodyPr/>
                    <a:lstStyle/>
                    <a:p>
                      <a:pPr algn="ctr">
                        <a:spcBef>
                          <a:spcPts val="1000"/>
                        </a:spcBef>
                        <a:defRPr sz="1800">
                          <a:effectLst/>
                        </a:defRPr>
                      </a:pPr>
                      <a:r>
                        <a:rPr sz="2000">
                          <a:sym typeface="Helvetica"/>
                        </a:rPr>
                        <a:t>63</a:t>
                      </a:r>
                    </a:p>
                  </a:txBody>
                  <a:tcPr marL="0" marR="0" marT="0" marB="0" horzOverflow="overflow"/>
                </a:tc>
                <a:tc>
                  <a:txBody>
                    <a:bodyPr/>
                    <a:lstStyle/>
                    <a:p>
                      <a:pPr algn="ctr">
                        <a:spcBef>
                          <a:spcPts val="1000"/>
                        </a:spcBef>
                        <a:defRPr sz="1800">
                          <a:effectLst/>
                        </a:defRPr>
                      </a:pPr>
                      <a:r>
                        <a:rPr sz="2000">
                          <a:sym typeface="Helvetica"/>
                        </a:rPr>
                        <a:t>86</a:t>
                      </a:r>
                    </a:p>
                  </a:txBody>
                  <a:tcPr marL="0" marR="0" marT="0" marB="0" horzOverflow="overflow"/>
                </a:tc>
                <a:tc>
                  <a:txBody>
                    <a:bodyPr/>
                    <a:lstStyle/>
                    <a:p>
                      <a:pPr algn="ctr">
                        <a:spcBef>
                          <a:spcPts val="1000"/>
                        </a:spcBef>
                        <a:defRPr sz="1800">
                          <a:effectLst/>
                        </a:defRPr>
                      </a:pPr>
                      <a:r>
                        <a:rPr sz="2400" b="1" dirty="0">
                          <a:sym typeface="Helvetica"/>
                        </a:rPr>
                        <a:t>100</a:t>
                      </a:r>
                    </a:p>
                  </a:txBody>
                  <a:tcPr marL="0" marR="0" marT="0" marB="0" horzOverflow="overflow"/>
                </a:tc>
                <a:extLst>
                  <a:ext uri="{0D108BD9-81ED-4DB2-BD59-A6C34878D82A}">
                    <a16:rowId xmlns:a16="http://schemas.microsoft.com/office/drawing/2014/main" xmlns="" val="10012"/>
                  </a:ext>
                </a:extLst>
              </a:tr>
              <a:tr h="458558">
                <a:tc>
                  <a:txBody>
                    <a:bodyPr/>
                    <a:lstStyle/>
                    <a:p>
                      <a:pPr algn="l">
                        <a:spcBef>
                          <a:spcPts val="1000"/>
                        </a:spcBef>
                        <a:defRPr sz="1800" b="0">
                          <a:solidFill>
                            <a:srgbClr val="000000"/>
                          </a:solidFill>
                          <a:effectLst/>
                        </a:defRPr>
                      </a:pPr>
                      <a:r>
                        <a:rPr lang="en-US" sz="2000" b="1" dirty="0">
                          <a:solidFill>
                            <a:srgbClr val="FFFFFF"/>
                          </a:solidFill>
                          <a:sym typeface="Helvetica"/>
                        </a:rPr>
                        <a:t>  </a:t>
                      </a:r>
                      <a:r>
                        <a:rPr sz="2000" b="1" dirty="0">
                          <a:solidFill>
                            <a:srgbClr val="FFFFFF"/>
                          </a:solidFill>
                          <a:sym typeface="Helvetica"/>
                        </a:rPr>
                        <a:t>PTSD</a:t>
                      </a:r>
                    </a:p>
                  </a:txBody>
                  <a:tcPr marL="0" marR="0" marT="0" marB="0" horzOverflow="overflow"/>
                </a:tc>
                <a:tc>
                  <a:txBody>
                    <a:bodyPr/>
                    <a:lstStyle/>
                    <a:p>
                      <a:pPr algn="l">
                        <a:spcBef>
                          <a:spcPts val="1000"/>
                        </a:spcBef>
                        <a:defRPr sz="1800">
                          <a:effectLst/>
                        </a:defRPr>
                      </a:pPr>
                      <a:r>
                        <a:rPr lang="en-US" sz="2000" dirty="0">
                          <a:sym typeface="Helvetica"/>
                        </a:rPr>
                        <a:t>  </a:t>
                      </a:r>
                      <a:r>
                        <a:rPr sz="2000" dirty="0">
                          <a:sym typeface="Helvetica"/>
                        </a:rPr>
                        <a:t>n=819</a:t>
                      </a:r>
                    </a:p>
                  </a:txBody>
                  <a:tcPr marL="0" marR="0" marT="0" marB="0" horzOverflow="overflow"/>
                </a:tc>
                <a:tc>
                  <a:txBody>
                    <a:bodyPr/>
                    <a:lstStyle/>
                    <a:p>
                      <a:pPr algn="ctr">
                        <a:spcBef>
                          <a:spcPts val="1000"/>
                        </a:spcBef>
                        <a:defRPr sz="1800">
                          <a:effectLst/>
                        </a:defRPr>
                      </a:pPr>
                      <a:r>
                        <a:rPr sz="2000">
                          <a:sym typeface="Helvetica"/>
                        </a:rPr>
                        <a:t>55</a:t>
                      </a:r>
                    </a:p>
                  </a:txBody>
                  <a:tcPr marL="0" marR="0" marT="0" marB="0" horzOverflow="overflow"/>
                </a:tc>
                <a:tc>
                  <a:txBody>
                    <a:bodyPr/>
                    <a:lstStyle/>
                    <a:p>
                      <a:pPr algn="ctr">
                        <a:spcBef>
                          <a:spcPts val="1000"/>
                        </a:spcBef>
                        <a:defRPr sz="1800">
                          <a:effectLst/>
                        </a:defRPr>
                      </a:pPr>
                      <a:r>
                        <a:rPr sz="2000">
                          <a:sym typeface="Helvetica"/>
                        </a:rPr>
                        <a:t>71</a:t>
                      </a:r>
                    </a:p>
                  </a:txBody>
                  <a:tcPr marL="0" marR="0" marT="0" marB="0" horzOverflow="overflow"/>
                </a:tc>
                <a:tc>
                  <a:txBody>
                    <a:bodyPr/>
                    <a:lstStyle/>
                    <a:p>
                      <a:pPr algn="ctr">
                        <a:spcBef>
                          <a:spcPts val="1000"/>
                        </a:spcBef>
                        <a:defRPr sz="1800">
                          <a:effectLst/>
                        </a:defRPr>
                      </a:pPr>
                      <a:r>
                        <a:rPr sz="2000">
                          <a:sym typeface="Helvetica"/>
                        </a:rPr>
                        <a:t>85</a:t>
                      </a:r>
                    </a:p>
                  </a:txBody>
                  <a:tcPr marL="0" marR="0" marT="0" marB="0" horzOverflow="overflow"/>
                </a:tc>
                <a:tc>
                  <a:txBody>
                    <a:bodyPr/>
                    <a:lstStyle/>
                    <a:p>
                      <a:pPr algn="ctr">
                        <a:spcBef>
                          <a:spcPts val="1000"/>
                        </a:spcBef>
                        <a:defRPr sz="1800">
                          <a:effectLst/>
                        </a:defRPr>
                      </a:pPr>
                      <a:r>
                        <a:rPr sz="2400" b="1" dirty="0">
                          <a:sym typeface="Helvetica"/>
                        </a:rPr>
                        <a:t>89</a:t>
                      </a:r>
                    </a:p>
                  </a:txBody>
                  <a:tcPr marL="0" marR="0" marT="0" marB="0" horzOverflow="overflow"/>
                </a:tc>
                <a:extLst>
                  <a:ext uri="{0D108BD9-81ED-4DB2-BD59-A6C34878D82A}">
                    <a16:rowId xmlns:a16="http://schemas.microsoft.com/office/drawing/2014/main" xmlns="" val="10013"/>
                  </a:ext>
                </a:extLst>
              </a:tr>
            </a:tbl>
          </a:graphicData>
        </a:graphic>
      </p:graphicFrame>
      <p:pic>
        <p:nvPicPr>
          <p:cNvPr id="291" name="image25.png" descr="Brainpaint® Authorized Provider"/>
          <p:cNvPicPr>
            <a:picLocks noChangeAspect="1"/>
          </p:cNvPicPr>
          <p:nvPr/>
        </p:nvPicPr>
        <p:blipFill>
          <a:blip r:embed="rId2">
            <a:extLst/>
          </a:blip>
          <a:stretch>
            <a:fillRect/>
          </a:stretch>
        </p:blipFill>
        <p:spPr>
          <a:xfrm>
            <a:off x="907140" y="4658508"/>
            <a:ext cx="1788559" cy="1788562"/>
          </a:xfrm>
          <a:prstGeom prst="rect">
            <a:avLst/>
          </a:prstGeom>
          <a:ln w="12700">
            <a:miter lim="400000"/>
          </a:ln>
        </p:spPr>
      </p:pic>
      <p:sp>
        <p:nvSpPr>
          <p:cNvPr id="292" name="Shape 292"/>
          <p:cNvSpPr/>
          <p:nvPr/>
        </p:nvSpPr>
        <p:spPr>
          <a:xfrm>
            <a:off x="459897" y="625649"/>
            <a:ext cx="3519947" cy="393953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2000" b="1">
                <a:latin typeface="Century Gothic"/>
                <a:ea typeface="Century Gothic"/>
                <a:cs typeface="Century Gothic"/>
                <a:sym typeface="Century Gothic"/>
              </a:defRPr>
            </a:pPr>
            <a:r>
              <a:rPr sz="2400" dirty="0"/>
              <a:t>“As BrainPaint</a:t>
            </a:r>
            <a:r>
              <a:rPr lang="en-US" sz="2000" b="1" dirty="0">
                <a:sym typeface="Century Gothic"/>
              </a:rPr>
              <a:t>®</a:t>
            </a:r>
            <a:r>
              <a:rPr sz="2400" dirty="0"/>
              <a:t> is </a:t>
            </a:r>
          </a:p>
          <a:p>
            <a:pPr>
              <a:defRPr sz="2000" b="1">
                <a:latin typeface="Century Gothic"/>
                <a:ea typeface="Century Gothic"/>
                <a:cs typeface="Century Gothic"/>
                <a:sym typeface="Century Gothic"/>
              </a:defRPr>
            </a:pPr>
            <a:r>
              <a:rPr sz="2400" dirty="0"/>
              <a:t>effective, relatively </a:t>
            </a:r>
          </a:p>
          <a:p>
            <a:pPr>
              <a:defRPr sz="2000" b="1">
                <a:latin typeface="Century Gothic"/>
                <a:ea typeface="Century Gothic"/>
                <a:cs typeface="Century Gothic"/>
                <a:sym typeface="Century Gothic"/>
              </a:defRPr>
            </a:pPr>
            <a:r>
              <a:rPr sz="2400" dirty="0"/>
              <a:t>inexpensive, and </a:t>
            </a:r>
          </a:p>
          <a:p>
            <a:pPr>
              <a:defRPr sz="2000" b="1">
                <a:latin typeface="Century Gothic"/>
                <a:ea typeface="Century Gothic"/>
                <a:cs typeface="Century Gothic"/>
                <a:sym typeface="Century Gothic"/>
              </a:defRPr>
            </a:pPr>
            <a:r>
              <a:rPr sz="2400" dirty="0"/>
              <a:t>with a negligible </a:t>
            </a:r>
          </a:p>
          <a:p>
            <a:pPr>
              <a:defRPr sz="2000" b="1">
                <a:latin typeface="Century Gothic"/>
                <a:ea typeface="Century Gothic"/>
                <a:cs typeface="Century Gothic"/>
                <a:sym typeface="Century Gothic"/>
              </a:defRPr>
            </a:pPr>
            <a:r>
              <a:rPr sz="2400" dirty="0"/>
              <a:t>side-effect profile, </a:t>
            </a:r>
          </a:p>
          <a:p>
            <a:pPr>
              <a:defRPr sz="2000" b="1">
                <a:latin typeface="Century Gothic"/>
                <a:ea typeface="Century Gothic"/>
                <a:cs typeface="Century Gothic"/>
                <a:sym typeface="Century Gothic"/>
              </a:defRPr>
            </a:pPr>
            <a:r>
              <a:rPr sz="2400" dirty="0"/>
              <a:t>it represents an </a:t>
            </a:r>
          </a:p>
          <a:p>
            <a:pPr>
              <a:defRPr sz="2000" b="1">
                <a:latin typeface="Century Gothic"/>
                <a:ea typeface="Century Gothic"/>
                <a:cs typeface="Century Gothic"/>
                <a:sym typeface="Century Gothic"/>
              </a:defRPr>
            </a:pPr>
            <a:r>
              <a:rPr sz="2400" dirty="0"/>
              <a:t>important, intervention.”</a:t>
            </a:r>
          </a:p>
          <a:p>
            <a:pPr>
              <a:defRPr b="1">
                <a:latin typeface="Century Gothic"/>
                <a:ea typeface="Century Gothic"/>
                <a:cs typeface="Century Gothic"/>
                <a:sym typeface="Century Gothic"/>
              </a:defRPr>
            </a:pPr>
            <a:endParaRPr sz="2200" dirty="0"/>
          </a:p>
          <a:p>
            <a:pPr>
              <a:defRPr b="1">
                <a:latin typeface="Century Gothic"/>
                <a:ea typeface="Century Gothic"/>
                <a:cs typeface="Century Gothic"/>
                <a:sym typeface="Century Gothic"/>
              </a:defRPr>
            </a:pPr>
            <a:r>
              <a:rPr dirty="0"/>
              <a:t>Steven </a:t>
            </a:r>
            <a:r>
              <a:rPr dirty="0" err="1"/>
              <a:t>Lowen</a:t>
            </a:r>
            <a:r>
              <a:rPr dirty="0"/>
              <a:t>, PhD</a:t>
            </a:r>
          </a:p>
          <a:p>
            <a:pPr>
              <a:defRPr b="1">
                <a:latin typeface="Century Gothic"/>
                <a:ea typeface="Century Gothic"/>
                <a:cs typeface="Century Gothic"/>
                <a:sym typeface="Century Gothic"/>
              </a:defRPr>
            </a:pPr>
            <a:r>
              <a:rPr dirty="0"/>
              <a:t>Harvard Medical School</a:t>
            </a:r>
          </a:p>
        </p:txBody>
      </p:sp>
    </p:spTree>
  </p:cSld>
  <p:clrMapOvr>
    <a:masterClrMapping/>
  </p:clrMapOvr>
  <mc:AlternateContent xmlns:mc="http://schemas.openxmlformats.org/markup-compatibility/2006" xmlns:p14="http://schemas.microsoft.com/office/powerpoint/2010/main">
    <mc:Choice Requires="p14">
      <p:transition spd="slow" p14:dur="12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5"/>
            <a:ext cx="7327075" cy="2684358"/>
          </a:xfrm>
        </p:spPr>
        <p:txBody>
          <a:bodyPr>
            <a:normAutofit/>
          </a:bodyPr>
          <a:lstStyle/>
          <a:p>
            <a:pPr algn="ctr"/>
            <a:r>
              <a:rPr lang="en-US" sz="4400" b="1" u="sng" dirty="0"/>
              <a:t>TRAIN</a:t>
            </a:r>
            <a:r>
              <a:rPr lang="en-US" sz="4400" b="1" i="1" u="sng" dirty="0"/>
              <a:t/>
            </a:r>
            <a:br>
              <a:rPr lang="en-US" sz="4400" b="1" i="1" u="sng" dirty="0"/>
            </a:br>
            <a:r>
              <a:rPr lang="en-US" sz="3100" dirty="0">
                <a:effectLst/>
              </a:rPr>
              <a:t>Trauma Resiliency </a:t>
            </a:r>
            <a:br>
              <a:rPr lang="en-US" sz="3100" dirty="0">
                <a:effectLst/>
              </a:rPr>
            </a:br>
            <a:r>
              <a:rPr lang="en-US" sz="3100" dirty="0">
                <a:effectLst/>
              </a:rPr>
              <a:t>and Integrated </a:t>
            </a:r>
            <a:br>
              <a:rPr lang="en-US" sz="3100" dirty="0">
                <a:effectLst/>
              </a:rPr>
            </a:br>
            <a:r>
              <a:rPr lang="en-US" sz="3100" dirty="0" err="1">
                <a:effectLst/>
              </a:rPr>
              <a:t>neurotrainer</a:t>
            </a:r>
            <a:r>
              <a:rPr lang="en-US" sz="3100" dirty="0">
                <a:effectLst/>
              </a:rPr>
              <a:t> Program</a:t>
            </a:r>
            <a:endParaRPr lang="en-US" sz="3100" b="1" i="1" u="sng" dirty="0"/>
          </a:p>
        </p:txBody>
      </p:sp>
      <p:sp>
        <p:nvSpPr>
          <p:cNvPr id="4" name="Text Placeholder 3"/>
          <p:cNvSpPr>
            <a:spLocks noGrp="1"/>
          </p:cNvSpPr>
          <p:nvPr>
            <p:ph type="body" sz="quarter" idx="13"/>
          </p:nvPr>
        </p:nvSpPr>
        <p:spPr>
          <a:xfrm>
            <a:off x="5768830" y="2349829"/>
            <a:ext cx="6341424" cy="3823855"/>
          </a:xfrm>
        </p:spPr>
        <p:txBody>
          <a:bodyPr>
            <a:normAutofit/>
          </a:bodyPr>
          <a:lstStyle/>
          <a:p>
            <a:pPr marL="285750" indent="-285750"/>
            <a:endParaRPr lang="en-US" dirty="0">
              <a:solidFill>
                <a:srgbClr val="008A3E"/>
              </a:solidFill>
              <a:effectLst/>
            </a:endParaRPr>
          </a:p>
          <a:p>
            <a:endParaRPr lang="en-US" dirty="0">
              <a:effectLst/>
            </a:endParaRPr>
          </a:p>
        </p:txBody>
      </p:sp>
      <p:sp>
        <p:nvSpPr>
          <p:cNvPr id="5" name="Rectangle 4"/>
          <p:cNvSpPr/>
          <p:nvPr/>
        </p:nvSpPr>
        <p:spPr>
          <a:xfrm>
            <a:off x="-1" y="2547833"/>
            <a:ext cx="4821383" cy="4154984"/>
          </a:xfrm>
          <a:prstGeom prst="rect">
            <a:avLst/>
          </a:prstGeom>
          <a:solidFill>
            <a:srgbClr val="006699"/>
          </a:solidFill>
        </p:spPr>
        <p:txBody>
          <a:bodyPr wrap="square">
            <a:spAutoFit/>
          </a:bodyPr>
          <a:lstStyle/>
          <a:p>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Comprehensive Program to Include</a:t>
            </a:r>
            <a:endParaRPr lang="en-US" sz="24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BrainPaint </a:t>
            </a:r>
            <a:r>
              <a:rPr lang="en-US" sz="2400" dirty="0" err="1">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neurofeedback</a:t>
            </a:r>
            <a:endParaRPr lang="en-US" sz="24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Conducted by peer support, veteran medic/corpsmen, Certified </a:t>
            </a:r>
            <a:r>
              <a:rPr lang="en-US" sz="2400" dirty="0" err="1">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Neurotrainers</a:t>
            </a:r>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a:t>
            </a:r>
            <a:endParaRPr lang="en-US" sz="24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Elective adjunct supports for </a:t>
            </a:r>
            <a:r>
              <a:rPr lang="en-US" sz="2400" i="1" u="sng"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connection</a:t>
            </a:r>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 to include</a:t>
            </a:r>
            <a:endParaRPr lang="en-US" sz="24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Community Resiliency Program, &amp;</a:t>
            </a:r>
            <a:endParaRPr lang="en-US" sz="24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The Dark Thought Project.</a:t>
            </a:r>
          </a:p>
        </p:txBody>
      </p:sp>
      <p:sp>
        <p:nvSpPr>
          <p:cNvPr id="6" name="Rectangle 5"/>
          <p:cNvSpPr/>
          <p:nvPr/>
        </p:nvSpPr>
        <p:spPr>
          <a:xfrm>
            <a:off x="7327075" y="-17075"/>
            <a:ext cx="4878263" cy="4154984"/>
          </a:xfrm>
          <a:prstGeom prst="rect">
            <a:avLst/>
          </a:prstGeom>
          <a:solidFill>
            <a:srgbClr val="006699"/>
          </a:solidFill>
        </p:spPr>
        <p:txBody>
          <a:bodyPr wrap="square">
            <a:spAutoFit/>
          </a:bodyPr>
          <a:lstStyle/>
          <a:p>
            <a:endPar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endParaRPr>
          </a:p>
          <a:p>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Recommended model includes</a:t>
            </a:r>
            <a:endParaRPr lang="en-US" sz="24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3 Certified </a:t>
            </a:r>
            <a:r>
              <a:rPr lang="en-US" sz="2400" dirty="0" err="1">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Neurotrainers</a:t>
            </a:r>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 per  </a:t>
            </a:r>
            <a:endParaRPr lang="en-US" sz="24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2 large rooms for gym-like environment,</a:t>
            </a:r>
          </a:p>
          <a:p>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		4 trainees per room; &amp;</a:t>
            </a:r>
            <a:endParaRPr lang="en-US" sz="24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2 small offices</a:t>
            </a:r>
          </a:p>
          <a:p>
            <a:pPr lvl="2"/>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		Individual debriefing,</a:t>
            </a:r>
            <a:endParaRPr lang="en-US" sz="24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		Care coordination, &amp;</a:t>
            </a:r>
            <a:endParaRPr lang="en-US" sz="240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rPr>
              <a:t>		Re-evaluations.</a:t>
            </a:r>
          </a:p>
          <a:p>
            <a:endParaRPr lang="en-US" sz="2400" dirty="0">
              <a:solidFill>
                <a:schemeClr val="accent2">
                  <a:lumMod val="40000"/>
                  <a:lumOff val="60000"/>
                </a:schemeClr>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8" name="AutoShape 2" descr="Image result for neurofeedback training brainpain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1382" y="3842780"/>
            <a:ext cx="4013260" cy="268888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3243" y="3822250"/>
            <a:ext cx="1701399" cy="631317"/>
          </a:xfrm>
          <a:prstGeom prst="rect">
            <a:avLst/>
          </a:prstGeom>
        </p:spPr>
      </p:pic>
    </p:spTree>
    <p:extLst>
      <p:ext uri="{BB962C8B-B14F-4D97-AF65-F5344CB8AC3E}">
        <p14:creationId xmlns:p14="http://schemas.microsoft.com/office/powerpoint/2010/main" val="238951128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image26.gif"/>
          <p:cNvPicPr>
            <a:picLocks/>
          </p:cNvPicPr>
          <p:nvPr/>
        </p:nvPicPr>
        <p:blipFill>
          <a:blip r:embed="rId2">
            <a:extLst/>
          </a:blip>
          <a:stretch>
            <a:fillRect/>
          </a:stretch>
        </p:blipFill>
        <p:spPr>
          <a:xfrm>
            <a:off x="1840937" y="1852673"/>
            <a:ext cx="916106" cy="785783"/>
          </a:xfrm>
          <a:prstGeom prst="rect">
            <a:avLst/>
          </a:prstGeom>
          <a:ln w="12700">
            <a:miter lim="400000"/>
          </a:ln>
        </p:spPr>
      </p:pic>
      <p:pic>
        <p:nvPicPr>
          <p:cNvPr id="295" name="image26.gif"/>
          <p:cNvPicPr>
            <a:picLocks/>
          </p:cNvPicPr>
          <p:nvPr/>
        </p:nvPicPr>
        <p:blipFill>
          <a:blip r:embed="rId2">
            <a:extLst/>
          </a:blip>
          <a:stretch>
            <a:fillRect/>
          </a:stretch>
        </p:blipFill>
        <p:spPr>
          <a:xfrm>
            <a:off x="1618306" y="2519779"/>
            <a:ext cx="1372079" cy="1218372"/>
          </a:xfrm>
          <a:prstGeom prst="rect">
            <a:avLst/>
          </a:prstGeom>
          <a:ln w="12700">
            <a:miter lim="400000"/>
          </a:ln>
        </p:spPr>
      </p:pic>
      <p:pic>
        <p:nvPicPr>
          <p:cNvPr id="296" name="image26.gif"/>
          <p:cNvPicPr>
            <a:picLocks/>
          </p:cNvPicPr>
          <p:nvPr/>
        </p:nvPicPr>
        <p:blipFill>
          <a:blip r:embed="rId2">
            <a:extLst/>
          </a:blip>
          <a:stretch>
            <a:fillRect/>
          </a:stretch>
        </p:blipFill>
        <p:spPr>
          <a:xfrm>
            <a:off x="985268" y="2245565"/>
            <a:ext cx="1138737" cy="855000"/>
          </a:xfrm>
          <a:prstGeom prst="rect">
            <a:avLst/>
          </a:prstGeom>
          <a:ln w="12700">
            <a:miter lim="400000"/>
          </a:ln>
        </p:spPr>
      </p:pic>
      <p:pic>
        <p:nvPicPr>
          <p:cNvPr id="297" name="image27.png"/>
          <p:cNvPicPr>
            <a:picLocks noChangeAspect="1"/>
          </p:cNvPicPr>
          <p:nvPr/>
        </p:nvPicPr>
        <p:blipFill>
          <a:blip r:embed="rId3">
            <a:extLst/>
          </a:blip>
          <a:stretch>
            <a:fillRect/>
          </a:stretch>
        </p:blipFill>
        <p:spPr>
          <a:xfrm>
            <a:off x="1684574" y="3681351"/>
            <a:ext cx="2708095" cy="3176651"/>
          </a:xfrm>
          <a:prstGeom prst="rect">
            <a:avLst/>
          </a:prstGeom>
          <a:ln w="12700">
            <a:miter lim="400000"/>
          </a:ln>
        </p:spPr>
      </p:pic>
      <p:sp>
        <p:nvSpPr>
          <p:cNvPr id="298" name="Shape 298"/>
          <p:cNvSpPr>
            <a:spLocks noGrp="1"/>
          </p:cNvSpPr>
          <p:nvPr>
            <p:ph type="title"/>
          </p:nvPr>
        </p:nvSpPr>
        <p:spPr>
          <a:xfrm>
            <a:off x="5059832" y="1478494"/>
            <a:ext cx="6394814" cy="1534139"/>
          </a:xfrm>
          <a:prstGeom prst="rect">
            <a:avLst/>
          </a:prstGeom>
          <a:noFill/>
        </p:spPr>
        <p:txBody>
          <a:bodyPr>
            <a:normAutofit/>
          </a:bodyPr>
          <a:lstStyle/>
          <a:p>
            <a:pPr algn="ctr">
              <a:defRPr b="1">
                <a:latin typeface="Century Gothic"/>
                <a:ea typeface="Century Gothic"/>
                <a:cs typeface="Century Gothic"/>
                <a:sym typeface="Century Gothic"/>
              </a:defRPr>
            </a:pPr>
            <a:r>
              <a:rPr lang="en-US" dirty="0" err="1">
                <a:solidFill>
                  <a:schemeClr val="tx1"/>
                </a:solidFill>
              </a:rPr>
              <a:t>Neurofeedback</a:t>
            </a:r>
            <a:r>
              <a:rPr lang="en-US" dirty="0">
                <a:solidFill>
                  <a:schemeClr val="tx1"/>
                </a:solidFill>
              </a:rPr>
              <a:t>: </a:t>
            </a:r>
            <a:r>
              <a:rPr dirty="0">
                <a:solidFill>
                  <a:schemeClr val="tx1"/>
                </a:solidFill>
              </a:rPr>
              <a:t/>
            </a:r>
            <a:br>
              <a:rPr dirty="0">
                <a:solidFill>
                  <a:schemeClr val="tx1"/>
                </a:solidFill>
              </a:rPr>
            </a:br>
            <a:r>
              <a:rPr dirty="0">
                <a:solidFill>
                  <a:schemeClr val="tx1"/>
                </a:solidFill>
              </a:rPr>
              <a:t>It’s a no brainer</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507880" y="308397"/>
            <a:ext cx="11349294" cy="132343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4000" cap="all">
                <a:solidFill>
                  <a:srgbClr val="002060"/>
                </a:solidFill>
                <a:effectLst>
                  <a:outerShdw blurRad="25400" dist="38100" dir="14040000" rotWithShape="0">
                    <a:srgbClr val="000000">
                      <a:alpha val="25000"/>
                    </a:srgbClr>
                  </a:outerShdw>
                </a:effectLst>
                <a:latin typeface="Arial Unicode MS"/>
                <a:ea typeface="Arial Unicode MS"/>
                <a:cs typeface="Arial Unicode MS"/>
                <a:sym typeface="Arial Unicode MS"/>
              </a:defRPr>
            </a:pPr>
            <a:r>
              <a:rPr dirty="0"/>
              <a:t>Electroencephalography</a:t>
            </a:r>
            <a:endParaRPr sz="3600" b="1" dirty="0">
              <a:latin typeface="Century Gothic"/>
              <a:ea typeface="Century Gothic"/>
              <a:cs typeface="Century Gothic"/>
              <a:sym typeface="Century Gothic"/>
            </a:endParaRPr>
          </a:p>
          <a:p>
            <a:pPr>
              <a:defRPr sz="4000" cap="all">
                <a:solidFill>
                  <a:srgbClr val="002060"/>
                </a:solidFill>
                <a:effectLst>
                  <a:outerShdw blurRad="25400" dist="38100" dir="14040000" rotWithShape="0">
                    <a:srgbClr val="000000">
                      <a:alpha val="25000"/>
                    </a:srgbClr>
                  </a:outerShdw>
                </a:effectLst>
                <a:latin typeface="Arial Unicode MS"/>
                <a:ea typeface="Arial Unicode MS"/>
                <a:cs typeface="Arial Unicode MS"/>
                <a:sym typeface="Arial Unicode MS"/>
              </a:defRPr>
            </a:pPr>
            <a:r>
              <a:rPr dirty="0"/>
              <a:t>EEG Biofeedback</a:t>
            </a:r>
            <a:r>
              <a:rPr lang="en-US" dirty="0"/>
              <a:t> </a:t>
            </a:r>
            <a:r>
              <a:rPr dirty="0"/>
              <a:t>/</a:t>
            </a:r>
            <a:r>
              <a:rPr lang="en-US" dirty="0"/>
              <a:t> </a:t>
            </a:r>
            <a:r>
              <a:rPr dirty="0" err="1"/>
              <a:t>Neurofeedback</a:t>
            </a:r>
            <a:endParaRPr dirty="0"/>
          </a:p>
        </p:txBody>
      </p:sp>
      <p:sp>
        <p:nvSpPr>
          <p:cNvPr id="184" name="Shape 184"/>
          <p:cNvSpPr/>
          <p:nvPr/>
        </p:nvSpPr>
        <p:spPr>
          <a:xfrm>
            <a:off x="107475" y="2904001"/>
            <a:ext cx="5711434" cy="2377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650506" lvl="1" indent="-269506">
              <a:spcBef>
                <a:spcPts val="600"/>
              </a:spcBef>
              <a:buSzPct val="100000"/>
              <a:buChar char="‣"/>
              <a:defRPr sz="2400" b="1">
                <a:solidFill>
                  <a:srgbClr val="002061"/>
                </a:solidFill>
                <a:effectLst>
                  <a:outerShdw blurRad="38100" dist="19050" dir="2700000" rotWithShape="0">
                    <a:srgbClr val="000000">
                      <a:alpha val="40000"/>
                    </a:srgbClr>
                  </a:outerShdw>
                </a:effectLst>
                <a:latin typeface="Century Gothic"/>
                <a:ea typeface="Century Gothic"/>
                <a:cs typeface="Century Gothic"/>
                <a:sym typeface="Century Gothic"/>
              </a:defRPr>
            </a:pPr>
            <a:r>
              <a:t>1950s Joseph Kamiya</a:t>
            </a:r>
          </a:p>
          <a:p>
            <a:pPr marL="650506" lvl="1" indent="-269506">
              <a:spcBef>
                <a:spcPts val="600"/>
              </a:spcBef>
              <a:buSzPct val="100000"/>
              <a:buChar char="‣"/>
              <a:defRPr sz="2400" b="1">
                <a:solidFill>
                  <a:srgbClr val="002061"/>
                </a:solidFill>
                <a:effectLst>
                  <a:outerShdw blurRad="38100" dist="19050" dir="2700000" rotWithShape="0">
                    <a:srgbClr val="000000">
                      <a:alpha val="40000"/>
                    </a:srgbClr>
                  </a:outerShdw>
                </a:effectLst>
                <a:latin typeface="Century Gothic"/>
                <a:ea typeface="Century Gothic"/>
                <a:cs typeface="Century Gothic"/>
                <a:sym typeface="Century Gothic"/>
              </a:defRPr>
            </a:pPr>
            <a:r>
              <a:t>1960s NASA – Barry Sterman accidentally found cats were seizure resistant after EEG biofeedback</a:t>
            </a:r>
            <a:br/>
            <a:r>
              <a:t>(no placebo effect)</a:t>
            </a:r>
          </a:p>
        </p:txBody>
      </p:sp>
      <p:pic>
        <p:nvPicPr>
          <p:cNvPr id="185" name="image2.png" descr="http://neurofeedback-training.info/wp-content/uploads/2012/08/happy-cat3.png"/>
          <p:cNvPicPr>
            <a:picLocks noChangeAspect="1"/>
          </p:cNvPicPr>
          <p:nvPr/>
        </p:nvPicPr>
        <p:blipFill>
          <a:blip r:embed="rId2">
            <a:extLst/>
          </a:blip>
          <a:stretch>
            <a:fillRect/>
          </a:stretch>
        </p:blipFill>
        <p:spPr>
          <a:xfrm>
            <a:off x="5969001" y="4936707"/>
            <a:ext cx="2436248" cy="1608941"/>
          </a:xfrm>
          <a:prstGeom prst="rect">
            <a:avLst/>
          </a:prstGeom>
          <a:ln w="12700">
            <a:miter lim="400000"/>
          </a:ln>
        </p:spPr>
      </p:pic>
      <p:grpSp>
        <p:nvGrpSpPr>
          <p:cNvPr id="188" name="Group 188"/>
          <p:cNvGrpSpPr/>
          <p:nvPr/>
        </p:nvGrpSpPr>
        <p:grpSpPr>
          <a:xfrm>
            <a:off x="5914434" y="2134116"/>
            <a:ext cx="5871558" cy="2796546"/>
            <a:chOff x="0" y="-1"/>
            <a:chExt cx="5871557" cy="2796545"/>
          </a:xfrm>
        </p:grpSpPr>
        <p:sp>
          <p:nvSpPr>
            <p:cNvPr id="186" name="Shape 186"/>
            <p:cNvSpPr/>
            <p:nvPr/>
          </p:nvSpPr>
          <p:spPr>
            <a:xfrm>
              <a:off x="-1" y="-2"/>
              <a:ext cx="5871558" cy="2796546"/>
            </a:xfrm>
            <a:prstGeom prst="rect">
              <a:avLst/>
            </a:prstGeom>
            <a:solidFill>
              <a:srgbClr val="F6CB75"/>
            </a:solidFill>
            <a:ln w="12700" cap="flat">
              <a:noFill/>
              <a:miter lim="400000"/>
            </a:ln>
            <a:effectLst/>
          </p:spPr>
          <p:txBody>
            <a:bodyPr wrap="square" lIns="45718" tIns="45718" rIns="45718" bIns="45718" numCol="1" anchor="t">
              <a:noAutofit/>
            </a:bodyPr>
            <a:lstStyle/>
            <a:p>
              <a:pPr>
                <a:lnSpc>
                  <a:spcPct val="120000"/>
                </a:lnSpc>
                <a:defRPr sz="2400" b="1">
                  <a:latin typeface="Century Gothic"/>
                  <a:ea typeface="Century Gothic"/>
                  <a:cs typeface="Century Gothic"/>
                  <a:sym typeface="Century Gothic"/>
                </a:defRPr>
              </a:pPr>
              <a:endParaRPr/>
            </a:p>
          </p:txBody>
        </p:sp>
        <p:sp>
          <p:nvSpPr>
            <p:cNvPr id="187" name="Shape 187"/>
            <p:cNvSpPr/>
            <p:nvPr/>
          </p:nvSpPr>
          <p:spPr>
            <a:xfrm>
              <a:off x="-1" y="-2"/>
              <a:ext cx="5871558" cy="2771138"/>
            </a:xfrm>
            <a:prstGeom prst="rect">
              <a:avLst/>
            </a:prstGeom>
            <a:noFill/>
            <a:ln w="101600" cap="flat">
              <a:solidFill>
                <a:srgbClr val="F6CB75"/>
              </a:solidFill>
              <a:prstDash val="solid"/>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marL="240631" indent="-240631">
                <a:lnSpc>
                  <a:spcPct val="120000"/>
                </a:lnSpc>
                <a:buSzPct val="100000"/>
                <a:buChar char="‣"/>
                <a:defRPr sz="2400" b="1">
                  <a:latin typeface="Century Gothic"/>
                  <a:ea typeface="Century Gothic"/>
                  <a:cs typeface="Century Gothic"/>
                  <a:sym typeface="Century Gothic"/>
                </a:defRPr>
              </a:pPr>
              <a:r>
                <a:t>FDA approved for relaxation and education</a:t>
              </a:r>
            </a:p>
            <a:p>
              <a:pPr marL="240631" indent="-240631">
                <a:lnSpc>
                  <a:spcPct val="120000"/>
                </a:lnSpc>
                <a:buSzPct val="100000"/>
                <a:buChar char="‣"/>
                <a:defRPr sz="2400" b="1">
                  <a:latin typeface="Century Gothic"/>
                  <a:ea typeface="Century Gothic"/>
                  <a:cs typeface="Century Gothic"/>
                  <a:sym typeface="Century Gothic"/>
                </a:defRPr>
              </a:pPr>
              <a:r>
                <a:t>More recently for ADD diagnosis</a:t>
              </a:r>
            </a:p>
            <a:p>
              <a:pPr marL="240631" indent="-240631">
                <a:lnSpc>
                  <a:spcPct val="120000"/>
                </a:lnSpc>
                <a:buSzPct val="100000"/>
                <a:buChar char="‣"/>
                <a:defRPr sz="2400" b="1">
                  <a:latin typeface="Century Gothic"/>
                  <a:ea typeface="Century Gothic"/>
                  <a:cs typeface="Century Gothic"/>
                  <a:sym typeface="Century Gothic"/>
                </a:defRPr>
              </a:pPr>
              <a:r>
                <a:t>Level One Best Support for ADD/ADHD by the American Academy of Pediatrics</a:t>
              </a:r>
            </a:p>
          </p:txBody>
        </p:sp>
      </p:grpSp>
      <p:sp>
        <p:nvSpPr>
          <p:cNvPr id="189" name="Shape 189"/>
          <p:cNvSpPr/>
          <p:nvPr/>
        </p:nvSpPr>
        <p:spPr>
          <a:xfrm>
            <a:off x="518465" y="2251284"/>
            <a:ext cx="4398881" cy="5105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spAutoFit/>
          </a:bodyPr>
          <a:lstStyle>
            <a:lvl1pPr>
              <a:defRPr sz="2400" cap="all">
                <a:solidFill>
                  <a:srgbClr val="002060"/>
                </a:solidFill>
                <a:effectLst>
                  <a:outerShdw blurRad="25400" dist="38100" dir="14040000" rotWithShape="0">
                    <a:srgbClr val="000000">
                      <a:alpha val="25000"/>
                    </a:srgbClr>
                  </a:outerShdw>
                </a:effectLst>
                <a:latin typeface="Arial Unicode MS"/>
                <a:ea typeface="Arial Unicode MS"/>
                <a:cs typeface="Arial Unicode MS"/>
                <a:sym typeface="Arial Unicode MS"/>
              </a:defRPr>
            </a:lvl1pPr>
          </a:lstStyle>
          <a:p>
            <a:r>
              <a:t>A very brief history</a:t>
            </a:r>
          </a:p>
        </p:txBody>
      </p:sp>
    </p:spTree>
  </p:cSld>
  <p:clrMapOvr>
    <a:masterClrMapping/>
  </p:clrMapOvr>
  <mc:AlternateContent xmlns:mc="http://schemas.openxmlformats.org/markup-compatibility/2006" xmlns:p14="http://schemas.microsoft.com/office/powerpoint/2010/main">
    <mc:Choice Requires="p14">
      <p:transition spd="slow" p14:dur="1200" advClick="0" advTm="8000">
        <p:push dir="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3.jpeg"/>
          <p:cNvPicPr>
            <a:picLocks noChangeAspect="1"/>
          </p:cNvPicPr>
          <p:nvPr/>
        </p:nvPicPr>
        <p:blipFill>
          <a:blip r:embed="rId2">
            <a:extLst/>
          </a:blip>
          <a:stretch>
            <a:fillRect/>
          </a:stretch>
        </p:blipFill>
        <p:spPr>
          <a:xfrm>
            <a:off x="6634022" y="0"/>
            <a:ext cx="5692324" cy="6930360"/>
          </a:xfrm>
          <a:prstGeom prst="rect">
            <a:avLst/>
          </a:prstGeom>
          <a:ln w="12700">
            <a:miter lim="400000"/>
          </a:ln>
        </p:spPr>
      </p:pic>
      <p:sp>
        <p:nvSpPr>
          <p:cNvPr id="192" name="Shape 192"/>
          <p:cNvSpPr/>
          <p:nvPr/>
        </p:nvSpPr>
        <p:spPr>
          <a:xfrm>
            <a:off x="2931030" y="5778348"/>
            <a:ext cx="3800108" cy="509099"/>
          </a:xfrm>
          <a:prstGeom prst="rect">
            <a:avLst/>
          </a:prstGeom>
          <a:ln w="12700">
            <a:miter lim="400000"/>
          </a:ln>
          <a:extLst>
            <a:ext uri="{C572A759-6A51-4108-AA02-DFA0A04FC94B}">
              <ma14:wrappingTextBoxFlag xmlns="" xmlns:ma14="http://schemas.microsoft.com/office/mac/drawingml/2011/main" val="1"/>
            </a:ext>
          </a:extLst>
        </p:spPr>
        <p:txBody>
          <a:bodyPr lIns="44999" tIns="44999" rIns="44999" bIns="44999">
            <a:spAutoFit/>
          </a:bodyPr>
          <a:lstStyle>
            <a:lvl1pPr>
              <a:defRPr sz="2400" cap="all">
                <a:solidFill>
                  <a:srgbClr val="002060"/>
                </a:solidFill>
                <a:effectLst>
                  <a:outerShdw blurRad="25400" dist="38100" dir="14040000" rotWithShape="0">
                    <a:srgbClr val="000000">
                      <a:alpha val="25000"/>
                    </a:srgbClr>
                  </a:outerShdw>
                </a:effectLst>
                <a:latin typeface="Arial Unicode MS"/>
                <a:ea typeface="Arial Unicode MS"/>
                <a:cs typeface="Arial Unicode MS"/>
                <a:sym typeface="Arial Unicode MS"/>
              </a:defRPr>
            </a:lvl1pPr>
          </a:lstStyle>
          <a:p>
            <a:r>
              <a:t> Dr. Daniel Amen</a:t>
            </a:r>
          </a:p>
        </p:txBody>
      </p:sp>
      <p:pic>
        <p:nvPicPr>
          <p:cNvPr id="193" name="image4.jpeg"/>
          <p:cNvPicPr>
            <a:picLocks noChangeAspect="1"/>
          </p:cNvPicPr>
          <p:nvPr/>
        </p:nvPicPr>
        <p:blipFill>
          <a:blip r:embed="rId3">
            <a:extLst/>
          </a:blip>
          <a:stretch>
            <a:fillRect/>
          </a:stretch>
        </p:blipFill>
        <p:spPr>
          <a:xfrm>
            <a:off x="527856" y="412060"/>
            <a:ext cx="5243554" cy="478933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advClick="0" advTm="8000">
        <p:wipe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body" sz="half" idx="1"/>
          </p:nvPr>
        </p:nvSpPr>
        <p:spPr>
          <a:xfrm>
            <a:off x="154814" y="1665466"/>
            <a:ext cx="6256919" cy="3234646"/>
          </a:xfrm>
          <a:prstGeom prst="rect">
            <a:avLst/>
          </a:prstGeom>
        </p:spPr>
        <p:txBody>
          <a:bodyPr/>
          <a:lstStyle/>
          <a:p>
            <a:pPr marL="695325" lvl="1" indent="-238125">
              <a:buChar char="‣"/>
            </a:pPr>
            <a:r>
              <a:t>Measurable Goals</a:t>
            </a:r>
          </a:p>
          <a:p>
            <a:pPr marL="695325" lvl="1" indent="-238125">
              <a:buChar char="‣"/>
            </a:pPr>
            <a:r>
              <a:t>Performance Game</a:t>
            </a:r>
          </a:p>
          <a:p>
            <a:pPr marL="695325" lvl="1" indent="-238125">
              <a:buChar char="‣"/>
            </a:pPr>
            <a:r>
              <a:t>Symptom Check List</a:t>
            </a:r>
          </a:p>
          <a:p>
            <a:pPr marL="695325" lvl="1" indent="-238125">
              <a:buChar char="‣"/>
            </a:pPr>
            <a:r>
              <a:t>90 question Evaluation</a:t>
            </a:r>
          </a:p>
        </p:txBody>
      </p:sp>
      <p:sp>
        <p:nvSpPr>
          <p:cNvPr id="196" name="Shape 196"/>
          <p:cNvSpPr>
            <a:spLocks noGrp="1"/>
          </p:cNvSpPr>
          <p:nvPr>
            <p:ph type="title"/>
          </p:nvPr>
        </p:nvSpPr>
        <p:spPr>
          <a:xfrm>
            <a:off x="628389" y="409803"/>
            <a:ext cx="6274969" cy="1773379"/>
          </a:xfrm>
          <a:prstGeom prst="rect">
            <a:avLst/>
          </a:prstGeom>
        </p:spPr>
        <p:txBody>
          <a:bodyPr/>
          <a:lstStyle/>
          <a:p>
            <a:pPr>
              <a:defRPr sz="4000"/>
            </a:pPr>
            <a:r>
              <a:t>First Contact </a:t>
            </a:r>
            <a:br/>
            <a:r>
              <a:t>with Provider</a:t>
            </a:r>
          </a:p>
        </p:txBody>
      </p:sp>
      <p:pic>
        <p:nvPicPr>
          <p:cNvPr id="197" name="image5.png"/>
          <p:cNvPicPr>
            <a:picLocks noChangeAspect="1"/>
          </p:cNvPicPr>
          <p:nvPr/>
        </p:nvPicPr>
        <p:blipFill>
          <a:blip r:embed="rId2">
            <a:extLst/>
          </a:blip>
          <a:stretch>
            <a:fillRect/>
          </a:stretch>
        </p:blipFill>
        <p:spPr>
          <a:xfrm>
            <a:off x="5289531" y="409803"/>
            <a:ext cx="6620151" cy="493753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658812" y="316281"/>
            <a:ext cx="9906001" cy="1227553"/>
          </a:xfrm>
          <a:prstGeom prst="rect">
            <a:avLst/>
          </a:prstGeom>
        </p:spPr>
        <p:txBody>
          <a:bodyPr/>
          <a:lstStyle>
            <a:lvl1pPr>
              <a:defRPr sz="4000"/>
            </a:lvl1pPr>
          </a:lstStyle>
          <a:p>
            <a:r>
              <a:t>Individualized Protocols</a:t>
            </a:r>
          </a:p>
        </p:txBody>
      </p:sp>
      <p:sp>
        <p:nvSpPr>
          <p:cNvPr id="200" name="Shape 200"/>
          <p:cNvSpPr>
            <a:spLocks noGrp="1"/>
          </p:cNvSpPr>
          <p:nvPr>
            <p:ph type="body" sz="half" idx="1"/>
          </p:nvPr>
        </p:nvSpPr>
        <p:spPr>
          <a:xfrm>
            <a:off x="217291" y="1088672"/>
            <a:ext cx="5597920" cy="5305670"/>
          </a:xfrm>
          <a:prstGeom prst="rect">
            <a:avLst/>
          </a:prstGeom>
        </p:spPr>
        <p:txBody>
          <a:bodyPr/>
          <a:lstStyle/>
          <a:p>
            <a:pPr marL="814387" lvl="1" indent="-244928">
              <a:buChar char="‣"/>
            </a:pPr>
            <a:r>
              <a:rPr dirty="0"/>
              <a:t>90 question functional evaluation</a:t>
            </a:r>
            <a:endParaRPr sz="2800" dirty="0">
              <a:solidFill>
                <a:srgbClr val="FFFFFF"/>
              </a:solidFill>
            </a:endParaRPr>
          </a:p>
          <a:p>
            <a:pPr lvl="2"/>
            <a:r>
              <a:rPr dirty="0" err="1"/>
              <a:t>Underarousal</a:t>
            </a:r>
            <a:endParaRPr sz="2800" dirty="0">
              <a:solidFill>
                <a:srgbClr val="FFFFFF"/>
              </a:solidFill>
            </a:endParaRPr>
          </a:p>
          <a:p>
            <a:pPr lvl="2"/>
            <a:r>
              <a:rPr dirty="0" err="1"/>
              <a:t>Overarousal</a:t>
            </a:r>
            <a:endParaRPr sz="2800" dirty="0">
              <a:solidFill>
                <a:srgbClr val="FFFFFF"/>
              </a:solidFill>
            </a:endParaRPr>
          </a:p>
          <a:p>
            <a:pPr lvl="2"/>
            <a:r>
              <a:rPr dirty="0"/>
              <a:t>Instabilities</a:t>
            </a:r>
            <a:endParaRPr sz="2200" dirty="0">
              <a:solidFill>
                <a:srgbClr val="292E35"/>
              </a:solidFill>
            </a:endParaRPr>
          </a:p>
          <a:p>
            <a:pPr lvl="2"/>
            <a:r>
              <a:rPr dirty="0" err="1"/>
              <a:t>Psychospiritual</a:t>
            </a:r>
            <a:r>
              <a:rPr dirty="0"/>
              <a:t> </a:t>
            </a:r>
            <a:endParaRPr lang="en-US" dirty="0"/>
          </a:p>
          <a:p>
            <a:pPr lvl="3"/>
            <a:r>
              <a:rPr dirty="0"/>
              <a:t>(Limbic dysregulation)</a:t>
            </a:r>
            <a:endParaRPr sz="2200" dirty="0">
              <a:solidFill>
                <a:srgbClr val="292E35"/>
              </a:solidFill>
            </a:endParaRPr>
          </a:p>
          <a:p>
            <a:pPr marL="814387" lvl="1" indent="-244928">
              <a:buChar char="‣"/>
            </a:pPr>
            <a:r>
              <a:rPr dirty="0"/>
              <a:t>Software uses algorithm to individualize protocol selection</a:t>
            </a:r>
            <a:br>
              <a:rPr dirty="0"/>
            </a:br>
            <a:endParaRPr dirty="0"/>
          </a:p>
        </p:txBody>
      </p:sp>
      <p:pic>
        <p:nvPicPr>
          <p:cNvPr id="201" name="image6.png"/>
          <p:cNvPicPr>
            <a:picLocks noChangeAspect="1"/>
          </p:cNvPicPr>
          <p:nvPr/>
        </p:nvPicPr>
        <p:blipFill>
          <a:blip r:embed="rId2">
            <a:extLst/>
          </a:blip>
          <a:stretch>
            <a:fillRect/>
          </a:stretch>
        </p:blipFill>
        <p:spPr>
          <a:xfrm>
            <a:off x="5888626" y="1419231"/>
            <a:ext cx="5913576" cy="3952242"/>
          </a:xfrm>
          <a:prstGeom prst="rect">
            <a:avLst/>
          </a:prstGeom>
          <a:ln w="12700">
            <a:miter lim="400000"/>
          </a:ln>
        </p:spPr>
      </p:pic>
    </p:spTree>
  </p:cSld>
  <p:clrMapOvr>
    <a:masterClrMapping/>
  </p:clrMapOvr>
  <p:transition spd="slow" advClick="0"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 name="Group 212"/>
          <p:cNvGrpSpPr/>
          <p:nvPr/>
        </p:nvGrpSpPr>
        <p:grpSpPr>
          <a:xfrm>
            <a:off x="2029488" y="200416"/>
            <a:ext cx="6846781" cy="6209271"/>
            <a:chOff x="0" y="0"/>
            <a:chExt cx="6846779" cy="6209270"/>
          </a:xfrm>
        </p:grpSpPr>
        <p:grpSp>
          <p:nvGrpSpPr>
            <p:cNvPr id="205" name="Group 205"/>
            <p:cNvGrpSpPr/>
            <p:nvPr/>
          </p:nvGrpSpPr>
          <p:grpSpPr>
            <a:xfrm>
              <a:off x="-1" y="0"/>
              <a:ext cx="2222984" cy="6209271"/>
              <a:chOff x="0" y="0"/>
              <a:chExt cx="2222982" cy="6209270"/>
            </a:xfrm>
          </p:grpSpPr>
          <p:sp>
            <p:nvSpPr>
              <p:cNvPr id="203" name="Shape 203"/>
              <p:cNvSpPr/>
              <p:nvPr/>
            </p:nvSpPr>
            <p:spPr>
              <a:xfrm>
                <a:off x="0" y="0"/>
                <a:ext cx="2222983" cy="6209271"/>
              </a:xfrm>
              <a:prstGeom prst="roundRect">
                <a:avLst>
                  <a:gd name="adj" fmla="val 7500"/>
                </a:avLst>
              </a:prstGeom>
              <a:solidFill>
                <a:srgbClr val="D4D4D4"/>
              </a:solidFill>
              <a:ln w="12700" cap="flat">
                <a:noFill/>
                <a:miter lim="400000"/>
              </a:ln>
              <a:effectLst/>
            </p:spPr>
            <p:txBody>
              <a:bodyPr wrap="square" lIns="45718" tIns="45718" rIns="45718" bIns="45718" numCol="1" anchor="t">
                <a:noAutofit/>
              </a:bodyPr>
              <a:lstStyle/>
              <a:p>
                <a:pPr defTabSz="914400">
                  <a:defRPr sz="1600">
                    <a:latin typeface="Century Gothic"/>
                    <a:ea typeface="Century Gothic"/>
                    <a:cs typeface="Century Gothic"/>
                    <a:sym typeface="Century Gothic"/>
                  </a:defRPr>
                </a:pPr>
                <a:endParaRPr/>
              </a:p>
            </p:txBody>
          </p:sp>
          <p:sp>
            <p:nvSpPr>
              <p:cNvPr id="204" name="Shape 204"/>
              <p:cNvSpPr/>
              <p:nvPr/>
            </p:nvSpPr>
            <p:spPr>
              <a:xfrm>
                <a:off x="48782" y="55087"/>
                <a:ext cx="2125418" cy="57810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defTabSz="914400">
                  <a:defRPr sz="3300" b="1">
                    <a:latin typeface="Century Gothic"/>
                    <a:ea typeface="Century Gothic"/>
                    <a:cs typeface="Century Gothic"/>
                    <a:sym typeface="Century Gothic"/>
                  </a:defRPr>
                </a:pPr>
                <a:r>
                  <a:t>Too Little</a:t>
                </a:r>
              </a:p>
              <a:p>
                <a:pPr defTabSz="914400">
                  <a:defRPr sz="2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Poor sleep, dissociation</a:t>
                </a:r>
              </a:p>
              <a:p>
                <a:pPr defTabSz="914400">
                  <a:lnSpc>
                    <a:spcPct val="120000"/>
                  </a:lnSpc>
                  <a:defRPr sz="1000" b="1">
                    <a:latin typeface="Century Gothic"/>
                    <a:ea typeface="Century Gothic"/>
                    <a:cs typeface="Century Gothic"/>
                    <a:sym typeface="Century Gothic"/>
                  </a:defRPr>
                </a:pPr>
                <a:endParaRPr/>
              </a:p>
              <a:p>
                <a:pPr defTabSz="914400">
                  <a:lnSpc>
                    <a:spcPct val="120000"/>
                  </a:lnSpc>
                  <a:defRPr sz="1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Robotic</a:t>
                </a:r>
              </a:p>
              <a:p>
                <a:pPr defTabSz="914400">
                  <a:lnSpc>
                    <a:spcPct val="120000"/>
                  </a:lnSpc>
                  <a:defRPr sz="1000" b="1">
                    <a:latin typeface="Century Gothic"/>
                    <a:ea typeface="Century Gothic"/>
                    <a:cs typeface="Century Gothic"/>
                    <a:sym typeface="Century Gothic"/>
                  </a:defRPr>
                </a:pPr>
                <a:endParaRPr/>
              </a:p>
              <a:p>
                <a:pPr defTabSz="914400">
                  <a:lnSpc>
                    <a:spcPct val="120000"/>
                  </a:lnSpc>
                  <a:defRPr sz="1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Exhaustion</a:t>
                </a:r>
              </a:p>
              <a:p>
                <a:pPr defTabSz="914400">
                  <a:lnSpc>
                    <a:spcPct val="120000"/>
                  </a:lnSpc>
                  <a:defRPr sz="1000" b="1">
                    <a:latin typeface="Century Gothic"/>
                    <a:ea typeface="Century Gothic"/>
                    <a:cs typeface="Century Gothic"/>
                    <a:sym typeface="Century Gothic"/>
                  </a:defRPr>
                </a:pPr>
                <a:endParaRPr/>
              </a:p>
              <a:p>
                <a:pPr defTabSz="914400">
                  <a:lnSpc>
                    <a:spcPct val="120000"/>
                  </a:lnSpc>
                  <a:defRPr sz="1000" b="1">
                    <a:latin typeface="Century Gothic"/>
                    <a:ea typeface="Century Gothic"/>
                    <a:cs typeface="Century Gothic"/>
                    <a:sym typeface="Century Gothic"/>
                  </a:defRPr>
                </a:pPr>
                <a:endParaRPr/>
              </a:p>
              <a:p>
                <a:pPr defTabSz="914400">
                  <a:lnSpc>
                    <a:spcPct val="120000"/>
                  </a:lnSpc>
                  <a:defRPr sz="1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Scattered, distracted</a:t>
                </a:r>
              </a:p>
              <a:p>
                <a:pPr defTabSz="914400">
                  <a:lnSpc>
                    <a:spcPct val="120000"/>
                  </a:lnSpc>
                  <a:defRPr sz="1000" b="1">
                    <a:latin typeface="Century Gothic"/>
                    <a:ea typeface="Century Gothic"/>
                    <a:cs typeface="Century Gothic"/>
                    <a:sym typeface="Century Gothic"/>
                  </a:defRPr>
                </a:pPr>
                <a:endParaRPr/>
              </a:p>
              <a:p>
                <a:pPr defTabSz="914400">
                  <a:lnSpc>
                    <a:spcPct val="120000"/>
                  </a:lnSpc>
                  <a:defRPr sz="1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Tired, depressed, unmotivated</a:t>
                </a:r>
              </a:p>
            </p:txBody>
          </p:sp>
        </p:grpSp>
        <p:grpSp>
          <p:nvGrpSpPr>
            <p:cNvPr id="208" name="Group 208"/>
            <p:cNvGrpSpPr/>
            <p:nvPr/>
          </p:nvGrpSpPr>
          <p:grpSpPr>
            <a:xfrm>
              <a:off x="2311898" y="0"/>
              <a:ext cx="2222983" cy="6209271"/>
              <a:chOff x="0" y="0"/>
              <a:chExt cx="2222982" cy="6209270"/>
            </a:xfrm>
          </p:grpSpPr>
          <p:sp>
            <p:nvSpPr>
              <p:cNvPr id="206" name="Shape 206"/>
              <p:cNvSpPr/>
              <p:nvPr/>
            </p:nvSpPr>
            <p:spPr>
              <a:xfrm>
                <a:off x="0" y="0"/>
                <a:ext cx="2222983" cy="6209271"/>
              </a:xfrm>
              <a:prstGeom prst="roundRect">
                <a:avLst>
                  <a:gd name="adj" fmla="val 7500"/>
                </a:avLst>
              </a:prstGeom>
              <a:solidFill>
                <a:srgbClr val="D4D4D4"/>
              </a:solidFill>
              <a:ln w="12700" cap="flat">
                <a:noFill/>
                <a:miter lim="400000"/>
              </a:ln>
              <a:effectLst/>
            </p:spPr>
            <p:txBody>
              <a:bodyPr wrap="square" lIns="45718" tIns="45718" rIns="45718" bIns="45718" numCol="1" anchor="t">
                <a:noAutofit/>
              </a:bodyPr>
              <a:lstStyle/>
              <a:p>
                <a:pPr defTabSz="914400">
                  <a:defRPr sz="1600">
                    <a:latin typeface="Century Gothic"/>
                    <a:ea typeface="Century Gothic"/>
                    <a:cs typeface="Century Gothic"/>
                    <a:sym typeface="Century Gothic"/>
                  </a:defRPr>
                </a:pPr>
                <a:endParaRPr/>
              </a:p>
            </p:txBody>
          </p:sp>
          <p:sp>
            <p:nvSpPr>
              <p:cNvPr id="207" name="Shape 207"/>
              <p:cNvSpPr/>
              <p:nvPr/>
            </p:nvSpPr>
            <p:spPr>
              <a:xfrm>
                <a:off x="48782" y="55086"/>
                <a:ext cx="2125418" cy="5415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defTabSz="914400">
                  <a:defRPr sz="3300" b="1">
                    <a:latin typeface="Century Gothic"/>
                    <a:ea typeface="Century Gothic"/>
                    <a:cs typeface="Century Gothic"/>
                    <a:sym typeface="Century Gothic"/>
                  </a:defRPr>
                </a:pPr>
                <a:r>
                  <a:t>Normal</a:t>
                </a:r>
              </a:p>
              <a:p>
                <a:pPr defTabSz="914400">
                  <a:defRPr sz="2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Restorative sleep</a:t>
                </a:r>
              </a:p>
              <a:p>
                <a:pPr defTabSz="914400">
                  <a:lnSpc>
                    <a:spcPct val="120000"/>
                  </a:lnSpc>
                  <a:defRPr sz="1000" b="1">
                    <a:latin typeface="Century Gothic"/>
                    <a:ea typeface="Century Gothic"/>
                    <a:cs typeface="Century Gothic"/>
                    <a:sym typeface="Century Gothic"/>
                  </a:defRPr>
                </a:pPr>
                <a:endParaRPr/>
              </a:p>
              <a:p>
                <a:pPr defTabSz="914400">
                  <a:lnSpc>
                    <a:spcPct val="120000"/>
                  </a:lnSpc>
                  <a:defRPr sz="1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Intuitive</a:t>
                </a:r>
              </a:p>
              <a:p>
                <a:pPr defTabSz="914400">
                  <a:lnSpc>
                    <a:spcPct val="120000"/>
                  </a:lnSpc>
                  <a:defRPr sz="1000" b="1">
                    <a:latin typeface="Century Gothic"/>
                    <a:ea typeface="Century Gothic"/>
                    <a:cs typeface="Century Gothic"/>
                    <a:sym typeface="Century Gothic"/>
                  </a:defRPr>
                </a:pPr>
                <a:endParaRPr/>
              </a:p>
              <a:p>
                <a:pPr defTabSz="914400">
                  <a:lnSpc>
                    <a:spcPct val="120000"/>
                  </a:lnSpc>
                  <a:defRPr sz="1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Peaceful, calm, relaxed</a:t>
                </a:r>
              </a:p>
              <a:p>
                <a:pPr defTabSz="914400">
                  <a:lnSpc>
                    <a:spcPct val="120000"/>
                  </a:lnSpc>
                  <a:defRPr sz="1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Present, ready for action</a:t>
                </a:r>
              </a:p>
              <a:p>
                <a:pPr marL="160420" indent="-160420" defTabSz="914400">
                  <a:lnSpc>
                    <a:spcPct val="120000"/>
                  </a:lnSpc>
                  <a:buSzPct val="100000"/>
                  <a:buChar char="•"/>
                  <a:defRPr sz="2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Focused in action</a:t>
                </a:r>
              </a:p>
            </p:txBody>
          </p:sp>
        </p:grpSp>
        <p:grpSp>
          <p:nvGrpSpPr>
            <p:cNvPr id="211" name="Group 211"/>
            <p:cNvGrpSpPr/>
            <p:nvPr/>
          </p:nvGrpSpPr>
          <p:grpSpPr>
            <a:xfrm>
              <a:off x="4623795" y="0"/>
              <a:ext cx="2222985" cy="6209271"/>
              <a:chOff x="0" y="0"/>
              <a:chExt cx="2222984" cy="6209270"/>
            </a:xfrm>
          </p:grpSpPr>
          <p:sp>
            <p:nvSpPr>
              <p:cNvPr id="209" name="Shape 209"/>
              <p:cNvSpPr/>
              <p:nvPr/>
            </p:nvSpPr>
            <p:spPr>
              <a:xfrm>
                <a:off x="0" y="0"/>
                <a:ext cx="2222985" cy="6209271"/>
              </a:xfrm>
              <a:prstGeom prst="roundRect">
                <a:avLst>
                  <a:gd name="adj" fmla="val 7500"/>
                </a:avLst>
              </a:prstGeom>
              <a:solidFill>
                <a:srgbClr val="D4D4D4"/>
              </a:solidFill>
              <a:ln w="12700" cap="flat">
                <a:noFill/>
                <a:miter lim="400000"/>
              </a:ln>
              <a:effectLst/>
            </p:spPr>
            <p:txBody>
              <a:bodyPr wrap="square" lIns="45718" tIns="45718" rIns="45718" bIns="45718" numCol="1" anchor="t">
                <a:noAutofit/>
              </a:bodyPr>
              <a:lstStyle/>
              <a:p>
                <a:pPr defTabSz="914400">
                  <a:defRPr sz="3300">
                    <a:latin typeface="Century Gothic"/>
                    <a:ea typeface="Century Gothic"/>
                    <a:cs typeface="Century Gothic"/>
                    <a:sym typeface="Century Gothic"/>
                  </a:defRPr>
                </a:pPr>
                <a:endParaRPr/>
              </a:p>
            </p:txBody>
          </p:sp>
          <p:sp>
            <p:nvSpPr>
              <p:cNvPr id="210" name="Shape 210"/>
              <p:cNvSpPr/>
              <p:nvPr/>
            </p:nvSpPr>
            <p:spPr>
              <a:xfrm>
                <a:off x="48783" y="55087"/>
                <a:ext cx="2125418" cy="54152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defTabSz="914400">
                  <a:defRPr sz="3300" b="1">
                    <a:latin typeface="Century Gothic"/>
                    <a:ea typeface="Century Gothic"/>
                    <a:cs typeface="Century Gothic"/>
                    <a:sym typeface="Century Gothic"/>
                  </a:defRPr>
                </a:pPr>
                <a:r>
                  <a:t>Too Much</a:t>
                </a:r>
              </a:p>
              <a:p>
                <a:pPr defTabSz="914400">
                  <a:defRPr sz="2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Depressed, sluggish</a:t>
                </a:r>
              </a:p>
              <a:p>
                <a:pPr defTabSz="914400">
                  <a:lnSpc>
                    <a:spcPct val="120000"/>
                  </a:lnSpc>
                  <a:defRPr sz="1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Fuzzy, foggy, daydreaming</a:t>
                </a:r>
              </a:p>
              <a:p>
                <a:pPr defTabSz="914400">
                  <a:lnSpc>
                    <a:spcPct val="120000"/>
                  </a:lnSpc>
                  <a:defRPr sz="1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Anxiety, hypervigilance</a:t>
                </a:r>
              </a:p>
              <a:p>
                <a:pPr defTabSz="914400">
                  <a:lnSpc>
                    <a:spcPct val="120000"/>
                  </a:lnSpc>
                  <a:defRPr sz="1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Depressed</a:t>
                </a:r>
              </a:p>
              <a:p>
                <a:pPr marL="160420" indent="-160420" defTabSz="914400">
                  <a:lnSpc>
                    <a:spcPct val="120000"/>
                  </a:lnSpc>
                  <a:buSzPct val="100000"/>
                  <a:buChar char="•"/>
                  <a:defRPr sz="1000" b="1">
                    <a:latin typeface="Century Gothic"/>
                    <a:ea typeface="Century Gothic"/>
                    <a:cs typeface="Century Gothic"/>
                    <a:sym typeface="Century Gothic"/>
                  </a:defRPr>
                </a:pPr>
                <a:endParaRPr/>
              </a:p>
              <a:p>
                <a:pPr marL="160420" indent="-160420" defTabSz="914400">
                  <a:lnSpc>
                    <a:spcPct val="120000"/>
                  </a:lnSpc>
                  <a:buSzPct val="100000"/>
                  <a:buChar char="•"/>
                  <a:defRPr sz="1000" b="1">
                    <a:latin typeface="Century Gothic"/>
                    <a:ea typeface="Century Gothic"/>
                    <a:cs typeface="Century Gothic"/>
                    <a:sym typeface="Century Gothic"/>
                  </a:defRPr>
                </a:pPr>
                <a:endParaRPr/>
              </a:p>
              <a:p>
                <a:pPr marL="160420" indent="-160420" defTabSz="914400">
                  <a:lnSpc>
                    <a:spcPct val="120000"/>
                  </a:lnSpc>
                  <a:buSzPct val="100000"/>
                  <a:buChar char="•"/>
                  <a:defRPr sz="1000" b="1">
                    <a:latin typeface="Century Gothic"/>
                    <a:ea typeface="Century Gothic"/>
                    <a:cs typeface="Century Gothic"/>
                    <a:sym typeface="Century Gothic"/>
                  </a:defRPr>
                </a:pPr>
                <a:endParaRPr/>
              </a:p>
              <a:p>
                <a:pPr marL="160420" indent="-160420" defTabSz="914400">
                  <a:lnSpc>
                    <a:spcPct val="120000"/>
                  </a:lnSpc>
                  <a:buSzPct val="100000"/>
                  <a:buChar char="•"/>
                  <a:defRPr sz="1000" b="1">
                    <a:latin typeface="Century Gothic"/>
                    <a:ea typeface="Century Gothic"/>
                    <a:cs typeface="Century Gothic"/>
                    <a:sym typeface="Century Gothic"/>
                  </a:defRPr>
                </a:pPr>
                <a:endParaRPr/>
              </a:p>
              <a:p>
                <a:pPr marL="160420" indent="-160420" defTabSz="914400">
                  <a:lnSpc>
                    <a:spcPct val="120000"/>
                  </a:lnSpc>
                  <a:buSzPct val="100000"/>
                  <a:buChar char="•"/>
                  <a:defRPr sz="2000" b="1">
                    <a:latin typeface="Century Gothic"/>
                    <a:ea typeface="Century Gothic"/>
                    <a:cs typeface="Century Gothic"/>
                    <a:sym typeface="Century Gothic"/>
                  </a:defRPr>
                </a:pPr>
                <a:r>
                  <a:t>Mind chatter, unable to relax</a:t>
                </a:r>
              </a:p>
            </p:txBody>
          </p:sp>
        </p:grpSp>
      </p:grpSp>
      <p:sp>
        <p:nvSpPr>
          <p:cNvPr id="213" name="Shape 213"/>
          <p:cNvSpPr/>
          <p:nvPr/>
        </p:nvSpPr>
        <p:spPr>
          <a:xfrm>
            <a:off x="341523" y="1080301"/>
            <a:ext cx="1572203" cy="3962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000" b="1">
                <a:solidFill>
                  <a:srgbClr val="002060"/>
                </a:solidFill>
                <a:latin typeface="Century Gothic"/>
                <a:ea typeface="Century Gothic"/>
                <a:cs typeface="Century Gothic"/>
                <a:sym typeface="Century Gothic"/>
              </a:defRPr>
            </a:lvl1pPr>
          </a:lstStyle>
          <a:p>
            <a:r>
              <a:t>Delta 1-4 Hz</a:t>
            </a:r>
          </a:p>
        </p:txBody>
      </p:sp>
      <p:sp>
        <p:nvSpPr>
          <p:cNvPr id="214" name="Shape 214"/>
          <p:cNvSpPr/>
          <p:nvPr/>
        </p:nvSpPr>
        <p:spPr>
          <a:xfrm>
            <a:off x="321186" y="2168911"/>
            <a:ext cx="1592542" cy="3962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000" b="1">
                <a:solidFill>
                  <a:srgbClr val="002060"/>
                </a:solidFill>
                <a:latin typeface="Century Gothic"/>
                <a:ea typeface="Century Gothic"/>
                <a:cs typeface="Century Gothic"/>
                <a:sym typeface="Century Gothic"/>
              </a:defRPr>
            </a:lvl1pPr>
          </a:lstStyle>
          <a:p>
            <a:r>
              <a:t>Theta 4-8 Hz</a:t>
            </a:r>
          </a:p>
        </p:txBody>
      </p:sp>
      <p:sp>
        <p:nvSpPr>
          <p:cNvPr id="215" name="Shape 215"/>
          <p:cNvSpPr/>
          <p:nvPr/>
        </p:nvSpPr>
        <p:spPr>
          <a:xfrm>
            <a:off x="134709" y="2912802"/>
            <a:ext cx="1805862" cy="3962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000" b="1">
                <a:solidFill>
                  <a:srgbClr val="002060"/>
                </a:solidFill>
                <a:latin typeface="Century Gothic"/>
                <a:ea typeface="Century Gothic"/>
                <a:cs typeface="Century Gothic"/>
                <a:sym typeface="Century Gothic"/>
              </a:defRPr>
            </a:lvl1pPr>
          </a:lstStyle>
          <a:p>
            <a:r>
              <a:t>Alpha 8-12 Hz</a:t>
            </a:r>
          </a:p>
        </p:txBody>
      </p:sp>
      <p:sp>
        <p:nvSpPr>
          <p:cNvPr id="216" name="Shape 216"/>
          <p:cNvSpPr/>
          <p:nvPr/>
        </p:nvSpPr>
        <p:spPr>
          <a:xfrm>
            <a:off x="221028" y="3823611"/>
            <a:ext cx="1719543" cy="3962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000" b="1">
                <a:solidFill>
                  <a:srgbClr val="002060"/>
                </a:solidFill>
                <a:latin typeface="Century Gothic"/>
                <a:ea typeface="Century Gothic"/>
                <a:cs typeface="Century Gothic"/>
                <a:sym typeface="Century Gothic"/>
              </a:defRPr>
            </a:lvl1pPr>
          </a:lstStyle>
          <a:p>
            <a:r>
              <a:t>SMR 12-15 Hz</a:t>
            </a:r>
          </a:p>
        </p:txBody>
      </p:sp>
      <p:sp>
        <p:nvSpPr>
          <p:cNvPr id="217" name="Shape 217"/>
          <p:cNvSpPr/>
          <p:nvPr/>
        </p:nvSpPr>
        <p:spPr>
          <a:xfrm>
            <a:off x="175264" y="4929677"/>
            <a:ext cx="1765306" cy="3962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000" b="1">
                <a:solidFill>
                  <a:srgbClr val="002060"/>
                </a:solidFill>
                <a:latin typeface="Century Gothic"/>
                <a:ea typeface="Century Gothic"/>
                <a:cs typeface="Century Gothic"/>
                <a:sym typeface="Century Gothic"/>
              </a:defRPr>
            </a:lvl1pPr>
          </a:lstStyle>
          <a:p>
            <a:r>
              <a:t>Beta 15-32 Hz</a:t>
            </a:r>
          </a:p>
        </p:txBody>
      </p:sp>
      <p:sp>
        <p:nvSpPr>
          <p:cNvPr id="218" name="Shape 218"/>
          <p:cNvSpPr/>
          <p:nvPr/>
        </p:nvSpPr>
        <p:spPr>
          <a:xfrm>
            <a:off x="9205239" y="680422"/>
            <a:ext cx="2794583" cy="3539426"/>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3200" b="1">
                <a:solidFill>
                  <a:srgbClr val="002060"/>
                </a:solidFill>
                <a:latin typeface="Century Gothic"/>
                <a:ea typeface="Century Gothic"/>
                <a:cs typeface="Century Gothic"/>
                <a:sym typeface="Century Gothic"/>
              </a:defRPr>
            </a:pPr>
            <a:r>
              <a:rPr dirty="0"/>
              <a:t>Brainwaves </a:t>
            </a:r>
          </a:p>
          <a:p>
            <a:pPr algn="ctr">
              <a:defRPr sz="3200" b="1">
                <a:solidFill>
                  <a:srgbClr val="002060"/>
                </a:solidFill>
                <a:latin typeface="Century Gothic"/>
                <a:ea typeface="Century Gothic"/>
                <a:cs typeface="Century Gothic"/>
                <a:sym typeface="Century Gothic"/>
              </a:defRPr>
            </a:pPr>
            <a:r>
              <a:rPr dirty="0"/>
              <a:t>in </a:t>
            </a:r>
            <a:endParaRPr lang="en-US" dirty="0"/>
          </a:p>
          <a:p>
            <a:pPr algn="ctr">
              <a:defRPr sz="3200" b="1">
                <a:solidFill>
                  <a:srgbClr val="002060"/>
                </a:solidFill>
                <a:latin typeface="Century Gothic"/>
                <a:ea typeface="Century Gothic"/>
                <a:cs typeface="Century Gothic"/>
                <a:sym typeface="Century Gothic"/>
              </a:defRPr>
            </a:pPr>
            <a:r>
              <a:rPr dirty="0"/>
              <a:t>Relation </a:t>
            </a:r>
            <a:endParaRPr lang="en-US" dirty="0"/>
          </a:p>
          <a:p>
            <a:pPr algn="ctr">
              <a:defRPr sz="3200" b="1">
                <a:solidFill>
                  <a:srgbClr val="002060"/>
                </a:solidFill>
                <a:latin typeface="Century Gothic"/>
                <a:ea typeface="Century Gothic"/>
                <a:cs typeface="Century Gothic"/>
                <a:sym typeface="Century Gothic"/>
              </a:defRPr>
            </a:pPr>
            <a:r>
              <a:rPr dirty="0"/>
              <a:t>to </a:t>
            </a:r>
            <a:endParaRPr lang="en-US" dirty="0"/>
          </a:p>
          <a:p>
            <a:pPr algn="ctr">
              <a:defRPr sz="3200" b="1">
                <a:solidFill>
                  <a:srgbClr val="002060"/>
                </a:solidFill>
                <a:latin typeface="Century Gothic"/>
                <a:ea typeface="Century Gothic"/>
                <a:cs typeface="Century Gothic"/>
                <a:sym typeface="Century Gothic"/>
              </a:defRPr>
            </a:pPr>
            <a:r>
              <a:rPr lang="en-US" dirty="0"/>
              <a:t>Thoughts, Feelings, &amp; Behaviors</a:t>
            </a:r>
          </a:p>
        </p:txBody>
      </p:sp>
    </p:spTree>
  </p:cSld>
  <p:clrMapOvr>
    <a:masterClrMapping/>
  </p:clrMapOvr>
  <mc:AlternateContent xmlns:mc="http://schemas.openxmlformats.org/markup-compatibility/2006" xmlns:p14="http://schemas.microsoft.com/office/powerpoint/2010/main">
    <mc:Choice Requires="p14">
      <p:transition spd="slow" p14:dur="1200" advClick="0" advTm="8000">
        <p:dissolv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body" sz="half" idx="1"/>
          </p:nvPr>
        </p:nvSpPr>
        <p:spPr>
          <a:xfrm>
            <a:off x="5750390" y="481034"/>
            <a:ext cx="6077640" cy="4784943"/>
          </a:xfrm>
          <a:prstGeom prst="rect">
            <a:avLst/>
          </a:prstGeom>
        </p:spPr>
        <p:txBody>
          <a:bodyPr lIns="139700" tIns="139700" rIns="139700" bIns="139700"/>
          <a:lstStyle/>
          <a:p>
            <a:pPr marL="280735" indent="-280735">
              <a:buClrTx/>
              <a:buFontTx/>
            </a:pPr>
            <a:r>
              <a:rPr dirty="0"/>
              <a:t>Electrodes are placed on the ears &amp; scalp, reading “real-time” EEG.</a:t>
            </a:r>
            <a:endParaRPr dirty="0">
              <a:solidFill>
                <a:srgbClr val="000000"/>
              </a:solidFill>
            </a:endParaRPr>
          </a:p>
          <a:p>
            <a:pPr marL="280736" indent="-280736">
              <a:buClrTx/>
              <a:buFontTx/>
            </a:pPr>
            <a:r>
              <a:rPr dirty="0"/>
              <a:t>Brainwaves are translated into </a:t>
            </a:r>
            <a:endParaRPr dirty="0">
              <a:solidFill>
                <a:srgbClr val="000000"/>
              </a:solidFill>
            </a:endParaRPr>
          </a:p>
          <a:p>
            <a:pPr marL="661736" lvl="1" indent="-280736">
              <a:buClrTx/>
              <a:buFontTx/>
            </a:pPr>
            <a:r>
              <a:rPr dirty="0"/>
              <a:t>Audio Feedback (sounds) and </a:t>
            </a:r>
            <a:endParaRPr dirty="0">
              <a:solidFill>
                <a:srgbClr val="000000"/>
              </a:solidFill>
            </a:endParaRPr>
          </a:p>
          <a:p>
            <a:pPr marL="661736" lvl="1" indent="-280736">
              <a:buClrTx/>
              <a:buFontTx/>
            </a:pPr>
            <a:r>
              <a:rPr dirty="0"/>
              <a:t>Visual Feedback (pictures).</a:t>
            </a:r>
            <a:endParaRPr dirty="0">
              <a:solidFill>
                <a:srgbClr val="000000"/>
              </a:solidFill>
            </a:endParaRPr>
          </a:p>
          <a:p>
            <a:pPr marL="280736" indent="-280736">
              <a:buClrTx/>
              <a:buFontTx/>
            </a:pPr>
            <a:r>
              <a:rPr dirty="0"/>
              <a:t>Feedback rewards desired frequency changes </a:t>
            </a:r>
            <a:endParaRPr dirty="0">
              <a:solidFill>
                <a:srgbClr val="000000"/>
              </a:solidFill>
            </a:endParaRPr>
          </a:p>
          <a:p>
            <a:pPr marL="280736" indent="-280736">
              <a:buClrTx/>
              <a:buFontTx/>
            </a:pPr>
            <a:r>
              <a:rPr dirty="0"/>
              <a:t>Amplifier calibrates at 60-80% reward</a:t>
            </a:r>
            <a:endParaRPr dirty="0">
              <a:solidFill>
                <a:srgbClr val="000000"/>
              </a:solidFill>
            </a:endParaRPr>
          </a:p>
          <a:p>
            <a:pPr marL="280736" indent="-280736">
              <a:buClrTx/>
              <a:buFontTx/>
            </a:pPr>
            <a:r>
              <a:rPr dirty="0"/>
              <a:t>Training </a:t>
            </a:r>
            <a:r>
              <a:rPr dirty="0" err="1"/>
              <a:t>neuro</a:t>
            </a:r>
            <a:r>
              <a:rPr dirty="0"/>
              <a:t>-networks for   efficiency and resiliency</a:t>
            </a:r>
          </a:p>
        </p:txBody>
      </p:sp>
      <p:pic>
        <p:nvPicPr>
          <p:cNvPr id="221" name="image7.png"/>
          <p:cNvPicPr>
            <a:picLocks noChangeAspect="1"/>
          </p:cNvPicPr>
          <p:nvPr/>
        </p:nvPicPr>
        <p:blipFill>
          <a:blip r:embed="rId2">
            <a:extLst/>
          </a:blip>
          <a:stretch>
            <a:fillRect/>
          </a:stretch>
        </p:blipFill>
        <p:spPr>
          <a:xfrm>
            <a:off x="255711" y="2037076"/>
            <a:ext cx="5469279" cy="3345380"/>
          </a:xfrm>
          <a:prstGeom prst="rect">
            <a:avLst/>
          </a:prstGeom>
          <a:ln w="12700">
            <a:miter lim="400000"/>
          </a:ln>
        </p:spPr>
      </p:pic>
      <p:sp>
        <p:nvSpPr>
          <p:cNvPr id="222" name="Shape 222"/>
          <p:cNvSpPr/>
          <p:nvPr/>
        </p:nvSpPr>
        <p:spPr>
          <a:xfrm>
            <a:off x="301941" y="5629107"/>
            <a:ext cx="5224419" cy="469262"/>
          </a:xfrm>
          <a:prstGeom prst="rect">
            <a:avLst/>
          </a:prstGeom>
          <a:gradFill>
            <a:gsLst>
              <a:gs pos="0">
                <a:schemeClr val="accent4">
                  <a:hueOff val="-264991"/>
                  <a:satOff val="26086"/>
                  <a:lumOff val="22116"/>
                </a:schemeClr>
              </a:gs>
              <a:gs pos="35000">
                <a:srgbClr val="FFECCC"/>
              </a:gs>
              <a:gs pos="100000">
                <a:schemeClr val="accent4">
                  <a:hueOff val="-348430"/>
                  <a:satOff val="26086"/>
                  <a:lumOff val="32268"/>
                </a:schemeClr>
              </a:gs>
            </a:gsLst>
            <a:lin ang="16200000"/>
          </a:gradFill>
          <a:ln>
            <a:solidFill>
              <a:srgbClr val="E5BC59"/>
            </a:solidFill>
          </a:ln>
          <a:extLst>
            <a:ext uri="{C572A759-6A51-4108-AA02-DFA0A04FC94B}">
              <ma14:wrappingTextBoxFlag xmlns="" xmlns:ma14="http://schemas.microsoft.com/office/mac/drawingml/2011/main" val="1"/>
            </a:ext>
          </a:extLst>
        </p:spPr>
        <p:txBody>
          <a:bodyPr lIns="45718" tIns="45718" rIns="45718" bIns="45718">
            <a:spAutoFit/>
          </a:bodyPr>
          <a:lstStyle/>
          <a:p>
            <a:pPr algn="ctr">
              <a:defRPr sz="2400" b="1">
                <a:latin typeface="Century Gothic"/>
                <a:ea typeface="Century Gothic"/>
                <a:cs typeface="Century Gothic"/>
                <a:sym typeface="Century Gothic"/>
              </a:defRPr>
            </a:pPr>
            <a:r>
              <a:t>No energy comes into the brain</a:t>
            </a:r>
            <a:r>
              <a:rPr>
                <a:solidFill>
                  <a:srgbClr val="606C7C"/>
                </a:solidFill>
              </a:rPr>
              <a:t>.</a:t>
            </a:r>
          </a:p>
        </p:txBody>
      </p:sp>
      <p:sp>
        <p:nvSpPr>
          <p:cNvPr id="223" name="Shape 223"/>
          <p:cNvSpPr>
            <a:spLocks noGrp="1"/>
          </p:cNvSpPr>
          <p:nvPr>
            <p:ph type="title"/>
          </p:nvPr>
        </p:nvSpPr>
        <p:spPr>
          <a:xfrm>
            <a:off x="539776" y="164440"/>
            <a:ext cx="4748749" cy="1905002"/>
          </a:xfrm>
          <a:prstGeom prst="rect">
            <a:avLst/>
          </a:prstGeom>
        </p:spPr>
        <p:txBody>
          <a:bodyPr/>
          <a:lstStyle>
            <a:lvl1pPr>
              <a:defRPr sz="4000"/>
            </a:lvl1pPr>
          </a:lstStyle>
          <a:p>
            <a:r>
              <a:t>How Does it Work?</a:t>
            </a:r>
          </a:p>
        </p:txBody>
      </p:sp>
    </p:spTree>
  </p:cSld>
  <p:clrMapOvr>
    <a:masterClrMapping/>
  </p:clrMapOvr>
  <mc:AlternateContent xmlns:mc="http://schemas.openxmlformats.org/markup-compatibility/2006" xmlns:p14="http://schemas.microsoft.com/office/powerpoint/2010/main">
    <mc:Choice Requires="p14">
      <p:transition spd="slow" p14:dur="1200" advClick="0" advTm="8000">
        <p:dissolv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body" sz="half" idx="1"/>
          </p:nvPr>
        </p:nvSpPr>
        <p:spPr>
          <a:xfrm>
            <a:off x="177799" y="924558"/>
            <a:ext cx="5561234" cy="5524606"/>
          </a:xfrm>
          <a:prstGeom prst="rect">
            <a:avLst/>
          </a:prstGeom>
        </p:spPr>
        <p:txBody>
          <a:bodyPr lIns="152400" tIns="152400" rIns="152400" bIns="152400"/>
          <a:lstStyle/>
          <a:p>
            <a:pPr marL="268604" indent="-268604" defTabSz="429768">
              <a:spcBef>
                <a:spcPts val="500"/>
              </a:spcBef>
              <a:defRPr sz="2256">
                <a:effectLst>
                  <a:outerShdw blurRad="35814" dist="17907" dir="2700000" rotWithShape="0">
                    <a:srgbClr val="000000">
                      <a:alpha val="40000"/>
                    </a:srgbClr>
                  </a:outerShdw>
                </a:effectLst>
              </a:defRPr>
            </a:pPr>
            <a:r>
              <a:rPr dirty="0"/>
              <a:t>Trainees </a:t>
            </a:r>
            <a:r>
              <a:rPr i="1" u="sng" dirty="0"/>
              <a:t>notice</a:t>
            </a:r>
            <a:r>
              <a:rPr i="1" dirty="0"/>
              <a:t> feedback</a:t>
            </a:r>
            <a:endParaRPr dirty="0">
              <a:solidFill>
                <a:srgbClr val="000000"/>
              </a:solidFill>
            </a:endParaRPr>
          </a:p>
          <a:p>
            <a:pPr marL="268604" indent="-268604" defTabSz="429768">
              <a:spcBef>
                <a:spcPts val="500"/>
              </a:spcBef>
              <a:defRPr sz="2256">
                <a:effectLst>
                  <a:outerShdw blurRad="35814" dist="17907" dir="2700000" rotWithShape="0">
                    <a:srgbClr val="000000">
                      <a:alpha val="40000"/>
                    </a:srgbClr>
                  </a:outerShdw>
                </a:effectLst>
              </a:defRPr>
            </a:pPr>
            <a:r>
              <a:rPr dirty="0"/>
              <a:t>Visual</a:t>
            </a:r>
            <a:endParaRPr dirty="0">
              <a:solidFill>
                <a:srgbClr val="000000"/>
              </a:solidFill>
            </a:endParaRPr>
          </a:p>
          <a:p>
            <a:pPr marL="698373" lvl="1" indent="-268604" defTabSz="429768">
              <a:spcBef>
                <a:spcPts val="500"/>
              </a:spcBef>
              <a:defRPr sz="2256">
                <a:effectLst>
                  <a:outerShdw blurRad="35814" dist="17907" dir="2700000" rotWithShape="0">
                    <a:srgbClr val="000000">
                      <a:alpha val="40000"/>
                    </a:srgbClr>
                  </a:outerShdw>
                </a:effectLst>
              </a:defRPr>
            </a:pPr>
            <a:r>
              <a:rPr lang="en-US" dirty="0"/>
              <a:t>F</a:t>
            </a:r>
            <a:r>
              <a:rPr dirty="0"/>
              <a:t>ractal images of EEG </a:t>
            </a:r>
            <a:endParaRPr dirty="0">
              <a:solidFill>
                <a:srgbClr val="000000"/>
              </a:solidFill>
            </a:endParaRPr>
          </a:p>
          <a:p>
            <a:pPr marL="1165446" lvl="2" indent="-268604" defTabSz="429768">
              <a:spcBef>
                <a:spcPts val="500"/>
              </a:spcBef>
              <a:defRPr sz="2256">
                <a:effectLst>
                  <a:outerShdw blurRad="35814" dist="17907" dir="2700000" rotWithShape="0">
                    <a:srgbClr val="000000">
                      <a:alpha val="40000"/>
                    </a:srgbClr>
                  </a:outerShdw>
                </a:effectLst>
              </a:defRPr>
            </a:pPr>
            <a:r>
              <a:rPr dirty="0"/>
              <a:t>40 frames per second</a:t>
            </a:r>
            <a:endParaRPr dirty="0">
              <a:solidFill>
                <a:srgbClr val="000000"/>
              </a:solidFill>
            </a:endParaRPr>
          </a:p>
          <a:p>
            <a:pPr marL="698373" lvl="1" indent="-268604" defTabSz="429768">
              <a:spcBef>
                <a:spcPts val="500"/>
              </a:spcBef>
              <a:defRPr sz="2256">
                <a:effectLst>
                  <a:outerShdw blurRad="35814" dist="17907" dir="2700000" rotWithShape="0">
                    <a:srgbClr val="000000">
                      <a:alpha val="40000"/>
                    </a:srgbClr>
                  </a:outerShdw>
                </a:effectLst>
              </a:defRPr>
            </a:pPr>
            <a:r>
              <a:rPr dirty="0"/>
              <a:t>“What Is and What Isn’t” bar </a:t>
            </a:r>
            <a:endParaRPr dirty="0">
              <a:solidFill>
                <a:srgbClr val="000000"/>
              </a:solidFill>
            </a:endParaRPr>
          </a:p>
          <a:p>
            <a:pPr marL="1165446" lvl="2" indent="-268604" defTabSz="429768">
              <a:spcBef>
                <a:spcPts val="500"/>
              </a:spcBef>
              <a:defRPr sz="2256">
                <a:effectLst>
                  <a:outerShdw blurRad="35814" dist="17907" dir="2700000" rotWithShape="0">
                    <a:srgbClr val="000000">
                      <a:alpha val="40000"/>
                    </a:srgbClr>
                  </a:outerShdw>
                </a:effectLst>
              </a:defRPr>
            </a:pPr>
            <a:r>
              <a:rPr dirty="0"/>
              <a:t>right click for body/mind awareness</a:t>
            </a:r>
            <a:endParaRPr sz="1692" dirty="0">
              <a:solidFill>
                <a:srgbClr val="000000"/>
              </a:solidFill>
            </a:endParaRPr>
          </a:p>
          <a:p>
            <a:pPr marL="698373" lvl="1" indent="-268604" defTabSz="429768">
              <a:spcBef>
                <a:spcPts val="500"/>
              </a:spcBef>
              <a:defRPr sz="2256">
                <a:effectLst>
                  <a:outerShdw blurRad="35814" dist="17907" dir="2700000" rotWithShape="0">
                    <a:srgbClr val="000000">
                      <a:alpha val="40000"/>
                    </a:srgbClr>
                  </a:outerShdw>
                </a:effectLst>
              </a:defRPr>
            </a:pPr>
            <a:r>
              <a:rPr dirty="0"/>
              <a:t>Points, Longest Hold Time</a:t>
            </a:r>
            <a:endParaRPr sz="1692" dirty="0">
              <a:solidFill>
                <a:srgbClr val="000000"/>
              </a:solidFill>
            </a:endParaRPr>
          </a:p>
          <a:p>
            <a:pPr marL="698373" lvl="1" indent="-268604" defTabSz="429768">
              <a:spcBef>
                <a:spcPts val="500"/>
              </a:spcBef>
              <a:defRPr sz="2256">
                <a:effectLst>
                  <a:outerShdw blurRad="35814" dist="17907" dir="2700000" rotWithShape="0">
                    <a:srgbClr val="000000">
                      <a:alpha val="40000"/>
                    </a:srgbClr>
                  </a:outerShdw>
                </a:effectLst>
              </a:defRPr>
            </a:pPr>
            <a:r>
              <a:rPr dirty="0"/>
              <a:t>Increase/Decrease: </a:t>
            </a:r>
            <a:endParaRPr dirty="0">
              <a:solidFill>
                <a:srgbClr val="000000"/>
              </a:solidFill>
            </a:endParaRPr>
          </a:p>
          <a:p>
            <a:pPr marL="1165446" lvl="2" indent="-268604" defTabSz="429768">
              <a:spcBef>
                <a:spcPts val="500"/>
              </a:spcBef>
              <a:defRPr sz="2256">
                <a:effectLst>
                  <a:outerShdw blurRad="35814" dist="17907" dir="2700000" rotWithShape="0">
                    <a:srgbClr val="000000">
                      <a:alpha val="40000"/>
                    </a:srgbClr>
                  </a:outerShdw>
                </a:effectLst>
              </a:defRPr>
            </a:pPr>
            <a:r>
              <a:rPr dirty="0"/>
              <a:t>Muscle Tension</a:t>
            </a:r>
            <a:endParaRPr dirty="0">
              <a:solidFill>
                <a:srgbClr val="000000"/>
              </a:solidFill>
            </a:endParaRPr>
          </a:p>
          <a:p>
            <a:pPr marL="1165446" lvl="2" indent="-268604" defTabSz="429768">
              <a:spcBef>
                <a:spcPts val="500"/>
              </a:spcBef>
              <a:defRPr sz="2256">
                <a:effectLst>
                  <a:outerShdw blurRad="35814" dist="17907" dir="2700000" rotWithShape="0">
                    <a:srgbClr val="000000">
                      <a:alpha val="40000"/>
                    </a:srgbClr>
                  </a:outerShdw>
                </a:effectLst>
              </a:defRPr>
            </a:pPr>
            <a:r>
              <a:rPr dirty="0"/>
              <a:t>Presence</a:t>
            </a:r>
            <a:endParaRPr dirty="0">
              <a:solidFill>
                <a:srgbClr val="000000"/>
              </a:solidFill>
            </a:endParaRPr>
          </a:p>
          <a:p>
            <a:pPr marL="698373" lvl="1" indent="-268604" defTabSz="429768">
              <a:spcBef>
                <a:spcPts val="500"/>
              </a:spcBef>
              <a:defRPr sz="2256">
                <a:effectLst>
                  <a:outerShdw blurRad="35814" dist="17907" dir="2700000" rotWithShape="0">
                    <a:srgbClr val="000000">
                      <a:alpha val="40000"/>
                    </a:srgbClr>
                  </a:outerShdw>
                </a:effectLst>
              </a:defRPr>
            </a:pPr>
            <a:r>
              <a:rPr dirty="0"/>
              <a:t>Progress bars at 2 minute breaks</a:t>
            </a:r>
          </a:p>
        </p:txBody>
      </p:sp>
      <p:pic>
        <p:nvPicPr>
          <p:cNvPr id="226" name="image8.png"/>
          <p:cNvPicPr>
            <a:picLocks noChangeAspect="1"/>
          </p:cNvPicPr>
          <p:nvPr/>
        </p:nvPicPr>
        <p:blipFill>
          <a:blip r:embed="rId2">
            <a:extLst/>
          </a:blip>
          <a:stretch>
            <a:fillRect/>
          </a:stretch>
        </p:blipFill>
        <p:spPr>
          <a:xfrm>
            <a:off x="5846225" y="552864"/>
            <a:ext cx="6065338" cy="4583155"/>
          </a:xfrm>
          <a:prstGeom prst="rect">
            <a:avLst/>
          </a:prstGeom>
          <a:ln w="12700">
            <a:miter lim="400000"/>
          </a:ln>
        </p:spPr>
      </p:pic>
      <p:sp>
        <p:nvSpPr>
          <p:cNvPr id="227" name="Shape 227"/>
          <p:cNvSpPr>
            <a:spLocks noGrp="1"/>
          </p:cNvSpPr>
          <p:nvPr>
            <p:ph type="title"/>
          </p:nvPr>
        </p:nvSpPr>
        <p:spPr>
          <a:xfrm>
            <a:off x="0" y="253999"/>
            <a:ext cx="5916831" cy="1051562"/>
          </a:xfrm>
          <a:prstGeom prst="rect">
            <a:avLst/>
          </a:prstGeom>
        </p:spPr>
        <p:txBody>
          <a:bodyPr/>
          <a:lstStyle>
            <a:lvl1pPr>
              <a:defRPr sz="4000"/>
            </a:lvl1pPr>
          </a:lstStyle>
          <a:p>
            <a:r>
              <a:t>  Training Sessions</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theme/theme1.xml><?xml version="1.0" encoding="utf-8"?>
<a:theme xmlns:a="http://schemas.openxmlformats.org/drawingml/2006/main" name="Mesh">
  <a:themeElements>
    <a:clrScheme name="Mesh">
      <a:dk1>
        <a:srgbClr val="000000"/>
      </a:dk1>
      <a:lt1>
        <a:srgbClr val="FFFFFF"/>
      </a:lt1>
      <a:dk2>
        <a:srgbClr val="A7A7A7"/>
      </a:dk2>
      <a:lt2>
        <a:srgbClr val="535353"/>
      </a:lt2>
      <a:accent1>
        <a:srgbClr val="6F6F6F"/>
      </a:accent1>
      <a:accent2>
        <a:srgbClr val="BFBFA5"/>
      </a:accent2>
      <a:accent3>
        <a:srgbClr val="DCD084"/>
      </a:accent3>
      <a:accent4>
        <a:srgbClr val="E7BF5F"/>
      </a:accent4>
      <a:accent5>
        <a:srgbClr val="E9A039"/>
      </a:accent5>
      <a:accent6>
        <a:srgbClr val="CF7133"/>
      </a:accent6>
      <a:hlink>
        <a:srgbClr val="0000FF"/>
      </a:hlink>
      <a:folHlink>
        <a:srgbClr val="FF00FF"/>
      </a:folHlink>
    </a:clrScheme>
    <a:fontScheme name="Mesh">
      <a:majorFont>
        <a:latin typeface="Helvetica"/>
        <a:ea typeface="Helvetica"/>
        <a:cs typeface="Helvetica"/>
      </a:majorFont>
      <a:minorFont>
        <a:latin typeface="Calibri"/>
        <a:ea typeface="Calibri"/>
        <a:cs typeface="Calibri"/>
      </a:minorFont>
    </a:fontScheme>
    <a:fmtScheme name="Mes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esh">
  <a:themeElements>
    <a:clrScheme name="Mesh">
      <a:dk1>
        <a:srgbClr val="000000"/>
      </a:dk1>
      <a:lt1>
        <a:srgbClr val="FFFFFF"/>
      </a:lt1>
      <a:dk2>
        <a:srgbClr val="A7A7A7"/>
      </a:dk2>
      <a:lt2>
        <a:srgbClr val="535353"/>
      </a:lt2>
      <a:accent1>
        <a:srgbClr val="6F6F6F"/>
      </a:accent1>
      <a:accent2>
        <a:srgbClr val="BFBFA5"/>
      </a:accent2>
      <a:accent3>
        <a:srgbClr val="DCD084"/>
      </a:accent3>
      <a:accent4>
        <a:srgbClr val="E7BF5F"/>
      </a:accent4>
      <a:accent5>
        <a:srgbClr val="E9A039"/>
      </a:accent5>
      <a:accent6>
        <a:srgbClr val="CF7133"/>
      </a:accent6>
      <a:hlink>
        <a:srgbClr val="0000FF"/>
      </a:hlink>
      <a:folHlink>
        <a:srgbClr val="FF00FF"/>
      </a:folHlink>
    </a:clrScheme>
    <a:fontScheme name="Mesh">
      <a:majorFont>
        <a:latin typeface="Helvetica"/>
        <a:ea typeface="Helvetica"/>
        <a:cs typeface="Helvetica"/>
      </a:majorFont>
      <a:minorFont>
        <a:latin typeface="Calibri"/>
        <a:ea typeface="Calibri"/>
        <a:cs typeface="Calibri"/>
      </a:minorFont>
    </a:fontScheme>
    <a:fmtScheme name="Mes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226</TotalTime>
  <Words>1162</Words>
  <Application>Microsoft Office PowerPoint</Application>
  <PresentationFormat>Custom</PresentationFormat>
  <Paragraphs>306</Paragraphs>
  <Slides>25</Slides>
  <Notes>1</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Mesh</vt:lpstr>
      <vt:lpstr>PowerPoint Presentation</vt:lpstr>
      <vt:lpstr>TaCtical brain training</vt:lpstr>
      <vt:lpstr>PowerPoint Presentation</vt:lpstr>
      <vt:lpstr>PowerPoint Presentation</vt:lpstr>
      <vt:lpstr>First Contact  with Provider</vt:lpstr>
      <vt:lpstr>Individualized Protocols</vt:lpstr>
      <vt:lpstr>PowerPoint Presentation</vt:lpstr>
      <vt:lpstr>How Does it Work?</vt:lpstr>
      <vt:lpstr>  Training Sessions</vt:lpstr>
      <vt:lpstr>Audio feedback</vt:lpstr>
      <vt:lpstr>Thirty (30) sessions average  to stabilize goals</vt:lpstr>
      <vt:lpstr>Progress and Stabilization</vt:lpstr>
      <vt:lpstr>Composure Under  Pressure</vt:lpstr>
      <vt:lpstr> Trauma resiliency in afghanistan</vt:lpstr>
      <vt:lpstr>Trauma Resiliency at its root: The Brain</vt:lpstr>
      <vt:lpstr>PowerPoint Presentation</vt:lpstr>
      <vt:lpstr>Post-traumatic stress recovery</vt:lpstr>
      <vt:lpstr>Addiction  Recovery </vt:lpstr>
      <vt:lpstr>Prevention of Suicides  and family violence</vt:lpstr>
      <vt:lpstr>Resolving sleep issues </vt:lpstr>
      <vt:lpstr>Stabilization after Head injuries  </vt:lpstr>
      <vt:lpstr>Elimination of Barriers  to care including  silence and stigma</vt:lpstr>
      <vt:lpstr>PowerPoint Presentation</vt:lpstr>
      <vt:lpstr>TRAIN Trauma Resiliency  and Integrated  neurotrainer Program</vt:lpstr>
      <vt:lpstr>Neurofeedback:  It’s a no brainer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TaCtical brain training</dc:title>
  <dc:creator>Ernestina Buck</dc:creator>
  <cp:lastModifiedBy>Paula Brazil</cp:lastModifiedBy>
  <cp:revision>37</cp:revision>
  <dcterms:modified xsi:type="dcterms:W3CDTF">2017-09-15T14:16:18Z</dcterms:modified>
</cp:coreProperties>
</file>