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ira Sans" panose="020B0604020202020204" charset="0"/>
      <p:regular r:id="rId37"/>
      <p:bold r:id="rId38"/>
      <p:italic r:id="rId39"/>
      <p:boldItalic r:id="rId40"/>
    </p:embeddedFont>
    <p:embeddedFont>
      <p:font typeface="Fira Sans Light" panose="020B0604020202020204" charset="0"/>
      <p:regular r:id="rId41"/>
      <p:bold r:id="rId42"/>
      <p:italic r:id="rId43"/>
      <p:boldItalic r:id="rId44"/>
    </p:embeddedFont>
    <p:embeddedFont>
      <p:font typeface="Fira Sans Medium" panose="020B0604020202020204" charset="0"/>
      <p:regular r:id="rId45"/>
      <p:bold r:id="rId46"/>
      <p:italic r:id="rId47"/>
      <p:boldItalic r:id="rId48"/>
    </p:embeddedFont>
    <p:embeddedFont>
      <p:font typeface="Fira Sans SemiBold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3145ffff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83145ffff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3145ffff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3145ffff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3145ffffa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83145ffff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3145ffff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83145ffff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33fad567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33fad567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33fad56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33fad56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b33fad567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b33fad567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b33fad567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b33fad567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3145ffffa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83145ffffa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3145ffffa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Passive oxygen insufflation is performed with chest compressions for cardiac causes of cardiac arrest (witnessed collapse) </a:t>
            </a:r>
            <a:endParaRPr dirty="0"/>
          </a:p>
        </p:txBody>
      </p:sp>
      <p:sp>
        <p:nvSpPr>
          <p:cNvPr id="213" name="Google Shape;213;g83145ffff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2fd3599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2fd3599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3145ffffa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83145ffffa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3145ffffa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83145ffffa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3145ffff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83145ffff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3145ffffa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00"/>
                </a:highlight>
              </a:rPr>
              <a:t>Include still?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45" name="Google Shape;245;g83145ffffa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3145ffffa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3145ffffa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b33fad567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b33fad567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3145ffffa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3145ffffa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3145ffffa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83145ffffa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3145ffffa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3145ffffa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3145ffffa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83145ffffa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33fad56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b33fad56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3db56c19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3db56c19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3145ffff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83145ffff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3145fff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83145fff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3145ffff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83145ffff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3145ffff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83145fff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3145ffff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3145ffffa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ww.azdhs.gov/documents/preparedness/epidemiology-disease-control/infectious-disease-epidemiology/novel-coronavirus/ems-911-resources/example-ems-scripting-for-treat-and-refer-3_31_20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dhs.gov/documents/preparedness/epidemiology-disease-control/infectious-disease-epidemiology/novel-coronavirus/ems-911-resources/patient-education-handout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926750" y="1325454"/>
            <a:ext cx="74265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COVID-19 EMS Patient Screening &amp; Training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Bureau of EMS &amp; Trauma System</a:t>
            </a:r>
            <a:endParaRPr sz="19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July 6, 2020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00" y="4226006"/>
            <a:ext cx="3478743" cy="770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Other Patient Screening Questions</a:t>
            </a:r>
            <a:endParaRPr sz="30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977400" y="1186250"/>
            <a:ext cx="78108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Have you been exposed to anyone diagnosed with COVID-19?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Has anyone in your [facility] been diagnosed with </a:t>
            </a: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COVID-19?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you work in a high-risk area?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</a:pP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Healthcare (hospital, urgent care, doctor’s office, nursing home)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</a:pP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Fire, EMS, or law enforcement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</a:pP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Congregate setting (prison, residential facility for older adults, nursing home)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Have you been tested for COVID-19?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</a:pP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If so, do you have the result yet?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COVID-19 Guideline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Significant change in clinical practice from conventional to contingency/crisis standard of care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Approved by Arizona State Disaster Medical Advisory Committee (SDMAC)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Goal is to protect EMS personnel who may lack sufficient PPE, maintain prehospital workforce, and allow safe transfer of care at the receiving facility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Updated version approved by ADHS 7/7/2020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600" y="188475"/>
            <a:ext cx="3429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4029975" y="3976475"/>
            <a:ext cx="1037400" cy="51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8285150" y="1760775"/>
            <a:ext cx="659100" cy="33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8261300" y="2553325"/>
            <a:ext cx="682800" cy="33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Why the change in patient management?</a:t>
            </a:r>
            <a:endParaRPr sz="28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977400" y="1186250"/>
            <a:ext cx="78108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Goal is to eliminate or reduce the risk of aerosolization of COVID-19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The following procedures are associated with aerosolization: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SVN	treatments (albuterol and atrovent)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BVM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Endotracheal intubation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CPR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High-flow oxygen via non-rebreather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Supraglottic airway placement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There are things you can do to limit your exposure risk!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Does this apply to all patients?</a:t>
            </a:r>
            <a:endParaRPr sz="28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977400" y="1186250"/>
            <a:ext cx="78108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If the patient resides in a congregate care setting, assume they have been exposed to </a:t>
            </a: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Due to the widespread community spread of COVID-19 in many parts of Arizona, you should assume that most patients you encounter who are symptomatic have COVID-19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Stabilizing Measure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5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Fira Sans"/>
              <a:buAutoNum type="arabicPeriod"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Perform all basic and advanced airway procedure in enhanced PPE **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• Administer oxygen (NC preferred) and titrate to SaO</a:t>
            </a:r>
            <a:r>
              <a:rPr lang="en-US" sz="1500" baseline="-25000" dirty="0"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 of </a:t>
            </a:r>
            <a:r>
              <a:rPr lang="en-US" sz="1500" u="sng" dirty="0">
                <a:latin typeface="Fira Sans"/>
                <a:ea typeface="Fira Sans"/>
                <a:cs typeface="Fira Sans"/>
                <a:sym typeface="Fira Sans"/>
              </a:rPr>
              <a:t>&gt;</a:t>
            </a: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 88%, using ≤ 6LPM O</a:t>
            </a:r>
            <a:r>
              <a:rPr lang="en-US" sz="1500" baseline="-25000" dirty="0"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• Avoid high flow oxygen.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• Place surgical mask over nasal cannula or oxygen mask.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Fira Sans"/>
              <a:buAutoNum type="arabicPeriod"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Obtain IV/IO access as indicated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Fira Sans"/>
              <a:buAutoNum type="arabicPeriod"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Administer IVF only to treat shock (SBP &lt;90)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Fira Sans"/>
              <a:buAutoNum type="arabicPeriod"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Modify standard guidelines</a:t>
            </a:r>
            <a:r>
              <a:rPr lang="en-US" sz="1500" dirty="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to minimize aerosolization of the virus.*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Fira Sans"/>
              <a:buAutoNum type="arabicPeriod"/>
            </a:pP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When available, insert viral filter between BVM/SGA/ETT and bag/ventilator</a:t>
            </a:r>
            <a:endParaRPr sz="15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New language added includes emphasizing the use of viral filters when available</a:t>
            </a:r>
            <a:endParaRPr sz="1800" dirty="0"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 Considerations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eriod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Transport to the closest appropriate receiving facility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eriod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Provide receiving facility notification: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•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“Possible COVID-19” and Primary Symptoms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•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If any aerosolizing measures (SVN, CPAP, BVM, CPR) are in use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•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If a patient is not transported, provide strict follow-up or call back instructions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highlight>
                <a:srgbClr val="FFFF00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Key addition is the emphasis on strict follow-up or call back instructions for any patient not transported.  Some of these patients may worsen, and it is critical that they understand when to access 911 services again. 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505212"/>
            <a:ext cx="1114211" cy="4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Fira Sans"/>
                <a:ea typeface="Fira Sans"/>
                <a:cs typeface="Fira Sans"/>
                <a:sym typeface="Fira Sans"/>
              </a:rPr>
              <a:t>EMS COVID-19 Medication Changes</a:t>
            </a:r>
            <a:r>
              <a:rPr lang="en-US" sz="3200" b="1" u="sng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32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u="sng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No nebulizer use for patients with likely COVID-19, when nebulizer is absolutely necessary, </a:t>
            </a:r>
            <a:r>
              <a:rPr lang="en-US" sz="1800" u="sng" dirty="0">
                <a:latin typeface="Fira Sans"/>
                <a:ea typeface="Fira Sans"/>
                <a:cs typeface="Fira Sans"/>
                <a:sym typeface="Fira Sans"/>
              </a:rPr>
              <a:t>administer in open air space and discontinue prior to entering any enclosed space, including hospital hallways.</a:t>
            </a:r>
            <a:endParaRPr sz="1800" u="sng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Consider using patient's own MDI, 1-2 puffs every 5 minutes.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Administer 0.3 mg of IM epinephrine, 1mg/1mL, no more than once every 20 minutes, if needed for respiratory distress, use caution in patients over the age of 50 or with known cardiac disease.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Nebulizers (SVNs) place all EMS personnel, bystanders, and hospital personnel at risk for exposure to aerosolized particles.  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Fira Sans"/>
                <a:ea typeface="Fira Sans"/>
                <a:cs typeface="Fira Sans"/>
                <a:sym typeface="Fira Sans"/>
              </a:rPr>
              <a:t>Noninvasive Positive Pressure Ventilation (NIPPV):  CPAP and BiPAP </a:t>
            </a:r>
            <a:endParaRPr sz="3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457200" y="1257625"/>
            <a:ext cx="8229600" cy="33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Avoid CPAP/BIPAP unless absolutely necessary and discontinue prior to entry into a public space, including hospital hallways.  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If viral filter is available, place between the mask and oxygen delivery port.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64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6" name="Google Shape;196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581412"/>
            <a:ext cx="1114211" cy="4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513" y="2834363"/>
            <a:ext cx="15144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843" y="2509300"/>
            <a:ext cx="2705776" cy="21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5739450" y="4365925"/>
            <a:ext cx="17475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Viral Filter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01" name="Google Shape;201;p30"/>
          <p:cNvCxnSpPr/>
          <p:nvPr/>
        </p:nvCxnSpPr>
        <p:spPr>
          <a:xfrm flipH="1">
            <a:off x="3929125" y="3080175"/>
            <a:ext cx="987300" cy="6219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Advanced Airway Management</a:t>
            </a: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977400" y="1186250"/>
            <a:ext cx="7810800" cy="3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Char char="●"/>
            </a:pPr>
            <a:r>
              <a:rPr lang="en-US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Early RSI is not recommended in the prehospital setting.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Char char="●"/>
            </a:pPr>
            <a:r>
              <a:rPr lang="en-US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Avoid endotracheal intubation and high flow O</a:t>
            </a:r>
            <a:r>
              <a:rPr lang="en-US" sz="1600" b="1" baseline="-25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-US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Char char="●"/>
            </a:pPr>
            <a:r>
              <a:rPr lang="en-US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Insertion of supraglottic airways (SGA) is preferred.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Char char="●"/>
            </a:pPr>
            <a:r>
              <a:rPr lang="en-US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Passive oxygenation during cardiac arrest may be achieved with a SGA device with viral filter if available.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Char char="●"/>
            </a:pPr>
            <a:r>
              <a:rPr lang="en-US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When ventilation is necessary, agencies should use available devices to limit exposure to aerosolized particles (examples: viral filters, etc.)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3875" y="3284900"/>
            <a:ext cx="2149800" cy="17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/>
        </p:nvSpPr>
        <p:spPr>
          <a:xfrm>
            <a:off x="890826" y="268056"/>
            <a:ext cx="7189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Why the recommendation for the Supraglottic Airways (SGA) </a:t>
            </a:r>
            <a:endParaRPr sz="2400" baseline="30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endParaRPr sz="2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" name="Google Shape;216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/>
        </p:nvSpPr>
        <p:spPr>
          <a:xfrm>
            <a:off x="543221" y="1130911"/>
            <a:ext cx="8243940" cy="32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600" dirty="0">
                <a:latin typeface="Fira Sans"/>
                <a:ea typeface="Fira Sans"/>
                <a:cs typeface="Fira Sans"/>
                <a:sym typeface="Fira Sans"/>
              </a:rPr>
              <a:t>Placement is rapid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Much shorter time to adequate placement in comparison to ETT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600" dirty="0">
                <a:latin typeface="Fira Sans"/>
                <a:ea typeface="Fira Sans"/>
                <a:cs typeface="Fira Sans"/>
                <a:sym typeface="Fira Sans"/>
              </a:rPr>
              <a:t>Limited time-frame for higher risk exposure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Once in place, risk is decreased, unlike BVM which is ongoing</a:t>
            </a:r>
            <a:endParaRPr lang="en-US"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3" indent="-342900">
              <a:lnSpc>
                <a:spcPct val="150000"/>
              </a:lnSpc>
              <a:buSzPts val="1800"/>
              <a:buFont typeface="Fira Sans"/>
              <a:buChar char="●"/>
            </a:pPr>
            <a:r>
              <a:rPr lang="en-US" sz="1600" dirty="0">
                <a:latin typeface="Fira Sans"/>
                <a:ea typeface="Fira Sans"/>
                <a:cs typeface="Fira Sans"/>
                <a:sym typeface="Fira Sans"/>
              </a:rPr>
              <a:t>For agencies preforming passive oxygenation as part of their out-of-hospital cardiac arrest protocol: </a:t>
            </a:r>
          </a:p>
          <a:p>
            <a:pPr marL="285750" lvl="8" indent="-1714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latin typeface="Fira Sans" panose="020B0604020202020204" charset="0"/>
              </a:rPr>
              <a:t>The </a:t>
            </a:r>
            <a:r>
              <a:rPr lang="en-US" sz="1200" dirty="0" err="1">
                <a:latin typeface="Fira Sans" panose="020B0604020202020204" charset="0"/>
              </a:rPr>
              <a:t>i</a:t>
            </a:r>
            <a:r>
              <a:rPr lang="en-US" sz="1200" dirty="0">
                <a:latin typeface="Fira Sans" panose="020B0604020202020204" charset="0"/>
              </a:rPr>
              <a:t>-gel® allows for passive oxygenation at 8 LPM through a separate passive O2 port.  </a:t>
            </a:r>
          </a:p>
          <a:p>
            <a:pPr marL="285750" lvl="7" indent="-1714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latin typeface="Fira Sans" panose="020B0604020202020204" charset="0"/>
              </a:rPr>
              <a:t>King® airways do not have a separate port for passive oxygenation port and will need to be connected to self inflating bag connected to oxygen source.  </a:t>
            </a:r>
          </a:p>
          <a:p>
            <a:pPr marL="285750" lvl="7" indent="-1714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latin typeface="Fira Sans" panose="020B0604020202020204" charset="0"/>
              </a:rPr>
              <a:t>Both methods can be used with viral filter for passive oxygen insufflation.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Goal of Training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640"/>
              </a:spcBef>
              <a:spcAft>
                <a:spcPts val="0"/>
              </a:spcAft>
              <a:buSzPts val="1900"/>
              <a:buFont typeface="Fira Sans"/>
              <a:buChar char="•"/>
            </a:pPr>
            <a:r>
              <a:rPr lang="en-US" sz="1900" dirty="0">
                <a:latin typeface="Fira Sans"/>
                <a:ea typeface="Fira Sans"/>
                <a:cs typeface="Fira Sans"/>
                <a:sym typeface="Fira Sans"/>
              </a:rPr>
              <a:t>This is an optional training to assist agencies in implementation of treat and keep home, treat and refer, and COVID-specific EMS guidelines</a:t>
            </a:r>
            <a:endParaRPr sz="19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Fira Sans"/>
              <a:buChar char="•"/>
            </a:pPr>
            <a:r>
              <a:rPr lang="en-US" sz="1900" dirty="0">
                <a:latin typeface="Fira Sans"/>
                <a:ea typeface="Fira Sans"/>
                <a:cs typeface="Fira Sans"/>
                <a:sym typeface="Fira Sans"/>
              </a:rPr>
              <a:t>The decision regarding if and when to implement these guidelines should be made in coordination with your agency’s Administrative Medical Director and/or Base Hospital</a:t>
            </a:r>
            <a:endParaRPr sz="19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Fira Sans"/>
              <a:buChar char="•"/>
            </a:pPr>
            <a:r>
              <a:rPr lang="en-US" sz="1900" dirty="0">
                <a:latin typeface="Fira Sans"/>
                <a:ea typeface="Fira Sans"/>
                <a:cs typeface="Fira Sans"/>
                <a:sym typeface="Fira Sans"/>
              </a:rPr>
              <a:t>It is critical to determine the incidence of COVID-19 in your community, the EMS call volumes, and hospital ED/inpatient bed availability/status when determining whether or not to implement these guidelines</a:t>
            </a:r>
            <a:endParaRPr sz="19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/>
        </p:nvSpPr>
        <p:spPr>
          <a:xfrm>
            <a:off x="542975" y="557975"/>
            <a:ext cx="78582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Suspected COVID-19 &amp; Oxygen Administration Summary </a:t>
            </a:r>
            <a:endParaRPr sz="2600" baseline="30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977400" y="1492100"/>
            <a:ext cx="78108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Administer oxygen sparingly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Nasal cannula at maximum 6 </a:t>
            </a:r>
            <a:r>
              <a:rPr lang="en-US" sz="1800" dirty="0" err="1">
                <a:latin typeface="Fira Sans"/>
                <a:ea typeface="Fira Sans"/>
                <a:cs typeface="Fira Sans"/>
                <a:sym typeface="Fira Sans"/>
              </a:rPr>
              <a:t>lpm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Maintain SpO2 &gt; 88%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Place surgical mask over nasal cannula or oxygen mask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 SemiBold"/>
                <a:ea typeface="Fira Sans SemiBold"/>
                <a:cs typeface="Fira Sans SemiBold"/>
                <a:sym typeface="Fira Sans SemiBold"/>
              </a:rPr>
              <a:t>Do not use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 non-rebreather mask at 15 </a:t>
            </a:r>
            <a:r>
              <a:rPr lang="en-US" sz="1800" dirty="0" err="1">
                <a:latin typeface="Fira Sans"/>
                <a:ea typeface="Fira Sans"/>
                <a:cs typeface="Fira Sans"/>
                <a:sym typeface="Fira Sans"/>
              </a:rPr>
              <a:t>lpm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 (risk of aerosolization)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Avoid RSI and intubation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Suspected COVID-19 &amp; Wheezing</a:t>
            </a:r>
            <a:endParaRPr sz="2600" baseline="30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/>
        </p:nvSpPr>
        <p:spPr>
          <a:xfrm>
            <a:off x="977400" y="1186250"/>
            <a:ext cx="78108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Treatment options: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eriod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Use patient’s own multi-dose albuterol inhaler: 1–2 puffs every 5 minutes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eriod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Epinephrine 0.3 mg 1:1,000 IM, once up to every 20 minutes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Use with caution in patients &gt; 50 years old or with underlying cardiac disease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eriod" startAt="3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Oxygen via nasal cannula, at maximum 6 </a:t>
            </a:r>
            <a:r>
              <a:rPr lang="en-US" sz="1800" dirty="0" err="1">
                <a:latin typeface="Fira Sans"/>
                <a:ea typeface="Fira Sans"/>
                <a:cs typeface="Fira Sans"/>
                <a:sym typeface="Fira Sans"/>
              </a:rPr>
              <a:t>lpm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, maintain SpO2 &gt; 88%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•Remember:  No nebulizer use for patients with likely COVID-19.  When nebulizer is absolutely necessary, administer in open air space and discontinue prior to entering any enclosed space, including hospital hallways.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Suspected COVID-19 &amp; Cardiac Arrest</a:t>
            </a:r>
            <a:endParaRPr sz="2600" baseline="30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0" name="Google Shape;240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 txBox="1"/>
          <p:nvPr/>
        </p:nvSpPr>
        <p:spPr>
          <a:xfrm>
            <a:off x="977400" y="1186250"/>
            <a:ext cx="78108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Enhanced PPE (N95, eye protection, face shield, gown)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CCR – standard care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Insert supraglottic airway, </a:t>
            </a:r>
            <a:r>
              <a:rPr lang="en-US" sz="1800" dirty="0" err="1">
                <a:latin typeface="Fira Sans"/>
                <a:ea typeface="Fira Sans"/>
                <a:cs typeface="Fira Sans"/>
                <a:sym typeface="Fira Sans"/>
              </a:rPr>
              <a:t>ie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. King</a:t>
            </a: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®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 or </a:t>
            </a:r>
            <a:r>
              <a:rPr lang="en-US" sz="1800" dirty="0" err="1">
                <a:latin typeface="Fira Sans"/>
                <a:ea typeface="Fira Sans"/>
                <a:cs typeface="Fira Sans"/>
                <a:sym typeface="Fira Sans"/>
              </a:rPr>
              <a:t>i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-gel</a:t>
            </a:r>
            <a:r>
              <a:rPr lang="en-US" sz="1800" baseline="30000" dirty="0">
                <a:latin typeface="Fira Sans"/>
                <a:ea typeface="Fira Sans"/>
                <a:cs typeface="Fira Sans"/>
                <a:sym typeface="Fira Sans"/>
              </a:rPr>
              <a:t>® 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If limited PPE, have EMS personnel with the most available PPE place </a:t>
            </a: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airway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Follow normal guideline: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○"/>
            </a:pP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Return Of Spontaneous Circulation?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○"/>
            </a:pPr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Termination of Resuscitation?</a:t>
            </a:r>
            <a:endParaRPr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Cardiac Arrest: COVID-19 </a:t>
            </a:r>
            <a:r>
              <a:rPr lang="en-US" sz="2600">
                <a:solidFill>
                  <a:schemeClr val="dk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not </a:t>
            </a:r>
            <a:r>
              <a:rPr lang="en-US" sz="2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suspected</a:t>
            </a:r>
            <a:endParaRPr sz="2600" baseline="30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977400" y="1186250"/>
            <a:ext cx="78108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CCR – treatment as usual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○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Examples: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Patient calls 911 with chest pain collapses on EMS arrival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Patient with STEMI, has V-Fib arrest en-route to hospital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CCR not indicated – treatment as usual, standard resuscitation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○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Examples: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Trauma code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Drowning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Overdose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Alternative Care Sites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Alternate Care Sites need to be identified by your agency prior to referring a patient to them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These may include: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○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Urgent Care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○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Tent in a hospital parking lot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○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State or Military temporary hospital or medical site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This will continue to evolve rapidly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As the COVID-19 patient volume increases, we may transition to taking relatively ill patients to alternate care sites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381000"/>
            <a:ext cx="3268813" cy="435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Destination Determination - Alternate Care Sites</a:t>
            </a:r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Key deciding factors are: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Oxygen saturation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Work of breathing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Risk factors </a:t>
            </a:r>
            <a:r>
              <a:rPr lang="en-US" sz="1500" dirty="0">
                <a:latin typeface="Fira Sans"/>
                <a:ea typeface="Fira Sans"/>
                <a:cs typeface="Fira Sans"/>
                <a:sym typeface="Fira Sans"/>
              </a:rPr>
              <a:t>(</a:t>
            </a: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heart conditions, lung problems, diabetes, </a:t>
            </a:r>
            <a:r>
              <a:rPr lang="en-US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etc</a:t>
            </a: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If a patient meets ALS criteria for transport for other reasons (hypotension, arrhythmia, </a:t>
            </a:r>
            <a:r>
              <a:rPr lang="en-US" dirty="0" err="1">
                <a:latin typeface="Fira Sans"/>
                <a:ea typeface="Fira Sans"/>
                <a:cs typeface="Fira Sans"/>
                <a:sym typeface="Fira Sans"/>
              </a:rPr>
              <a:t>etc</a:t>
            </a: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), they still need ALS transport to the hospital regardless of COVID severity 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If a patient has a positive response to an intervention, they still need transport based on their initial COVID severity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Ex.  Patient with initial room air oxygen saturation 68% meets severe category, even if oxygen saturation increases to 94% with supplemental oxygen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Scripting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It is critical to explain to patients why they may not be transported to the hospital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●"/>
            </a:pPr>
            <a:r>
              <a:rPr lang="en-US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This is sample scripting language provided by ADHS</a:t>
            </a:r>
            <a:endParaRPr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4" name="Google Shape;27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00" y="851000"/>
            <a:ext cx="3927301" cy="368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Patient Education</a:t>
            </a: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2" name="Google Shape;282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283" name="Google Shape;2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 txBox="1"/>
          <p:nvPr/>
        </p:nvSpPr>
        <p:spPr>
          <a:xfrm>
            <a:off x="977400" y="1186250"/>
            <a:ext cx="78108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If patients are advised to stay home, we must provide them with printed patient education materials regarding COVID-19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The next slide is a 2-page document patient education handout from the CDC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Be sure to point out to the patient or their family the following: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When to call 911 again, or go to the hospital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To self-isolate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290" name="Google Shape;290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28600"/>
            <a:ext cx="4450938" cy="45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107" y="228600"/>
            <a:ext cx="3850690" cy="44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2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Notification to Receiving Facilities</a:t>
            </a:r>
            <a:endParaRPr sz="2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7" name="Google Shape;297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298" name="Google Shape;2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2"/>
          <p:cNvSpPr txBox="1"/>
          <p:nvPr/>
        </p:nvSpPr>
        <p:spPr>
          <a:xfrm>
            <a:off x="977400" y="1186250"/>
            <a:ext cx="78108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Notify any receiving facility using simple language: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“This patient is high risk for COVID-19”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Provide presenting symptoms: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Fever and cough, hypoxemia, etc.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Provide any additional information regarding interventions that might generate aerosols: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Supraglottic airway, CPR, etc.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3000">
                <a:latin typeface="Fira Sans"/>
                <a:ea typeface="Fira Sans"/>
                <a:cs typeface="Fira Sans"/>
                <a:sym typeface="Fira Sans"/>
              </a:rPr>
              <a:t>COVID-19 Medical FAQs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•"/>
            </a:pPr>
            <a:r>
              <a:rPr lang="en-US" sz="1800" u="sng" dirty="0">
                <a:latin typeface="Fira Sans"/>
                <a:ea typeface="Fira Sans"/>
                <a:cs typeface="Fira Sans"/>
                <a:sym typeface="Fira Sans"/>
              </a:rPr>
              <a:t>Incubation period: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 2–14 days (median 4–5 days)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•"/>
            </a:pPr>
            <a:r>
              <a:rPr lang="en-US" sz="1800" u="sng" dirty="0">
                <a:latin typeface="Fira Sans"/>
                <a:ea typeface="Fira Sans"/>
                <a:cs typeface="Fira Sans"/>
                <a:sym typeface="Fira Sans"/>
              </a:rPr>
              <a:t>Transmission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:  the virus is spread from person-to-person through close contact and respiratory droplets.  Transmission can occur up to 48 hours before symptoms present. 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05" name="Google Shape;305;p43"/>
          <p:cNvSpPr txBox="1"/>
          <p:nvPr/>
        </p:nvSpPr>
        <p:spPr>
          <a:xfrm>
            <a:off x="92700" y="1200450"/>
            <a:ext cx="89586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sz="31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Gail Bradley, M.D.</a:t>
            </a:r>
            <a:r>
              <a:rPr lang="en-US" sz="19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19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|  </a:t>
            </a:r>
            <a:r>
              <a:rPr lang="en-US" sz="19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Bureau of EMS &amp; Trauma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Fira Sans Light"/>
                <a:ea typeface="Fira Sans Light"/>
                <a:cs typeface="Fira Sans Light"/>
                <a:sym typeface="Fira Sans Light"/>
              </a:rPr>
              <a:t>gail.bradley</a:t>
            </a:r>
            <a:r>
              <a:rPr lang="en-US" sz="1900" b="0" i="0" strike="noStrike" cap="none">
                <a:latin typeface="Fira Sans Light"/>
                <a:ea typeface="Fira Sans Light"/>
                <a:cs typeface="Fira Sans Light"/>
                <a:sym typeface="Fira Sans Light"/>
              </a:rPr>
              <a:t>@azdhs.gov </a:t>
            </a:r>
            <a:r>
              <a:rPr lang="en-US" sz="19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|  602-3</a:t>
            </a:r>
            <a:r>
              <a:rPr lang="en-US" sz="19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64-3150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facebook.com/azdhs |     @azdhs |</a:t>
            </a:r>
            <a:r>
              <a:rPr lang="en-US" sz="19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</a:t>
            </a:r>
            <a:r>
              <a:rPr lang="en-US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zdhs</a:t>
            </a:r>
            <a:r>
              <a:rPr lang="en-US" sz="19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.gov</a:t>
            </a:r>
            <a:endParaRPr sz="1900" b="0" i="0" u="none" strike="noStrike" cap="none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306" name="Google Shape;3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775" y="3128072"/>
            <a:ext cx="180487" cy="18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734" y="3106513"/>
            <a:ext cx="231319" cy="23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 Medical FAQs</a:t>
            </a:r>
            <a:endParaRPr sz="30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977400" y="1186256"/>
            <a:ext cx="71892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Risk factors for serious illness: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Older age (age &gt; 65 </a:t>
            </a:r>
            <a:r>
              <a:rPr lang="en-US" dirty="0" err="1">
                <a:latin typeface="Fira Sans"/>
                <a:ea typeface="Fira Sans"/>
                <a:cs typeface="Fira Sans"/>
                <a:sym typeface="Fira Sans"/>
              </a:rPr>
              <a:t>yo</a:t>
            </a: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Cardiac disease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Diabetes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Immunocompromised (e.g., cancer treatment, smoking)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Chronic lung disease or moderate to severe asthma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Kidney disease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Liver disease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 Medical FAQs</a:t>
            </a:r>
            <a:endParaRPr sz="30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977400" y="1186250"/>
            <a:ext cx="76395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Symptoms: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Fever (≥100.4°F or 38°C) and chills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Cough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Dyspnea 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Sore throat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Congestion or runny nose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GI symptoms:  nausea, vomiting, diarrhea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Headache, weakness, fatigue, myalgias (muscle pain)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</a:pPr>
            <a:r>
              <a:rPr lang="en-US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Loss of taste or smell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Overview of COVID-19 Medical Response</a:t>
            </a:r>
            <a:endParaRPr sz="30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977400" y="1186250"/>
            <a:ext cx="76395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Dispatch Screening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EMS Guideline for Care of Patients with Suspected COVID-19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 Respiratory Treatment Guideline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 Alternative Destination Guideline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 Patient Scripting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 Patient Education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Dispatch Screening - 2 Groups</a:t>
            </a:r>
            <a:endParaRPr sz="30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977400" y="1186250"/>
            <a:ext cx="76395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Have you had fever or chills?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AutoNum type="arabicPeriod"/>
            </a:pPr>
            <a:r>
              <a:rPr lang="en-US" sz="1800">
                <a:latin typeface="Fira Sans"/>
                <a:ea typeface="Fira Sans"/>
                <a:cs typeface="Fira Sans"/>
                <a:sym typeface="Fira Sans"/>
              </a:rPr>
              <a:t>Have you had a cough or trouble breathing?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1527825" y="2207150"/>
            <a:ext cx="1324500" cy="934200"/>
          </a:xfrm>
          <a:prstGeom prst="can">
            <a:avLst>
              <a:gd name="adj" fmla="val 25000"/>
            </a:avLst>
          </a:prstGeom>
          <a:solidFill>
            <a:srgbClr val="99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Yes to 1 </a:t>
            </a:r>
            <a:r>
              <a:rPr lang="en-US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AND </a:t>
            </a:r>
            <a:r>
              <a:rPr lang="en-US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2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208525" y="2207150"/>
            <a:ext cx="1324500" cy="934200"/>
          </a:xfrm>
          <a:prstGeom prst="can">
            <a:avLst>
              <a:gd name="adj" fmla="val 25000"/>
            </a:avLst>
          </a:prstGeom>
          <a:solidFill>
            <a:srgbClr val="99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Yes to 1 </a:t>
            </a:r>
            <a:r>
              <a:rPr lang="en-US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OR </a:t>
            </a:r>
            <a:r>
              <a:rPr lang="en-US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2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1539075" y="3439250"/>
            <a:ext cx="1302000" cy="6981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COVID-19 Alert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cxnSp>
        <p:nvCxnSpPr>
          <p:cNvPr id="111" name="Google Shape;111;p20"/>
          <p:cNvCxnSpPr>
            <a:stCxn id="108" idx="3"/>
            <a:endCxn id="110" idx="0"/>
          </p:cNvCxnSpPr>
          <p:nvPr/>
        </p:nvCxnSpPr>
        <p:spPr>
          <a:xfrm>
            <a:off x="2190075" y="3141350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20"/>
          <p:cNvSpPr/>
          <p:nvPr/>
        </p:nvSpPr>
        <p:spPr>
          <a:xfrm>
            <a:off x="4219775" y="3439250"/>
            <a:ext cx="1302000" cy="6981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Infectious Disease Alert with Symptoms</a:t>
            </a:r>
            <a:endParaRPr sz="12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cxnSp>
        <p:nvCxnSpPr>
          <p:cNvPr id="113" name="Google Shape;113;p20"/>
          <p:cNvCxnSpPr/>
          <p:nvPr/>
        </p:nvCxnSpPr>
        <p:spPr>
          <a:xfrm>
            <a:off x="4870775" y="3141350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879665" y="557963"/>
            <a:ext cx="718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"/>
              <a:buNone/>
            </a:pPr>
            <a:r>
              <a:rPr lang="en-US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COVID-19 PSAP Screening</a:t>
            </a:r>
            <a:endParaRPr sz="3000" b="0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977400" y="1186250"/>
            <a:ext cx="7639500" cy="23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PSAP Screening for COVID-19 has been in place for several months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This is the </a:t>
            </a:r>
            <a:r>
              <a:rPr lang="en-US" sz="1800" dirty="0">
                <a:latin typeface="Fira Sans SemiBold"/>
                <a:ea typeface="Fira Sans SemiBold"/>
                <a:cs typeface="Fira Sans SemiBold"/>
                <a:sym typeface="Fira Sans SemiBold"/>
              </a:rPr>
              <a:t>first </a:t>
            </a: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step in screening a patient for possible COVID-19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n-US" sz="1800" dirty="0">
                <a:latin typeface="Fira Sans"/>
                <a:ea typeface="Fira Sans"/>
                <a:cs typeface="Fira Sans"/>
                <a:sym typeface="Fira Sans"/>
              </a:rPr>
              <a:t>Note: Due to COVID-19 being classified as “community spread,” travel history is not a part of PSAP patient screening</a:t>
            </a:r>
            <a:endParaRPr sz="1800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On-Scene Screening Questions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8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It is critical to ask the screening questions a </a:t>
            </a:r>
            <a:r>
              <a:rPr lang="en-US" sz="1800" dirty="0">
                <a:solidFill>
                  <a:srgbClr val="000000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second </a:t>
            </a: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time!</a:t>
            </a:r>
            <a:endParaRPr sz="18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Only essential EMS personnel should make patient contact</a:t>
            </a:r>
            <a:endParaRPr sz="18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Consider a “scout” paramedic to enter with </a:t>
            </a:r>
            <a:r>
              <a:rPr lang="en-US" sz="1800" b="1" u="sng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ENHANCED</a:t>
            </a: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PPE to perform these screening questions</a:t>
            </a:r>
            <a:endParaRPr sz="18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Ask these questions on </a:t>
            </a:r>
            <a:r>
              <a:rPr lang="en-US" sz="1800" dirty="0">
                <a:solidFill>
                  <a:srgbClr val="000000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every </a:t>
            </a: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call to determine the type of PPE for all EMS personnel having patient contact </a:t>
            </a:r>
            <a:endParaRPr sz="18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Char char="●"/>
            </a:pPr>
            <a:r>
              <a:rPr lang="en-US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All transported patients and patients with suspected COVID who are not transported should be given a surgical mask to wear upon initial patient contact</a:t>
            </a:r>
            <a:endParaRPr sz="18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5" y="4429012"/>
            <a:ext cx="1114211" cy="4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1877</Words>
  <Application>Microsoft Office PowerPoint</Application>
  <PresentationFormat>On-screen Show (16:9)</PresentationFormat>
  <Paragraphs>229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Fira Sans Medium</vt:lpstr>
      <vt:lpstr>Calibri</vt:lpstr>
      <vt:lpstr>Arial</vt:lpstr>
      <vt:lpstr>Fira Sans SemiBold</vt:lpstr>
      <vt:lpstr>Fira Sans</vt:lpstr>
      <vt:lpstr>Fira Sans Light</vt:lpstr>
      <vt:lpstr>Simple Light</vt:lpstr>
      <vt:lpstr>PowerPoint Presentation</vt:lpstr>
      <vt:lpstr>Goal of Training</vt:lpstr>
      <vt:lpstr>COVID-19 Medical FAQs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On-Scene Screening Questions</vt:lpstr>
      <vt:lpstr>PowerPoint Presentation</vt:lpstr>
      <vt:lpstr>COVID-19 Guideline</vt:lpstr>
      <vt:lpstr>PowerPoint Presentation</vt:lpstr>
      <vt:lpstr>PowerPoint Presentation</vt:lpstr>
      <vt:lpstr>Stabilizing Measure</vt:lpstr>
      <vt:lpstr>Transport Considerations</vt:lpstr>
      <vt:lpstr>EMS COVID-19 Medication Changes </vt:lpstr>
      <vt:lpstr>Noninvasive Positive Pressure Ventilation (NIPPV):  CPAP and BiPAP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Care Sites</vt:lpstr>
      <vt:lpstr>Destination Determination - Alternate Care Sites</vt:lpstr>
      <vt:lpstr>Scripting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Bradley</dc:creator>
  <cp:lastModifiedBy>Gail Bradley</cp:lastModifiedBy>
  <cp:revision>6</cp:revision>
  <dcterms:modified xsi:type="dcterms:W3CDTF">2020-07-07T17:57:50Z</dcterms:modified>
</cp:coreProperties>
</file>