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12" y="-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371600"/>
            <a:ext cx="9144000" cy="1207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5000"/>
          </a:bodyPr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4000" b="1" spc="70">
                <a:solidFill>
                  <a:srgbClr val="000000"/>
                </a:solidFill>
                <a:latin typeface="Times New Roman" panose="02020603050405020304" pitchFamily="1"/>
              </a:rPr>
              <a:t>Naloxone </a:t>
            </a:r>
          </a:p>
          <a:p>
            <a:pPr marL="0" marR="0" indent="0" algn="ctr">
              <a:lnSpc>
                <a:spcPts val="4500"/>
              </a:lnSpc>
              <a:spcBef>
                <a:spcPts val="270"/>
              </a:spcBef>
              <a:spcAft>
                <a:spcPts val="125"/>
              </a:spcAft>
            </a:pPr>
            <a:r>
              <a:rPr lang="en-US" sz="4000" b="1" spc="60">
                <a:solidFill>
                  <a:srgbClr val="000000"/>
                </a:solidFill>
                <a:latin typeface="Times New Roman" panose="02020603050405020304" pitchFamily="1"/>
              </a:rPr>
              <a:t>for Peace Officers and EMTs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1499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57400" marR="0" indent="0" algn="l">
              <a:lnSpc>
                <a:spcPts val="4500"/>
              </a:lnSpc>
              <a:spcAft>
                <a:spcPts val="7280"/>
              </a:spcAft>
            </a:pPr>
            <a:r>
              <a:rPr lang="en-US" sz="3900" b="1" spc="60">
                <a:solidFill>
                  <a:srgbClr val="000000"/>
                </a:solidFill>
                <a:latin typeface="Arial Narrow" panose="02020603050405020304" pitchFamily="2"/>
              </a:rPr>
              <a:t>How do they Kill?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570230" y="2070735"/>
            <a:ext cx="8573770" cy="3391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/>
          <a:p>
            <a:pPr marL="0" marR="0" indent="36576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2850" b="1" spc="80">
                <a:solidFill>
                  <a:srgbClr val="000000"/>
                </a:solidFill>
                <a:latin typeface="Arial Narrow" panose="02020603050405020304" pitchFamily="2"/>
              </a:rPr>
              <a:t>Respiratory and CNS Depression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“Slows” everything down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65">
                <a:solidFill>
                  <a:srgbClr val="000000"/>
                </a:solidFill>
                <a:latin typeface="Arial Narrow" panose="02020603050405020304" pitchFamily="2"/>
              </a:rPr>
              <a:t>Decreases level of consciousness </a:t>
            </a:r>
          </a:p>
          <a:p>
            <a:pPr marL="0" marR="0" indent="365760" algn="just">
              <a:lnSpc>
                <a:spcPts val="3600"/>
              </a:lnSpc>
              <a:spcBef>
                <a:spcPts val="96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0">
                <a:solidFill>
                  <a:srgbClr val="000000"/>
                </a:solidFill>
                <a:latin typeface="Arial Narrow" panose="02020603050405020304" pitchFamily="2"/>
              </a:rPr>
              <a:t>Decreases respiratory drive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Decreases heart rate and lowers blood </a:t>
            </a:r>
          </a:p>
          <a:p>
            <a:pPr marL="365760" marR="0" indent="0" algn="just">
              <a:lnSpc>
                <a:spcPts val="3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850" b="1" spc="40">
                <a:solidFill>
                  <a:srgbClr val="000000"/>
                </a:solidFill>
                <a:latin typeface="Arial Narrow" panose="02020603050405020304" pitchFamily="2"/>
              </a:rPr>
              <a:t>pressure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8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16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8229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5">
                <a:solidFill>
                  <a:srgbClr val="000000"/>
                </a:solidFill>
                <a:latin typeface="Tahoma" panose="02020603050405020304" pitchFamily="2"/>
              </a:rPr>
              <a:t>Decreased Respiratory Drive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How opioids kill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Body naturally wants to breath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5">
                <a:solidFill>
                  <a:srgbClr val="000000"/>
                </a:solidFill>
                <a:latin typeface="Tahoma" panose="02020603050405020304" pitchFamily="2"/>
              </a:rPr>
              <a:t>This takes it away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Consciousness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drive to breath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</a:p>
          <a:p>
            <a:pPr marL="36576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lack of oxygen </a:t>
            </a:r>
            <a:r>
              <a:rPr lang="en-US" sz="2450" spc="3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further loss of consciousness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450" spc="1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-270">
                <a:solidFill>
                  <a:srgbClr val="000000"/>
                </a:solidFill>
                <a:latin typeface="Tahoma" panose="02020603050405020304" pitchFamily="2"/>
              </a:rPr>
              <a:t>DEATH </a:t>
            </a:r>
          </a:p>
          <a:p>
            <a:pPr marL="0" marR="0" indent="365760" algn="l">
              <a:lnSpc>
                <a:spcPts val="3500"/>
              </a:lnSpc>
              <a:spcBef>
                <a:spcPts val="1135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All can be reversed in a timely manner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225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14300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b="1" spc="190">
                <a:solidFill>
                  <a:srgbClr val="000000"/>
                </a:solidFill>
                <a:latin typeface="Tahoma" panose="02020603050405020304" pitchFamily="2"/>
              </a:rPr>
              <a:t>Effect of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Hypoxia (Lack of oxygen)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Aspiration (inhaling vomit) </a:t>
            </a:r>
          </a:p>
          <a:p>
            <a:pPr marL="0" marR="0" indent="36576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Cardiopulmonary arrest (“code”) </a:t>
            </a:r>
          </a:p>
          <a:p>
            <a:pPr marL="0" marR="0" indent="365760" algn="l">
              <a:lnSpc>
                <a:spcPts val="34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Increased incidence when combined with </a:t>
            </a:r>
          </a:p>
          <a:p>
            <a:pPr marL="365760" marR="0" indent="0" algn="l">
              <a:lnSpc>
                <a:spcPts val="34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alcohol, benzodiazepines (sedative,) or other </a:t>
            </a:r>
          </a:p>
          <a:p>
            <a:pPr marL="365760" marR="0" indent="0" algn="l">
              <a:lnSpc>
                <a:spcPts val="33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medications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33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l">
              <a:lnSpc>
                <a:spcPts val="4600"/>
              </a:lnSpc>
              <a:spcAft>
                <a:spcPts val="187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Opioid Medications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567055" y="1379220"/>
            <a:ext cx="8576945" cy="432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8430" rIns="0" bIns="0" anchor="t">
            <a:normAutofit fontScale="8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Buprenorphine (Subutex)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Codeine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65">
                <a:solidFill>
                  <a:srgbClr val="000000"/>
                </a:solidFill>
                <a:latin typeface="Tahoma" panose="02020603050405020304" pitchFamily="2"/>
              </a:rPr>
              <a:t>Fentanyl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Hydrocodone (Vicodin/Norco/Lortab)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Hydromorphone (Dilaudid)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90">
                <a:solidFill>
                  <a:srgbClr val="000000"/>
                </a:solidFill>
                <a:latin typeface="Tahoma" panose="02020603050405020304" pitchFamily="2"/>
              </a:rPr>
              <a:t>Methadone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70">
                <a:solidFill>
                  <a:srgbClr val="000000"/>
                </a:solidFill>
                <a:latin typeface="Tahoma" panose="02020603050405020304" pitchFamily="2"/>
              </a:rPr>
              <a:t>Morphine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5">
                <a:solidFill>
                  <a:srgbClr val="000000"/>
                </a:solidFill>
                <a:latin typeface="Tahoma" panose="02020603050405020304" pitchFamily="2"/>
              </a:rPr>
              <a:t>Oxycodone (Percocet, Oxycontin)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885"/>
              </a:spcAft>
              <a:buFont typeface="Symbol"/>
              <a:buChar char="·"/>
            </a:pPr>
            <a:r>
              <a:rPr lang="en-US" sz="2500" b="1" spc="105">
                <a:solidFill>
                  <a:srgbClr val="000000"/>
                </a:solidFill>
                <a:latin typeface="Tahoma" panose="02020603050405020304" pitchFamily="2"/>
              </a:rPr>
              <a:t>Illegal Opioids = heroin and opium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563880" y="558800"/>
            <a:ext cx="858012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500"/>
              </a:lnSpc>
              <a:spcAft>
                <a:spcPts val="4605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Routes of Opioid Administration 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idx="10"/>
          </p:nvPr>
        </p:nvSpPr>
        <p:spPr>
          <a:xfrm>
            <a:off x="563880" y="1720215"/>
            <a:ext cx="8580120" cy="389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4310" rIns="0" bIns="0" anchor="t"/>
          <a:lstStyle/>
          <a:p>
            <a:pPr marL="0" marR="0" indent="365760" algn="just">
              <a:lnSpc>
                <a:spcPts val="27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-10">
                <a:solidFill>
                  <a:srgbClr val="000000"/>
                </a:solidFill>
                <a:latin typeface="Tahoma" panose="02020603050405020304" pitchFamily="2"/>
              </a:rPr>
              <a:t>Oral (pills)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-20">
                <a:solidFill>
                  <a:srgbClr val="000000"/>
                </a:solidFill>
                <a:latin typeface="Tahoma" panose="02020603050405020304" pitchFamily="2"/>
              </a:rPr>
              <a:t>Intravenous (IV)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5">
                <a:solidFill>
                  <a:srgbClr val="000000"/>
                </a:solidFill>
                <a:latin typeface="Tahoma" panose="02020603050405020304" pitchFamily="2"/>
              </a:rPr>
              <a:t>Snorting </a:t>
            </a:r>
          </a:p>
          <a:p>
            <a:pPr marL="0" marR="0" indent="365760" algn="just">
              <a:lnSpc>
                <a:spcPts val="27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0">
                <a:solidFill>
                  <a:srgbClr val="000000"/>
                </a:solidFill>
                <a:latin typeface="Tahoma" panose="02020603050405020304" pitchFamily="2"/>
              </a:rPr>
              <a:t>Smoking </a:t>
            </a:r>
          </a:p>
          <a:p>
            <a:pPr marL="0" marR="0" indent="365760" algn="just">
              <a:lnSpc>
                <a:spcPts val="26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5">
                <a:solidFill>
                  <a:srgbClr val="000000"/>
                </a:solidFill>
                <a:latin typeface="Tahoma" panose="02020603050405020304" pitchFamily="2"/>
              </a:rPr>
              <a:t>Subcutaneous e.g. under the skin (“skin popping” during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00" spc="15">
                <a:solidFill>
                  <a:srgbClr val="000000"/>
                </a:solidFill>
                <a:latin typeface="Tahoma" panose="02020603050405020304" pitchFamily="2"/>
              </a:rPr>
              <a:t>the abuse of opioids)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03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9202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165">
                <a:solidFill>
                  <a:srgbClr val="000000"/>
                </a:solidFill>
                <a:latin typeface="Tahoma" panose="02020603050405020304" pitchFamily="2"/>
              </a:rPr>
              <a:t>Naloxone (Narcan) </a:t>
            </a:r>
          </a:p>
          <a:p>
            <a:pPr marL="0" marR="0" indent="365760" algn="l">
              <a:lnSpc>
                <a:spcPts val="35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Developed in the 1960s </a:t>
            </a:r>
          </a:p>
          <a:p>
            <a:pPr marL="0" marR="0" indent="365760" algn="l">
              <a:lnSpc>
                <a:spcPts val="35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5">
                <a:solidFill>
                  <a:srgbClr val="000000"/>
                </a:solidFill>
                <a:latin typeface="Tahoma" panose="02020603050405020304" pitchFamily="2"/>
              </a:rPr>
              <a:t>Opioid antagonist (reversal drug)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Used as an emergent overdose treatment in </a:t>
            </a:r>
          </a:p>
          <a:p>
            <a:pPr marL="36576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the hospital and prehospital settings </a:t>
            </a:r>
          </a:p>
          <a:p>
            <a:pPr marL="0" marR="0" indent="365760" algn="l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Increased need for Narcan due to: </a:t>
            </a:r>
          </a:p>
          <a:p>
            <a:pPr marL="868680" marR="0" indent="0" algn="l">
              <a:lnSpc>
                <a:spcPts val="35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- Greater variety of available opioids </a:t>
            </a:r>
          </a:p>
          <a:p>
            <a:pPr marL="868680" marR="0" indent="0" algn="l">
              <a:lnSpc>
                <a:spcPts val="3500"/>
              </a:lnSpc>
              <a:spcBef>
                <a:spcPts val="11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- Increased opioid use and abuse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123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6002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245">
                <a:solidFill>
                  <a:srgbClr val="000000"/>
                </a:solidFill>
                <a:latin typeface="Tahoma" panose="02020603050405020304" pitchFamily="2"/>
              </a:rPr>
              <a:t>Mechanism of Action </a:t>
            </a:r>
          </a:p>
          <a:p>
            <a:pPr marL="0" marR="0" indent="320040" algn="l">
              <a:lnSpc>
                <a:spcPts val="3800"/>
              </a:lnSpc>
              <a:spcBef>
                <a:spcPts val="33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Naloxone displaces the opioid from the opioid </a:t>
            </a:r>
          </a:p>
          <a:p>
            <a:pPr marL="320040" marR="0" indent="0" algn="l">
              <a:lnSpc>
                <a:spcPts val="35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receptor in the nervous system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Temporarily reverses respiratory and CNS </a:t>
            </a:r>
          </a:p>
          <a:p>
            <a:pPr marL="32004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depression </a:t>
            </a:r>
          </a:p>
          <a:p>
            <a:pPr marL="0" marR="0" indent="320040" algn="l">
              <a:lnSpc>
                <a:spcPts val="38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May result in the sudden onset of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withdrawal symptoms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5502910" y="6716395"/>
            <a:ext cx="287020" cy="141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b="1" i="1" spc="0">
                <a:solidFill>
                  <a:srgbClr val="000000"/>
                </a:solidFill>
                <a:latin typeface="Arial Narrow" panose="02020603050405020304" pitchFamily="2"/>
              </a:rPr>
              <a:t>H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0" y="266700"/>
            <a:ext cx="9144000" cy="274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400" spc="20">
                <a:solidFill>
                  <a:srgbClr val="000000"/>
                </a:solidFill>
                <a:latin typeface="Tahoma" panose="02020603050405020304" pitchFamily="2"/>
              </a:rPr>
              <a:t>Signs &amp; Symptoms of Opioid </a:t>
            </a:r>
          </a:p>
          <a:p>
            <a:pPr marL="0" marR="0" indent="0" algn="ctr">
              <a:lnSpc>
                <a:spcPts val="43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3400" spc="60">
                <a:solidFill>
                  <a:srgbClr val="000000"/>
                </a:solidFill>
                <a:latin typeface="Tahoma" panose="02020603050405020304" pitchFamily="2"/>
              </a:rPr>
              <a:t>withdrawal </a:t>
            </a:r>
          </a:p>
          <a:p>
            <a:pPr marL="960120" marR="0" indent="0" algn="l">
              <a:lnSpc>
                <a:spcPts val="3200"/>
              </a:lnSpc>
              <a:spcBef>
                <a:spcPts val="149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Agitation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Tachycardia (rapid heart rate)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Pulmonary edema (fluid in lungs)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0" y="3014345"/>
            <a:ext cx="2578735" cy="3042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140" rIns="0" bIns="0" anchor="t">
            <a:normAutofit fontScale="90000"/>
          </a:bodyPr>
          <a:lstStyle/>
          <a:p>
            <a:pPr marL="96012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Nausea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Vomiting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11660"/>
              </a:spcAft>
            </a:pPr>
            <a:r>
              <a:rPr lang="en-US" sz="2950" spc="4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Seizures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18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400"/>
              </a:lnSpc>
              <a:spcAft>
                <a:spcPts val="2700"/>
              </a:spcAft>
            </a:pP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  <a:r>
              <a:rPr lang="en-US" sz="3650" b="1" u="sng" spc="210">
                <a:solidFill>
                  <a:srgbClr val="000000"/>
                </a:solidFill>
                <a:latin typeface="Tahoma" panose="02020603050405020304" pitchFamily="2"/>
              </a:rPr>
              <a:t>Does Not Work </a:t>
            </a: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 for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3784600" cy="4579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905" rIns="0" bIns="0" anchor="t">
            <a:normAutofit fontScale="90000"/>
          </a:bodyPr>
          <a:lstStyle/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Overdoses of </a:t>
            </a:r>
          </a:p>
          <a:p>
            <a:pPr marL="411480" marR="0" indent="0" algn="l">
              <a:lnSpc>
                <a:spcPts val="31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Non-opioid Sedatives </a:t>
            </a:r>
          </a:p>
          <a:p>
            <a:pPr marL="914400" marR="0" indent="228600" algn="l">
              <a:lnSpc>
                <a:spcPts val="25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Valium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Ativan </a:t>
            </a:r>
          </a:p>
          <a:p>
            <a:pPr marL="914400" marR="0" indent="228600" algn="l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15">
                <a:solidFill>
                  <a:srgbClr val="000000"/>
                </a:solidFill>
                <a:latin typeface="Tahoma" panose="02020603050405020304" pitchFamily="2"/>
              </a:rPr>
              <a:t>Xanax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Alcohol </a:t>
            </a:r>
          </a:p>
          <a:p>
            <a:pPr marL="411480" marR="0" indent="0" algn="l">
              <a:lnSpc>
                <a:spcPts val="31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30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Stimulants </a:t>
            </a:r>
          </a:p>
          <a:p>
            <a:pPr marL="914400" marR="0" indent="228600" algn="l">
              <a:lnSpc>
                <a:spcPts val="25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Cocaine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2710"/>
              </a:spcAft>
              <a:buFont typeface="Symbol"/>
              <a:buChar char="·"/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Amphetamines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32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ctr">
              <a:lnSpc>
                <a:spcPts val="4500"/>
              </a:lnSpc>
              <a:spcAft>
                <a:spcPts val="2805"/>
              </a:spcAft>
            </a:pPr>
            <a:r>
              <a:rPr lang="en-US" sz="3650" b="1" spc="260">
                <a:solidFill>
                  <a:srgbClr val="000000"/>
                </a:solidFill>
                <a:latin typeface="Tahoma" panose="02020603050405020304" pitchFamily="2"/>
              </a:rPr>
              <a:t>Objectives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70230" y="1491615"/>
            <a:ext cx="4356100" cy="4565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85000"/>
          </a:bodyPr>
          <a:lstStyle/>
          <a:p>
            <a:pPr marL="0" marR="0" indent="36576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Background &amp; statutes </a:t>
            </a:r>
          </a:p>
          <a:p>
            <a:pPr marL="0" marR="0" indent="365760" algn="just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Define naloxone </a:t>
            </a:r>
          </a:p>
          <a:p>
            <a:pPr marL="0" marR="0" indent="365760" algn="just">
              <a:lnSpc>
                <a:spcPts val="34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Routes of administration </a:t>
            </a:r>
          </a:p>
          <a:p>
            <a:pPr marL="0" marR="0" indent="365760" algn="just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Training requirements </a:t>
            </a:r>
          </a:p>
          <a:p>
            <a:pPr marL="0" marR="0" indent="365760" algn="just">
              <a:lnSpc>
                <a:spcPts val="3500"/>
              </a:lnSpc>
              <a:spcBef>
                <a:spcPts val="1145"/>
              </a:spcBef>
              <a:spcAft>
                <a:spcPts val="13125"/>
              </a:spcAft>
              <a:buFont typeface="Symbol"/>
              <a:buChar char="·"/>
            </a:pPr>
            <a:r>
              <a:rPr lang="en-US" sz="2700" b="1" spc="85">
                <a:solidFill>
                  <a:srgbClr val="000000"/>
                </a:solidFill>
                <a:latin typeface="Tahoma" panose="02020603050405020304" pitchFamily="2"/>
              </a:rPr>
              <a:t>Immunity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/>
          <p:cNvSpPr>
            <a:spLocks noGrp="1"/>
          </p:cNvSpPr>
          <p:nvPr>
            <p:ph type="body" idx="10"/>
          </p:nvPr>
        </p:nvSpPr>
        <p:spPr>
          <a:xfrm>
            <a:off x="0" y="584200"/>
            <a:ext cx="9144000" cy="1185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0" marR="0" indent="0" algn="ctr">
              <a:lnSpc>
                <a:spcPts val="4000"/>
              </a:lnSpc>
              <a:spcAft>
                <a:spcPts val="5225"/>
              </a:spcAft>
            </a:pPr>
            <a:r>
              <a:rPr lang="en-US" sz="3300" b="1" spc="195">
                <a:solidFill>
                  <a:srgbClr val="000000"/>
                </a:solidFill>
                <a:latin typeface="Tahoma" panose="02020603050405020304" pitchFamily="2"/>
              </a:rPr>
              <a:t>Routes of Administration of Naloxone </a:t>
            </a:r>
          </a:p>
        </p:txBody>
      </p:sp>
      <p:sp>
        <p:nvSpPr>
          <p:cNvPr id="148" name="Text Placeholder 147"/>
          <p:cNvSpPr>
            <a:spLocks noGrp="1"/>
          </p:cNvSpPr>
          <p:nvPr>
            <p:ph type="body" idx="10"/>
          </p:nvPr>
        </p:nvSpPr>
        <p:spPr>
          <a:xfrm>
            <a:off x="537210" y="1769745"/>
            <a:ext cx="3784600" cy="4286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>
            <a:normAutofit fontScale="90000"/>
          </a:bodyPr>
          <a:lstStyle/>
          <a:p>
            <a:pPr marL="45720" marR="0" indent="320040" algn="just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60">
                <a:solidFill>
                  <a:srgbClr val="000000"/>
                </a:solidFill>
                <a:latin typeface="Tahoma" panose="02020603050405020304" pitchFamily="2"/>
              </a:rPr>
              <a:t>EMTs &amp; Peace Officers: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" marR="0" indent="320040" algn="just">
              <a:lnSpc>
                <a:spcPts val="2600"/>
              </a:lnSpc>
              <a:spcBef>
                <a:spcPts val="314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0">
                <a:solidFill>
                  <a:srgbClr val="000000"/>
                </a:solidFill>
                <a:latin typeface="Tahoma" panose="02020603050405020304" pitchFamily="2"/>
              </a:rPr>
              <a:t>Paramedics, AEMTs, I-99s 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Intravenous (IV)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Intraosseous (IO)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5245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Endotracheal (ET)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154"/>
          <p:cNvSpPr>
            <a:spLocks noGrp="1"/>
          </p:cNvSpPr>
          <p:nvPr>
            <p:ph type="body" idx="10"/>
          </p:nvPr>
        </p:nvSpPr>
        <p:spPr>
          <a:xfrm>
            <a:off x="570230" y="279400"/>
            <a:ext cx="8573770" cy="5184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365760" marR="0" indent="0" algn="just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65760" marR="0" indent="0" algn="just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55">
                <a:solidFill>
                  <a:srgbClr val="000000"/>
                </a:solidFill>
                <a:latin typeface="Tahoma" panose="02020603050405020304" pitchFamily="2"/>
              </a:rPr>
              <a:t>by Intranasal Route or Auto-Injector </a:t>
            </a:r>
          </a:p>
          <a:p>
            <a:pPr marL="0" marR="0" indent="365760" algn="just">
              <a:lnSpc>
                <a:spcPts val="3800"/>
              </a:lnSpc>
              <a:spcBef>
                <a:spcPts val="57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65">
                <a:solidFill>
                  <a:srgbClr val="000000"/>
                </a:solidFill>
                <a:latin typeface="Tahoma" panose="02020603050405020304" pitchFamily="2"/>
              </a:rPr>
              <a:t>IV access may be difficult to establish in </a:t>
            </a:r>
          </a:p>
          <a:p>
            <a:pPr marL="365760" marR="0" indent="0" algn="just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spc="60">
                <a:solidFill>
                  <a:srgbClr val="000000"/>
                </a:solidFill>
                <a:latin typeface="Tahoma" panose="02020603050405020304" pitchFamily="2"/>
              </a:rPr>
              <a:t>chronic IV drug abusers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Decreased risk of needle stick injury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5">
                <a:solidFill>
                  <a:srgbClr val="000000"/>
                </a:solidFill>
                <a:latin typeface="Tahoma" panose="02020603050405020304" pitchFamily="2"/>
              </a:rPr>
              <a:t>Decreased risk of potential infectious disease </a:t>
            </a:r>
          </a:p>
          <a:p>
            <a:pPr marL="365760" marR="0" indent="0"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exposure </a:t>
            </a:r>
          </a:p>
          <a:p>
            <a:pPr marL="0" marR="0" indent="365760" algn="just">
              <a:lnSpc>
                <a:spcPts val="3800"/>
              </a:lnSpc>
              <a:spcBef>
                <a:spcPts val="765"/>
              </a:spcBef>
              <a:spcAft>
                <a:spcPts val="765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Simple, rapid, convenient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Placeholder 16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300"/>
              </a:spcAft>
            </a:pPr>
            <a:r>
              <a:rPr lang="en-US" sz="3650" b="1" spc="114">
                <a:solidFill>
                  <a:srgbClr val="000000"/>
                </a:solidFill>
                <a:latin typeface="Tahoma" panose="02020603050405020304" pitchFamily="2"/>
              </a:rPr>
              <a:t>Why Intranasal (IN) </a:t>
            </a:r>
          </a:p>
        </p:txBody>
      </p:sp>
      <p:sp>
        <p:nvSpPr>
          <p:cNvPr id="165" name="Text Placeholder 164"/>
          <p:cNvSpPr>
            <a:spLocks noGrp="1"/>
          </p:cNvSpPr>
          <p:nvPr>
            <p:ph type="body" idx="10"/>
          </p:nvPr>
        </p:nvSpPr>
        <p:spPr>
          <a:xfrm>
            <a:off x="0" y="1430020"/>
            <a:ext cx="9144000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859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Works quickly since the nose has a large area for </a:t>
            </a:r>
          </a:p>
          <a:p>
            <a:pPr marL="1051560" marR="0" indent="0" algn="l">
              <a:lnSpc>
                <a:spcPts val="3000"/>
              </a:lnSpc>
              <a:spcBef>
                <a:spcPts val="325"/>
              </a:spcBef>
              <a:spcAft>
                <a:spcPts val="2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absorbing drugs directly into the blood stream </a:t>
            </a:r>
          </a:p>
        </p:txBody>
      </p:sp>
      <p:sp>
        <p:nvSpPr>
          <p:cNvPr id="166" name="Text Placeholder 165"/>
          <p:cNvSpPr>
            <a:spLocks noGrp="1"/>
          </p:cNvSpPr>
          <p:nvPr>
            <p:ph type="body" idx="10"/>
          </p:nvPr>
        </p:nvSpPr>
        <p:spPr>
          <a:xfrm>
            <a:off x="0" y="2395855"/>
            <a:ext cx="9144000" cy="147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73152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Nose is an easy access point </a:t>
            </a:r>
          </a:p>
          <a:p>
            <a:pPr marL="73152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Intranasal narcan starts working as fast as IV </a:t>
            </a:r>
          </a:p>
          <a:p>
            <a:pPr marL="731520" marR="0" indent="32004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Intranasal atomizers facilitate immediate </a:t>
            </a:r>
          </a:p>
        </p:txBody>
      </p:sp>
      <p:sp>
        <p:nvSpPr>
          <p:cNvPr id="167" name="Text Placeholder 166"/>
          <p:cNvSpPr>
            <a:spLocks noGrp="1"/>
          </p:cNvSpPr>
          <p:nvPr>
            <p:ph type="body" idx="10"/>
          </p:nvPr>
        </p:nvSpPr>
        <p:spPr>
          <a:xfrm>
            <a:off x="0" y="3874135"/>
            <a:ext cx="4946650" cy="480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105156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administration of Naloxone </a:t>
            </a:r>
          </a:p>
        </p:txBody>
      </p:sp>
      <p:sp>
        <p:nvSpPr>
          <p:cNvPr id="168" name="Text Placeholder 167"/>
          <p:cNvSpPr>
            <a:spLocks noGrp="1"/>
          </p:cNvSpPr>
          <p:nvPr>
            <p:ph type="body" idx="10"/>
          </p:nvPr>
        </p:nvSpPr>
        <p:spPr>
          <a:xfrm>
            <a:off x="0" y="4354830"/>
            <a:ext cx="5440680" cy="457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1265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Painless </a:t>
            </a:r>
          </a:p>
        </p:txBody>
      </p:sp>
      <p:sp>
        <p:nvSpPr>
          <p:cNvPr id="169" name="Text Placeholder 168"/>
          <p:cNvSpPr>
            <a:spLocks noGrp="1"/>
          </p:cNvSpPr>
          <p:nvPr>
            <p:ph type="body" idx="10"/>
          </p:nvPr>
        </p:nvSpPr>
        <p:spPr>
          <a:xfrm>
            <a:off x="0" y="4812665"/>
            <a:ext cx="192024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570230" y="0"/>
            <a:ext cx="8573770" cy="4779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32004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79476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35">
                <a:solidFill>
                  <a:srgbClr val="000000"/>
                </a:solidFill>
                <a:latin typeface="Tahoma" panose="02020603050405020304" pitchFamily="2"/>
              </a:rPr>
              <a:t>by </a:t>
            </a:r>
          </a:p>
          <a:p>
            <a:pPr marL="260604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60">
                <a:solidFill>
                  <a:srgbClr val="000000"/>
                </a:solidFill>
                <a:latin typeface="Tahoma" panose="02020603050405020304" pitchFamily="2"/>
              </a:rPr>
              <a:t>Auto-Injector </a:t>
            </a:r>
          </a:p>
          <a:p>
            <a:pPr marL="0" marR="0" indent="320040" algn="l">
              <a:lnSpc>
                <a:spcPts val="3800"/>
              </a:lnSpc>
              <a:spcBef>
                <a:spcPts val="33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Contains a pre-measured dose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which reduces the risk of dosing errors </a:t>
            </a:r>
          </a:p>
          <a:p>
            <a:pPr marL="0" marR="0" indent="320040" algn="l">
              <a:lnSpc>
                <a:spcPts val="3800"/>
              </a:lnSpc>
              <a:spcBef>
                <a:spcPts val="53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Designed for self-administration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by patients and laypersons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145415" y="571500"/>
            <a:ext cx="8573770" cy="849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4500"/>
              </a:lnSpc>
              <a:spcAft>
                <a:spcPts val="2155"/>
              </a:spcAft>
            </a:pPr>
            <a:r>
              <a:rPr lang="en-US" sz="3850" b="1" spc="170">
                <a:solidFill>
                  <a:srgbClr val="000000"/>
                </a:solidFill>
                <a:latin typeface="Arial Narrow" panose="02020603050405020304" pitchFamily="2"/>
              </a:rPr>
              <a:t>Indications for Naloxone Use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145415" y="1421130"/>
            <a:ext cx="8573770" cy="2463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>
            <a:normAutofit fontScale="95000"/>
          </a:bodyPr>
          <a:lstStyle/>
          <a:p>
            <a:pPr marL="411480" marR="0" indent="36576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Altered Level of Consciousness (LOC) </a:t>
            </a:r>
          </a:p>
          <a:p>
            <a:pPr marL="411480" marR="0" indent="365760" algn="l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20">
                <a:solidFill>
                  <a:srgbClr val="000000"/>
                </a:solidFill>
                <a:latin typeface="Arial Narrow" panose="02020603050405020304" pitchFamily="2"/>
              </a:rPr>
              <a:t>Respiratory depression or apnea (not breathing) </a:t>
            </a:r>
          </a:p>
          <a:p>
            <a:pPr marL="868680" marR="0" indent="0" algn="l">
              <a:lnSpc>
                <a:spcPts val="29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6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00" b="1" spc="30">
                <a:solidFill>
                  <a:srgbClr val="000000"/>
                </a:solidFill>
                <a:latin typeface="Arial Narrow" panose="02020603050405020304" pitchFamily="2"/>
              </a:rPr>
              <a:t>Shallow, slow (&lt;8-10 breathes per minute), or </a:t>
            </a:r>
          </a:p>
          <a:p>
            <a:pPr marL="11430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spc="25">
                <a:solidFill>
                  <a:srgbClr val="000000"/>
                </a:solidFill>
                <a:latin typeface="Arial Narrow" panose="02020603050405020304" pitchFamily="2"/>
              </a:rPr>
              <a:t>inadequate </a:t>
            </a:r>
          </a:p>
          <a:p>
            <a:pPr marL="411480" marR="0" indent="365760" algn="l">
              <a:lnSpc>
                <a:spcPts val="3400"/>
              </a:lnSpc>
              <a:spcBef>
                <a:spcPts val="490"/>
              </a:spcBef>
              <a:spcAft>
                <a:spcPts val="815"/>
              </a:spcAft>
              <a:buFont typeface="Symbol"/>
              <a:buChar char="·"/>
            </a:pPr>
            <a:r>
              <a:rPr lang="en-US" sz="2650" b="1" spc="130">
                <a:solidFill>
                  <a:srgbClr val="000000"/>
                </a:solidFill>
                <a:latin typeface="Arial Narrow" panose="02020603050405020304" pitchFamily="2"/>
              </a:rPr>
              <a:t>Unable to wake up with painful stimuli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567055" y="3884295"/>
            <a:ext cx="5041900" cy="183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80">
                <a:solidFill>
                  <a:srgbClr val="000000"/>
                </a:solidFill>
                <a:latin typeface="Arial Narrow" panose="02020603050405020304" pitchFamily="2"/>
              </a:rPr>
              <a:t>Constricted pupils (miosis)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10">
                <a:solidFill>
                  <a:srgbClr val="000000"/>
                </a:solidFill>
                <a:latin typeface="Arial Narrow" panose="02020603050405020304" pitchFamily="2"/>
              </a:rPr>
              <a:t>Needle track marks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Profuse sweating (diaphoresis)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5425"/>
              </a:spcAft>
              <a:buFont typeface="Symbol"/>
              <a:buChar char="·"/>
            </a:pPr>
            <a:r>
              <a:rPr lang="en-US" sz="2650" b="1" spc="65">
                <a:solidFill>
                  <a:srgbClr val="000000"/>
                </a:solidFill>
                <a:latin typeface="Arial Narrow" panose="02020603050405020304" pitchFamily="2"/>
              </a:rPr>
              <a:t>Cardiac Arrest </a:t>
            </a:r>
          </a:p>
        </p:txBody>
      </p:sp>
      <p:sp>
        <p:nvSpPr>
          <p:cNvPr id="184" name="Text Placeholder 183"/>
          <p:cNvSpPr>
            <a:spLocks noGrp="1"/>
          </p:cNvSpPr>
          <p:nvPr>
            <p:ph type="body" idx="10"/>
          </p:nvPr>
        </p:nvSpPr>
        <p:spPr>
          <a:xfrm>
            <a:off x="567055" y="5721350"/>
            <a:ext cx="1353185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5266690" y="6285230"/>
            <a:ext cx="2048510" cy="185420"/>
          </a:xfrm>
          <a:prstGeom prst="rect">
            <a:avLst/>
          </a:prstGeom>
          <a:solidFill>
            <a:srgbClr val="9C09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2061845" y="571500"/>
            <a:ext cx="5041900" cy="1793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575"/>
              </a:spcAft>
            </a:pPr>
            <a:r>
              <a:rPr lang="en-US" sz="3850" b="1" spc="130">
                <a:solidFill>
                  <a:srgbClr val="000000"/>
                </a:solidFill>
                <a:latin typeface="Arial Narrow" panose="02020603050405020304" pitchFamily="2"/>
              </a:rPr>
              <a:t>High vs. Overdose </a:t>
            </a:r>
          </a:p>
        </p:txBody>
      </p:sp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600710" y="2633345"/>
            <a:ext cx="3794760" cy="255905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1700"/>
              </a:lnSpc>
              <a:spcAft>
                <a:spcPts val="220"/>
              </a:spcAft>
            </a:pPr>
            <a:r>
              <a:rPr lang="en-US" sz="1450" spc="55">
                <a:solidFill>
                  <a:srgbClr val="FFFFFF"/>
                </a:solidFill>
                <a:latin typeface="Garamond" panose="02020603050405020304" pitchFamily="1"/>
              </a:rPr>
              <a:t>REALLY HIGH </a:t>
            </a:r>
          </a:p>
        </p:txBody>
      </p:sp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600710" y="2889250"/>
            <a:ext cx="3794760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33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Muscles become relaxed </a:t>
            </a:r>
          </a:p>
        </p:txBody>
      </p:sp>
      <p:sp>
        <p:nvSpPr>
          <p:cNvPr id="195" name="Text Placeholder 194"/>
          <p:cNvSpPr>
            <a:spLocks noGrp="1"/>
          </p:cNvSpPr>
          <p:nvPr>
            <p:ph type="body" idx="10"/>
          </p:nvPr>
        </p:nvSpPr>
        <p:spPr>
          <a:xfrm>
            <a:off x="707390" y="3196590"/>
            <a:ext cx="1816100" cy="2597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50" spc="-15">
                <a:solidFill>
                  <a:srgbClr val="000000"/>
                </a:solidFill>
                <a:latin typeface="Garamond" panose="02020603050405020304" pitchFamily="1"/>
              </a:rPr>
              <a:t>Speech is slowed/slurred </a:t>
            </a:r>
          </a:p>
        </p:txBody>
      </p:sp>
      <p:sp>
        <p:nvSpPr>
          <p:cNvPr id="196" name="Text Placeholder 195"/>
          <p:cNvSpPr>
            <a:spLocks noGrp="1"/>
          </p:cNvSpPr>
          <p:nvPr>
            <p:ph type="body" idx="10"/>
          </p:nvPr>
        </p:nvSpPr>
        <p:spPr>
          <a:xfrm>
            <a:off x="600710" y="3498850"/>
            <a:ext cx="3361690" cy="268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Sleepy looking </a:t>
            </a:r>
          </a:p>
        </p:txBody>
      </p:sp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600710" y="3791585"/>
            <a:ext cx="3446780" cy="48768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91440" marR="0" indent="0" algn="just">
              <a:lnSpc>
                <a:spcPts val="1800"/>
              </a:lnSpc>
              <a:spcAft>
                <a:spcPts val="9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Responsive to stimuli (such as shaking, yellin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sternal rub, etc.)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600710" y="4279265"/>
            <a:ext cx="379476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Normal heart beat/pulse </a:t>
            </a:r>
          </a:p>
        </p:txBody>
      </p:sp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704215" y="4675505"/>
            <a:ext cx="1276985" cy="13144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spc="-20">
                <a:solidFill>
                  <a:srgbClr val="000000"/>
                </a:solidFill>
                <a:latin typeface="Garamond" panose="02020603050405020304" pitchFamily="1"/>
              </a:rPr>
              <a:t>Normal skin tone </a:t>
            </a:r>
          </a:p>
        </p:txBody>
      </p:sp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5772785" y="2670175"/>
            <a:ext cx="975360" cy="137160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450" spc="-85">
                <a:solidFill>
                  <a:srgbClr val="FFFFFF"/>
                </a:solidFill>
                <a:latin typeface="Garamond" panose="02020603050405020304" pitchFamily="1"/>
              </a:rPr>
              <a:t>OVERDOSE </a:t>
            </a:r>
          </a:p>
        </p:txBody>
      </p:sp>
      <p:sp>
        <p:nvSpPr>
          <p:cNvPr id="201" name="Text Placeholder 200"/>
          <p:cNvSpPr>
            <a:spLocks noGrp="1"/>
          </p:cNvSpPr>
          <p:nvPr>
            <p:ph type="body" idx="10"/>
          </p:nvPr>
        </p:nvSpPr>
        <p:spPr>
          <a:xfrm>
            <a:off x="4398010" y="2971800"/>
            <a:ext cx="1371600" cy="17399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Pale, clammy skin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4398010" y="3276600"/>
            <a:ext cx="2395855" cy="27749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74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Very infrequent or no breathing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4398010" y="3554095"/>
            <a:ext cx="2832100" cy="254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800"/>
              </a:lnSpc>
              <a:spcAft>
                <a:spcPts val="460"/>
              </a:spcAft>
            </a:pPr>
            <a:r>
              <a:rPr lang="en-US" sz="1450" spc="-105">
                <a:solidFill>
                  <a:srgbClr val="000000"/>
                </a:solidFill>
                <a:latin typeface="Garamond" panose="02020603050405020304" pitchFamily="1"/>
              </a:rPr>
              <a:t>e) </a:t>
            </a:r>
          </a:p>
          <a:p>
            <a:pPr marL="4572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Deep snoring or gurgling (death rattl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4398010" y="3808095"/>
            <a:ext cx="3154680" cy="4502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Not responsive to stimuli (such as shaking, yelling, sternal rub, etc.)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4398010" y="4258310"/>
            <a:ext cx="2697480" cy="411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91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Slow heart beat/pulse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4398010" y="4669790"/>
            <a:ext cx="1990725" cy="18542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Blue lips and/or fingertips </a:t>
            </a:r>
          </a:p>
        </p:txBody>
      </p:sp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1600" cy="536575"/>
          </a:xfrm>
          <a:prstGeom prst="rect">
            <a:avLst/>
          </a:prstGeom>
          <a:solidFill>
            <a:srgbClr val="004FA2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8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2736850" y="3642360"/>
            <a:ext cx="3359150" cy="37782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23" name="Text Placeholder 222"/>
          <p:cNvSpPr>
            <a:spLocks noGrp="1"/>
          </p:cNvSpPr>
          <p:nvPr>
            <p:ph type="body" idx="10"/>
          </p:nvPr>
        </p:nvSpPr>
        <p:spPr>
          <a:xfrm>
            <a:off x="1499870" y="571500"/>
            <a:ext cx="6172200" cy="135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6130"/>
              </a:spcAft>
            </a:pPr>
            <a:r>
              <a:rPr lang="en-US" sz="3850" b="1" spc="95">
                <a:solidFill>
                  <a:srgbClr val="000000"/>
                </a:solidFill>
                <a:latin typeface="Arial Narrow" panose="02020603050405020304" pitchFamily="2"/>
              </a:rPr>
              <a:t>Simple Naloxone Algorithm </a:t>
            </a:r>
          </a:p>
        </p:txBody>
      </p:sp>
      <p:sp>
        <p:nvSpPr>
          <p:cNvPr id="224" name="Text Placeholder 223"/>
          <p:cNvSpPr>
            <a:spLocks noGrp="1"/>
          </p:cNvSpPr>
          <p:nvPr>
            <p:ph type="body" idx="10"/>
          </p:nvPr>
        </p:nvSpPr>
        <p:spPr>
          <a:xfrm>
            <a:off x="1905000" y="1923415"/>
            <a:ext cx="5041900" cy="454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1900"/>
              </a:lnSpc>
              <a:spcAft>
                <a:spcPts val="1605"/>
              </a:spcAft>
            </a:pPr>
            <a:r>
              <a:rPr lang="en-US" sz="1700" b="1" spc="95">
                <a:solidFill>
                  <a:srgbClr val="000000"/>
                </a:solidFill>
                <a:latin typeface="Arial Narrow" panose="02020603050405020304" pitchFamily="2"/>
              </a:rPr>
              <a:t>When to Use Naloxone </a:t>
            </a:r>
          </a:p>
        </p:txBody>
      </p:sp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2755265" y="2377440"/>
            <a:ext cx="3340735" cy="3657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1800"/>
              </a:lnSpc>
              <a:spcAft>
                <a:spcPts val="565"/>
              </a:spcAft>
            </a:pPr>
            <a:r>
              <a:rPr lang="en-US" sz="1450" b="1" spc="-30">
                <a:solidFill>
                  <a:srgbClr val="A9D4EA"/>
                </a:solidFill>
                <a:latin typeface="Arial Narrow" panose="02020603050405020304" pitchFamily="2"/>
              </a:rPr>
              <a:t>Chrerdose suspected </a:t>
            </a:r>
          </a:p>
        </p:txBody>
      </p:sp>
      <p:sp>
        <p:nvSpPr>
          <p:cNvPr id="226" name="Text Placeholder 225"/>
          <p:cNvSpPr>
            <a:spLocks noGrp="1"/>
          </p:cNvSpPr>
          <p:nvPr>
            <p:ph type="body" idx="10"/>
          </p:nvPr>
        </p:nvSpPr>
        <p:spPr>
          <a:xfrm>
            <a:off x="2755265" y="3035935"/>
            <a:ext cx="3340735" cy="35369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548640" marR="0" indent="0" algn="l">
              <a:lnSpc>
                <a:spcPts val="1800"/>
              </a:lnSpc>
              <a:spcAft>
                <a:spcPts val="385"/>
              </a:spcAft>
            </a:pPr>
            <a:r>
              <a:rPr lang="en-US" sz="1450" b="1" spc="-35">
                <a:solidFill>
                  <a:srgbClr val="A9D4EA"/>
                </a:solidFill>
                <a:latin typeface="Arial Narrow" panose="02020603050405020304" pitchFamily="2"/>
              </a:rPr>
              <a:t>Not responsiive to parrilul </a:t>
            </a:r>
          </a:p>
        </p:txBody>
      </p:sp>
      <p:sp>
        <p:nvSpPr>
          <p:cNvPr id="227" name="Text Placeholder 226"/>
          <p:cNvSpPr>
            <a:spLocks noGrp="1"/>
          </p:cNvSpPr>
          <p:nvPr>
            <p:ph type="body" idx="10"/>
          </p:nvPr>
        </p:nvSpPr>
        <p:spPr>
          <a:xfrm>
            <a:off x="3840480" y="3498850"/>
            <a:ext cx="1161415" cy="44831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45720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700" b="1" spc="-85" baseline="30000">
                <a:solidFill>
                  <a:srgbClr val="FFFFFF"/>
                </a:solidFill>
                <a:latin typeface="Bookman Old Style" panose="02020603050405020304" pitchFamily="2"/>
              </a:rPr>
              <a:t>s</a:t>
            </a:r>
            <a:r>
              <a:rPr lang="en-US" sz="1550" b="1" spc="-85">
                <a:solidFill>
                  <a:srgbClr val="FFFFFF"/>
                </a:solidFill>
                <a:latin typeface="Arial" panose="02020603050405020304" pitchFamily="2"/>
              </a:rPr>
              <a:t>iti</a:t>
            </a:r>
            <a:r>
              <a:rPr lang="en-US" sz="1550" b="1" spc="-85" baseline="30000">
                <a:solidFill>
                  <a:srgbClr val="FFFFFF"/>
                </a:solidFill>
                <a:latin typeface="Bookman Old Style" panose="02020603050405020304" pitchFamily="1"/>
              </a:rPr>
              <a:t>r</a:t>
            </a:r>
            <a:r>
              <a:rPr lang="en-US" sz="100" b="1" spc="-85">
                <a:solidFill>
                  <a:srgbClr val="FFFFFF"/>
                </a:solidFill>
                <a:latin typeface="Garamond" panose="02020603050405020304" pitchFamily="1"/>
              </a:rPr>
              <a:t> </a:t>
            </a:r>
          </a:p>
          <a:p>
            <a:pPr marL="0" marR="0" indent="0" algn="l">
              <a:lnSpc>
                <a:spcPts val="17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1450" b="1" spc="-50">
                <a:solidFill>
                  <a:srgbClr val="A9D4EA"/>
                </a:solidFill>
                <a:latin typeface="Arial Narrow" panose="02020603050405020304" pitchFamily="2"/>
              </a:rPr>
              <a:t>Breathing status </a:t>
            </a:r>
          </a:p>
        </p:txBody>
      </p:sp>
      <p:sp>
        <p:nvSpPr>
          <p:cNvPr id="228" name="Text Placeholder 227"/>
          <p:cNvSpPr>
            <a:spLocks noGrp="1"/>
          </p:cNvSpPr>
          <p:nvPr>
            <p:ph type="body" idx="10"/>
          </p:nvPr>
        </p:nvSpPr>
        <p:spPr>
          <a:xfrm>
            <a:off x="2406650" y="434657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45720" marR="0" indent="0" algn="l">
              <a:lnSpc>
                <a:spcPts val="1800"/>
              </a:lnSpc>
              <a:spcAft>
                <a:spcPts val="900"/>
              </a:spcAft>
            </a:pPr>
            <a:r>
              <a:rPr lang="en-US" sz="1450" b="1" spc="10">
                <a:solidFill>
                  <a:srgbClr val="FFFFFF"/>
                </a:solidFill>
                <a:latin typeface="Arial Narrow" panose="02020603050405020304" pitchFamily="2"/>
              </a:rPr>
              <a:t>Normal or Fast </a:t>
            </a:r>
          </a:p>
        </p:txBody>
      </p:sp>
      <p:sp>
        <p:nvSpPr>
          <p:cNvPr id="229" name="Text Placeholder 228"/>
          <p:cNvSpPr>
            <a:spLocks noGrp="1"/>
          </p:cNvSpPr>
          <p:nvPr>
            <p:ph type="body" idx="10"/>
          </p:nvPr>
        </p:nvSpPr>
        <p:spPr>
          <a:xfrm>
            <a:off x="2406650" y="508698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4300" rIns="0" bIns="0" anchor="t"/>
          <a:lstStyle/>
          <a:p>
            <a:pPr marL="137160" marR="0" indent="0" algn="l">
              <a:lnSpc>
                <a:spcPts val="1800"/>
              </a:lnSpc>
              <a:spcAft>
                <a:spcPts val="825"/>
              </a:spcAft>
            </a:pPr>
            <a:r>
              <a:rPr lang="en-US" sz="1450" b="1" spc="-110">
                <a:solidFill>
                  <a:srgbClr val="FFFFFF"/>
                </a:solidFill>
                <a:latin typeface="Arial Narrow" panose="02020603050405020304" pitchFamily="2"/>
              </a:rPr>
              <a:t>Turn en on side  </a:t>
            </a:r>
          </a:p>
        </p:txBody>
      </p:sp>
      <p:sp>
        <p:nvSpPr>
          <p:cNvPr id="230" name="Text Placeholder 229"/>
          <p:cNvSpPr>
            <a:spLocks noGrp="1"/>
          </p:cNvSpPr>
          <p:nvPr>
            <p:ph type="body" idx="10"/>
          </p:nvPr>
        </p:nvSpPr>
        <p:spPr>
          <a:xfrm>
            <a:off x="3816350" y="4346575"/>
            <a:ext cx="1209675" cy="4419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Slow </a:t>
            </a:r>
          </a:p>
          <a:p>
            <a:pPr marL="2286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b="1" spc="-5">
                <a:solidFill>
                  <a:srgbClr val="A9D4EA"/>
                </a:solidFill>
                <a:latin typeface="Arial Narrow" panose="02020603050405020304" pitchFamily="2"/>
              </a:rPr>
              <a:t>iOx minute) </a:t>
            </a:r>
          </a:p>
        </p:txBody>
      </p:sp>
      <p:sp>
        <p:nvSpPr>
          <p:cNvPr id="231" name="Text Placeholder 230"/>
          <p:cNvSpPr>
            <a:spLocks noGrp="1"/>
          </p:cNvSpPr>
          <p:nvPr>
            <p:ph type="body" idx="10"/>
          </p:nvPr>
        </p:nvSpPr>
        <p:spPr>
          <a:xfrm>
            <a:off x="4297680" y="4904105"/>
            <a:ext cx="262255" cy="17399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350" spc="-325">
                <a:solidFill>
                  <a:srgbClr val="838484"/>
                </a:solidFill>
                <a:latin typeface="Arial Narrow" panose="02020603050405020304" pitchFamily="2"/>
              </a:rPr>
              <a:t>AP. </a:t>
            </a:r>
          </a:p>
        </p:txBody>
      </p:sp>
      <p:sp>
        <p:nvSpPr>
          <p:cNvPr id="232" name="Text Placeholder 231"/>
          <p:cNvSpPr>
            <a:spLocks noGrp="1"/>
          </p:cNvSpPr>
          <p:nvPr>
            <p:ph type="body" idx="10"/>
          </p:nvPr>
        </p:nvSpPr>
        <p:spPr>
          <a:xfrm>
            <a:off x="3816350" y="5086985"/>
            <a:ext cx="1209675" cy="454025"/>
          </a:xfrm>
          <a:prstGeom prst="rect">
            <a:avLst/>
          </a:prstGeom>
          <a:solidFill>
            <a:srgbClr val="368EA8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5410" rIns="0" bIns="0" anchor="t"/>
          <a:lstStyle/>
          <a:p>
            <a:pPr marL="0" marR="0" indent="0" algn="ctr">
              <a:lnSpc>
                <a:spcPts val="1800"/>
              </a:lnSpc>
              <a:spcAft>
                <a:spcPts val="68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Naloxone </a:t>
            </a:r>
          </a:p>
        </p:txBody>
      </p:sp>
      <p:sp>
        <p:nvSpPr>
          <p:cNvPr id="233" name="Text Placeholder 232"/>
          <p:cNvSpPr>
            <a:spLocks noGrp="1"/>
          </p:cNvSpPr>
          <p:nvPr>
            <p:ph type="body" idx="10"/>
          </p:nvPr>
        </p:nvSpPr>
        <p:spPr>
          <a:xfrm>
            <a:off x="5231765" y="4346575"/>
            <a:ext cx="1209675" cy="454025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111760" rIns="0" bIns="0" anchor="t"/>
          <a:lstStyle/>
          <a:p>
            <a:pPr marL="91440" marR="0" indent="0" algn="l">
              <a:lnSpc>
                <a:spcPts val="1800"/>
              </a:lnSpc>
              <a:spcAft>
                <a:spcPts val="910"/>
              </a:spcAft>
            </a:pPr>
            <a:r>
              <a:rPr lang="en-US" sz="1450" b="1" spc="-95">
                <a:solidFill>
                  <a:srgbClr val="FDC3C1"/>
                </a:solidFill>
                <a:latin typeface="Arial Narrow" panose="02020603050405020304" pitchFamily="2"/>
              </a:rPr>
              <a:t>No or of Gasping 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idx="10"/>
          </p:nvPr>
        </p:nvSpPr>
        <p:spPr>
          <a:xfrm>
            <a:off x="5231765" y="5096510"/>
            <a:ext cx="1209675" cy="457200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Naloxone and </a:t>
            </a:r>
            <a:r>
              <a:t/>
            </a:r>
            <a:br/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CPR </a:t>
            </a:r>
          </a:p>
        </p:txBody>
      </p:sp>
      <p:sp>
        <p:nvSpPr>
          <p:cNvPr id="235" name="Text Placeholder 234"/>
          <p:cNvSpPr>
            <a:spLocks noGrp="1"/>
          </p:cNvSpPr>
          <p:nvPr>
            <p:ph type="body" idx="10"/>
          </p:nvPr>
        </p:nvSpPr>
        <p:spPr>
          <a:xfrm>
            <a:off x="7312025" y="6083935"/>
            <a:ext cx="1371600" cy="536575"/>
          </a:xfrm>
          <a:prstGeom prst="rect">
            <a:avLst/>
          </a:prstGeom>
          <a:solidFill>
            <a:srgbClr val="014F9B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9144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9144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Placeholder 237"/>
          <p:cNvSpPr>
            <a:spLocks noGrp="1"/>
          </p:cNvSpPr>
          <p:nvPr>
            <p:ph type="body" idx="10"/>
          </p:nvPr>
        </p:nvSpPr>
        <p:spPr>
          <a:xfrm>
            <a:off x="1146175" y="596900"/>
            <a:ext cx="7543800" cy="966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960120" marR="0" indent="0" algn="l">
              <a:lnSpc>
                <a:spcPts val="4400"/>
              </a:lnSpc>
              <a:spcAft>
                <a:spcPts val="3185"/>
              </a:spcAft>
            </a:pPr>
            <a:r>
              <a:rPr lang="en-US" sz="3850" b="1" spc="170">
                <a:solidFill>
                  <a:srgbClr val="0C0C0C"/>
                </a:solidFill>
                <a:latin typeface="Arial" panose="02020603050405020304" pitchFamily="2"/>
              </a:rPr>
              <a:t>Safety Considerations </a:t>
            </a:r>
          </a:p>
        </p:txBody>
      </p:sp>
      <p:sp>
        <p:nvSpPr>
          <p:cNvPr id="239" name="Text Placeholder 238"/>
          <p:cNvSpPr>
            <a:spLocks noGrp="1"/>
          </p:cNvSpPr>
          <p:nvPr>
            <p:ph type="body" idx="10"/>
          </p:nvPr>
        </p:nvSpPr>
        <p:spPr>
          <a:xfrm>
            <a:off x="1146175" y="1563370"/>
            <a:ext cx="6854825" cy="932815"/>
          </a:xfrm>
          <a:prstGeom prst="rect">
            <a:avLst/>
          </a:prstGeom>
          <a:solidFill>
            <a:srgbClr val="5065CF"/>
          </a:solidFill>
          <a:ln w="0" cmpd="sng">
            <a:noFill/>
            <a:prstDash val="solid"/>
          </a:ln>
        </p:spPr>
        <p:txBody>
          <a:bodyPr vert="horz" lIns="0" tIns="257175" rIns="0" bIns="0" anchor="t">
            <a:normAutofit fontScale="90000"/>
          </a:bodyPr>
          <a:lstStyle/>
          <a:p>
            <a:pPr marL="91440" marR="0" indent="0" algn="l">
              <a:lnSpc>
                <a:spcPts val="3200"/>
              </a:lnSpc>
              <a:spcAft>
                <a:spcPts val="2015"/>
              </a:spcAft>
            </a:pPr>
            <a:r>
              <a:rPr lang="en-US" sz="2650" b="1" spc="75">
                <a:solidFill>
                  <a:srgbClr val="FFFFFF"/>
                </a:solidFill>
                <a:latin typeface="Arial" panose="02020603050405020304" pitchFamily="2"/>
              </a:rPr>
              <a:t>Post-administration considerations </a:t>
            </a:r>
          </a:p>
        </p:txBody>
      </p:sp>
      <p:sp>
        <p:nvSpPr>
          <p:cNvPr id="240" name="Text Placeholder 239"/>
          <p:cNvSpPr>
            <a:spLocks noGrp="1"/>
          </p:cNvSpPr>
          <p:nvPr>
            <p:ph type="body" idx="10"/>
          </p:nvPr>
        </p:nvSpPr>
        <p:spPr>
          <a:xfrm>
            <a:off x="1146175" y="2672715"/>
            <a:ext cx="7543800" cy="341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>
            <a:normAutofit fontScale="85000"/>
          </a:bodyPr>
          <a:lstStyle/>
          <a:p>
            <a:pPr marL="91440" marR="0" indent="0" algn="just">
              <a:lnSpc>
                <a:spcPts val="2400"/>
              </a:lnSpc>
              <a:spcAft>
                <a:spcPts val="0"/>
              </a:spcAft>
            </a:pPr>
            <a:r>
              <a:rPr lang="en-US" sz="2050" b="1" spc="8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 Use CAUTION when administering naloxone to </a:t>
            </a:r>
          </a:p>
          <a:p>
            <a:pPr marL="365760" marR="0" indent="0" algn="just">
              <a:lnSpc>
                <a:spcPts val="24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2050" b="1" spc="25">
                <a:solidFill>
                  <a:srgbClr val="0C0C0C"/>
                </a:solidFill>
                <a:latin typeface="Arial" panose="02020603050405020304" pitchFamily="2"/>
              </a:rPr>
              <a:t>narcotic dependent patients! </a:t>
            </a:r>
          </a:p>
          <a:p>
            <a:pPr marL="91440" marR="0" indent="0" algn="just">
              <a:lnSpc>
                <a:spcPts val="24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050" b="1" spc="75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75">
                <a:solidFill>
                  <a:srgbClr val="0C0C0C"/>
                </a:solidFill>
                <a:latin typeface="Arial" panose="02020603050405020304" pitchFamily="2"/>
              </a:rPr>
              <a:t> Rapid opiate withdrawal may cause nausea and </a:t>
            </a:r>
          </a:p>
          <a:p>
            <a:pPr marL="365760" marR="0" indent="0" algn="just">
              <a:lnSpc>
                <a:spcPts val="24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vomiting and may cause combativeness </a:t>
            </a:r>
          </a:p>
          <a:p>
            <a:pPr marL="91440" marR="0" indent="0" algn="just">
              <a:lnSpc>
                <a:spcPts val="2400"/>
              </a:lnSpc>
              <a:spcBef>
                <a:spcPts val="1145"/>
              </a:spcBef>
              <a:spcAft>
                <a:spcPts val="0"/>
              </a:spcAft>
            </a:pPr>
            <a:r>
              <a:rPr lang="en-US" sz="2050" b="1" spc="5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50">
                <a:solidFill>
                  <a:srgbClr val="0C0C0C"/>
                </a:solidFill>
                <a:latin typeface="Arial" panose="02020603050405020304" pitchFamily="2"/>
              </a:rPr>
              <a:t> Roll patient to their side after administration to keep </a:t>
            </a:r>
          </a:p>
          <a:p>
            <a:pPr marL="365760" marR="0" indent="0" algn="just">
              <a:lnSpc>
                <a:spcPts val="24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sz="2050" b="1" spc="35">
                <a:solidFill>
                  <a:srgbClr val="0C0C0C"/>
                </a:solidFill>
                <a:latin typeface="Arial" panose="02020603050405020304" pitchFamily="2"/>
              </a:rPr>
              <a:t>airway clear </a:t>
            </a:r>
          </a:p>
          <a:p>
            <a:pPr marL="91440" marR="0" indent="0" algn="just">
              <a:lnSpc>
                <a:spcPts val="2400"/>
              </a:lnSpc>
              <a:spcBef>
                <a:spcPts val="1005"/>
              </a:spcBef>
              <a:spcAft>
                <a:spcPts val="0"/>
              </a:spcAft>
            </a:pPr>
            <a:r>
              <a:rPr lang="en-US" sz="2050" b="1" spc="65">
                <a:solidFill>
                  <a:srgbClr val="302977"/>
                </a:solidFill>
                <a:latin typeface="Arial" panose="02020603050405020304" pitchFamily="2"/>
              </a:rPr>
              <a:t>'</a:t>
            </a:r>
            <a:r>
              <a:rPr lang="en-US" sz="2050" b="1" spc="65">
                <a:solidFill>
                  <a:srgbClr val="0C0C0C"/>
                </a:solidFill>
                <a:latin typeface="Arial" panose="02020603050405020304" pitchFamily="2"/>
              </a:rPr>
              <a:t> If patient does not respond %thin 3-5 minutes, </a:t>
            </a:r>
          </a:p>
          <a:p>
            <a:pPr marL="365760" marR="0" indent="0" algn="just">
              <a:lnSpc>
                <a:spcPts val="2600"/>
              </a:lnSpc>
              <a:spcBef>
                <a:spcPts val="145"/>
              </a:spcBef>
              <a:spcAft>
                <a:spcPts val="3820"/>
              </a:spcAft>
            </a:pPr>
            <a:r>
              <a:rPr lang="en-US" sz="2400" b="1" spc="80">
                <a:solidFill>
                  <a:srgbClr val="0C0C0C"/>
                </a:solidFill>
                <a:latin typeface="Times New Roman" panose="02020603050405020304" pitchFamily="1"/>
              </a:rPr>
              <a:t>administer second dose </a:t>
            </a:r>
          </a:p>
        </p:txBody>
      </p:sp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4775" cy="53657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207010" rIns="0" bIns="0" anchor="t"/>
          <a:lstStyle/>
          <a:p>
            <a:pPr marL="22860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spc="80">
                <a:solidFill>
                  <a:srgbClr val="FFFFFF"/>
                </a:solidFill>
                <a:latin typeface="Bookman Old Style" panose="02020603050405020304" pitchFamily="1"/>
              </a:rPr>
              <a:t>ri ziarta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750" spc="245">
                <a:solidFill>
                  <a:srgbClr val="FFFFFF"/>
                </a:solidFill>
                <a:latin typeface="Bookman Old Style" panose="02020603050405020304" pitchFamily="1"/>
              </a:rPr>
              <a:t>"'Department of Health Services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62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5448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Safety Considerations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i="1" u="sng" spc="320">
                <a:solidFill>
                  <a:srgbClr val="000000"/>
                </a:solidFill>
                <a:latin typeface="Tahoma" panose="02020603050405020304" pitchFamily="2"/>
              </a:rPr>
              <a:t>Other disease processes may mimic opioid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85">
                <a:solidFill>
                  <a:srgbClr val="000000"/>
                </a:solidFill>
                <a:latin typeface="Tahoma" panose="02020603050405020304" pitchFamily="2"/>
              </a:rPr>
              <a:t>overdose (low blood sugar, head injury, 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65">
                <a:solidFill>
                  <a:srgbClr val="000000"/>
                </a:solidFill>
                <a:latin typeface="Tahoma" panose="02020603050405020304" pitchFamily="2"/>
              </a:rPr>
              <a:t>stroke, shock, hypoxia)  </a:t>
            </a:r>
          </a:p>
          <a:p>
            <a:pPr marL="0" marR="0" indent="320040" algn="l">
              <a:lnSpc>
                <a:spcPts val="34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Naloxone has a short duration of action (half </a:t>
            </a:r>
          </a:p>
          <a:p>
            <a:pPr marL="320040" marR="0" indent="0" algn="l">
              <a:lnSpc>
                <a:spcPts val="3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700" b="1" spc="-25">
                <a:solidFill>
                  <a:srgbClr val="000000"/>
                </a:solidFill>
                <a:latin typeface="Tahoma" panose="02020603050405020304" pitchFamily="2"/>
              </a:rPr>
              <a:t>life) </a:t>
            </a:r>
          </a:p>
          <a:p>
            <a:pPr marL="0" marR="0" indent="32004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Patients may develop recurrent respiratory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and/ or CNS depression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2616835" y="4450080"/>
            <a:ext cx="199199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2" name="Text Placeholder 251"/>
          <p:cNvSpPr>
            <a:spLocks noGrp="1"/>
          </p:cNvSpPr>
          <p:nvPr>
            <p:ph type="body" idx="10"/>
          </p:nvPr>
        </p:nvSpPr>
        <p:spPr>
          <a:xfrm>
            <a:off x="2616835" y="4096385"/>
            <a:ext cx="264985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idx="10"/>
          </p:nvPr>
        </p:nvSpPr>
        <p:spPr>
          <a:xfrm>
            <a:off x="2616835" y="3742690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4" name="Text Placeholder 253"/>
          <p:cNvSpPr>
            <a:spLocks noGrp="1"/>
          </p:cNvSpPr>
          <p:nvPr>
            <p:ph type="body" idx="10"/>
          </p:nvPr>
        </p:nvSpPr>
        <p:spPr>
          <a:xfrm>
            <a:off x="2616835" y="3389630"/>
            <a:ext cx="2649855" cy="2311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5" name="Text Placeholder 254"/>
          <p:cNvSpPr>
            <a:spLocks noGrp="1"/>
          </p:cNvSpPr>
          <p:nvPr>
            <p:ph type="body" idx="10"/>
          </p:nvPr>
        </p:nvSpPr>
        <p:spPr>
          <a:xfrm>
            <a:off x="2616835" y="2682240"/>
            <a:ext cx="514921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6" name="Text Placeholder 255"/>
          <p:cNvSpPr>
            <a:spLocks noGrp="1"/>
          </p:cNvSpPr>
          <p:nvPr>
            <p:ph type="body" idx="10"/>
          </p:nvPr>
        </p:nvSpPr>
        <p:spPr>
          <a:xfrm>
            <a:off x="2616835" y="3035935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7" name="Text Placeholder 256"/>
          <p:cNvSpPr>
            <a:spLocks noGrp="1"/>
          </p:cNvSpPr>
          <p:nvPr>
            <p:ph type="body" idx="10"/>
          </p:nvPr>
        </p:nvSpPr>
        <p:spPr>
          <a:xfrm>
            <a:off x="1471930" y="584200"/>
            <a:ext cx="623570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0" marR="0" indent="0" algn="l">
              <a:lnSpc>
                <a:spcPts val="4400"/>
              </a:lnSpc>
              <a:spcAft>
                <a:spcPts val="4980"/>
              </a:spcAft>
            </a:pPr>
            <a:r>
              <a:rPr lang="en-US" sz="3850" b="1" spc="155">
                <a:solidFill>
                  <a:srgbClr val="000000"/>
                </a:solidFill>
                <a:latin typeface="Arial" panose="02020603050405020304" pitchFamily="2"/>
              </a:rPr>
              <a:t>Naloxone vs Drug Durations </a:t>
            </a:r>
          </a:p>
        </p:txBody>
      </p:sp>
      <p:sp>
        <p:nvSpPr>
          <p:cNvPr id="258" name="Text Placeholder 257"/>
          <p:cNvSpPr>
            <a:spLocks noGrp="1"/>
          </p:cNvSpPr>
          <p:nvPr>
            <p:ph type="body" idx="10"/>
          </p:nvPr>
        </p:nvSpPr>
        <p:spPr>
          <a:xfrm>
            <a:off x="2301240" y="1790065"/>
            <a:ext cx="4572000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1465"/>
              </a:spcAft>
            </a:pPr>
            <a:r>
              <a:rPr lang="en-US" sz="1400" spc="10">
                <a:solidFill>
                  <a:srgbClr val="000000"/>
                </a:solidFill>
                <a:latin typeface="Arial" panose="02020603050405020304" pitchFamily="2"/>
              </a:rPr>
              <a:t>Duration of Action </a:t>
            </a:r>
            <a:r>
              <a:rPr lang="en-US" sz="1400" b="1" spc="10">
                <a:solidFill>
                  <a:srgbClr val="000000"/>
                </a:solidFill>
                <a:latin typeface="Arial" panose="02020603050405020304" pitchFamily="2"/>
              </a:rPr>
              <a:t>of Opioids and Opioid Antagonists </a:t>
            </a:r>
          </a:p>
        </p:txBody>
      </p:sp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1423670" y="2200275"/>
            <a:ext cx="1069340" cy="285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r">
              <a:lnSpc>
                <a:spcPts val="2800"/>
              </a:lnSpc>
              <a:spcAft>
                <a:spcPts val="10"/>
              </a:spcAft>
            </a:pPr>
            <a:r>
              <a:rPr lang="en-US" sz="1150" spc="0">
                <a:solidFill>
                  <a:srgbClr val="000000"/>
                </a:solidFill>
                <a:latin typeface="Arial" panose="02020603050405020304" pitchFamily="2"/>
              </a:rPr>
              <a:t>naloxone methadone hydrocodone codeine oxycodone morphine/heroin meperidine fentanyl </a:t>
            </a:r>
          </a:p>
        </p:txBody>
      </p:sp>
      <p:sp>
        <p:nvSpPr>
          <p:cNvPr id="260" name="Text Placeholder 259"/>
          <p:cNvSpPr>
            <a:spLocks noGrp="1"/>
          </p:cNvSpPr>
          <p:nvPr>
            <p:ph type="body" idx="10"/>
          </p:nvPr>
        </p:nvSpPr>
        <p:spPr>
          <a:xfrm>
            <a:off x="2616835" y="2325370"/>
            <a:ext cx="1069340" cy="222885"/>
          </a:xfrm>
          <a:prstGeom prst="rect">
            <a:avLst/>
          </a:prstGeom>
          <a:solidFill>
            <a:srgbClr val="FC5D0C"/>
          </a:solidFill>
          <a:ln w="2413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777240" marR="0" indent="0" algn="l">
              <a:lnSpc>
                <a:spcPts val="1400"/>
              </a:lnSpc>
              <a:spcAft>
                <a:spcPts val="0"/>
              </a:spcAft>
              <a:tabLst>
                <a:tab pos="1051560" algn="r"/>
              </a:tabLst>
            </a:pPr>
            <a:r>
              <a:rPr lang="en-US" sz="100" b="1" spc="0">
                <a:solidFill>
                  <a:srgbClr val="AB3904"/>
                </a:solidFill>
                <a:latin typeface="Bookman Old Style" panose="02020603050405020304" pitchFamily="2"/>
              </a:rPr>
              <a:t> </a:t>
            </a:r>
            <a:r>
              <a:rPr lang="en-US" sz="2400" b="1" spc="0">
                <a:solidFill>
                  <a:srgbClr val="AB3904"/>
                </a:solidFill>
                <a:latin typeface="Bookman Old Style" panose="02020603050405020304" pitchFamily="2"/>
              </a:rPr>
              <a:t>J </a:t>
            </a:r>
          </a:p>
        </p:txBody>
      </p:sp>
      <p:sp>
        <p:nvSpPr>
          <p:cNvPr id="261" name="Text Placeholder 260"/>
          <p:cNvSpPr>
            <a:spLocks noGrp="1"/>
          </p:cNvSpPr>
          <p:nvPr>
            <p:ph type="body" idx="10"/>
          </p:nvPr>
        </p:nvSpPr>
        <p:spPr>
          <a:xfrm>
            <a:off x="1027430" y="5058410"/>
            <a:ext cx="7658100" cy="847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900"/>
              </a:lnSpc>
              <a:spcAft>
                <a:spcPts val="0"/>
              </a:spcAft>
            </a:pPr>
            <a:r>
              <a:rPr lang="en-US" sz="1150" spc="-100">
                <a:solidFill>
                  <a:srgbClr val="000000"/>
                </a:solidFill>
                <a:latin typeface="Arial" panose="02020603050405020304" pitchFamily="2"/>
              </a:rPr>
              <a:t>1=1-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2788920" marR="1051560" indent="-1280160" algn="l">
              <a:lnSpc>
                <a:spcPts val="2100"/>
              </a:lnSpc>
              <a:spcBef>
                <a:spcPts val="0"/>
              </a:spcBef>
              <a:spcAft>
                <a:spcPts val="1525"/>
              </a:spcAft>
              <a:tabLst>
                <a:tab pos="2148840" algn="l"/>
                <a:tab pos="2743200" algn="l"/>
                <a:tab pos="3383280" algn="l"/>
                <a:tab pos="4023360" algn="l"/>
                <a:tab pos="4663440" algn="l"/>
                <a:tab pos="5257800" algn="l"/>
                <a:tab pos="5897880" algn="l"/>
                <a:tab pos="6537960" algn="l"/>
              </a:tabLst>
            </a:pPr>
            <a:r>
              <a:rPr lang="en-US" sz="1150" spc="-114">
                <a:solidFill>
                  <a:srgbClr val="000000"/>
                </a:solidFill>
                <a:latin typeface="Arial" panose="02020603050405020304" pitchFamily="2"/>
              </a:rPr>
              <a:t>0 1 2 3 4 5 6 7 8 </a:t>
            </a:r>
            <a:r>
              <a:t/>
            </a:r>
            <a:br/>
            <a:r>
              <a:rPr lang="en-US" sz="1000" spc="-114">
                <a:solidFill>
                  <a:srgbClr val="000000"/>
                </a:solidFill>
                <a:latin typeface="Arial" panose="02020603050405020304" pitchFamily="2"/>
              </a:rPr>
              <a:t>Duration of Action (hours) </a:t>
            </a:r>
          </a:p>
        </p:txBody>
      </p:sp>
      <p:sp>
        <p:nvSpPr>
          <p:cNvPr id="262" name="Text Placeholder 261"/>
          <p:cNvSpPr>
            <a:spLocks noGrp="1"/>
          </p:cNvSpPr>
          <p:nvPr>
            <p:ph type="body" idx="10"/>
          </p:nvPr>
        </p:nvSpPr>
        <p:spPr>
          <a:xfrm>
            <a:off x="7315200" y="6114415"/>
            <a:ext cx="1370330" cy="50609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18161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b="1" spc="2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5"/>
              </a:spcBef>
              <a:spcAft>
                <a:spcPts val="175"/>
              </a:spcAft>
            </a:pPr>
            <a:r>
              <a:rPr lang="en-US" sz="700" b="1" spc="155">
                <a:solidFill>
                  <a:srgbClr val="FFFFFF"/>
                </a:solidFill>
                <a:latin typeface="Bookman Old Style" panose="02020603050405020304" pitchFamily="1"/>
              </a:rPr>
              <a:t>Eloepartirrierit of Health_ ServicIeS.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70230" y="533400"/>
            <a:ext cx="8573770" cy="943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45920" marR="0" indent="0" algn="l">
              <a:lnSpc>
                <a:spcPts val="4700"/>
              </a:lnSpc>
              <a:spcAft>
                <a:spcPts val="2660"/>
              </a:spcAft>
            </a:pPr>
            <a:r>
              <a:rPr lang="en-US" sz="3750" spc="40">
                <a:solidFill>
                  <a:srgbClr val="000000"/>
                </a:solidFill>
                <a:latin typeface="Tahoma" panose="02020603050405020304" pitchFamily="2"/>
              </a:rPr>
              <a:t>The Opioid Problem: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8573770" cy="4326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2555" rIns="0" bIns="0" anchor="t">
            <a:normAutofit fontScale="85000"/>
          </a:bodyPr>
          <a:lstStyle/>
          <a:p>
            <a:pPr marL="0" marR="0" indent="32004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Lethal Drug</a:t>
            </a:r>
            <a:r>
              <a:rPr lang="en-US" sz="2700" b="1" spc="135">
                <a:solidFill>
                  <a:srgbClr val="620000"/>
                </a:solidFill>
                <a:latin typeface="Tahoma" panose="02020603050405020304" pitchFamily="2"/>
              </a:rPr>
              <a:t> overdose</a:t>
            </a: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 is the leading cause of </a:t>
            </a:r>
          </a:p>
          <a:p>
            <a:pPr marL="320040" marR="0" indent="0" algn="l">
              <a:lnSpc>
                <a:spcPts val="35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accidental death in America </a:t>
            </a:r>
          </a:p>
          <a:p>
            <a:pPr marL="0" marR="0" indent="320040" algn="l">
              <a:lnSpc>
                <a:spcPts val="3800"/>
              </a:lnSpc>
              <a:spcBef>
                <a:spcPts val="53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41,502 drug overdose deaths in 2012 </a:t>
            </a:r>
          </a:p>
          <a:p>
            <a:pPr marL="411480" marR="0" indent="0" algn="l">
              <a:lnSpc>
                <a:spcPts val="3200"/>
              </a:lnSpc>
              <a:spcBef>
                <a:spcPts val="1030"/>
              </a:spcBef>
              <a:spcAft>
                <a:spcPts val="0"/>
              </a:spcAft>
            </a:pPr>
            <a:r>
              <a:rPr lang="en-US" sz="300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39% caused by opioids (approximately 16,186) </a:t>
            </a:r>
          </a:p>
          <a:p>
            <a:pPr marL="0" marR="0" indent="320040" algn="l">
              <a:lnSpc>
                <a:spcPts val="3800"/>
              </a:lnSpc>
              <a:spcBef>
                <a:spcPts val="45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Opioids include legal prescriptions and illegal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81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120"/>
              </a:spcAft>
            </a:pPr>
            <a:r>
              <a:rPr lang="en-US" sz="3700" spc="145">
                <a:solidFill>
                  <a:srgbClr val="000000"/>
                </a:solidFill>
                <a:latin typeface="Tahoma" panose="02020603050405020304" pitchFamily="2"/>
              </a:rPr>
              <a:t>Procedure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2043430" y="2667635"/>
            <a:ext cx="3327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0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2270760" y="3578860"/>
            <a:ext cx="5397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Monitor </a:t>
            </a:r>
          </a:p>
        </p:txBody>
      </p:sp>
      <p:sp>
        <p:nvSpPr>
          <p:cNvPr id="272" name="Text Placeholder 271"/>
          <p:cNvSpPr>
            <a:spLocks noGrp="1"/>
          </p:cNvSpPr>
          <p:nvPr>
            <p:ph type="body" idx="10"/>
          </p:nvPr>
        </p:nvSpPr>
        <p:spPr>
          <a:xfrm>
            <a:off x="3032760" y="1573530"/>
            <a:ext cx="102108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Responsive and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adequate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3618230" y="3487420"/>
            <a:ext cx="95059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30">
                <a:solidFill>
                  <a:srgbClr val="000000"/>
                </a:solidFill>
                <a:latin typeface="Tahoma" panose="02020603050405020304" pitchFamily="2"/>
              </a:rPr>
              <a:t>Sternal </a:t>
            </a:r>
          </a:p>
          <a:p>
            <a:pPr marL="0" marR="0" indent="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Rub/Stimulate </a:t>
            </a:r>
          </a:p>
        </p:txBody>
      </p:sp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4507865" y="4364990"/>
            <a:ext cx="71628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-1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  <a:p>
            <a:pPr marL="0" marR="0" indent="0" algn="l">
              <a:lnSpc>
                <a:spcPts val="1400"/>
              </a:lnSpc>
              <a:spcBef>
                <a:spcPts val="605"/>
              </a:spcBef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(adequate) </a:t>
            </a:r>
          </a:p>
        </p:txBody>
      </p:sp>
      <p:sp>
        <p:nvSpPr>
          <p:cNvPr id="275" name="Text Placeholder 274"/>
          <p:cNvSpPr>
            <a:spLocks noGrp="1"/>
          </p:cNvSpPr>
          <p:nvPr>
            <p:ph type="body" idx="10"/>
          </p:nvPr>
        </p:nvSpPr>
        <p:spPr>
          <a:xfrm>
            <a:off x="4707255" y="2667635"/>
            <a:ext cx="3238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45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  <p:sp>
        <p:nvSpPr>
          <p:cNvPr id="276" name="Text Placeholder 275"/>
          <p:cNvSpPr>
            <a:spLocks noGrp="1"/>
          </p:cNvSpPr>
          <p:nvPr>
            <p:ph type="body" idx="10"/>
          </p:nvPr>
        </p:nvSpPr>
        <p:spPr>
          <a:xfrm>
            <a:off x="4916170" y="5404485"/>
            <a:ext cx="54610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Observe 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5330825" y="3578860"/>
            <a:ext cx="636905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5864225" y="4526915"/>
            <a:ext cx="111887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15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(decreased or no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6083935" y="4706620"/>
            <a:ext cx="67945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breathing) </a:t>
            </a:r>
          </a:p>
        </p:txBody>
      </p:sp>
      <p:sp>
        <p:nvSpPr>
          <p:cNvPr id="280" name="Text Placeholder 279"/>
          <p:cNvSpPr>
            <a:spLocks noGrp="1"/>
          </p:cNvSpPr>
          <p:nvPr>
            <p:ph type="body" idx="10"/>
          </p:nvPr>
        </p:nvSpPr>
        <p:spPr>
          <a:xfrm>
            <a:off x="6120130" y="5404485"/>
            <a:ext cx="12344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</p:txBody>
      </p:sp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6273800" y="4273550"/>
            <a:ext cx="30289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0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 Placeholder 283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34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ctr">
              <a:lnSpc>
                <a:spcPts val="4500"/>
              </a:lnSpc>
              <a:spcAft>
                <a:spcPts val="2660"/>
              </a:spcAft>
            </a:pPr>
            <a:r>
              <a:rPr lang="en-US" sz="3750" spc="30">
                <a:solidFill>
                  <a:srgbClr val="000000"/>
                </a:solidFill>
                <a:latin typeface="Tahoma" panose="02020603050405020304" pitchFamily="2"/>
              </a:rPr>
              <a:t>A Different Way </a:t>
            </a:r>
          </a:p>
        </p:txBody>
      </p:sp>
      <p:sp>
        <p:nvSpPr>
          <p:cNvPr id="285" name="Text Placeholder 284"/>
          <p:cNvSpPr>
            <a:spLocks noGrp="1"/>
          </p:cNvSpPr>
          <p:nvPr>
            <p:ph type="body" idx="10"/>
          </p:nvPr>
        </p:nvSpPr>
        <p:spPr>
          <a:xfrm>
            <a:off x="570230" y="1480185"/>
            <a:ext cx="6400800" cy="409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>
            <a:normAutofit fontScale="95000"/>
          </a:bodyPr>
          <a:lstStyle/>
          <a:p>
            <a:pPr marL="0" marR="0" indent="41148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Recognize opiate overdose </a:t>
            </a:r>
          </a:p>
          <a:p>
            <a:pPr marL="411480" marR="0" indent="0" algn="just">
              <a:lnSpc>
                <a:spcPts val="3000"/>
              </a:lnSpc>
              <a:spcBef>
                <a:spcPts val="1250"/>
              </a:spcBef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Decreased level of consciousness (LOC) </a:t>
            </a:r>
          </a:p>
          <a:p>
            <a:pPr marL="411480" marR="0" indent="0" algn="just">
              <a:lnSpc>
                <a:spcPts val="3000"/>
              </a:lnSpc>
              <a:spcBef>
                <a:spcPts val="1015"/>
              </a:spcBef>
              <a:spcAft>
                <a:spcPts val="0"/>
              </a:spcAft>
            </a:pPr>
            <a:r>
              <a:rPr lang="en-US" sz="29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70">
                <a:solidFill>
                  <a:srgbClr val="000000"/>
                </a:solidFill>
                <a:latin typeface="Tahoma" panose="02020603050405020304" pitchFamily="2"/>
              </a:rPr>
              <a:t>Decreased or no breathing </a:t>
            </a:r>
          </a:p>
          <a:p>
            <a:pPr marL="411480" marR="0" indent="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9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In setting of likely opiate ingestion </a:t>
            </a:r>
          </a:p>
          <a:p>
            <a:pPr marL="0" marR="0" indent="365760" algn="just">
              <a:lnSpc>
                <a:spcPts val="33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0">
                <a:solidFill>
                  <a:srgbClr val="000000"/>
                </a:solidFill>
                <a:latin typeface="Tahoma" panose="02020603050405020304" pitchFamily="2"/>
              </a:rPr>
              <a:t>Give sternal rub/stimulate </a:t>
            </a:r>
          </a:p>
          <a:p>
            <a:pPr marL="411480" marR="0" indent="0" algn="just">
              <a:lnSpc>
                <a:spcPts val="3100"/>
              </a:lnSpc>
              <a:spcBef>
                <a:spcPts val="1245"/>
              </a:spcBef>
              <a:spcAft>
                <a:spcPts val="0"/>
              </a:spcAft>
            </a:pPr>
            <a:r>
              <a:rPr lang="en-US" sz="2950" spc="13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If no response </a:t>
            </a:r>
            <a:r>
              <a:rPr lang="en-US" sz="2400" spc="135">
                <a:solidFill>
                  <a:srgbClr val="000000"/>
                </a:solidFill>
                <a:latin typeface="Lucida Console" panose="02020603050405020304"/>
              </a:rPr>
              <a:t>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  <a:p>
            <a:pPr marL="0" marR="0" indent="411480" algn="just">
              <a:lnSpc>
                <a:spcPts val="3300"/>
              </a:lnSpc>
              <a:spcBef>
                <a:spcPts val="1075"/>
              </a:spcBef>
              <a:spcAft>
                <a:spcPts val="247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Place in recovery position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 Placeholder 291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24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0000"/>
          </a:bodyPr>
          <a:lstStyle/>
          <a:p>
            <a:pPr marL="27432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Naloxone Dosage (Adult &amp; Pediatric) </a:t>
            </a:r>
          </a:p>
          <a:p>
            <a:pPr marL="0" marR="0" indent="320040" algn="l">
              <a:lnSpc>
                <a:spcPts val="3300"/>
              </a:lnSpc>
              <a:spcBef>
                <a:spcPts val="36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65">
                <a:solidFill>
                  <a:srgbClr val="000000"/>
                </a:solidFill>
                <a:latin typeface="Tahoma" panose="02020603050405020304" pitchFamily="2"/>
              </a:rPr>
              <a:t>Auto Injector IM: </a:t>
            </a:r>
          </a:p>
          <a:p>
            <a:pPr marL="411480" marR="0" indent="0" algn="l">
              <a:lnSpc>
                <a:spcPts val="31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10">
                <a:solidFill>
                  <a:srgbClr val="000000"/>
                </a:solidFill>
                <a:latin typeface="Tahoma" panose="02020603050405020304" pitchFamily="2"/>
              </a:rPr>
              <a:t>0.4 mg IM dose. </a:t>
            </a:r>
          </a:p>
          <a:p>
            <a:pPr marL="411480" marR="0" indent="0" algn="l">
              <a:lnSpc>
                <a:spcPts val="31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2-5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Intra-nasal: </a:t>
            </a:r>
          </a:p>
          <a:p>
            <a:pPr marL="41148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1.0 mg each nostril using a Mucosal Atomizer </a:t>
            </a:r>
          </a:p>
          <a:p>
            <a:pPr marL="7315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5">
                <a:solidFill>
                  <a:srgbClr val="000000"/>
                </a:solidFill>
                <a:latin typeface="Tahoma" panose="02020603050405020304" pitchFamily="2"/>
              </a:rPr>
              <a:t>Device for a total of 2 mg. </a:t>
            </a:r>
          </a:p>
          <a:p>
            <a:pPr marL="411480" marR="0" indent="0" algn="l">
              <a:lnSpc>
                <a:spcPts val="31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3-5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50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 Placeholder 298"/>
          <p:cNvSpPr>
            <a:spLocks noGrp="1"/>
          </p:cNvSpPr>
          <p:nvPr>
            <p:ph type="body" idx="10"/>
          </p:nvPr>
        </p:nvSpPr>
        <p:spPr>
          <a:xfrm>
            <a:off x="290195" y="558800"/>
            <a:ext cx="857377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770"/>
              </a:spcAft>
            </a:pPr>
            <a:r>
              <a:rPr lang="en-US" sz="3650" b="1" spc="204">
                <a:solidFill>
                  <a:srgbClr val="000000"/>
                </a:solidFill>
                <a:latin typeface="Tahoma" panose="02020603050405020304" pitchFamily="2"/>
              </a:rPr>
              <a:t>Naloxone Administration 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570230" y="1488440"/>
            <a:ext cx="5486400" cy="1769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36576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50" spc="10">
                <a:solidFill>
                  <a:srgbClr val="000000"/>
                </a:solidFill>
                <a:latin typeface="Tahoma" panose="02020603050405020304" pitchFamily="2"/>
              </a:rPr>
              <a:t>Naloxone comes in liquid form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4940"/>
              </a:spcAft>
              <a:buFont typeface="Symbol"/>
              <a:buChar char="·"/>
            </a:pPr>
            <a:r>
              <a:rPr lang="en-US" sz="2750" spc="0">
                <a:solidFill>
                  <a:srgbClr val="000000"/>
                </a:solidFill>
                <a:latin typeface="Tahoma" panose="02020603050405020304" pitchFamily="2"/>
              </a:rPr>
              <a:t>Pre-filled syringe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Placeholder 30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1597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331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65760" algn="l">
              <a:lnSpc>
                <a:spcPts val="3500"/>
              </a:lnSpc>
              <a:spcBef>
                <a:spcPts val="3660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2700" spc="70" baseline="30000">
                <a:solidFill>
                  <a:srgbClr val="000000"/>
                </a:solidFill>
                <a:latin typeface="Tahoma" panose="02020603050405020304" pitchFamily="2"/>
              </a:rPr>
              <a:t>st</a:t>
            </a: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 Identify overdose </a:t>
            </a:r>
          </a:p>
        </p:txBody>
      </p:sp>
      <p:sp>
        <p:nvSpPr>
          <p:cNvPr id="308" name="Text Placeholder 307"/>
          <p:cNvSpPr>
            <a:spLocks noGrp="1"/>
          </p:cNvSpPr>
          <p:nvPr>
            <p:ph type="body" idx="10"/>
          </p:nvPr>
        </p:nvSpPr>
        <p:spPr>
          <a:xfrm>
            <a:off x="570230" y="2155825"/>
            <a:ext cx="8573770" cy="3655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>
            <a:normAutofit fontScale="85000"/>
          </a:bodyPr>
          <a:lstStyle/>
          <a:p>
            <a:pPr marL="36576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5">
                <a:solidFill>
                  <a:srgbClr val="6C7781"/>
                </a:solidFill>
                <a:latin typeface="Arial" panose="02020603050405020304" pitchFamily="2"/>
              </a:rPr>
              <a:t>–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 Does history and appearance seem consistent </a:t>
            </a:r>
          </a:p>
          <a:p>
            <a:pPr marL="73152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with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11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Ensure EMS is en route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Gloves recommended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Assess for responsiveness and breathing </a:t>
            </a:r>
          </a:p>
          <a:p>
            <a:pPr marL="0" marR="0" indent="36576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Attempt to stimulate the patient with a sternal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5">
                <a:solidFill>
                  <a:srgbClr val="000000"/>
                </a:solidFill>
                <a:latin typeface="Tahoma" panose="02020603050405020304" pitchFamily="2"/>
              </a:rPr>
              <a:t>rub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155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50">
                <a:solidFill>
                  <a:srgbClr val="000000"/>
                </a:solidFill>
                <a:latin typeface="Tahoma" panose="02020603050405020304" pitchFamily="2"/>
              </a:rPr>
              <a:t>Patients at risk for Opioid Overdose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42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Chronic users </a:t>
            </a:r>
          </a:p>
        </p:txBody>
      </p:sp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570230" y="2101850"/>
            <a:ext cx="8573770" cy="3147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0000"/>
          </a:bodyPr>
          <a:lstStyle/>
          <a:p>
            <a:pPr marL="41148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Especially high risk if recent release from </a:t>
            </a:r>
          </a:p>
          <a:p>
            <a:pPr marL="68580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jail/detox facility or with relapse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Young adults and teens experimenting with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  <a:p>
            <a:pPr marL="0" marR="0" indent="320040" algn="l">
              <a:lnSpc>
                <a:spcPts val="35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People with chronic illnesses and chronic pain </a:t>
            </a:r>
          </a:p>
          <a:p>
            <a:pPr marL="411480" marR="0" indent="0" algn="l">
              <a:lnSpc>
                <a:spcPts val="3300"/>
              </a:lnSpc>
              <a:spcBef>
                <a:spcPts val="1040"/>
              </a:spcBef>
              <a:spcAft>
                <a:spcPts val="41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50" spc="5">
                <a:solidFill>
                  <a:srgbClr val="000000"/>
                </a:solidFill>
                <a:latin typeface="Calibri" panose="02020603050405020304" pitchFamily="1"/>
              </a:rPr>
              <a:t>ALL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ages and demographics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55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5000"/>
          </a:bodyPr>
          <a:lstStyle/>
          <a:p>
            <a:pPr marL="0" marR="0" indent="0" algn="ctr">
              <a:lnSpc>
                <a:spcPts val="4500"/>
              </a:lnSpc>
              <a:spcAft>
                <a:spcPts val="7650"/>
              </a:spcAft>
            </a:pPr>
            <a:r>
              <a:rPr lang="en-US" sz="3700" b="1" spc="170">
                <a:solidFill>
                  <a:srgbClr val="0B0B0C"/>
                </a:solidFill>
                <a:latin typeface="Verdana" panose="02020603050405020304" pitchFamily="2"/>
              </a:rPr>
              <a:t>Sternal Rub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 Placeholder 329"/>
          <p:cNvSpPr>
            <a:spLocks noGrp="1"/>
          </p:cNvSpPr>
          <p:nvPr>
            <p:ph type="body" idx="10"/>
          </p:nvPr>
        </p:nvSpPr>
        <p:spPr>
          <a:xfrm>
            <a:off x="551815" y="584200"/>
            <a:ext cx="8592185" cy="937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228600" marR="0" indent="0" algn="l">
              <a:lnSpc>
                <a:spcPts val="4500"/>
              </a:lnSpc>
              <a:spcAft>
                <a:spcPts val="2875"/>
              </a:spcAft>
            </a:pPr>
            <a:r>
              <a:rPr lang="en-US" sz="3850" b="1" spc="20">
                <a:solidFill>
                  <a:srgbClr val="000000"/>
                </a:solidFill>
                <a:latin typeface="Arial" panose="02020603050405020304" pitchFamily="2"/>
              </a:rPr>
              <a:t>IN NALOXONE ADMINISTRATION </a:t>
            </a:r>
          </a:p>
        </p:txBody>
      </p:sp>
      <p:sp>
        <p:nvSpPr>
          <p:cNvPr id="331" name="Text Placeholder 330"/>
          <p:cNvSpPr>
            <a:spLocks noGrp="1"/>
          </p:cNvSpPr>
          <p:nvPr>
            <p:ph type="body" idx="10"/>
          </p:nvPr>
        </p:nvSpPr>
        <p:spPr>
          <a:xfrm>
            <a:off x="551815" y="1521460"/>
            <a:ext cx="8592185" cy="390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7185" rIns="0" bIns="0" anchor="t">
            <a:normAutofit fontScale="95000"/>
          </a:bodyPr>
          <a:lstStyle/>
          <a:p>
            <a:pPr marL="0" marR="0" indent="228600" algn="just">
              <a:lnSpc>
                <a:spcPts val="2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Take the cap off the medication.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Remove the two caps from each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If not previously done, apply the atomizer onto the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Tightly screw the medication into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Insert the atomizer into the nostril and push the syringe. </a:t>
            </a:r>
          </a:p>
          <a:p>
            <a:pPr marL="0" marR="0" indent="228600" algn="just">
              <a:lnSpc>
                <a:spcPts val="20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Apply one milliliter (ml) into each nostril. The amount is measured on the </a:t>
            </a:r>
          </a:p>
          <a:p>
            <a:pPr marL="0" marR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000000"/>
                </a:solidFill>
                <a:latin typeface="Arial" panose="02020603050405020304" pitchFamily="2"/>
              </a:rPr>
              <a:t>side of the syringe.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 Placeholder 33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410"/>
              </a:spcAft>
            </a:pPr>
            <a:r>
              <a:rPr lang="en-US" sz="3650" b="1" spc="185">
                <a:solidFill>
                  <a:srgbClr val="070607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03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1835"/>
              </a:spcAft>
            </a:pPr>
            <a:r>
              <a:rPr lang="en-US" sz="3650" b="1" spc="185">
                <a:solidFill>
                  <a:srgbClr val="050508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4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65760" marR="0" indent="0" algn="just">
              <a:lnSpc>
                <a:spcPts val="4500"/>
              </a:lnSpc>
              <a:spcAft>
                <a:spcPts val="0"/>
              </a:spcAft>
            </a:pPr>
            <a:r>
              <a:rPr lang="en-US" sz="3700" spc="155">
                <a:solidFill>
                  <a:srgbClr val="000000"/>
                </a:solidFill>
                <a:latin typeface="Tahoma" panose="02020603050405020304" pitchFamily="2"/>
              </a:rPr>
              <a:t>Why Law Enforcement &amp; EMTs? </a:t>
            </a:r>
          </a:p>
          <a:p>
            <a:pPr marL="0" marR="0" indent="365760" algn="just">
              <a:lnSpc>
                <a:spcPts val="3500"/>
              </a:lnSpc>
              <a:spcBef>
                <a:spcPts val="36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15">
                <a:solidFill>
                  <a:srgbClr val="000000"/>
                </a:solidFill>
                <a:latin typeface="Tahoma" panose="02020603050405020304" pitchFamily="2"/>
              </a:rPr>
              <a:t>Safe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50">
                <a:solidFill>
                  <a:srgbClr val="000000"/>
                </a:solidFill>
                <a:latin typeface="Tahoma" panose="02020603050405020304" pitchFamily="2"/>
              </a:rPr>
              <a:t>Effective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Well-established practice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95">
                <a:solidFill>
                  <a:srgbClr val="000000"/>
                </a:solidFill>
                <a:latin typeface="Tahoma" panose="02020603050405020304" pitchFamily="2"/>
              </a:rPr>
              <a:t>Few side effects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First step in combating deaths from overdose </a:t>
            </a:r>
          </a:p>
          <a:p>
            <a:pPr marL="365760" marR="0" indent="0" algn="just">
              <a:lnSpc>
                <a:spcPts val="3200"/>
              </a:lnSpc>
              <a:spcBef>
                <a:spcPts val="1040"/>
              </a:spcBef>
              <a:spcAft>
                <a:spcPts val="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a time sensitive emergency </a:t>
            </a:r>
          </a:p>
          <a:p>
            <a:pPr marL="365760" marR="0" indent="0" algn="just">
              <a:lnSpc>
                <a:spcPts val="3200"/>
              </a:lnSpc>
              <a:spcBef>
                <a:spcPts val="820"/>
              </a:spcBef>
              <a:spcAft>
                <a:spcPts val="525"/>
              </a:spcAft>
            </a:pPr>
            <a:r>
              <a:rPr lang="en-US" sz="2950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Any delay in administration can result in death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49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990"/>
              </a:spcAft>
            </a:pPr>
            <a:r>
              <a:rPr lang="en-US" sz="3650" b="1" spc="185">
                <a:solidFill>
                  <a:srgbClr val="060303"/>
                </a:solidFill>
                <a:latin typeface="Tahoma" panose="02020603050405020304" pitchFamily="2"/>
              </a:rPr>
              <a:t>IN Narcan Administration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4070"/>
              </a:spcAft>
            </a:pPr>
            <a:r>
              <a:rPr lang="en-US" sz="3650" b="1" spc="185">
                <a:solidFill>
                  <a:srgbClr val="000000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121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9144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IN Naloxone Administration Technique </a:t>
            </a:r>
          </a:p>
          <a:p>
            <a:pPr marL="0" marR="0" indent="320040" algn="l">
              <a:lnSpc>
                <a:spcPts val="3500"/>
              </a:lnSpc>
              <a:spcBef>
                <a:spcPts val="35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The tip of the syringe should be placed near or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just inside the nostril </a:t>
            </a:r>
          </a:p>
          <a:p>
            <a:pPr marL="0" marR="0" indent="320040" algn="l">
              <a:lnSpc>
                <a:spcPts val="35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Placement of the syringe too far inside the </a:t>
            </a:r>
          </a:p>
          <a:p>
            <a:pPr marL="32004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nasal cavity may traumatize the nasal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passages or cause bleeding (epistaxis) </a:t>
            </a:r>
          </a:p>
          <a:p>
            <a:pPr marL="0" marR="0" indent="320040" algn="l">
              <a:lnSpc>
                <a:spcPts val="3500"/>
              </a:lnSpc>
              <a:spcBef>
                <a:spcPts val="7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use of a mucosal atomization device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(MAD) on the tip of the syringe prevents nasal </a:t>
            </a:r>
          </a:p>
          <a:p>
            <a:pPr marL="320040" marR="0" indent="0" algn="l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trauma and maximizes the delivery of the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medication to the patient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824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983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0" y="571500"/>
            <a:ext cx="9144000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400"/>
              </a:lnSpc>
              <a:spcAft>
                <a:spcPts val="2950"/>
              </a:spcAft>
            </a:pPr>
            <a:r>
              <a:rPr lang="en-US" sz="3550" b="1" spc="114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4758055" y="1517650"/>
            <a:ext cx="3759200" cy="2859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/>
          <a:lstStyle/>
          <a:p>
            <a:pPr marL="0" marR="0" indent="36576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Currently 1 FDA </a:t>
            </a:r>
          </a:p>
          <a:p>
            <a:pPr marL="365760" marR="0" indent="0" algn="just">
              <a:lnSpc>
                <a:spcPts val="29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approved manufacturer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25">
                <a:solidFill>
                  <a:srgbClr val="000000"/>
                </a:solidFill>
                <a:latin typeface="Tahoma" panose="02020603050405020304" pitchFamily="2"/>
              </a:rPr>
              <a:t>Dose = 0.4 mg/auto-</a:t>
            </a:r>
          </a:p>
          <a:p>
            <a:pPr marL="365760" marR="0" indent="0" algn="just">
              <a:lnSpc>
                <a:spcPts val="29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injector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10">
                <a:solidFill>
                  <a:srgbClr val="000000"/>
                </a:solidFill>
                <a:latin typeface="Tahoma" panose="02020603050405020304" pitchFamily="2"/>
              </a:rPr>
              <a:t>1 dose per package </a:t>
            </a:r>
          </a:p>
          <a:p>
            <a:pPr marL="0" marR="0" indent="365760" algn="just">
              <a:lnSpc>
                <a:spcPts val="2400"/>
              </a:lnSpc>
              <a:spcBef>
                <a:spcPts val="112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Not reusable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 Placeholder 379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212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496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Placeholder 384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86" name="Text Placeholder 385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853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EVZIO from the outer case </a:t>
            </a:r>
          </a:p>
          <a:p>
            <a:pPr marL="0" marR="0" indent="365760" algn="just">
              <a:lnSpc>
                <a:spcPts val="3000"/>
              </a:lnSpc>
              <a:spcBef>
                <a:spcPts val="99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off the red safety guard. </a:t>
            </a:r>
          </a:p>
          <a:p>
            <a:pPr marL="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Do not touch the </a:t>
            </a:r>
            <a:r>
              <a:rPr lang="en-US" sz="2800" i="1" spc="10">
                <a:solidFill>
                  <a:srgbClr val="000000"/>
                </a:solidFill>
                <a:latin typeface="Calibri" panose="02020603050405020304" pitchFamily="1"/>
              </a:rPr>
              <a:t>black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base of the auto-injector,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which is where the needle comes out. </a:t>
            </a:r>
          </a:p>
          <a:p>
            <a:pPr marL="0" marR="0" indent="365760" algn="just">
              <a:lnSpc>
                <a:spcPts val="3400"/>
              </a:lnSpc>
              <a:spcBef>
                <a:spcPts val="68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Note: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safety guard is made to fit tightly.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Pull </a:t>
            </a:r>
          </a:p>
          <a:p>
            <a:pPr marL="32004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35">
                <a:solidFill>
                  <a:srgbClr val="000000"/>
                </a:solidFill>
                <a:latin typeface="Calibri" panose="02020603050405020304" pitchFamily="1"/>
              </a:rPr>
              <a:t>firmly to remove. </a:t>
            </a:r>
          </a:p>
          <a:p>
            <a:pPr marL="0" marR="0" indent="365760" algn="just">
              <a:lnSpc>
                <a:spcPts val="3000"/>
              </a:lnSpc>
              <a:spcBef>
                <a:spcPts val="104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40">
                <a:solidFill>
                  <a:srgbClr val="000000"/>
                </a:solidFill>
                <a:latin typeface="Calibri" panose="02020603050405020304" pitchFamily="1"/>
              </a:rPr>
              <a:t>Do not replace the red safety guard after it is </a:t>
            </a:r>
          </a:p>
          <a:p>
            <a:pPr marL="36576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-10">
                <a:solidFill>
                  <a:srgbClr val="000000"/>
                </a:solidFill>
                <a:latin typeface="Calibri" panose="02020603050405020304" pitchFamily="1"/>
              </a:rPr>
              <a:t>removed.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 Placeholder 392"/>
          <p:cNvSpPr>
            <a:spLocks noGrp="1"/>
          </p:cNvSpPr>
          <p:nvPr>
            <p:ph type="body" idx="10"/>
          </p:nvPr>
        </p:nvSpPr>
        <p:spPr>
          <a:xfrm>
            <a:off x="303530" y="558800"/>
            <a:ext cx="8576945" cy="1812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71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 Placeholder 399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1" name="Text Placeholder 400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312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Place the black end against the middle of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patient's outer thigh, through clothing (pants, jeans,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etc) if necessary.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Then press firmly and hold in place for 5 seconds.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to an infant less than 1 year old, pinch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middle of the outer thigh before you give EVZIO and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continue to pinch while you give EVZIO.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567055" y="1514475"/>
            <a:ext cx="8576945" cy="3827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0335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makes a distinct sound (click and hiss) when it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is pressed against the thigh.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normal and means that EVZIO is working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correctly.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Keep EVZIO firmly pressed on the thigh for 5 seconds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after you hear the click and hiss sound. </a:t>
            </a:r>
          </a:p>
          <a:p>
            <a:pPr marL="0" marR="0" indent="36576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needle will inject and then retract back up into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EVZIO auto-injector and is not visible after use.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22960" y="571500"/>
            <a:ext cx="8321040" cy="5085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2860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500" spc="200">
                <a:solidFill>
                  <a:srgbClr val="000000"/>
                </a:solidFill>
                <a:latin typeface="Tahoma" panose="02020603050405020304" pitchFamily="2"/>
              </a:rPr>
              <a:t>ARS </a:t>
            </a:r>
            <a:r>
              <a:rPr lang="en-US" sz="3500" b="1" spc="200">
                <a:solidFill>
                  <a:srgbClr val="000000"/>
                </a:solidFill>
                <a:latin typeface="Tahoma" panose="02020603050405020304" pitchFamily="2"/>
              </a:rPr>
              <a:t>36-2228 </a:t>
            </a:r>
          </a:p>
          <a:p>
            <a:pPr marL="0" marR="0" indent="320040" algn="l">
              <a:lnSpc>
                <a:spcPts val="3800"/>
              </a:lnSpc>
              <a:spcBef>
                <a:spcPts val="343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5">
                <a:solidFill>
                  <a:srgbClr val="000000"/>
                </a:solidFill>
                <a:latin typeface="Arial Narrow" panose="02020603050405020304" pitchFamily="2"/>
              </a:rPr>
              <a:t>Requires a standing order issued by a licensed </a:t>
            </a:r>
          </a:p>
          <a:p>
            <a:pPr marL="320040" marR="0" indent="0" algn="l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physician or nurse practitioner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A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trained EMT or Peace Officer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 may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administer Naloxone </a:t>
            </a:r>
            <a:r>
              <a:rPr lang="en-US" sz="2750" spc="100">
                <a:solidFill>
                  <a:srgbClr val="000000"/>
                </a:solidFill>
                <a:latin typeface="Tahoma" panose="02020603050405020304" pitchFamily="2"/>
              </a:rPr>
              <a:t>(or other FDA approved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opioid antagonists)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75">
                <a:solidFill>
                  <a:srgbClr val="000000"/>
                </a:solidFill>
                <a:latin typeface="Tahoma" panose="02020603050405020304" pitchFamily="2"/>
              </a:rPr>
              <a:t>This may be administered if the EMT or Peace </a:t>
            </a:r>
          </a:p>
          <a:p>
            <a:pPr marL="320040" marR="0" indent="0" algn="l">
              <a:lnSpc>
                <a:spcPts val="38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Officer believes that the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person is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suffering  </a:t>
            </a:r>
          </a:p>
          <a:p>
            <a:pPr marL="320040" marR="0" indent="0" algn="l">
              <a:lnSpc>
                <a:spcPts val="35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750" b="1" u="sng" spc="90">
                <a:solidFill>
                  <a:srgbClr val="000000"/>
                </a:solidFill>
                <a:latin typeface="Tahoma" panose="02020603050405020304" pitchFamily="2"/>
              </a:rPr>
              <a:t>from an Opioid-related overdose 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295910" y="558800"/>
            <a:ext cx="8576945" cy="941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2875"/>
              </a:spcAft>
            </a:pPr>
            <a:r>
              <a:rPr lang="en-US" sz="3700" spc="45">
                <a:solidFill>
                  <a:srgbClr val="000000"/>
                </a:solidFill>
                <a:latin typeface="Tahoma" panose="02020603050405020304" pitchFamily="2"/>
              </a:rPr>
              <a:t>Handling of Auto-Injector Post Use </a:t>
            </a:r>
          </a:p>
        </p:txBody>
      </p:sp>
      <p:sp>
        <p:nvSpPr>
          <p:cNvPr id="417" name="Text Placeholder 416"/>
          <p:cNvSpPr>
            <a:spLocks noGrp="1"/>
          </p:cNvSpPr>
          <p:nvPr>
            <p:ph type="body" idx="10"/>
          </p:nvPr>
        </p:nvSpPr>
        <p:spPr>
          <a:xfrm>
            <a:off x="170815" y="1500505"/>
            <a:ext cx="8576945" cy="4556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>
            <a:normAutofit fontScale="85000"/>
          </a:bodyPr>
          <a:lstStyle/>
          <a:p>
            <a:pPr marL="41148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65">
                <a:solidFill>
                  <a:srgbClr val="000000"/>
                </a:solidFill>
                <a:latin typeface="Tahoma" panose="02020603050405020304" pitchFamily="2"/>
              </a:rPr>
              <a:t>EVZIO cannot be reused. </a:t>
            </a:r>
          </a:p>
          <a:p>
            <a:pPr marL="411480" marR="0" indent="32004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90">
                <a:solidFill>
                  <a:srgbClr val="000000"/>
                </a:solidFill>
                <a:latin typeface="Tahoma" panose="02020603050405020304" pitchFamily="2"/>
              </a:rPr>
              <a:t>After use, place the auto-injector back into its outer </a:t>
            </a:r>
          </a:p>
          <a:p>
            <a:pPr marL="731520" marR="0" indent="0" algn="just">
              <a:lnSpc>
                <a:spcPts val="3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case </a:t>
            </a:r>
          </a:p>
          <a:p>
            <a:pPr marL="411480" marR="0" indent="320040" algn="just">
              <a:lnSpc>
                <a:spcPts val="3400"/>
              </a:lnSpc>
              <a:spcBef>
                <a:spcPts val="860"/>
              </a:spcBef>
              <a:spcAft>
                <a:spcPts val="19910"/>
              </a:spcAft>
              <a:buFont typeface="Symbol"/>
              <a:buChar char="·"/>
            </a:pP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Do not replace the </a:t>
            </a:r>
            <a:r>
              <a:rPr lang="en-US" sz="2800" spc="6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safety guard.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551815" y="571500"/>
            <a:ext cx="8592185" cy="875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2103120" marR="0" indent="0" algn="l">
              <a:lnSpc>
                <a:spcPts val="4400"/>
              </a:lnSpc>
              <a:spcAft>
                <a:spcPts val="2385"/>
              </a:spcAft>
            </a:pPr>
            <a:r>
              <a:rPr lang="en-US" sz="3850" b="1" spc="140">
                <a:solidFill>
                  <a:srgbClr val="000000"/>
                </a:solidFill>
                <a:latin typeface="Arial Narrow" panose="02020603050405020304" pitchFamily="2"/>
              </a:rPr>
              <a:t>Response Review </a:t>
            </a:r>
          </a:p>
        </p:txBody>
      </p:sp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551815" y="1446530"/>
            <a:ext cx="8592185" cy="395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0" rIns="0" bIns="0" anchor="t">
            <a:normAutofit fontScale="85000"/>
          </a:bodyPr>
          <a:lstStyle/>
          <a:p>
            <a:pPr marL="45720" marR="0" indent="320040" algn="just">
              <a:lnSpc>
                <a:spcPts val="3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Stimulate (sternal rub)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30">
                <a:solidFill>
                  <a:srgbClr val="000000"/>
                </a:solidFill>
                <a:latin typeface="Arial" panose="02020603050405020304" pitchFamily="2"/>
              </a:rPr>
              <a:t>Alert EMS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Administer naloxone (Intranasal or intramuscular) </a:t>
            </a:r>
          </a:p>
          <a:p>
            <a:pPr marL="45720" marR="0" indent="320040" algn="just">
              <a:lnSpc>
                <a:spcPts val="3200"/>
              </a:lnSpc>
              <a:spcBef>
                <a:spcPts val="204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CPR </a:t>
            </a:r>
            <a:r>
              <a:rPr lang="en-US" sz="300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Rescue breathing/ventilations </a:t>
            </a:r>
          </a:p>
          <a:p>
            <a:pPr marL="45720" marR="0" indent="320040" algn="just">
              <a:lnSpc>
                <a:spcPts val="3100"/>
              </a:lnSpc>
              <a:spcBef>
                <a:spcPts val="203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Repeat 3 &amp; 4, if necessary </a:t>
            </a:r>
          </a:p>
          <a:p>
            <a:pPr marL="45720" marR="0" indent="320040" algn="just">
              <a:lnSpc>
                <a:spcPts val="3100"/>
              </a:lnSpc>
              <a:spcBef>
                <a:spcPts val="209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Recovery position, if breathing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484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2801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00" spc="75">
                <a:solidFill>
                  <a:srgbClr val="000000"/>
                </a:solidFill>
                <a:latin typeface="Arial" panose="02020603050405020304" pitchFamily="2"/>
              </a:rPr>
              <a:t>Side Effects of Naloxone </a:t>
            </a:r>
          </a:p>
          <a:p>
            <a:pPr marL="0" marR="0" indent="365760" algn="l">
              <a:lnSpc>
                <a:spcPts val="3700"/>
              </a:lnSpc>
              <a:spcBef>
                <a:spcPts val="8010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u="sng" spc="0">
                <a:solidFill>
                  <a:srgbClr val="000000"/>
                </a:solidFill>
                <a:latin typeface="Arial" panose="02020603050405020304" pitchFamily="2"/>
              </a:rPr>
              <a:t>If the person is not overdosing on an opioid it  </a:t>
            </a:r>
          </a:p>
          <a:p>
            <a:pPr marL="365760" marR="0" indent="0" algn="l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900" b="1" u="sng" spc="10">
                <a:solidFill>
                  <a:srgbClr val="000000"/>
                </a:solidFill>
                <a:latin typeface="Arial" panose="02020603050405020304" pitchFamily="2"/>
              </a:rPr>
              <a:t>will have no effect  </a:t>
            </a:r>
          </a:p>
          <a:p>
            <a:pPr marL="0" marR="0" indent="365760" algn="l">
              <a:lnSpc>
                <a:spcPts val="3700"/>
              </a:lnSpc>
              <a:spcBef>
                <a:spcPts val="925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spc="-15">
                <a:solidFill>
                  <a:srgbClr val="000000"/>
                </a:solidFill>
                <a:latin typeface="Arial" panose="02020603050405020304" pitchFamily="2"/>
              </a:rPr>
              <a:t>Precipitation of withdrawal symptoms </a:t>
            </a:r>
          </a:p>
          <a:p>
            <a:pPr marL="365760" marR="0" indent="0" algn="l">
              <a:lnSpc>
                <a:spcPts val="3200"/>
              </a:lnSpc>
              <a:spcBef>
                <a:spcPts val="935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5">
                <a:solidFill>
                  <a:srgbClr val="000000"/>
                </a:solidFill>
                <a:latin typeface="Arial" panose="02020603050405020304" pitchFamily="2"/>
              </a:rPr>
              <a:t>Vomiting/diarrhea </a:t>
            </a:r>
          </a:p>
          <a:p>
            <a:pPr marL="365760" marR="0" indent="0" algn="l">
              <a:lnSpc>
                <a:spcPts val="32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3000" spc="-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0">
                <a:solidFill>
                  <a:srgbClr val="000000"/>
                </a:solidFill>
                <a:latin typeface="Arial" panose="02020603050405020304" pitchFamily="2"/>
              </a:rPr>
              <a:t>Agitation </a:t>
            </a:r>
          </a:p>
          <a:p>
            <a:pPr marL="0" marR="0" indent="365760" algn="l">
              <a:lnSpc>
                <a:spcPts val="3700"/>
              </a:lnSpc>
              <a:spcBef>
                <a:spcPts val="765"/>
              </a:spcBef>
              <a:spcAft>
                <a:spcPts val="770"/>
              </a:spcAft>
              <a:buFont typeface="Symbol"/>
              <a:buChar char="·"/>
            </a:pPr>
            <a:r>
              <a:rPr lang="en-US" sz="2900" spc="55">
                <a:solidFill>
                  <a:srgbClr val="000000"/>
                </a:solidFill>
                <a:latin typeface="Arial" panose="02020603050405020304" pitchFamily="2"/>
              </a:rPr>
              <a:t>It can not be used to get high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 Placeholder 44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707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28803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Follow Up </a:t>
            </a:r>
          </a:p>
          <a:p>
            <a:pPr marL="0" marR="0" indent="320040" algn="l">
              <a:lnSpc>
                <a:spcPts val="3400"/>
              </a:lnSpc>
              <a:spcBef>
                <a:spcPts val="832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Even if the person wakes up and starts </a:t>
            </a:r>
          </a:p>
          <a:p>
            <a:pPr marL="32004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breathing, the </a:t>
            </a:r>
            <a:r>
              <a:rPr lang="en-US" sz="2700" b="1" u="sng" spc="130">
                <a:solidFill>
                  <a:srgbClr val="000000"/>
                </a:solidFill>
                <a:latin typeface="Tahoma" panose="02020603050405020304" pitchFamily="2"/>
              </a:rPr>
              <a:t>OVERDOSE </a:t>
            </a: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 could come back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The effects of heroin last much longer that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</a:p>
          <a:p>
            <a:pPr marL="0" marR="0" indent="32004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patient should be transported to the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hospital with EMS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 Placeholder 453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8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0" indent="0" algn="l">
              <a:lnSpc>
                <a:spcPts val="4600"/>
              </a:lnSpc>
              <a:spcAft>
                <a:spcPts val="2270"/>
              </a:spcAft>
            </a:pPr>
            <a:r>
              <a:rPr lang="en-US" sz="3650" b="1" spc="220">
                <a:solidFill>
                  <a:srgbClr val="000000"/>
                </a:solidFill>
                <a:latin typeface="Tahoma" panose="02020603050405020304" pitchFamily="2"/>
              </a:rPr>
              <a:t>Documentation for Peace Officers </a:t>
            </a:r>
          </a:p>
        </p:txBody>
      </p:sp>
      <p:sp>
        <p:nvSpPr>
          <p:cNvPr id="455" name="Text Placeholder 454"/>
          <p:cNvSpPr>
            <a:spLocks noGrp="1"/>
          </p:cNvSpPr>
          <p:nvPr>
            <p:ph type="body" idx="10"/>
          </p:nvPr>
        </p:nvSpPr>
        <p:spPr>
          <a:xfrm>
            <a:off x="567055" y="1424305"/>
            <a:ext cx="8576945" cy="4162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>
            <a:normAutofit fontScale="95000"/>
          </a:bodyPr>
          <a:lstStyle/>
          <a:p>
            <a:pPr marL="0" marR="0" indent="41148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Recommended state tracking form should be </a:t>
            </a:r>
          </a:p>
          <a:p>
            <a:pPr marL="365760" marR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completed after each use of Naloxone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70">
                <a:solidFill>
                  <a:srgbClr val="000000"/>
                </a:solidFill>
                <a:latin typeface="Tahoma" panose="02020603050405020304" pitchFamily="2"/>
              </a:rPr>
              <a:t>Data to collect: </a:t>
            </a:r>
          </a:p>
          <a:p>
            <a:pPr marL="411480" marR="0" indent="0" algn="l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Patient name &amp; DOB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9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95">
                <a:solidFill>
                  <a:srgbClr val="000000"/>
                </a:solidFill>
                <a:latin typeface="Tahoma" panose="02020603050405020304" pitchFamily="2"/>
              </a:rPr>
              <a:t>Location of incident/administration </a:t>
            </a:r>
          </a:p>
          <a:p>
            <a:pPr marL="411480" marR="0" indent="0" algn="l">
              <a:lnSpc>
                <a:spcPts val="31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2650" spc="7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Indication </a:t>
            </a:r>
            <a:r>
              <a:rPr lang="en-US" sz="2650" spc="75">
                <a:solidFill>
                  <a:srgbClr val="000000"/>
                </a:solidFill>
                <a:latin typeface="Calibri" panose="02020603050405020304" pitchFamily="1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to include check box of options </a:t>
            </a:r>
          </a:p>
          <a:p>
            <a:pPr marL="411480" marR="0" indent="0" algn="l">
              <a:lnSpc>
                <a:spcPts val="28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Dose &amp; route naloxone administered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Response to administration </a:t>
            </a:r>
          </a:p>
          <a:p>
            <a:pPr marL="411480" marR="0" indent="0" algn="l">
              <a:lnSpc>
                <a:spcPts val="2800"/>
              </a:lnSpc>
              <a:spcBef>
                <a:spcPts val="590"/>
              </a:spcBef>
              <a:spcAft>
                <a:spcPts val="41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0">
                <a:solidFill>
                  <a:srgbClr val="000000"/>
                </a:solidFill>
                <a:latin typeface="Tahoma" panose="02020603050405020304" pitchFamily="2"/>
              </a:rPr>
              <a:t>Patient disposition (EMS, DOA, Elope, etc)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695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087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00" b="1" spc="175">
                <a:solidFill>
                  <a:srgbClr val="000000"/>
                </a:solidFill>
                <a:latin typeface="Tahoma" panose="02020603050405020304" pitchFamily="2"/>
              </a:rPr>
              <a:t>ARS 36-2228: Training </a:t>
            </a:r>
          </a:p>
          <a:p>
            <a:pPr marL="0" marR="0" indent="320040" algn="l">
              <a:lnSpc>
                <a:spcPts val="3800"/>
              </a:lnSpc>
              <a:spcBef>
                <a:spcPts val="79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Requires uniform training module for both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EMTs and Peace Officers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Help providers identify persons suffering from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an opioid-related overdose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Training on use of Naloxone and other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90">
                <a:solidFill>
                  <a:srgbClr val="000000"/>
                </a:solidFill>
                <a:latin typeface="Tahoma" panose="02020603050405020304" pitchFamily="2"/>
              </a:rPr>
              <a:t>reversal drugs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822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25880" marR="0" indent="0" algn="l">
              <a:lnSpc>
                <a:spcPts val="4400"/>
              </a:lnSpc>
              <a:spcAft>
                <a:spcPts val="2010"/>
              </a:spcAft>
            </a:pPr>
            <a:r>
              <a:rPr lang="en-US" sz="3600" b="1" spc="204">
                <a:solidFill>
                  <a:srgbClr val="000000"/>
                </a:solidFill>
                <a:latin typeface="Tahoma" panose="02020603050405020304" pitchFamily="2"/>
              </a:rPr>
              <a:t>ARS 36-2228: Immunity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567055" y="1393825"/>
            <a:ext cx="8576945" cy="4585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>
            <a:normAutofit fontScale="85000"/>
          </a:bodyPr>
          <a:lstStyle/>
          <a:p>
            <a:pPr marL="0" marR="0" indent="32004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Physicians or Nurse practitioners who issue a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5">
                <a:solidFill>
                  <a:srgbClr val="000000"/>
                </a:solidFill>
                <a:latin typeface="Tahoma" panose="02020603050405020304" pitchFamily="2"/>
              </a:rPr>
              <a:t>standing order and EMTs and Peace Officers who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administer Naloxone pursuant to this training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330">
                <a:solidFill>
                  <a:srgbClr val="000000"/>
                </a:solidFill>
                <a:latin typeface="Tahoma" panose="02020603050405020304" pitchFamily="2"/>
              </a:rPr>
              <a:t>ARE IMMUNE FROM CIVIL, PROFESSIONAL AND 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65">
                <a:solidFill>
                  <a:srgbClr val="000000"/>
                </a:solidFill>
                <a:latin typeface="Tahoma" panose="02020603050405020304" pitchFamily="2"/>
              </a:rPr>
              <a:t>CRIMINAL LIABILITY </a:t>
            </a:r>
          </a:p>
          <a:p>
            <a:pPr marL="0" marR="0" indent="320040" algn="just">
              <a:lnSpc>
                <a:spcPts val="29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This includes any decision made, action taken,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and injury that may result from the </a:t>
            </a:r>
          </a:p>
          <a:p>
            <a:pPr marL="320040" marR="0" indent="0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20040" algn="just">
              <a:lnSpc>
                <a:spcPts val="29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As long as those persons acted with reasonable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75">
                <a:solidFill>
                  <a:srgbClr val="000000"/>
                </a:solidFill>
                <a:latin typeface="Tahoma" panose="02020603050405020304" pitchFamily="2"/>
              </a:rPr>
              <a:t>care and in good faith 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815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Exceptions are wanton or willful neglect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792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28803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800" b="1" spc="85">
                <a:solidFill>
                  <a:srgbClr val="000000"/>
                </a:solidFill>
                <a:latin typeface="Arial Narrow" panose="02020603050405020304" pitchFamily="2"/>
              </a:rPr>
              <a:t>Key Points </a:t>
            </a:r>
          </a:p>
          <a:p>
            <a:pPr marL="0" marR="0" indent="320040" algn="l">
              <a:lnSpc>
                <a:spcPts val="3500"/>
              </a:lnSpc>
              <a:spcBef>
                <a:spcPts val="366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Licensed physician or Nurse practitioner </a:t>
            </a:r>
          </a:p>
          <a:p>
            <a:pPr marL="320040" marR="0" indent="0" algn="l">
              <a:lnSpc>
                <a:spcPts val="33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approval is </a:t>
            </a:r>
            <a:r>
              <a:rPr lang="en-US" sz="2850" b="1" u="sng" spc="114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  <a:r>
              <a:rPr lang="en-US" sz="100" b="1" spc="114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</a:p>
          <a:p>
            <a:pPr marL="0" marR="0" indent="320040" algn="l">
              <a:lnSpc>
                <a:spcPts val="3800"/>
              </a:lnSpc>
              <a:spcBef>
                <a:spcPts val="537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Training is </a:t>
            </a:r>
            <a:r>
              <a:rPr lang="en-US" sz="2850" b="1" u="sng" spc="110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</a:p>
          <a:p>
            <a:pPr marL="0" marR="0" indent="320040" algn="l">
              <a:lnSpc>
                <a:spcPts val="3500"/>
              </a:lnSpc>
              <a:spcBef>
                <a:spcPts val="571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25">
                <a:solidFill>
                  <a:srgbClr val="000000"/>
                </a:solidFill>
                <a:latin typeface="Arial Narrow" panose="02020603050405020304" pitchFamily="2"/>
              </a:rPr>
              <a:t>Administration of Naloxone should follow an </a:t>
            </a:r>
          </a:p>
          <a:p>
            <a:pPr marL="320040" marR="0" indent="0" algn="l">
              <a:lnSpc>
                <a:spcPts val="32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protocol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2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11680" marR="0" indent="0" algn="l">
              <a:lnSpc>
                <a:spcPts val="4600"/>
              </a:lnSpc>
              <a:spcAft>
                <a:spcPts val="2230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What are Opioids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567055" y="1418590"/>
            <a:ext cx="8576945" cy="4302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0" rIns="0" bIns="0" anchor="t">
            <a:normAutofit fontScale="9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50" b="1" u="sng" spc="80">
                <a:solidFill>
                  <a:srgbClr val="000000"/>
                </a:solidFill>
                <a:latin typeface="Tahoma" panose="02020603050405020304" pitchFamily="2"/>
              </a:rPr>
              <a:t>Opioids</a:t>
            </a:r>
            <a:r>
              <a:rPr lang="en-US" sz="2550" b="1" spc="80">
                <a:solidFill>
                  <a:srgbClr val="000000"/>
                </a:solidFill>
                <a:latin typeface="Tahoma" panose="02020603050405020304" pitchFamily="2"/>
              </a:rPr>
              <a:t> = synthetic drugs </a:t>
            </a:r>
          </a:p>
          <a:p>
            <a:pPr marL="0" marR="0" indent="365760" algn="just">
              <a:lnSpc>
                <a:spcPts val="33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u="sng" spc="110">
                <a:solidFill>
                  <a:srgbClr val="000000"/>
                </a:solidFill>
                <a:latin typeface="Tahoma" panose="02020603050405020304" pitchFamily="2"/>
              </a:rPr>
              <a:t>Opiates</a:t>
            </a:r>
            <a:r>
              <a:rPr lang="en-US" sz="2550" b="1" spc="110">
                <a:solidFill>
                  <a:srgbClr val="000000"/>
                </a:solidFill>
                <a:latin typeface="Tahoma" panose="02020603050405020304" pitchFamily="2"/>
              </a:rPr>
              <a:t> = naturally derived from the poppy plant </a:t>
            </a:r>
          </a:p>
          <a:p>
            <a:pPr marL="0" marR="0" indent="365760" algn="just">
              <a:lnSpc>
                <a:spcPts val="3300"/>
              </a:lnSpc>
              <a:spcBef>
                <a:spcPts val="391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90">
                <a:solidFill>
                  <a:srgbClr val="000000"/>
                </a:solidFill>
                <a:latin typeface="Tahoma" panose="02020603050405020304" pitchFamily="2"/>
              </a:rPr>
              <a:t>Classified as depressants </a:t>
            </a:r>
          </a:p>
          <a:p>
            <a:pPr marL="365760" marR="0" indent="0" algn="just">
              <a:lnSpc>
                <a:spcPts val="28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Central Nervous System (CNS) or brain function </a:t>
            </a:r>
          </a:p>
          <a:p>
            <a:pPr marL="365760" marR="0" indent="0" algn="just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65">
                <a:solidFill>
                  <a:srgbClr val="000000"/>
                </a:solidFill>
                <a:latin typeface="Tahoma" panose="02020603050405020304" pitchFamily="2"/>
              </a:rPr>
              <a:t>Respiratory </a:t>
            </a:r>
          </a:p>
          <a:p>
            <a:pPr marL="365760" marR="0" indent="0" algn="just">
              <a:lnSpc>
                <a:spcPts val="28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70">
                <a:solidFill>
                  <a:srgbClr val="000000"/>
                </a:solidFill>
                <a:latin typeface="Tahoma" panose="02020603050405020304" pitchFamily="2"/>
              </a:rPr>
              <a:t>Cardiovascular </a:t>
            </a:r>
          </a:p>
          <a:p>
            <a:pPr marL="0" marR="0" indent="365760" algn="just">
              <a:lnSpc>
                <a:spcPts val="3300"/>
              </a:lnSpc>
              <a:spcBef>
                <a:spcPts val="465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114">
                <a:solidFill>
                  <a:srgbClr val="000000"/>
                </a:solidFill>
                <a:latin typeface="Tahoma" panose="02020603050405020304" pitchFamily="2"/>
              </a:rPr>
              <a:t>Why are they abused? </a:t>
            </a:r>
          </a:p>
          <a:p>
            <a:pPr marL="365760" marR="0" indent="0" algn="just">
              <a:lnSpc>
                <a:spcPts val="2800"/>
              </a:lnSpc>
              <a:spcBef>
                <a:spcPts val="775"/>
              </a:spcBef>
              <a:spcAft>
                <a:spcPts val="435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Euphoria (to “get high”) and pain control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99105" y="2990215"/>
            <a:ext cx="2761615" cy="902335"/>
          </a:xfrm>
          <a:prstGeom prst="rect">
            <a:avLst/>
          </a:prstGeom>
        </p:spPr>
      </p:pic>
      <p:pic>
        <p:nvPicPr>
          <p:cNvPr id="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669790"/>
            <a:ext cx="9144000" cy="21882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371600"/>
            <a:ext cx="9144000" cy="1207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5000"/>
          </a:bodyPr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4000" b="1" spc="70">
                <a:solidFill>
                  <a:srgbClr val="000000"/>
                </a:solidFill>
                <a:latin typeface="Times New Roman" panose="02020603050405020304" pitchFamily="1"/>
              </a:rPr>
              <a:t>Naloxone </a:t>
            </a:r>
          </a:p>
          <a:p>
            <a:pPr marL="0" marR="0" indent="0" algn="ctr">
              <a:lnSpc>
                <a:spcPts val="4500"/>
              </a:lnSpc>
              <a:spcBef>
                <a:spcPts val="270"/>
              </a:spcBef>
              <a:spcAft>
                <a:spcPts val="125"/>
              </a:spcAft>
            </a:pPr>
            <a:r>
              <a:rPr lang="en-US" sz="4000" b="1" spc="60">
                <a:solidFill>
                  <a:srgbClr val="000000"/>
                </a:solidFill>
                <a:latin typeface="Times New Roman" panose="02020603050405020304" pitchFamily="1"/>
              </a:rPr>
              <a:t>for Peace Officers and EMTs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26970" y="2579370"/>
            <a:ext cx="3753485" cy="0"/>
          </a:xfrm>
          <a:prstGeom prst="line">
            <a:avLst/>
          </a:prstGeom>
          <a:ln w="8890" cmpd="sng">
            <a:solidFill>
              <a:srgbClr val="010101"/>
            </a:solidFill>
          </a:ln>
        </p:spPr>
      </p:cxnSp>
      <p:cxnSp>
        <p:nvCxnSpPr>
          <p:cNvPr id="10" name="Straight Connector 9"/>
          <p:cNvCxnSpPr/>
          <p:nvPr/>
        </p:nvCxnSpPr>
        <p:spPr>
          <a:xfrm>
            <a:off x="2426970" y="2579370"/>
            <a:ext cx="0" cy="2090420"/>
          </a:xfrm>
          <a:prstGeom prst="line">
            <a:avLst/>
          </a:prstGeom>
          <a:ln w="8890" cmpd="sng">
            <a:solidFill>
              <a:srgbClr val="010101"/>
            </a:solidFill>
          </a:ln>
        </p:spPr>
      </p:cxnSp>
      <p:cxnSp>
        <p:nvCxnSpPr>
          <p:cNvPr id="11" name="Straight Connector 10"/>
          <p:cNvCxnSpPr/>
          <p:nvPr/>
        </p:nvCxnSpPr>
        <p:spPr>
          <a:xfrm>
            <a:off x="6180455" y="2579370"/>
            <a:ext cx="0" cy="2090420"/>
          </a:xfrm>
          <a:prstGeom prst="line">
            <a:avLst/>
          </a:prstGeom>
          <a:ln w="8890" cmpd="sng">
            <a:solidFill>
              <a:srgbClr val="010101"/>
            </a:solidFill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7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1499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57400" marR="0" indent="0" algn="l">
              <a:lnSpc>
                <a:spcPts val="4500"/>
              </a:lnSpc>
              <a:spcAft>
                <a:spcPts val="7280"/>
              </a:spcAft>
            </a:pPr>
            <a:r>
              <a:rPr lang="en-US" sz="3900" b="1" spc="60">
                <a:solidFill>
                  <a:srgbClr val="000000"/>
                </a:solidFill>
                <a:latin typeface="Arial Narrow" panose="02020603050405020304" pitchFamily="2"/>
              </a:rPr>
              <a:t>How do they Kill?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570230" y="2070735"/>
            <a:ext cx="8573770" cy="3391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/>
          <a:p>
            <a:pPr marL="0" marR="0" indent="36576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2850" b="1" spc="80">
                <a:solidFill>
                  <a:srgbClr val="000000"/>
                </a:solidFill>
                <a:latin typeface="Arial Narrow" panose="02020603050405020304" pitchFamily="2"/>
              </a:rPr>
              <a:t>Respiratory and CNS Depression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“Slows” everything down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65">
                <a:solidFill>
                  <a:srgbClr val="000000"/>
                </a:solidFill>
                <a:latin typeface="Arial Narrow" panose="02020603050405020304" pitchFamily="2"/>
              </a:rPr>
              <a:t>Decreases level of consciousness </a:t>
            </a:r>
          </a:p>
          <a:p>
            <a:pPr marL="0" marR="0" indent="365760" algn="just">
              <a:lnSpc>
                <a:spcPts val="3600"/>
              </a:lnSpc>
              <a:spcBef>
                <a:spcPts val="96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0">
                <a:solidFill>
                  <a:srgbClr val="000000"/>
                </a:solidFill>
                <a:latin typeface="Arial Narrow" panose="02020603050405020304" pitchFamily="2"/>
              </a:rPr>
              <a:t>Decreases respiratory drive </a:t>
            </a:r>
          </a:p>
          <a:p>
            <a:pPr marL="0" marR="0" indent="365760" algn="just">
              <a:lnSpc>
                <a:spcPts val="3600"/>
              </a:lnSpc>
              <a:spcBef>
                <a:spcPts val="97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Decreases heart rate and lowers blood </a:t>
            </a:r>
          </a:p>
          <a:p>
            <a:pPr marL="365760" marR="0" indent="0" algn="just">
              <a:lnSpc>
                <a:spcPts val="3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850" b="1" spc="40">
                <a:solidFill>
                  <a:srgbClr val="000000"/>
                </a:solidFill>
                <a:latin typeface="Arial Narrow" panose="02020603050405020304" pitchFamily="2"/>
              </a:rPr>
              <a:t>pressure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8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82" name="Text Placeholder 8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16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8229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5">
                <a:solidFill>
                  <a:srgbClr val="000000"/>
                </a:solidFill>
                <a:latin typeface="Tahoma" panose="02020603050405020304" pitchFamily="2"/>
              </a:rPr>
              <a:t>Decreased Respiratory Drive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How opioids kill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Body naturally wants to breath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5">
                <a:solidFill>
                  <a:srgbClr val="000000"/>
                </a:solidFill>
                <a:latin typeface="Tahoma" panose="02020603050405020304" pitchFamily="2"/>
              </a:rPr>
              <a:t>This takes it away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Consciousness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5">
                <a:solidFill>
                  <a:srgbClr val="000000"/>
                </a:solidFill>
                <a:latin typeface="Tahoma" panose="02020603050405020304" pitchFamily="2"/>
              </a:rPr>
              <a:t>lose drive to breath </a:t>
            </a:r>
            <a:r>
              <a:rPr lang="en-US" sz="2450" spc="5">
                <a:solidFill>
                  <a:srgbClr val="000000"/>
                </a:solidFill>
                <a:latin typeface="Lucida Console" panose="02020603050405020304"/>
              </a:rPr>
              <a:t>-) </a:t>
            </a:r>
          </a:p>
          <a:p>
            <a:pPr marL="36576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lack of oxygen </a:t>
            </a:r>
            <a:r>
              <a:rPr lang="en-US" sz="2450" spc="3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further loss of consciousness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450" spc="10">
                <a:solidFill>
                  <a:srgbClr val="000000"/>
                </a:solidFill>
                <a:latin typeface="Lucida Console" panose="02020603050405020304"/>
              </a:rPr>
              <a:t>-) </a:t>
            </a:r>
            <a:r>
              <a:rPr lang="en-US" sz="2700" spc="-270">
                <a:solidFill>
                  <a:srgbClr val="000000"/>
                </a:solidFill>
                <a:latin typeface="Tahoma" panose="02020603050405020304" pitchFamily="2"/>
              </a:rPr>
              <a:t>DEATH </a:t>
            </a:r>
          </a:p>
          <a:p>
            <a:pPr marL="0" marR="0" indent="365760" algn="l">
              <a:lnSpc>
                <a:spcPts val="3500"/>
              </a:lnSpc>
              <a:spcBef>
                <a:spcPts val="1135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All can be reversed in a timely manner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9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225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14300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b="1" spc="190">
                <a:solidFill>
                  <a:srgbClr val="000000"/>
                </a:solidFill>
                <a:latin typeface="Tahoma" panose="02020603050405020304" pitchFamily="2"/>
              </a:rPr>
              <a:t>Effect of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Hypoxia (Lack of oxygen) </a:t>
            </a:r>
          </a:p>
          <a:p>
            <a:pPr marL="0" marR="0" indent="365760" algn="l">
              <a:lnSpc>
                <a:spcPts val="34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Aspiration (inhaling vomit) </a:t>
            </a:r>
          </a:p>
          <a:p>
            <a:pPr marL="0" marR="0" indent="36576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Cardiopulmonary arrest (“code”) </a:t>
            </a:r>
          </a:p>
          <a:p>
            <a:pPr marL="0" marR="0" indent="365760" algn="l">
              <a:lnSpc>
                <a:spcPts val="34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Increased incidence when combined with </a:t>
            </a:r>
          </a:p>
          <a:p>
            <a:pPr marL="365760" marR="0" indent="0" algn="l">
              <a:lnSpc>
                <a:spcPts val="3400"/>
              </a:lnSpc>
              <a:spcBef>
                <a:spcPts val="43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alcohol, benzodiazepines (sedative,) or other </a:t>
            </a:r>
          </a:p>
          <a:p>
            <a:pPr marL="365760" marR="0" indent="0" algn="l">
              <a:lnSpc>
                <a:spcPts val="33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medications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0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33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l">
              <a:lnSpc>
                <a:spcPts val="4600"/>
              </a:lnSpc>
              <a:spcAft>
                <a:spcPts val="1870"/>
              </a:spcAft>
            </a:pPr>
            <a:r>
              <a:rPr lang="en-US" sz="3700" spc="120">
                <a:solidFill>
                  <a:srgbClr val="000000"/>
                </a:solidFill>
                <a:latin typeface="Tahoma" panose="02020603050405020304" pitchFamily="2"/>
              </a:rPr>
              <a:t>Opioid Medications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567055" y="1379220"/>
            <a:ext cx="8576945" cy="432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8430" rIns="0" bIns="0" anchor="t">
            <a:normAutofit fontScale="8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Buprenorphine (Subutex)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Codeine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65">
                <a:solidFill>
                  <a:srgbClr val="000000"/>
                </a:solidFill>
                <a:latin typeface="Tahoma" panose="02020603050405020304" pitchFamily="2"/>
              </a:rPr>
              <a:t>Fentanyl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Hydrocodone (Vicodin/Norco/Lortab)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Hydromorphone (Dilaudid)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90">
                <a:solidFill>
                  <a:srgbClr val="000000"/>
                </a:solidFill>
                <a:latin typeface="Tahoma" panose="02020603050405020304" pitchFamily="2"/>
              </a:rPr>
              <a:t>Methadone </a:t>
            </a:r>
          </a:p>
          <a:p>
            <a:pPr marL="0" marR="0" indent="365760" algn="just">
              <a:lnSpc>
                <a:spcPts val="3300"/>
              </a:lnSpc>
              <a:spcBef>
                <a:spcPts val="3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70">
                <a:solidFill>
                  <a:srgbClr val="000000"/>
                </a:solidFill>
                <a:latin typeface="Tahoma" panose="02020603050405020304" pitchFamily="2"/>
              </a:rPr>
              <a:t>Morphine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5">
                <a:solidFill>
                  <a:srgbClr val="000000"/>
                </a:solidFill>
                <a:latin typeface="Tahoma" panose="02020603050405020304" pitchFamily="2"/>
              </a:rPr>
              <a:t>Oxycodone (Percocet, Oxycontin) </a:t>
            </a:r>
          </a:p>
          <a:p>
            <a:pPr marL="0" marR="0" indent="365760" algn="just">
              <a:lnSpc>
                <a:spcPts val="3300"/>
              </a:lnSpc>
              <a:spcBef>
                <a:spcPts val="310"/>
              </a:spcBef>
              <a:spcAft>
                <a:spcPts val="885"/>
              </a:spcAft>
              <a:buFont typeface="Symbol"/>
              <a:buChar char="·"/>
            </a:pPr>
            <a:r>
              <a:rPr lang="en-US" sz="2500" b="1" spc="105">
                <a:solidFill>
                  <a:srgbClr val="000000"/>
                </a:solidFill>
                <a:latin typeface="Tahoma" panose="02020603050405020304" pitchFamily="2"/>
              </a:rPr>
              <a:t>Illegal Opioids = heroin and opium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0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563880" y="558800"/>
            <a:ext cx="858012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500"/>
              </a:lnSpc>
              <a:spcAft>
                <a:spcPts val="4605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Routes of Opioid Administration 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idx="10"/>
          </p:nvPr>
        </p:nvSpPr>
        <p:spPr>
          <a:xfrm>
            <a:off x="563880" y="1720215"/>
            <a:ext cx="8580120" cy="389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4310" rIns="0" bIns="0" anchor="t"/>
          <a:lstStyle/>
          <a:p>
            <a:pPr marL="0" marR="0" indent="365760" algn="just">
              <a:lnSpc>
                <a:spcPts val="27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-10">
                <a:solidFill>
                  <a:srgbClr val="000000"/>
                </a:solidFill>
                <a:latin typeface="Tahoma" panose="02020603050405020304" pitchFamily="2"/>
              </a:rPr>
              <a:t>Oral (pills)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-20">
                <a:solidFill>
                  <a:srgbClr val="000000"/>
                </a:solidFill>
                <a:latin typeface="Tahoma" panose="02020603050405020304" pitchFamily="2"/>
              </a:rPr>
              <a:t>Intravenous (IV) </a:t>
            </a:r>
          </a:p>
          <a:p>
            <a:pPr marL="0" marR="0" indent="365760" algn="just">
              <a:lnSpc>
                <a:spcPts val="2700"/>
              </a:lnSpc>
              <a:spcBef>
                <a:spcPts val="330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5">
                <a:solidFill>
                  <a:srgbClr val="000000"/>
                </a:solidFill>
                <a:latin typeface="Tahoma" panose="02020603050405020304" pitchFamily="2"/>
              </a:rPr>
              <a:t>Snorting </a:t>
            </a:r>
          </a:p>
          <a:p>
            <a:pPr marL="0" marR="0" indent="365760" algn="just">
              <a:lnSpc>
                <a:spcPts val="27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0">
                <a:solidFill>
                  <a:srgbClr val="000000"/>
                </a:solidFill>
                <a:latin typeface="Tahoma" panose="02020603050405020304" pitchFamily="2"/>
              </a:rPr>
              <a:t>Smoking </a:t>
            </a:r>
          </a:p>
          <a:p>
            <a:pPr marL="0" marR="0" indent="365760" algn="just">
              <a:lnSpc>
                <a:spcPts val="2600"/>
              </a:lnSpc>
              <a:spcBef>
                <a:spcPts val="329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5">
                <a:solidFill>
                  <a:srgbClr val="000000"/>
                </a:solidFill>
                <a:latin typeface="Tahoma" panose="02020603050405020304" pitchFamily="2"/>
              </a:rPr>
              <a:t>Subcutaneous e.g. under the skin (“skin popping” during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00" spc="15">
                <a:solidFill>
                  <a:srgbClr val="000000"/>
                </a:solidFill>
                <a:latin typeface="Tahoma" panose="02020603050405020304" pitchFamily="2"/>
              </a:rPr>
              <a:t>the abuse of opioids)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1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03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9202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165">
                <a:solidFill>
                  <a:srgbClr val="000000"/>
                </a:solidFill>
                <a:latin typeface="Tahoma" panose="02020603050405020304" pitchFamily="2"/>
              </a:rPr>
              <a:t>Naloxone (Narcan) </a:t>
            </a:r>
          </a:p>
          <a:p>
            <a:pPr marL="0" marR="0" indent="365760" algn="l">
              <a:lnSpc>
                <a:spcPts val="35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Developed in the 1960s </a:t>
            </a:r>
          </a:p>
          <a:p>
            <a:pPr marL="0" marR="0" indent="365760" algn="l">
              <a:lnSpc>
                <a:spcPts val="35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05">
                <a:solidFill>
                  <a:srgbClr val="000000"/>
                </a:solidFill>
                <a:latin typeface="Tahoma" panose="02020603050405020304" pitchFamily="2"/>
              </a:rPr>
              <a:t>Opioid antagonist (reversal drug)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Used as an emergent overdose treatment in </a:t>
            </a:r>
          </a:p>
          <a:p>
            <a:pPr marL="36576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the hospital and prehospital settings </a:t>
            </a:r>
          </a:p>
          <a:p>
            <a:pPr marL="0" marR="0" indent="365760" algn="l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Increased need for Narcan due to: </a:t>
            </a:r>
          </a:p>
          <a:p>
            <a:pPr marL="868680" marR="0" indent="0" algn="l">
              <a:lnSpc>
                <a:spcPts val="35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- Greater variety of available opioids </a:t>
            </a:r>
          </a:p>
          <a:p>
            <a:pPr marL="868680" marR="0" indent="0" algn="l">
              <a:lnSpc>
                <a:spcPts val="3500"/>
              </a:lnSpc>
              <a:spcBef>
                <a:spcPts val="11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- Increased opioid use and abuse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2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123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16002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50" b="1" spc="245">
                <a:solidFill>
                  <a:srgbClr val="000000"/>
                </a:solidFill>
                <a:latin typeface="Tahoma" panose="02020603050405020304" pitchFamily="2"/>
              </a:rPr>
              <a:t>Mechanism of Action </a:t>
            </a:r>
          </a:p>
          <a:p>
            <a:pPr marL="0" marR="0" indent="320040" algn="l">
              <a:lnSpc>
                <a:spcPts val="3800"/>
              </a:lnSpc>
              <a:spcBef>
                <a:spcPts val="33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Naloxone displaces the opioid from the opioid </a:t>
            </a:r>
          </a:p>
          <a:p>
            <a:pPr marL="320040" marR="0" indent="0" algn="l">
              <a:lnSpc>
                <a:spcPts val="35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receptor in the nervous system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Temporarily reverses respiratory and CNS </a:t>
            </a:r>
          </a:p>
          <a:p>
            <a:pPr marL="320040" marR="0" indent="0" algn="l">
              <a:lnSpc>
                <a:spcPts val="35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depression </a:t>
            </a:r>
          </a:p>
          <a:p>
            <a:pPr marL="0" marR="0" indent="320040" algn="l">
              <a:lnSpc>
                <a:spcPts val="38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May result in the sudden onset of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withdrawal symptoms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60705"/>
            <a:ext cx="9144000" cy="6297295"/>
          </a:xfrm>
          <a:prstGeom prst="rect">
            <a:avLst/>
          </a:prstGeom>
        </p:spPr>
      </p:pic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5502910" y="6716395"/>
            <a:ext cx="287020" cy="141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b="1" i="1" spc="0">
                <a:solidFill>
                  <a:srgbClr val="000000"/>
                </a:solidFill>
                <a:latin typeface="Arial Narrow" panose="02020603050405020304" pitchFamily="2"/>
              </a:rPr>
              <a:t>H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pic>
        <p:nvPicPr>
          <p:cNvPr id="13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86910" y="3581400"/>
            <a:ext cx="1925955" cy="1913890"/>
          </a:xfrm>
          <a:prstGeom prst="rect">
            <a:avLst/>
          </a:prstGeom>
        </p:spPr>
      </p:pic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0" y="266700"/>
            <a:ext cx="9144000" cy="274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400" spc="20">
                <a:solidFill>
                  <a:srgbClr val="000000"/>
                </a:solidFill>
                <a:latin typeface="Tahoma" panose="02020603050405020304" pitchFamily="2"/>
              </a:rPr>
              <a:t>Signs &amp; Symptoms of Opioid </a:t>
            </a:r>
          </a:p>
          <a:p>
            <a:pPr marL="0" marR="0" indent="0" algn="ctr">
              <a:lnSpc>
                <a:spcPts val="43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3400" spc="60">
                <a:solidFill>
                  <a:srgbClr val="000000"/>
                </a:solidFill>
                <a:latin typeface="Tahoma" panose="02020603050405020304" pitchFamily="2"/>
              </a:rPr>
              <a:t>withdrawal </a:t>
            </a:r>
          </a:p>
          <a:p>
            <a:pPr marL="960120" marR="0" indent="0" algn="l">
              <a:lnSpc>
                <a:spcPts val="3200"/>
              </a:lnSpc>
              <a:spcBef>
                <a:spcPts val="149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Agitation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Tachycardia (rapid heart rate)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Pulmonary edema (fluid in lungs)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0" y="3014345"/>
            <a:ext cx="2578735" cy="3042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140" rIns="0" bIns="0" anchor="t">
            <a:normAutofit fontScale="90000"/>
          </a:bodyPr>
          <a:lstStyle/>
          <a:p>
            <a:pPr marL="96012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Nausea </a:t>
            </a:r>
          </a:p>
          <a:p>
            <a:pPr marL="96012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Vomiting </a:t>
            </a:r>
          </a:p>
          <a:p>
            <a:pPr marL="960120" marR="0" indent="0" algn="l">
              <a:lnSpc>
                <a:spcPts val="3200"/>
              </a:lnSpc>
              <a:spcBef>
                <a:spcPts val="820"/>
              </a:spcBef>
              <a:spcAft>
                <a:spcPts val="11660"/>
              </a:spcAft>
            </a:pPr>
            <a:r>
              <a:rPr lang="en-US" sz="2950" spc="4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Seizures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14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18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400"/>
              </a:lnSpc>
              <a:spcAft>
                <a:spcPts val="2700"/>
              </a:spcAft>
            </a:pP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  <a:r>
              <a:rPr lang="en-US" sz="3650" b="1" u="sng" spc="210">
                <a:solidFill>
                  <a:srgbClr val="000000"/>
                </a:solidFill>
                <a:latin typeface="Tahoma" panose="02020603050405020304" pitchFamily="2"/>
              </a:rPr>
              <a:t>Does Not Work </a:t>
            </a:r>
            <a:r>
              <a:rPr lang="en-US" sz="3650" b="1" spc="210">
                <a:solidFill>
                  <a:srgbClr val="000000"/>
                </a:solidFill>
                <a:latin typeface="Tahoma" panose="02020603050405020304" pitchFamily="2"/>
              </a:rPr>
              <a:t> for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3784600" cy="4579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905" rIns="0" bIns="0" anchor="t">
            <a:normAutofit fontScale="90000"/>
          </a:bodyPr>
          <a:lstStyle/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Overdoses of </a:t>
            </a:r>
          </a:p>
          <a:p>
            <a:pPr marL="411480" marR="0" indent="0" algn="l">
              <a:lnSpc>
                <a:spcPts val="31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Non-opioid Sedatives </a:t>
            </a:r>
          </a:p>
          <a:p>
            <a:pPr marL="914400" marR="0" indent="228600" algn="l">
              <a:lnSpc>
                <a:spcPts val="25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Valium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Ativan </a:t>
            </a:r>
          </a:p>
          <a:p>
            <a:pPr marL="914400" marR="0" indent="228600" algn="l">
              <a:lnSpc>
                <a:spcPts val="25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15">
                <a:solidFill>
                  <a:srgbClr val="000000"/>
                </a:solidFill>
                <a:latin typeface="Tahoma" panose="02020603050405020304" pitchFamily="2"/>
              </a:rPr>
              <a:t>Xanax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Alcohol </a:t>
            </a:r>
          </a:p>
          <a:p>
            <a:pPr marL="411480" marR="0" indent="0" algn="l">
              <a:lnSpc>
                <a:spcPts val="3100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30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Stimulants </a:t>
            </a:r>
          </a:p>
          <a:p>
            <a:pPr marL="914400" marR="0" indent="228600" algn="l">
              <a:lnSpc>
                <a:spcPts val="25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Cocaine </a:t>
            </a:r>
          </a:p>
          <a:p>
            <a:pPr marL="914400" marR="0" indent="228600" algn="l">
              <a:lnSpc>
                <a:spcPts val="2500"/>
              </a:lnSpc>
              <a:spcBef>
                <a:spcPts val="950"/>
              </a:spcBef>
              <a:spcAft>
                <a:spcPts val="2710"/>
              </a:spcAft>
              <a:buFont typeface="Symbol"/>
              <a:buChar char="·"/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Amphetamines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1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32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ctr">
              <a:lnSpc>
                <a:spcPts val="4500"/>
              </a:lnSpc>
              <a:spcAft>
                <a:spcPts val="2805"/>
              </a:spcAft>
            </a:pPr>
            <a:r>
              <a:rPr lang="en-US" sz="3650" b="1" spc="260">
                <a:solidFill>
                  <a:srgbClr val="000000"/>
                </a:solidFill>
                <a:latin typeface="Tahoma" panose="02020603050405020304" pitchFamily="2"/>
              </a:rPr>
              <a:t>Objectives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70230" y="1491615"/>
            <a:ext cx="4356100" cy="4565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85000"/>
          </a:bodyPr>
          <a:lstStyle/>
          <a:p>
            <a:pPr marL="0" marR="0" indent="36576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Background &amp; statutes </a:t>
            </a:r>
          </a:p>
          <a:p>
            <a:pPr marL="0" marR="0" indent="365760" algn="just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Define naloxone </a:t>
            </a:r>
          </a:p>
          <a:p>
            <a:pPr marL="0" marR="0" indent="365760" algn="just">
              <a:lnSpc>
                <a:spcPts val="34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80">
                <a:solidFill>
                  <a:srgbClr val="000000"/>
                </a:solidFill>
                <a:latin typeface="Tahoma" panose="02020603050405020304" pitchFamily="2"/>
              </a:rPr>
              <a:t>Routes of administration </a:t>
            </a:r>
          </a:p>
          <a:p>
            <a:pPr marL="0" marR="0" indent="365760" algn="just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Training requirements </a:t>
            </a:r>
          </a:p>
          <a:p>
            <a:pPr marL="0" marR="0" indent="365760" algn="just">
              <a:lnSpc>
                <a:spcPts val="3500"/>
              </a:lnSpc>
              <a:spcBef>
                <a:spcPts val="1145"/>
              </a:spcBef>
              <a:spcAft>
                <a:spcPts val="13125"/>
              </a:spcAft>
              <a:buFont typeface="Symbol"/>
              <a:buChar char="·"/>
            </a:pPr>
            <a:r>
              <a:rPr lang="en-US" sz="2700" b="1" spc="85">
                <a:solidFill>
                  <a:srgbClr val="000000"/>
                </a:solidFill>
                <a:latin typeface="Tahoma" panose="02020603050405020304" pitchFamily="2"/>
              </a:rPr>
              <a:t>Immunity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15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147" name="Text Placeholder 146"/>
          <p:cNvSpPr>
            <a:spLocks noGrp="1"/>
          </p:cNvSpPr>
          <p:nvPr>
            <p:ph type="body" idx="10"/>
          </p:nvPr>
        </p:nvSpPr>
        <p:spPr>
          <a:xfrm>
            <a:off x="0" y="584200"/>
            <a:ext cx="9144000" cy="1185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0" marR="0" indent="0" algn="ctr">
              <a:lnSpc>
                <a:spcPts val="4000"/>
              </a:lnSpc>
              <a:spcAft>
                <a:spcPts val="5225"/>
              </a:spcAft>
            </a:pPr>
            <a:r>
              <a:rPr lang="en-US" sz="3300" b="1" spc="195">
                <a:solidFill>
                  <a:srgbClr val="000000"/>
                </a:solidFill>
                <a:latin typeface="Tahoma" panose="02020603050405020304" pitchFamily="2"/>
              </a:rPr>
              <a:t>Routes of Administration of Naloxone </a:t>
            </a:r>
          </a:p>
        </p:txBody>
      </p:sp>
      <p:sp>
        <p:nvSpPr>
          <p:cNvPr id="148" name="Text Placeholder 147"/>
          <p:cNvSpPr>
            <a:spLocks noGrp="1"/>
          </p:cNvSpPr>
          <p:nvPr>
            <p:ph type="body" idx="10"/>
          </p:nvPr>
        </p:nvSpPr>
        <p:spPr>
          <a:xfrm>
            <a:off x="537210" y="1769745"/>
            <a:ext cx="3784600" cy="4286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>
            <a:normAutofit fontScale="90000"/>
          </a:bodyPr>
          <a:lstStyle/>
          <a:p>
            <a:pPr marL="45720" marR="0" indent="320040" algn="just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60">
                <a:solidFill>
                  <a:srgbClr val="000000"/>
                </a:solidFill>
                <a:latin typeface="Tahoma" panose="02020603050405020304" pitchFamily="2"/>
              </a:rPr>
              <a:t>EMTs &amp; Peace Officers: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" marR="0" indent="320040" algn="just">
              <a:lnSpc>
                <a:spcPts val="2600"/>
              </a:lnSpc>
              <a:spcBef>
                <a:spcPts val="314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20">
                <a:solidFill>
                  <a:srgbClr val="000000"/>
                </a:solidFill>
                <a:latin typeface="Tahoma" panose="02020603050405020304" pitchFamily="2"/>
              </a:rPr>
              <a:t>Paramedics, AEMTs, I-99s : </a:t>
            </a:r>
          </a:p>
          <a:p>
            <a:pPr marL="457200" marR="0" indent="0" algn="just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3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14">
                <a:solidFill>
                  <a:srgbClr val="000000"/>
                </a:solidFill>
                <a:latin typeface="Arial Narrow" panose="02020603050405020304" pitchFamily="2"/>
              </a:rPr>
              <a:t>Intramuscular (IM)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Intranasal (IN)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10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100">
                <a:solidFill>
                  <a:srgbClr val="000000"/>
                </a:solidFill>
                <a:latin typeface="Arial Narrow" panose="02020603050405020304" pitchFamily="2"/>
              </a:rPr>
              <a:t>Intravenous (IV)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Intraosseous (IO) </a:t>
            </a:r>
          </a:p>
          <a:p>
            <a:pPr marL="457200" marR="0" indent="0" algn="just">
              <a:lnSpc>
                <a:spcPts val="2400"/>
              </a:lnSpc>
              <a:spcBef>
                <a:spcPts val="230"/>
              </a:spcBef>
              <a:spcAft>
                <a:spcPts val="5245"/>
              </a:spcAft>
            </a:pPr>
            <a:r>
              <a:rPr lang="en-US" sz="2300" spc="9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950" b="1" spc="90">
                <a:solidFill>
                  <a:srgbClr val="000000"/>
                </a:solidFill>
                <a:latin typeface="Arial Narrow" panose="02020603050405020304" pitchFamily="2"/>
              </a:rPr>
              <a:t>Endotracheal (ET)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5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55" name="Text Placeholder 154"/>
          <p:cNvSpPr>
            <a:spLocks noGrp="1"/>
          </p:cNvSpPr>
          <p:nvPr>
            <p:ph type="body" idx="10"/>
          </p:nvPr>
        </p:nvSpPr>
        <p:spPr>
          <a:xfrm>
            <a:off x="570230" y="279400"/>
            <a:ext cx="8573770" cy="5184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365760" marR="0" indent="0" algn="just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65760" marR="0" indent="0" algn="just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55">
                <a:solidFill>
                  <a:srgbClr val="000000"/>
                </a:solidFill>
                <a:latin typeface="Tahoma" panose="02020603050405020304" pitchFamily="2"/>
              </a:rPr>
              <a:t>by Intranasal Route or Auto-Injector </a:t>
            </a:r>
          </a:p>
          <a:p>
            <a:pPr marL="0" marR="0" indent="365760" algn="just">
              <a:lnSpc>
                <a:spcPts val="3800"/>
              </a:lnSpc>
              <a:spcBef>
                <a:spcPts val="57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65">
                <a:solidFill>
                  <a:srgbClr val="000000"/>
                </a:solidFill>
                <a:latin typeface="Tahoma" panose="02020603050405020304" pitchFamily="2"/>
              </a:rPr>
              <a:t>IV access may be difficult to establish in </a:t>
            </a:r>
          </a:p>
          <a:p>
            <a:pPr marL="365760" marR="0" indent="0" algn="just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spc="60">
                <a:solidFill>
                  <a:srgbClr val="000000"/>
                </a:solidFill>
                <a:latin typeface="Tahoma" panose="02020603050405020304" pitchFamily="2"/>
              </a:rPr>
              <a:t>chronic IV drug abusers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85">
                <a:solidFill>
                  <a:srgbClr val="000000"/>
                </a:solidFill>
                <a:latin typeface="Tahoma" panose="02020603050405020304" pitchFamily="2"/>
              </a:rPr>
              <a:t>Decreased risk of needle stick injury </a:t>
            </a:r>
          </a:p>
          <a:p>
            <a:pPr marL="0" marR="0" indent="365760" algn="just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95">
                <a:solidFill>
                  <a:srgbClr val="000000"/>
                </a:solidFill>
                <a:latin typeface="Tahoma" panose="02020603050405020304" pitchFamily="2"/>
              </a:rPr>
              <a:t>Decreased risk of potential infectious disease </a:t>
            </a:r>
          </a:p>
          <a:p>
            <a:pPr marL="365760" marR="0" indent="0" algn="just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exposure </a:t>
            </a:r>
          </a:p>
          <a:p>
            <a:pPr marL="0" marR="0" indent="365760" algn="just">
              <a:lnSpc>
                <a:spcPts val="3800"/>
              </a:lnSpc>
              <a:spcBef>
                <a:spcPts val="765"/>
              </a:spcBef>
              <a:spcAft>
                <a:spcPts val="765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Simple, rapid, convenient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84320"/>
            <a:ext cx="9144000" cy="2773680"/>
          </a:xfrm>
          <a:prstGeom prst="rect">
            <a:avLst/>
          </a:prstGeom>
        </p:spPr>
      </p:pic>
      <p:sp>
        <p:nvSpPr>
          <p:cNvPr id="169" name="Text Placeholder 168"/>
          <p:cNvSpPr>
            <a:spLocks noGrp="1"/>
          </p:cNvSpPr>
          <p:nvPr>
            <p:ph type="body" idx="10"/>
          </p:nvPr>
        </p:nvSpPr>
        <p:spPr>
          <a:xfrm>
            <a:off x="0" y="4812665"/>
            <a:ext cx="192024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4" name="Text Placeholder 163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300"/>
              </a:spcAft>
            </a:pPr>
            <a:r>
              <a:rPr lang="en-US" sz="3650" b="1" spc="114">
                <a:solidFill>
                  <a:srgbClr val="000000"/>
                </a:solidFill>
                <a:latin typeface="Tahoma" panose="02020603050405020304" pitchFamily="2"/>
              </a:rPr>
              <a:t>Why Intranasal (IN) </a:t>
            </a:r>
          </a:p>
        </p:txBody>
      </p:sp>
      <p:sp>
        <p:nvSpPr>
          <p:cNvPr id="165" name="Text Placeholder 164"/>
          <p:cNvSpPr>
            <a:spLocks noGrp="1"/>
          </p:cNvSpPr>
          <p:nvPr>
            <p:ph type="body" idx="10"/>
          </p:nvPr>
        </p:nvSpPr>
        <p:spPr>
          <a:xfrm>
            <a:off x="0" y="1430020"/>
            <a:ext cx="9144000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859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Works quickly since the nose has a large area for </a:t>
            </a:r>
          </a:p>
          <a:p>
            <a:pPr marL="1051560" marR="0" indent="0" algn="l">
              <a:lnSpc>
                <a:spcPts val="3000"/>
              </a:lnSpc>
              <a:spcBef>
                <a:spcPts val="325"/>
              </a:spcBef>
              <a:spcAft>
                <a:spcPts val="20"/>
              </a:spcAft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absorbing drugs directly into the blood stream </a:t>
            </a:r>
          </a:p>
        </p:txBody>
      </p:sp>
      <p:sp>
        <p:nvSpPr>
          <p:cNvPr id="166" name="Text Placeholder 165"/>
          <p:cNvSpPr>
            <a:spLocks noGrp="1"/>
          </p:cNvSpPr>
          <p:nvPr>
            <p:ph type="body" idx="10"/>
          </p:nvPr>
        </p:nvSpPr>
        <p:spPr>
          <a:xfrm>
            <a:off x="0" y="2395855"/>
            <a:ext cx="9144000" cy="147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73152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Nose is an easy access point </a:t>
            </a:r>
          </a:p>
          <a:p>
            <a:pPr marL="73152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Intranasal narcan starts working as fast as IV </a:t>
            </a:r>
          </a:p>
          <a:p>
            <a:pPr marL="731520" marR="0" indent="32004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Intranasal atomizers facilitate immediate </a:t>
            </a:r>
          </a:p>
        </p:txBody>
      </p:sp>
      <p:sp>
        <p:nvSpPr>
          <p:cNvPr id="167" name="Text Placeholder 166"/>
          <p:cNvSpPr>
            <a:spLocks noGrp="1"/>
          </p:cNvSpPr>
          <p:nvPr>
            <p:ph type="body" idx="10"/>
          </p:nvPr>
        </p:nvSpPr>
        <p:spPr>
          <a:xfrm>
            <a:off x="0" y="3874135"/>
            <a:ext cx="4946650" cy="480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105156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administration of Naloxone </a:t>
            </a:r>
          </a:p>
        </p:txBody>
      </p:sp>
      <p:sp>
        <p:nvSpPr>
          <p:cNvPr id="168" name="Text Placeholder 167"/>
          <p:cNvSpPr>
            <a:spLocks noGrp="1"/>
          </p:cNvSpPr>
          <p:nvPr>
            <p:ph type="body" idx="10"/>
          </p:nvPr>
        </p:nvSpPr>
        <p:spPr>
          <a:xfrm>
            <a:off x="0" y="4354830"/>
            <a:ext cx="5440680" cy="457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731520" marR="0" indent="320040" algn="l">
              <a:lnSpc>
                <a:spcPts val="3000"/>
              </a:lnSpc>
              <a:spcAft>
                <a:spcPts val="1265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Painless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17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570230" y="0"/>
            <a:ext cx="8573770" cy="4779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32004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Benefits of Naloxone Administration </a:t>
            </a:r>
          </a:p>
          <a:p>
            <a:pPr marL="379476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35">
                <a:solidFill>
                  <a:srgbClr val="000000"/>
                </a:solidFill>
                <a:latin typeface="Tahoma" panose="02020603050405020304" pitchFamily="2"/>
              </a:rPr>
              <a:t>by </a:t>
            </a:r>
          </a:p>
          <a:p>
            <a:pPr marL="2606040" marR="0" indent="0" algn="l">
              <a:lnSpc>
                <a:spcPts val="41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300" b="1" spc="160">
                <a:solidFill>
                  <a:srgbClr val="000000"/>
                </a:solidFill>
                <a:latin typeface="Tahoma" panose="02020603050405020304" pitchFamily="2"/>
              </a:rPr>
              <a:t>Auto-Injector </a:t>
            </a:r>
          </a:p>
          <a:p>
            <a:pPr marL="0" marR="0" indent="320040" algn="l">
              <a:lnSpc>
                <a:spcPts val="3800"/>
              </a:lnSpc>
              <a:spcBef>
                <a:spcPts val="333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Contains a pre-measured dose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which reduces the risk of dosing errors </a:t>
            </a:r>
          </a:p>
          <a:p>
            <a:pPr marL="0" marR="0" indent="320040" algn="l">
              <a:lnSpc>
                <a:spcPts val="3800"/>
              </a:lnSpc>
              <a:spcBef>
                <a:spcPts val="538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Designed for self-administration of medication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0">
                <a:solidFill>
                  <a:srgbClr val="000000"/>
                </a:solidFill>
                <a:latin typeface="Tahoma" panose="02020603050405020304" pitchFamily="2"/>
              </a:rPr>
              <a:t>by patients and laypersons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40810"/>
            <a:ext cx="9144000" cy="2917190"/>
          </a:xfrm>
          <a:prstGeom prst="rect">
            <a:avLst/>
          </a:prstGeom>
        </p:spPr>
      </p:pic>
      <p:sp>
        <p:nvSpPr>
          <p:cNvPr id="184" name="Text Placeholder 183"/>
          <p:cNvSpPr>
            <a:spLocks noGrp="1"/>
          </p:cNvSpPr>
          <p:nvPr>
            <p:ph type="body" idx="10"/>
          </p:nvPr>
        </p:nvSpPr>
        <p:spPr>
          <a:xfrm>
            <a:off x="567055" y="5721350"/>
            <a:ext cx="1353185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145415" y="571500"/>
            <a:ext cx="8573770" cy="849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4500"/>
              </a:lnSpc>
              <a:spcAft>
                <a:spcPts val="2155"/>
              </a:spcAft>
            </a:pPr>
            <a:r>
              <a:rPr lang="en-US" sz="3850" b="1" spc="170">
                <a:solidFill>
                  <a:srgbClr val="000000"/>
                </a:solidFill>
                <a:latin typeface="Arial Narrow" panose="02020603050405020304" pitchFamily="2"/>
              </a:rPr>
              <a:t>Indications for Naloxone Use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145415" y="1421130"/>
            <a:ext cx="8573770" cy="2463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>
            <a:normAutofit fontScale="95000"/>
          </a:bodyPr>
          <a:lstStyle/>
          <a:p>
            <a:pPr marL="411480" marR="0" indent="36576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Altered Level of Consciousness (LOC) </a:t>
            </a:r>
          </a:p>
          <a:p>
            <a:pPr marL="411480" marR="0" indent="365760" algn="l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20">
                <a:solidFill>
                  <a:srgbClr val="000000"/>
                </a:solidFill>
                <a:latin typeface="Arial Narrow" panose="02020603050405020304" pitchFamily="2"/>
              </a:rPr>
              <a:t>Respiratory depression or apnea (not breathing) </a:t>
            </a:r>
          </a:p>
          <a:p>
            <a:pPr marL="868680" marR="0" indent="0" algn="l">
              <a:lnSpc>
                <a:spcPts val="29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6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00" b="1" spc="30">
                <a:solidFill>
                  <a:srgbClr val="000000"/>
                </a:solidFill>
                <a:latin typeface="Arial Narrow" panose="02020603050405020304" pitchFamily="2"/>
              </a:rPr>
              <a:t>Shallow, slow (&lt;8-10 breathes per minute), or </a:t>
            </a:r>
          </a:p>
          <a:p>
            <a:pPr marL="11430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spc="25">
                <a:solidFill>
                  <a:srgbClr val="000000"/>
                </a:solidFill>
                <a:latin typeface="Arial Narrow" panose="02020603050405020304" pitchFamily="2"/>
              </a:rPr>
              <a:t>inadequate </a:t>
            </a:r>
          </a:p>
          <a:p>
            <a:pPr marL="411480" marR="0" indent="365760" algn="l">
              <a:lnSpc>
                <a:spcPts val="3400"/>
              </a:lnSpc>
              <a:spcBef>
                <a:spcPts val="490"/>
              </a:spcBef>
              <a:spcAft>
                <a:spcPts val="815"/>
              </a:spcAft>
              <a:buFont typeface="Symbol"/>
              <a:buChar char="·"/>
            </a:pPr>
            <a:r>
              <a:rPr lang="en-US" sz="2650" b="1" spc="130">
                <a:solidFill>
                  <a:srgbClr val="000000"/>
                </a:solidFill>
                <a:latin typeface="Arial Narrow" panose="02020603050405020304" pitchFamily="2"/>
              </a:rPr>
              <a:t>Unable to wake up with painful stimuli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567055" y="3884295"/>
            <a:ext cx="5041900" cy="183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650" b="1" spc="80">
                <a:solidFill>
                  <a:srgbClr val="000000"/>
                </a:solidFill>
                <a:latin typeface="Arial Narrow" panose="02020603050405020304" pitchFamily="2"/>
              </a:rPr>
              <a:t>Constricted pupils (miosis)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110">
                <a:solidFill>
                  <a:srgbClr val="000000"/>
                </a:solidFill>
                <a:latin typeface="Arial Narrow" panose="02020603050405020304" pitchFamily="2"/>
              </a:rPr>
              <a:t>Needle track marks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650" b="1" spc="70">
                <a:solidFill>
                  <a:srgbClr val="000000"/>
                </a:solidFill>
                <a:latin typeface="Arial Narrow" panose="02020603050405020304" pitchFamily="2"/>
              </a:rPr>
              <a:t>Profuse sweating (diaphoresis) </a:t>
            </a:r>
          </a:p>
          <a:p>
            <a:pPr marL="0" marR="0" indent="365760" algn="just">
              <a:lnSpc>
                <a:spcPts val="3400"/>
              </a:lnSpc>
              <a:spcBef>
                <a:spcPts val="510"/>
              </a:spcBef>
              <a:spcAft>
                <a:spcPts val="5425"/>
              </a:spcAft>
              <a:buFont typeface="Symbol"/>
              <a:buChar char="·"/>
            </a:pPr>
            <a:r>
              <a:rPr lang="en-US" sz="2650" b="1" spc="65">
                <a:solidFill>
                  <a:srgbClr val="000000"/>
                </a:solidFill>
                <a:latin typeface="Arial Narrow" panose="02020603050405020304" pitchFamily="2"/>
              </a:rPr>
              <a:t>Cardiac Arrest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5266690" y="6285230"/>
            <a:ext cx="2048510" cy="185420"/>
          </a:xfrm>
          <a:prstGeom prst="rect">
            <a:avLst/>
          </a:prstGeom>
          <a:solidFill>
            <a:srgbClr val="9C09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8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05930" y="2670175"/>
            <a:ext cx="1353820" cy="2200275"/>
          </a:xfrm>
          <a:prstGeom prst="rect">
            <a:avLst/>
          </a:prstGeom>
        </p:spPr>
      </p:pic>
      <p:pic>
        <p:nvPicPr>
          <p:cNvPr id="19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398010" y="2365375"/>
            <a:ext cx="3761740" cy="591185"/>
          </a:xfrm>
          <a:prstGeom prst="rect">
            <a:avLst/>
          </a:prstGeom>
        </p:spPr>
      </p:pic>
      <p:pic>
        <p:nvPicPr>
          <p:cNvPr id="208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873625" y="5224145"/>
            <a:ext cx="841375" cy="259080"/>
          </a:xfrm>
          <a:prstGeom prst="rect">
            <a:avLst/>
          </a:prstGeom>
        </p:spPr>
      </p:pic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2061845" y="571500"/>
            <a:ext cx="5041900" cy="1793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575"/>
              </a:spcAft>
            </a:pPr>
            <a:r>
              <a:rPr lang="en-US" sz="3850" b="1" spc="130">
                <a:solidFill>
                  <a:srgbClr val="000000"/>
                </a:solidFill>
                <a:latin typeface="Arial Narrow" panose="02020603050405020304" pitchFamily="2"/>
              </a:rPr>
              <a:t>High vs. Overdose </a:t>
            </a:r>
          </a:p>
        </p:txBody>
      </p:sp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600710" y="2633345"/>
            <a:ext cx="3794760" cy="255905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1700"/>
              </a:lnSpc>
              <a:spcAft>
                <a:spcPts val="220"/>
              </a:spcAft>
            </a:pPr>
            <a:r>
              <a:rPr lang="en-US" sz="1450" spc="55">
                <a:solidFill>
                  <a:srgbClr val="FFFFFF"/>
                </a:solidFill>
                <a:latin typeface="Garamond" panose="02020603050405020304" pitchFamily="1"/>
              </a:rPr>
              <a:t>REALLY HIGH </a:t>
            </a:r>
          </a:p>
        </p:txBody>
      </p:sp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600710" y="2889250"/>
            <a:ext cx="3794760" cy="30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33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Muscles become relaxed </a:t>
            </a:r>
          </a:p>
        </p:txBody>
      </p:sp>
      <p:sp>
        <p:nvSpPr>
          <p:cNvPr id="195" name="Text Placeholder 194"/>
          <p:cNvSpPr>
            <a:spLocks noGrp="1"/>
          </p:cNvSpPr>
          <p:nvPr>
            <p:ph type="body" idx="10"/>
          </p:nvPr>
        </p:nvSpPr>
        <p:spPr>
          <a:xfrm>
            <a:off x="707390" y="3196590"/>
            <a:ext cx="1816100" cy="2597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50" spc="-15">
                <a:solidFill>
                  <a:srgbClr val="000000"/>
                </a:solidFill>
                <a:latin typeface="Garamond" panose="02020603050405020304" pitchFamily="1"/>
              </a:rPr>
              <a:t>Speech is slowed/slurred </a:t>
            </a:r>
          </a:p>
        </p:txBody>
      </p:sp>
      <p:sp>
        <p:nvSpPr>
          <p:cNvPr id="196" name="Text Placeholder 195"/>
          <p:cNvSpPr>
            <a:spLocks noGrp="1"/>
          </p:cNvSpPr>
          <p:nvPr>
            <p:ph type="body" idx="10"/>
          </p:nvPr>
        </p:nvSpPr>
        <p:spPr>
          <a:xfrm>
            <a:off x="600710" y="3498850"/>
            <a:ext cx="3361690" cy="268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Sleepy looking </a:t>
            </a:r>
          </a:p>
        </p:txBody>
      </p:sp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600710" y="3791585"/>
            <a:ext cx="3446780" cy="48768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91440" marR="0" indent="0" algn="just">
              <a:lnSpc>
                <a:spcPts val="1800"/>
              </a:lnSpc>
              <a:spcAft>
                <a:spcPts val="9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Responsive to stimuli (such as shaking, yellin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sternal rub, etc.)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600710" y="4279265"/>
            <a:ext cx="379476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19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Normal heart beat/pulse </a:t>
            </a:r>
          </a:p>
        </p:txBody>
      </p:sp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704215" y="4675505"/>
            <a:ext cx="1276985" cy="13144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spc="-20">
                <a:solidFill>
                  <a:srgbClr val="000000"/>
                </a:solidFill>
                <a:latin typeface="Garamond" panose="02020603050405020304" pitchFamily="1"/>
              </a:rPr>
              <a:t>Normal skin tone </a:t>
            </a:r>
          </a:p>
        </p:txBody>
      </p:sp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5772785" y="2670175"/>
            <a:ext cx="975360" cy="137160"/>
          </a:xfrm>
          <a:prstGeom prst="rect">
            <a:avLst/>
          </a:prstGeom>
          <a:solidFill>
            <a:srgbClr val="00157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450" spc="-85">
                <a:solidFill>
                  <a:srgbClr val="FFFFFF"/>
                </a:solidFill>
                <a:latin typeface="Garamond" panose="02020603050405020304" pitchFamily="1"/>
              </a:rPr>
              <a:t>OVERDOSE </a:t>
            </a:r>
          </a:p>
        </p:txBody>
      </p:sp>
      <p:sp>
        <p:nvSpPr>
          <p:cNvPr id="201" name="Text Placeholder 200"/>
          <p:cNvSpPr>
            <a:spLocks noGrp="1"/>
          </p:cNvSpPr>
          <p:nvPr>
            <p:ph type="body" idx="10"/>
          </p:nvPr>
        </p:nvSpPr>
        <p:spPr>
          <a:xfrm>
            <a:off x="4398010" y="2971800"/>
            <a:ext cx="1371600" cy="17399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Pale, clammy skin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4398010" y="3276600"/>
            <a:ext cx="2395855" cy="27749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745"/>
              </a:spcAft>
            </a:pPr>
            <a:r>
              <a:rPr lang="en-US" sz="1450" spc="10">
                <a:solidFill>
                  <a:srgbClr val="000000"/>
                </a:solidFill>
                <a:latin typeface="Garamond" panose="02020603050405020304" pitchFamily="1"/>
              </a:rPr>
              <a:t>Very infrequent or no breathing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4398010" y="3554095"/>
            <a:ext cx="2832100" cy="254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800"/>
              </a:lnSpc>
              <a:spcAft>
                <a:spcPts val="460"/>
              </a:spcAft>
            </a:pPr>
            <a:r>
              <a:rPr lang="en-US" sz="1450" spc="-105">
                <a:solidFill>
                  <a:srgbClr val="000000"/>
                </a:solidFill>
                <a:latin typeface="Garamond" panose="02020603050405020304" pitchFamily="1"/>
              </a:rPr>
              <a:t>e) </a:t>
            </a:r>
          </a:p>
          <a:p>
            <a:pPr marL="4572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Deep snoring or gurgling (death rattl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4398010" y="3808095"/>
            <a:ext cx="3154680" cy="450215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Not responsive to stimuli (such as shaking, yelling, sternal rub, etc.)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4398010" y="4258310"/>
            <a:ext cx="2697480" cy="411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915"/>
              </a:spcAft>
            </a:pPr>
            <a:r>
              <a:rPr lang="en-US" sz="1450" spc="0">
                <a:solidFill>
                  <a:srgbClr val="000000"/>
                </a:solidFill>
                <a:latin typeface="Garamond" panose="02020603050405020304" pitchFamily="1"/>
              </a:rPr>
              <a:t>Slow heart beat/pulse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4398010" y="4669790"/>
            <a:ext cx="1990725" cy="185420"/>
          </a:xfrm>
          <a:prstGeom prst="rect">
            <a:avLst/>
          </a:prstGeom>
          <a:solidFill>
            <a:srgbClr val="E6EA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450" spc="5">
                <a:solidFill>
                  <a:srgbClr val="000000"/>
                </a:solidFill>
                <a:latin typeface="Garamond" panose="02020603050405020304" pitchFamily="1"/>
              </a:rPr>
              <a:t>Blue lips and/or fingertips </a:t>
            </a:r>
          </a:p>
        </p:txBody>
      </p:sp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1600" cy="536575"/>
          </a:xfrm>
          <a:prstGeom prst="rect">
            <a:avLst/>
          </a:prstGeom>
          <a:solidFill>
            <a:srgbClr val="004FA2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8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8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600710" y="3206750"/>
            <a:ext cx="3578860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1" name="Straight Connector 210"/>
          <p:cNvCxnSpPr/>
          <p:nvPr/>
        </p:nvCxnSpPr>
        <p:spPr>
          <a:xfrm>
            <a:off x="600710" y="4587240"/>
            <a:ext cx="3557270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2" name="Straight Connector 211"/>
          <p:cNvCxnSpPr/>
          <p:nvPr/>
        </p:nvCxnSpPr>
        <p:spPr>
          <a:xfrm>
            <a:off x="600710" y="4876800"/>
            <a:ext cx="3795395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3" name="Straight Connector 212"/>
          <p:cNvCxnSpPr/>
          <p:nvPr/>
        </p:nvCxnSpPr>
        <p:spPr>
          <a:xfrm>
            <a:off x="609600" y="2889250"/>
            <a:ext cx="0" cy="610235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  <p:cxnSp>
        <p:nvCxnSpPr>
          <p:cNvPr id="214" name="Straight Connector 213"/>
          <p:cNvCxnSpPr/>
          <p:nvPr/>
        </p:nvCxnSpPr>
        <p:spPr>
          <a:xfrm>
            <a:off x="609600" y="4279265"/>
            <a:ext cx="0" cy="607060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  <p:cxnSp>
        <p:nvCxnSpPr>
          <p:cNvPr id="215" name="Straight Connector 214"/>
          <p:cNvCxnSpPr/>
          <p:nvPr/>
        </p:nvCxnSpPr>
        <p:spPr>
          <a:xfrm>
            <a:off x="4377055" y="3032760"/>
            <a:ext cx="0" cy="1762125"/>
          </a:xfrm>
          <a:prstGeom prst="line">
            <a:avLst/>
          </a:prstGeom>
          <a:ln w="15240" cmpd="sng">
            <a:solidFill>
              <a:srgbClr val="000000"/>
            </a:solidFill>
          </a:ln>
        </p:spPr>
      </p:cxnSp>
      <p:cxnSp>
        <p:nvCxnSpPr>
          <p:cNvPr id="216" name="Straight Connector 215"/>
          <p:cNvCxnSpPr/>
          <p:nvPr/>
        </p:nvCxnSpPr>
        <p:spPr>
          <a:xfrm>
            <a:off x="5706110" y="5489575"/>
            <a:ext cx="628015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217" name="Straight Connector 216"/>
          <p:cNvCxnSpPr/>
          <p:nvPr/>
        </p:nvCxnSpPr>
        <p:spPr>
          <a:xfrm>
            <a:off x="600710" y="2633345"/>
            <a:ext cx="0" cy="255905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  <p:cxnSp>
        <p:nvCxnSpPr>
          <p:cNvPr id="218" name="Straight Connector 217"/>
          <p:cNvCxnSpPr/>
          <p:nvPr/>
        </p:nvCxnSpPr>
        <p:spPr>
          <a:xfrm>
            <a:off x="600710" y="3498850"/>
            <a:ext cx="3361690" cy="0"/>
          </a:xfrm>
          <a:prstGeom prst="line">
            <a:avLst/>
          </a:prstGeom>
          <a:ln w="18415" cmpd="sng">
            <a:solidFill>
              <a:srgbClr val="000000"/>
            </a:solidFill>
          </a:ln>
        </p:spPr>
      </p:cxnSp>
      <p:cxnSp>
        <p:nvCxnSpPr>
          <p:cNvPr id="219" name="Straight Connector 218"/>
          <p:cNvCxnSpPr/>
          <p:nvPr/>
        </p:nvCxnSpPr>
        <p:spPr>
          <a:xfrm>
            <a:off x="600710" y="3498850"/>
            <a:ext cx="0" cy="268605"/>
          </a:xfrm>
          <a:prstGeom prst="line">
            <a:avLst/>
          </a:prstGeom>
          <a:ln w="18415" cmpd="sng">
            <a:solidFill>
              <a:srgbClr val="00020F"/>
            </a:solidFill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2736850" y="3642360"/>
            <a:ext cx="3359150" cy="37782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23" name="Text Placeholder 222"/>
          <p:cNvSpPr>
            <a:spLocks noGrp="1"/>
          </p:cNvSpPr>
          <p:nvPr>
            <p:ph type="body" idx="10"/>
          </p:nvPr>
        </p:nvSpPr>
        <p:spPr>
          <a:xfrm>
            <a:off x="1499870" y="571500"/>
            <a:ext cx="6172200" cy="135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6130"/>
              </a:spcAft>
            </a:pPr>
            <a:r>
              <a:rPr lang="en-US" sz="3850" b="1" spc="95">
                <a:solidFill>
                  <a:srgbClr val="000000"/>
                </a:solidFill>
                <a:latin typeface="Arial Narrow" panose="02020603050405020304" pitchFamily="2"/>
              </a:rPr>
              <a:t>Simple Naloxone Algorithm </a:t>
            </a:r>
          </a:p>
        </p:txBody>
      </p:sp>
      <p:sp>
        <p:nvSpPr>
          <p:cNvPr id="224" name="Text Placeholder 223"/>
          <p:cNvSpPr>
            <a:spLocks noGrp="1"/>
          </p:cNvSpPr>
          <p:nvPr>
            <p:ph type="body" idx="10"/>
          </p:nvPr>
        </p:nvSpPr>
        <p:spPr>
          <a:xfrm>
            <a:off x="1905000" y="1923415"/>
            <a:ext cx="5041900" cy="454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1900"/>
              </a:lnSpc>
              <a:spcAft>
                <a:spcPts val="1605"/>
              </a:spcAft>
            </a:pPr>
            <a:r>
              <a:rPr lang="en-US" sz="1700" b="1" spc="95">
                <a:solidFill>
                  <a:srgbClr val="000000"/>
                </a:solidFill>
                <a:latin typeface="Arial Narrow" panose="02020603050405020304" pitchFamily="2"/>
              </a:rPr>
              <a:t>When to Use Naloxone </a:t>
            </a:r>
          </a:p>
        </p:txBody>
      </p:sp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2755265" y="2377440"/>
            <a:ext cx="3340735" cy="3657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1800"/>
              </a:lnSpc>
              <a:spcAft>
                <a:spcPts val="565"/>
              </a:spcAft>
            </a:pPr>
            <a:r>
              <a:rPr lang="en-US" sz="1450" b="1" spc="-30">
                <a:solidFill>
                  <a:srgbClr val="A9D4EA"/>
                </a:solidFill>
                <a:latin typeface="Arial Narrow" panose="02020603050405020304" pitchFamily="2"/>
              </a:rPr>
              <a:t>Chrerdose suspected </a:t>
            </a:r>
          </a:p>
        </p:txBody>
      </p:sp>
      <p:sp>
        <p:nvSpPr>
          <p:cNvPr id="226" name="Text Placeholder 225"/>
          <p:cNvSpPr>
            <a:spLocks noGrp="1"/>
          </p:cNvSpPr>
          <p:nvPr>
            <p:ph type="body" idx="10"/>
          </p:nvPr>
        </p:nvSpPr>
        <p:spPr>
          <a:xfrm>
            <a:off x="2755265" y="3035935"/>
            <a:ext cx="3340735" cy="353695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548640" marR="0" indent="0" algn="l">
              <a:lnSpc>
                <a:spcPts val="1800"/>
              </a:lnSpc>
              <a:spcAft>
                <a:spcPts val="385"/>
              </a:spcAft>
            </a:pPr>
            <a:r>
              <a:rPr lang="en-US" sz="1450" b="1" spc="-35">
                <a:solidFill>
                  <a:srgbClr val="A9D4EA"/>
                </a:solidFill>
                <a:latin typeface="Arial Narrow" panose="02020603050405020304" pitchFamily="2"/>
              </a:rPr>
              <a:t>Not responsiive to parrilul </a:t>
            </a:r>
          </a:p>
        </p:txBody>
      </p:sp>
      <p:sp>
        <p:nvSpPr>
          <p:cNvPr id="227" name="Text Placeholder 226"/>
          <p:cNvSpPr>
            <a:spLocks noGrp="1"/>
          </p:cNvSpPr>
          <p:nvPr>
            <p:ph type="body" idx="10"/>
          </p:nvPr>
        </p:nvSpPr>
        <p:spPr>
          <a:xfrm>
            <a:off x="3840480" y="3498850"/>
            <a:ext cx="1161415" cy="44831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45720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700" b="1" spc="-85" baseline="30000">
                <a:solidFill>
                  <a:srgbClr val="FFFFFF"/>
                </a:solidFill>
                <a:latin typeface="Bookman Old Style" panose="02020603050405020304" pitchFamily="2"/>
              </a:rPr>
              <a:t>s</a:t>
            </a:r>
            <a:r>
              <a:rPr lang="en-US" sz="1550" b="1" spc="-85">
                <a:solidFill>
                  <a:srgbClr val="FFFFFF"/>
                </a:solidFill>
                <a:latin typeface="Arial" panose="02020603050405020304" pitchFamily="2"/>
              </a:rPr>
              <a:t>iti</a:t>
            </a:r>
            <a:r>
              <a:rPr lang="en-US" sz="1550" b="1" spc="-85" baseline="30000">
                <a:solidFill>
                  <a:srgbClr val="FFFFFF"/>
                </a:solidFill>
                <a:latin typeface="Bookman Old Style" panose="02020603050405020304" pitchFamily="1"/>
              </a:rPr>
              <a:t>r</a:t>
            </a:r>
            <a:r>
              <a:rPr lang="en-US" sz="100" b="1" spc="-85">
                <a:solidFill>
                  <a:srgbClr val="FFFFFF"/>
                </a:solidFill>
                <a:latin typeface="Garamond" panose="02020603050405020304" pitchFamily="1"/>
              </a:rPr>
              <a:t> </a:t>
            </a:r>
          </a:p>
          <a:p>
            <a:pPr marL="0" marR="0" indent="0" algn="l">
              <a:lnSpc>
                <a:spcPts val="17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1450" b="1" spc="-50">
                <a:solidFill>
                  <a:srgbClr val="A9D4EA"/>
                </a:solidFill>
                <a:latin typeface="Arial Narrow" panose="02020603050405020304" pitchFamily="2"/>
              </a:rPr>
              <a:t>Breathing status </a:t>
            </a:r>
          </a:p>
        </p:txBody>
      </p:sp>
      <p:sp>
        <p:nvSpPr>
          <p:cNvPr id="228" name="Text Placeholder 227"/>
          <p:cNvSpPr>
            <a:spLocks noGrp="1"/>
          </p:cNvSpPr>
          <p:nvPr>
            <p:ph type="body" idx="10"/>
          </p:nvPr>
        </p:nvSpPr>
        <p:spPr>
          <a:xfrm>
            <a:off x="2406650" y="434657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45720" marR="0" indent="0" algn="l">
              <a:lnSpc>
                <a:spcPts val="1800"/>
              </a:lnSpc>
              <a:spcAft>
                <a:spcPts val="900"/>
              </a:spcAft>
            </a:pPr>
            <a:r>
              <a:rPr lang="en-US" sz="1450" b="1" spc="10">
                <a:solidFill>
                  <a:srgbClr val="FFFFFF"/>
                </a:solidFill>
                <a:latin typeface="Arial Narrow" panose="02020603050405020304" pitchFamily="2"/>
              </a:rPr>
              <a:t>Normal or Fast </a:t>
            </a:r>
          </a:p>
        </p:txBody>
      </p:sp>
      <p:sp>
        <p:nvSpPr>
          <p:cNvPr id="229" name="Text Placeholder 228"/>
          <p:cNvSpPr>
            <a:spLocks noGrp="1"/>
          </p:cNvSpPr>
          <p:nvPr>
            <p:ph type="body" idx="10"/>
          </p:nvPr>
        </p:nvSpPr>
        <p:spPr>
          <a:xfrm>
            <a:off x="2406650" y="5086985"/>
            <a:ext cx="1209675" cy="454025"/>
          </a:xfrm>
          <a:prstGeom prst="rect">
            <a:avLst/>
          </a:prstGeom>
          <a:solidFill>
            <a:srgbClr val="616870"/>
          </a:solidFill>
          <a:ln w="0" cmpd="sng">
            <a:noFill/>
            <a:prstDash val="solid"/>
          </a:ln>
        </p:spPr>
        <p:txBody>
          <a:bodyPr vert="horz" lIns="0" tIns="114300" rIns="0" bIns="0" anchor="t"/>
          <a:lstStyle/>
          <a:p>
            <a:pPr marL="137160" marR="0" indent="0" algn="l">
              <a:lnSpc>
                <a:spcPts val="1800"/>
              </a:lnSpc>
              <a:spcAft>
                <a:spcPts val="825"/>
              </a:spcAft>
            </a:pPr>
            <a:r>
              <a:rPr lang="en-US" sz="1450" b="1" spc="-110">
                <a:solidFill>
                  <a:srgbClr val="FFFFFF"/>
                </a:solidFill>
                <a:latin typeface="Arial Narrow" panose="02020603050405020304" pitchFamily="2"/>
              </a:rPr>
              <a:t>Turn en on side  </a:t>
            </a:r>
          </a:p>
        </p:txBody>
      </p:sp>
      <p:sp>
        <p:nvSpPr>
          <p:cNvPr id="230" name="Text Placeholder 229"/>
          <p:cNvSpPr>
            <a:spLocks noGrp="1"/>
          </p:cNvSpPr>
          <p:nvPr>
            <p:ph type="body" idx="10"/>
          </p:nvPr>
        </p:nvSpPr>
        <p:spPr>
          <a:xfrm>
            <a:off x="3816350" y="4346575"/>
            <a:ext cx="1209675" cy="44196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Slow </a:t>
            </a:r>
          </a:p>
          <a:p>
            <a:pPr marL="2286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b="1" spc="-5">
                <a:solidFill>
                  <a:srgbClr val="A9D4EA"/>
                </a:solidFill>
                <a:latin typeface="Arial Narrow" panose="02020603050405020304" pitchFamily="2"/>
              </a:rPr>
              <a:t>iOx minute) </a:t>
            </a:r>
          </a:p>
        </p:txBody>
      </p:sp>
      <p:sp>
        <p:nvSpPr>
          <p:cNvPr id="231" name="Text Placeholder 230"/>
          <p:cNvSpPr>
            <a:spLocks noGrp="1"/>
          </p:cNvSpPr>
          <p:nvPr>
            <p:ph type="body" idx="10"/>
          </p:nvPr>
        </p:nvSpPr>
        <p:spPr>
          <a:xfrm>
            <a:off x="4297680" y="4904105"/>
            <a:ext cx="262255" cy="173990"/>
          </a:xfrm>
          <a:prstGeom prst="rect">
            <a:avLst/>
          </a:prstGeom>
          <a:solidFill>
            <a:srgbClr val="0D356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350" spc="-325">
                <a:solidFill>
                  <a:srgbClr val="838484"/>
                </a:solidFill>
                <a:latin typeface="Arial Narrow" panose="02020603050405020304" pitchFamily="2"/>
              </a:rPr>
              <a:t>AP. </a:t>
            </a:r>
          </a:p>
        </p:txBody>
      </p:sp>
      <p:sp>
        <p:nvSpPr>
          <p:cNvPr id="232" name="Text Placeholder 231"/>
          <p:cNvSpPr>
            <a:spLocks noGrp="1"/>
          </p:cNvSpPr>
          <p:nvPr>
            <p:ph type="body" idx="10"/>
          </p:nvPr>
        </p:nvSpPr>
        <p:spPr>
          <a:xfrm>
            <a:off x="3816350" y="5086985"/>
            <a:ext cx="1209675" cy="454025"/>
          </a:xfrm>
          <a:prstGeom prst="rect">
            <a:avLst/>
          </a:prstGeom>
          <a:solidFill>
            <a:srgbClr val="368EA8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5410" rIns="0" bIns="0" anchor="t"/>
          <a:lstStyle/>
          <a:p>
            <a:pPr marL="0" marR="0" indent="0" algn="ctr">
              <a:lnSpc>
                <a:spcPts val="1800"/>
              </a:lnSpc>
              <a:spcAft>
                <a:spcPts val="680"/>
              </a:spcAft>
            </a:pPr>
            <a:r>
              <a:rPr lang="en-US" sz="1450" b="1" spc="0">
                <a:solidFill>
                  <a:srgbClr val="A9D4EA"/>
                </a:solidFill>
                <a:latin typeface="Arial Narrow" panose="02020603050405020304" pitchFamily="2"/>
              </a:rPr>
              <a:t>Naloxone </a:t>
            </a:r>
          </a:p>
        </p:txBody>
      </p:sp>
      <p:sp>
        <p:nvSpPr>
          <p:cNvPr id="233" name="Text Placeholder 232"/>
          <p:cNvSpPr>
            <a:spLocks noGrp="1"/>
          </p:cNvSpPr>
          <p:nvPr>
            <p:ph type="body" idx="10"/>
          </p:nvPr>
        </p:nvSpPr>
        <p:spPr>
          <a:xfrm>
            <a:off x="5231765" y="4346575"/>
            <a:ext cx="1209675" cy="454025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111760" rIns="0" bIns="0" anchor="t"/>
          <a:lstStyle/>
          <a:p>
            <a:pPr marL="91440" marR="0" indent="0" algn="l">
              <a:lnSpc>
                <a:spcPts val="1800"/>
              </a:lnSpc>
              <a:spcAft>
                <a:spcPts val="910"/>
              </a:spcAft>
            </a:pPr>
            <a:r>
              <a:rPr lang="en-US" sz="1450" b="1" spc="-95">
                <a:solidFill>
                  <a:srgbClr val="FDC3C1"/>
                </a:solidFill>
                <a:latin typeface="Arial Narrow" panose="02020603050405020304" pitchFamily="2"/>
              </a:rPr>
              <a:t>No or of Gasping 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idx="10"/>
          </p:nvPr>
        </p:nvSpPr>
        <p:spPr>
          <a:xfrm>
            <a:off x="5231765" y="5096510"/>
            <a:ext cx="1209675" cy="457200"/>
          </a:xfrm>
          <a:prstGeom prst="rect">
            <a:avLst/>
          </a:prstGeom>
          <a:solidFill>
            <a:srgbClr val="9938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Naloxone and </a:t>
            </a:r>
            <a:r>
              <a:t/>
            </a:r>
            <a:br/>
            <a:r>
              <a:rPr lang="en-US" sz="1450" b="1" spc="0">
                <a:solidFill>
                  <a:srgbClr val="FDC3C1"/>
                </a:solidFill>
                <a:latin typeface="Arial Narrow" panose="02020603050405020304" pitchFamily="2"/>
              </a:rPr>
              <a:t>CPR </a:t>
            </a:r>
          </a:p>
        </p:txBody>
      </p:sp>
      <p:sp>
        <p:nvSpPr>
          <p:cNvPr id="235" name="Text Placeholder 234"/>
          <p:cNvSpPr>
            <a:spLocks noGrp="1"/>
          </p:cNvSpPr>
          <p:nvPr>
            <p:ph type="body" idx="10"/>
          </p:nvPr>
        </p:nvSpPr>
        <p:spPr>
          <a:xfrm>
            <a:off x="7312025" y="6083935"/>
            <a:ext cx="1371600" cy="536575"/>
          </a:xfrm>
          <a:prstGeom prst="rect">
            <a:avLst/>
          </a:prstGeom>
          <a:solidFill>
            <a:srgbClr val="014F9B"/>
          </a:solidFill>
          <a:ln w="0" cmpd="sng">
            <a:noFill/>
            <a:prstDash val="solid"/>
          </a:ln>
        </p:spPr>
        <p:txBody>
          <a:bodyPr vert="horz" lIns="0" tIns="195580" rIns="0" bIns="0" anchor="t"/>
          <a:lstStyle/>
          <a:p>
            <a:pPr marL="9144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00" b="1" spc="1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91440" marR="0" indent="0" algn="l">
              <a:lnSpc>
                <a:spcPts val="8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Department </a:t>
            </a:r>
            <a:r>
              <a:rPr lang="en-US" sz="1100" spc="0">
                <a:solidFill>
                  <a:srgbClr val="FFFFFF"/>
                </a:solidFill>
                <a:latin typeface="Garamond" panose="02020603050405020304" pitchFamily="1"/>
              </a:rPr>
              <a:t>of </a:t>
            </a:r>
            <a:r>
              <a:rPr lang="en-US" sz="900" b="1" spc="0">
                <a:solidFill>
                  <a:srgbClr val="FFFFFF"/>
                </a:solidFill>
                <a:latin typeface="Bookman Old Style" panose="02020603050405020304" pitchFamily="1"/>
              </a:rPr>
              <a:t>Health ServicIeS.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Placeholder 237"/>
          <p:cNvSpPr>
            <a:spLocks noGrp="1"/>
          </p:cNvSpPr>
          <p:nvPr>
            <p:ph type="body" idx="10"/>
          </p:nvPr>
        </p:nvSpPr>
        <p:spPr>
          <a:xfrm>
            <a:off x="1146175" y="596900"/>
            <a:ext cx="7543800" cy="966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960120" marR="0" indent="0" algn="l">
              <a:lnSpc>
                <a:spcPts val="4400"/>
              </a:lnSpc>
              <a:spcAft>
                <a:spcPts val="3185"/>
              </a:spcAft>
            </a:pPr>
            <a:r>
              <a:rPr lang="en-US" sz="3850" b="1" spc="170">
                <a:solidFill>
                  <a:srgbClr val="0C0C0C"/>
                </a:solidFill>
                <a:latin typeface="Arial" panose="02020603050405020304" pitchFamily="2"/>
              </a:rPr>
              <a:t>Safety Considerations </a:t>
            </a:r>
          </a:p>
        </p:txBody>
      </p:sp>
      <p:sp>
        <p:nvSpPr>
          <p:cNvPr id="239" name="Text Placeholder 238"/>
          <p:cNvSpPr>
            <a:spLocks noGrp="1"/>
          </p:cNvSpPr>
          <p:nvPr>
            <p:ph type="body" idx="10"/>
          </p:nvPr>
        </p:nvSpPr>
        <p:spPr>
          <a:xfrm>
            <a:off x="1146175" y="1563370"/>
            <a:ext cx="6854825" cy="932815"/>
          </a:xfrm>
          <a:prstGeom prst="rect">
            <a:avLst/>
          </a:prstGeom>
          <a:solidFill>
            <a:srgbClr val="5065CF"/>
          </a:solidFill>
          <a:ln w="0" cmpd="sng">
            <a:noFill/>
            <a:prstDash val="solid"/>
          </a:ln>
        </p:spPr>
        <p:txBody>
          <a:bodyPr vert="horz" lIns="0" tIns="257175" rIns="0" bIns="0" anchor="t">
            <a:normAutofit fontScale="90000"/>
          </a:bodyPr>
          <a:lstStyle/>
          <a:p>
            <a:pPr marL="91440" marR="0" indent="0" algn="l">
              <a:lnSpc>
                <a:spcPts val="3200"/>
              </a:lnSpc>
              <a:spcAft>
                <a:spcPts val="2015"/>
              </a:spcAft>
            </a:pPr>
            <a:r>
              <a:rPr lang="en-US" sz="2650" b="1" spc="75">
                <a:solidFill>
                  <a:srgbClr val="FFFFFF"/>
                </a:solidFill>
                <a:latin typeface="Arial" panose="02020603050405020304" pitchFamily="2"/>
              </a:rPr>
              <a:t>Post-administration considerations </a:t>
            </a:r>
          </a:p>
        </p:txBody>
      </p:sp>
      <p:sp>
        <p:nvSpPr>
          <p:cNvPr id="240" name="Text Placeholder 239"/>
          <p:cNvSpPr>
            <a:spLocks noGrp="1"/>
          </p:cNvSpPr>
          <p:nvPr>
            <p:ph type="body" idx="10"/>
          </p:nvPr>
        </p:nvSpPr>
        <p:spPr>
          <a:xfrm>
            <a:off x="1146175" y="2672715"/>
            <a:ext cx="7543800" cy="3411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>
            <a:normAutofit fontScale="85000"/>
          </a:bodyPr>
          <a:lstStyle/>
          <a:p>
            <a:pPr marL="91440" marR="0" indent="0" algn="just">
              <a:lnSpc>
                <a:spcPts val="2400"/>
              </a:lnSpc>
              <a:spcAft>
                <a:spcPts val="0"/>
              </a:spcAft>
            </a:pPr>
            <a:r>
              <a:rPr lang="en-US" sz="2050" b="1" spc="8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 Use CAUTION when administering naloxone to </a:t>
            </a:r>
          </a:p>
          <a:p>
            <a:pPr marL="365760" marR="0" indent="0" algn="just">
              <a:lnSpc>
                <a:spcPts val="24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2050" b="1" spc="25">
                <a:solidFill>
                  <a:srgbClr val="0C0C0C"/>
                </a:solidFill>
                <a:latin typeface="Arial" panose="02020603050405020304" pitchFamily="2"/>
              </a:rPr>
              <a:t>narcotic dependent patients! </a:t>
            </a:r>
          </a:p>
          <a:p>
            <a:pPr marL="91440" marR="0" indent="0" algn="just">
              <a:lnSpc>
                <a:spcPts val="24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050" b="1" spc="75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75">
                <a:solidFill>
                  <a:srgbClr val="0C0C0C"/>
                </a:solidFill>
                <a:latin typeface="Arial" panose="02020603050405020304" pitchFamily="2"/>
              </a:rPr>
              <a:t> Rapid opiate withdrawal may cause nausea and </a:t>
            </a:r>
          </a:p>
          <a:p>
            <a:pPr marL="365760" marR="0" indent="0" algn="just">
              <a:lnSpc>
                <a:spcPts val="24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2050" b="1" spc="80">
                <a:solidFill>
                  <a:srgbClr val="0C0C0C"/>
                </a:solidFill>
                <a:latin typeface="Arial" panose="02020603050405020304" pitchFamily="2"/>
              </a:rPr>
              <a:t>vomiting and may cause combativeness </a:t>
            </a:r>
          </a:p>
          <a:p>
            <a:pPr marL="91440" marR="0" indent="0" algn="just">
              <a:lnSpc>
                <a:spcPts val="2400"/>
              </a:lnSpc>
              <a:spcBef>
                <a:spcPts val="1145"/>
              </a:spcBef>
              <a:spcAft>
                <a:spcPts val="0"/>
              </a:spcAft>
            </a:pPr>
            <a:r>
              <a:rPr lang="en-US" sz="2050" b="1" spc="50">
                <a:solidFill>
                  <a:srgbClr val="302977"/>
                </a:solidFill>
                <a:latin typeface="Arial" panose="02020603050405020304" pitchFamily="2"/>
              </a:rPr>
              <a:t>*</a:t>
            </a:r>
            <a:r>
              <a:rPr lang="en-US" sz="2050" b="1" spc="50">
                <a:solidFill>
                  <a:srgbClr val="0C0C0C"/>
                </a:solidFill>
                <a:latin typeface="Arial" panose="02020603050405020304" pitchFamily="2"/>
              </a:rPr>
              <a:t> Roll patient to their side after administration to keep </a:t>
            </a:r>
          </a:p>
          <a:p>
            <a:pPr marL="365760" marR="0" indent="0" algn="just">
              <a:lnSpc>
                <a:spcPts val="24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sz="2050" b="1" spc="35">
                <a:solidFill>
                  <a:srgbClr val="0C0C0C"/>
                </a:solidFill>
                <a:latin typeface="Arial" panose="02020603050405020304" pitchFamily="2"/>
              </a:rPr>
              <a:t>airway clear </a:t>
            </a:r>
          </a:p>
          <a:p>
            <a:pPr marL="91440" marR="0" indent="0" algn="just">
              <a:lnSpc>
                <a:spcPts val="2400"/>
              </a:lnSpc>
              <a:spcBef>
                <a:spcPts val="1005"/>
              </a:spcBef>
              <a:spcAft>
                <a:spcPts val="0"/>
              </a:spcAft>
            </a:pPr>
            <a:r>
              <a:rPr lang="en-US" sz="2050" b="1" spc="65">
                <a:solidFill>
                  <a:srgbClr val="302977"/>
                </a:solidFill>
                <a:latin typeface="Arial" panose="02020603050405020304" pitchFamily="2"/>
              </a:rPr>
              <a:t>'</a:t>
            </a:r>
            <a:r>
              <a:rPr lang="en-US" sz="2050" b="1" spc="65">
                <a:solidFill>
                  <a:srgbClr val="0C0C0C"/>
                </a:solidFill>
                <a:latin typeface="Arial" panose="02020603050405020304" pitchFamily="2"/>
              </a:rPr>
              <a:t> If patient does not respond %thin 3-5 minutes, </a:t>
            </a:r>
          </a:p>
          <a:p>
            <a:pPr marL="365760" marR="0" indent="0" algn="just">
              <a:lnSpc>
                <a:spcPts val="2600"/>
              </a:lnSpc>
              <a:spcBef>
                <a:spcPts val="145"/>
              </a:spcBef>
              <a:spcAft>
                <a:spcPts val="3820"/>
              </a:spcAft>
            </a:pPr>
            <a:r>
              <a:rPr lang="en-US" sz="2400" b="1" spc="80">
                <a:solidFill>
                  <a:srgbClr val="0C0C0C"/>
                </a:solidFill>
                <a:latin typeface="Times New Roman" panose="02020603050405020304" pitchFamily="1"/>
              </a:rPr>
              <a:t>administer second dose </a:t>
            </a:r>
          </a:p>
        </p:txBody>
      </p:sp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7315200" y="6083935"/>
            <a:ext cx="1374775" cy="53657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207010" rIns="0" bIns="0" anchor="t"/>
          <a:lstStyle/>
          <a:p>
            <a:pPr marL="22860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spc="80">
                <a:solidFill>
                  <a:srgbClr val="FFFFFF"/>
                </a:solidFill>
                <a:latin typeface="Bookman Old Style" panose="02020603050405020304" pitchFamily="1"/>
              </a:rPr>
              <a:t>ri ziarta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750" spc="245">
                <a:solidFill>
                  <a:srgbClr val="FFFFFF"/>
                </a:solidFill>
                <a:latin typeface="Bookman Old Style" panose="02020603050405020304" pitchFamily="1"/>
              </a:rPr>
              <a:t>"'Department of Health Services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24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462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5448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Safety Considerations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i="1" u="sng" spc="320">
                <a:solidFill>
                  <a:srgbClr val="000000"/>
                </a:solidFill>
                <a:latin typeface="Tahoma" panose="02020603050405020304" pitchFamily="2"/>
              </a:rPr>
              <a:t>Other disease processes may mimic opioid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85">
                <a:solidFill>
                  <a:srgbClr val="000000"/>
                </a:solidFill>
                <a:latin typeface="Tahoma" panose="02020603050405020304" pitchFamily="2"/>
              </a:rPr>
              <a:t>overdose (low blood sugar, head injury,  </a:t>
            </a:r>
          </a:p>
          <a:p>
            <a:pPr marL="320040" marR="0" indent="0" algn="l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b="1" i="1" u="sng" spc="265">
                <a:solidFill>
                  <a:srgbClr val="000000"/>
                </a:solidFill>
                <a:latin typeface="Tahoma" panose="02020603050405020304" pitchFamily="2"/>
              </a:rPr>
              <a:t>stroke, shock, hypoxia)  </a:t>
            </a:r>
          </a:p>
          <a:p>
            <a:pPr marL="0" marR="0" indent="320040" algn="l">
              <a:lnSpc>
                <a:spcPts val="34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Naloxone has a short duration of action (half </a:t>
            </a:r>
          </a:p>
          <a:p>
            <a:pPr marL="320040" marR="0" indent="0" algn="l">
              <a:lnSpc>
                <a:spcPts val="3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700" b="1" spc="-25">
                <a:solidFill>
                  <a:srgbClr val="000000"/>
                </a:solidFill>
                <a:latin typeface="Tahoma" panose="02020603050405020304" pitchFamily="2"/>
              </a:rPr>
              <a:t>life) </a:t>
            </a:r>
          </a:p>
          <a:p>
            <a:pPr marL="0" marR="0" indent="320040" algn="l">
              <a:lnSpc>
                <a:spcPts val="35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Patients may develop recurrent respiratory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and/ or CNS depression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Placeholder 250"/>
          <p:cNvSpPr>
            <a:spLocks noGrp="1"/>
          </p:cNvSpPr>
          <p:nvPr>
            <p:ph type="body" idx="10"/>
          </p:nvPr>
        </p:nvSpPr>
        <p:spPr>
          <a:xfrm>
            <a:off x="2616835" y="4450080"/>
            <a:ext cx="199199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2" name="Text Placeholder 251"/>
          <p:cNvSpPr>
            <a:spLocks noGrp="1"/>
          </p:cNvSpPr>
          <p:nvPr>
            <p:ph type="body" idx="10"/>
          </p:nvPr>
        </p:nvSpPr>
        <p:spPr>
          <a:xfrm>
            <a:off x="2616835" y="4096385"/>
            <a:ext cx="2649855" cy="2438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idx="10"/>
          </p:nvPr>
        </p:nvSpPr>
        <p:spPr>
          <a:xfrm>
            <a:off x="2616835" y="3742690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4" name="Text Placeholder 253"/>
          <p:cNvSpPr>
            <a:spLocks noGrp="1"/>
          </p:cNvSpPr>
          <p:nvPr>
            <p:ph type="body" idx="10"/>
          </p:nvPr>
        </p:nvSpPr>
        <p:spPr>
          <a:xfrm>
            <a:off x="2616835" y="3389630"/>
            <a:ext cx="2649855" cy="231140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5" name="Text Placeholder 254"/>
          <p:cNvSpPr>
            <a:spLocks noGrp="1"/>
          </p:cNvSpPr>
          <p:nvPr>
            <p:ph type="body" idx="10"/>
          </p:nvPr>
        </p:nvSpPr>
        <p:spPr>
          <a:xfrm>
            <a:off x="2616835" y="2682240"/>
            <a:ext cx="514921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6" name="Text Placeholder 255"/>
          <p:cNvSpPr>
            <a:spLocks noGrp="1"/>
          </p:cNvSpPr>
          <p:nvPr>
            <p:ph type="body" idx="10"/>
          </p:nvPr>
        </p:nvSpPr>
        <p:spPr>
          <a:xfrm>
            <a:off x="2616835" y="3035935"/>
            <a:ext cx="2649855" cy="231775"/>
          </a:xfrm>
          <a:prstGeom prst="rect">
            <a:avLst/>
          </a:prstGeom>
          <a:solidFill>
            <a:srgbClr val="61338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7" name="Text Placeholder 256"/>
          <p:cNvSpPr>
            <a:spLocks noGrp="1"/>
          </p:cNvSpPr>
          <p:nvPr>
            <p:ph type="body" idx="10"/>
          </p:nvPr>
        </p:nvSpPr>
        <p:spPr>
          <a:xfrm>
            <a:off x="1471930" y="584200"/>
            <a:ext cx="6235700" cy="1205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0" marR="0" indent="0" algn="l">
              <a:lnSpc>
                <a:spcPts val="4400"/>
              </a:lnSpc>
              <a:spcAft>
                <a:spcPts val="4980"/>
              </a:spcAft>
            </a:pPr>
            <a:r>
              <a:rPr lang="en-US" sz="3850" b="1" spc="155">
                <a:solidFill>
                  <a:srgbClr val="000000"/>
                </a:solidFill>
                <a:latin typeface="Arial" panose="02020603050405020304" pitchFamily="2"/>
              </a:rPr>
              <a:t>Naloxone vs Drug Durations </a:t>
            </a:r>
          </a:p>
        </p:txBody>
      </p:sp>
      <p:sp>
        <p:nvSpPr>
          <p:cNvPr id="258" name="Text Placeholder 257"/>
          <p:cNvSpPr>
            <a:spLocks noGrp="1"/>
          </p:cNvSpPr>
          <p:nvPr>
            <p:ph type="body" idx="10"/>
          </p:nvPr>
        </p:nvSpPr>
        <p:spPr>
          <a:xfrm>
            <a:off x="2301240" y="1790065"/>
            <a:ext cx="4572000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1465"/>
              </a:spcAft>
            </a:pPr>
            <a:r>
              <a:rPr lang="en-US" sz="1400" spc="10">
                <a:solidFill>
                  <a:srgbClr val="000000"/>
                </a:solidFill>
                <a:latin typeface="Arial" panose="02020603050405020304" pitchFamily="2"/>
              </a:rPr>
              <a:t>Duration of Action </a:t>
            </a:r>
            <a:r>
              <a:rPr lang="en-US" sz="1400" b="1" spc="10">
                <a:solidFill>
                  <a:srgbClr val="000000"/>
                </a:solidFill>
                <a:latin typeface="Arial" panose="02020603050405020304" pitchFamily="2"/>
              </a:rPr>
              <a:t>of Opioids and Opioid Antagonists </a:t>
            </a:r>
          </a:p>
        </p:txBody>
      </p:sp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1423670" y="2200275"/>
            <a:ext cx="1069340" cy="285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r">
              <a:lnSpc>
                <a:spcPts val="2800"/>
              </a:lnSpc>
              <a:spcAft>
                <a:spcPts val="10"/>
              </a:spcAft>
            </a:pPr>
            <a:r>
              <a:rPr lang="en-US" sz="1150" spc="0">
                <a:solidFill>
                  <a:srgbClr val="000000"/>
                </a:solidFill>
                <a:latin typeface="Arial" panose="02020603050405020304" pitchFamily="2"/>
              </a:rPr>
              <a:t>naloxone methadone hydrocodone codeine oxycodone morphine/heroin meperidine fentanyl </a:t>
            </a:r>
          </a:p>
        </p:txBody>
      </p:sp>
      <p:sp>
        <p:nvSpPr>
          <p:cNvPr id="260" name="Text Placeholder 259"/>
          <p:cNvSpPr>
            <a:spLocks noGrp="1"/>
          </p:cNvSpPr>
          <p:nvPr>
            <p:ph type="body" idx="10"/>
          </p:nvPr>
        </p:nvSpPr>
        <p:spPr>
          <a:xfrm>
            <a:off x="2616835" y="2325370"/>
            <a:ext cx="1069340" cy="222885"/>
          </a:xfrm>
          <a:prstGeom prst="rect">
            <a:avLst/>
          </a:prstGeom>
          <a:solidFill>
            <a:srgbClr val="FC5D0C"/>
          </a:solidFill>
          <a:ln w="2413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777240" marR="0" indent="0" algn="l">
              <a:lnSpc>
                <a:spcPts val="1400"/>
              </a:lnSpc>
              <a:spcAft>
                <a:spcPts val="0"/>
              </a:spcAft>
              <a:tabLst>
                <a:tab pos="1051560" algn="r"/>
              </a:tabLst>
            </a:pPr>
            <a:r>
              <a:rPr lang="en-US" sz="100" b="1" spc="0">
                <a:solidFill>
                  <a:srgbClr val="AB3904"/>
                </a:solidFill>
                <a:latin typeface="Bookman Old Style" panose="02020603050405020304" pitchFamily="2"/>
              </a:rPr>
              <a:t> </a:t>
            </a:r>
            <a:r>
              <a:rPr lang="en-US" sz="2400" b="1" spc="0">
                <a:solidFill>
                  <a:srgbClr val="AB3904"/>
                </a:solidFill>
                <a:latin typeface="Bookman Old Style" panose="02020603050405020304" pitchFamily="2"/>
              </a:rPr>
              <a:t>J </a:t>
            </a:r>
          </a:p>
        </p:txBody>
      </p:sp>
      <p:sp>
        <p:nvSpPr>
          <p:cNvPr id="261" name="Text Placeholder 260"/>
          <p:cNvSpPr>
            <a:spLocks noGrp="1"/>
          </p:cNvSpPr>
          <p:nvPr>
            <p:ph type="body" idx="10"/>
          </p:nvPr>
        </p:nvSpPr>
        <p:spPr>
          <a:xfrm>
            <a:off x="1027430" y="5058410"/>
            <a:ext cx="7658100" cy="847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900"/>
              </a:lnSpc>
              <a:spcAft>
                <a:spcPts val="0"/>
              </a:spcAft>
            </a:pPr>
            <a:r>
              <a:rPr lang="en-US" sz="1150" spc="-100">
                <a:solidFill>
                  <a:srgbClr val="000000"/>
                </a:solidFill>
                <a:latin typeface="Arial" panose="02020603050405020304" pitchFamily="2"/>
              </a:rPr>
              <a:t>1=1-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2788920" marR="1051560" indent="-1280160" algn="l">
              <a:lnSpc>
                <a:spcPts val="2100"/>
              </a:lnSpc>
              <a:spcBef>
                <a:spcPts val="0"/>
              </a:spcBef>
              <a:spcAft>
                <a:spcPts val="1525"/>
              </a:spcAft>
              <a:tabLst>
                <a:tab pos="2148840" algn="l"/>
                <a:tab pos="2743200" algn="l"/>
                <a:tab pos="3383280" algn="l"/>
                <a:tab pos="4023360" algn="l"/>
                <a:tab pos="4663440" algn="l"/>
                <a:tab pos="5257800" algn="l"/>
                <a:tab pos="5897880" algn="l"/>
                <a:tab pos="6537960" algn="l"/>
              </a:tabLst>
            </a:pPr>
            <a:r>
              <a:rPr lang="en-US" sz="1150" spc="-114">
                <a:solidFill>
                  <a:srgbClr val="000000"/>
                </a:solidFill>
                <a:latin typeface="Arial" panose="02020603050405020304" pitchFamily="2"/>
              </a:rPr>
              <a:t>0 1 2 3 4 5 6 7 8 </a:t>
            </a:r>
            <a:r>
              <a:t/>
            </a:r>
            <a:br/>
            <a:r>
              <a:rPr lang="en-US" sz="1000" spc="-114">
                <a:solidFill>
                  <a:srgbClr val="000000"/>
                </a:solidFill>
                <a:latin typeface="Arial" panose="02020603050405020304" pitchFamily="2"/>
              </a:rPr>
              <a:t>Duration of Action (hours) </a:t>
            </a:r>
          </a:p>
        </p:txBody>
      </p:sp>
      <p:sp>
        <p:nvSpPr>
          <p:cNvPr id="262" name="Text Placeholder 261"/>
          <p:cNvSpPr>
            <a:spLocks noGrp="1"/>
          </p:cNvSpPr>
          <p:nvPr>
            <p:ph type="body" idx="10"/>
          </p:nvPr>
        </p:nvSpPr>
        <p:spPr>
          <a:xfrm>
            <a:off x="7315200" y="6114415"/>
            <a:ext cx="1370330" cy="506095"/>
          </a:xfrm>
          <a:prstGeom prst="rect">
            <a:avLst/>
          </a:prstGeom>
          <a:solidFill>
            <a:srgbClr val="014F9C"/>
          </a:solidFill>
          <a:ln w="0" cmpd="sng">
            <a:noFill/>
            <a:prstDash val="solid"/>
          </a:ln>
        </p:spPr>
        <p:txBody>
          <a:bodyPr vert="horz" lIns="0" tIns="18161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b="1" spc="250">
                <a:solidFill>
                  <a:srgbClr val="FFFFFF"/>
                </a:solidFill>
                <a:latin typeface="Bookman Old Style" panose="02020603050405020304" pitchFamily="1"/>
              </a:rPr>
              <a:t>Arizona </a:t>
            </a:r>
          </a:p>
          <a:p>
            <a:pPr marL="45720" marR="0" indent="0" algn="l">
              <a:lnSpc>
                <a:spcPts val="800"/>
              </a:lnSpc>
              <a:spcBef>
                <a:spcPts val="5"/>
              </a:spcBef>
              <a:spcAft>
                <a:spcPts val="175"/>
              </a:spcAft>
            </a:pPr>
            <a:r>
              <a:rPr lang="en-US" sz="700" b="1" spc="155">
                <a:solidFill>
                  <a:srgbClr val="FFFFFF"/>
                </a:solidFill>
                <a:latin typeface="Bookman Old Style" panose="02020603050405020304" pitchFamily="1"/>
              </a:rPr>
              <a:t>Eloepartirrierit of Health_ ServicIeS. 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1027430" y="5909945"/>
            <a:ext cx="290195" cy="0"/>
          </a:xfrm>
          <a:prstGeom prst="line">
            <a:avLst/>
          </a:prstGeom>
          <a:ln w="6350" cmpd="sng">
            <a:solidFill>
              <a:srgbClr val="939393"/>
            </a:solidFill>
          </a:ln>
        </p:spPr>
      </p:cxnSp>
      <p:cxnSp>
        <p:nvCxnSpPr>
          <p:cNvPr id="264" name="Straight Connector 263"/>
          <p:cNvCxnSpPr/>
          <p:nvPr/>
        </p:nvCxnSpPr>
        <p:spPr>
          <a:xfrm>
            <a:off x="1029970" y="1578610"/>
            <a:ext cx="0" cy="4338320"/>
          </a:xfrm>
          <a:prstGeom prst="line">
            <a:avLst/>
          </a:prstGeom>
          <a:ln w="8890" cmpd="sng">
            <a:solidFill>
              <a:srgbClr val="A5A5A5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2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70230" y="533400"/>
            <a:ext cx="8573770" cy="943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645920" marR="0" indent="0" algn="l">
              <a:lnSpc>
                <a:spcPts val="4700"/>
              </a:lnSpc>
              <a:spcAft>
                <a:spcPts val="2660"/>
              </a:spcAft>
            </a:pPr>
            <a:r>
              <a:rPr lang="en-US" sz="3750" spc="40">
                <a:solidFill>
                  <a:srgbClr val="000000"/>
                </a:solidFill>
                <a:latin typeface="Tahoma" panose="02020603050405020304" pitchFamily="2"/>
              </a:rPr>
              <a:t>The Opioid Problem: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70230" y="1477010"/>
            <a:ext cx="8573770" cy="4326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2555" rIns="0" bIns="0" anchor="t">
            <a:normAutofit fontScale="85000"/>
          </a:bodyPr>
          <a:lstStyle/>
          <a:p>
            <a:pPr marL="0" marR="0" indent="32004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Lethal Drug</a:t>
            </a:r>
            <a:r>
              <a:rPr lang="en-US" sz="2700" b="1" spc="135">
                <a:solidFill>
                  <a:srgbClr val="620000"/>
                </a:solidFill>
                <a:latin typeface="Tahoma" panose="02020603050405020304" pitchFamily="2"/>
              </a:rPr>
              <a:t> overdose</a:t>
            </a: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 is the leading cause of </a:t>
            </a:r>
          </a:p>
          <a:p>
            <a:pPr marL="320040" marR="0" indent="0" algn="l">
              <a:lnSpc>
                <a:spcPts val="35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accidental death in America </a:t>
            </a:r>
          </a:p>
          <a:p>
            <a:pPr marL="0" marR="0" indent="320040" algn="l">
              <a:lnSpc>
                <a:spcPts val="3800"/>
              </a:lnSpc>
              <a:spcBef>
                <a:spcPts val="53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41,502 drug overdose deaths in 2012 </a:t>
            </a:r>
          </a:p>
          <a:p>
            <a:pPr marL="411480" marR="0" indent="0" algn="l">
              <a:lnSpc>
                <a:spcPts val="3200"/>
              </a:lnSpc>
              <a:spcBef>
                <a:spcPts val="1030"/>
              </a:spcBef>
              <a:spcAft>
                <a:spcPts val="0"/>
              </a:spcAft>
            </a:pPr>
            <a:r>
              <a:rPr lang="en-US" sz="300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39% caused by opioids (approximately 16,186) </a:t>
            </a:r>
          </a:p>
          <a:p>
            <a:pPr marL="0" marR="0" indent="320040" algn="l">
              <a:lnSpc>
                <a:spcPts val="3800"/>
              </a:lnSpc>
              <a:spcBef>
                <a:spcPts val="45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Opioids include legal prescriptions and illegal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27175"/>
            <a:ext cx="9144000" cy="5330825"/>
          </a:xfrm>
          <a:prstGeom prst="rect">
            <a:avLst/>
          </a:prstGeom>
        </p:spPr>
      </p:pic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81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120"/>
              </a:spcAft>
            </a:pPr>
            <a:r>
              <a:rPr lang="en-US" sz="3700" spc="145">
                <a:solidFill>
                  <a:srgbClr val="000000"/>
                </a:solidFill>
                <a:latin typeface="Tahoma" panose="02020603050405020304" pitchFamily="2"/>
              </a:rPr>
              <a:t>Procedure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2043430" y="2667635"/>
            <a:ext cx="3327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0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2270760" y="3578860"/>
            <a:ext cx="5397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Monitor </a:t>
            </a:r>
          </a:p>
        </p:txBody>
      </p:sp>
      <p:sp>
        <p:nvSpPr>
          <p:cNvPr id="272" name="Text Placeholder 271"/>
          <p:cNvSpPr>
            <a:spLocks noGrp="1"/>
          </p:cNvSpPr>
          <p:nvPr>
            <p:ph type="body" idx="10"/>
          </p:nvPr>
        </p:nvSpPr>
        <p:spPr>
          <a:xfrm>
            <a:off x="3032760" y="1573530"/>
            <a:ext cx="102108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Responsive and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adequate </a:t>
            </a:r>
            <a:r>
              <a:t/>
            </a:r>
            <a:br/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3618230" y="3487420"/>
            <a:ext cx="95059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30">
                <a:solidFill>
                  <a:srgbClr val="000000"/>
                </a:solidFill>
                <a:latin typeface="Tahoma" panose="02020603050405020304" pitchFamily="2"/>
              </a:rPr>
              <a:t>Sternal </a:t>
            </a:r>
          </a:p>
          <a:p>
            <a:pPr marL="0" marR="0" indent="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Rub/Stimulate </a:t>
            </a:r>
          </a:p>
        </p:txBody>
      </p:sp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4507865" y="4364990"/>
            <a:ext cx="71628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100" spc="-10">
                <a:solidFill>
                  <a:srgbClr val="000000"/>
                </a:solidFill>
                <a:latin typeface="Tahoma" panose="02020603050405020304" pitchFamily="2"/>
              </a:rPr>
              <a:t>Yes </a:t>
            </a:r>
          </a:p>
          <a:p>
            <a:pPr marL="0" marR="0" indent="0" algn="l">
              <a:lnSpc>
                <a:spcPts val="1400"/>
              </a:lnSpc>
              <a:spcBef>
                <a:spcPts val="605"/>
              </a:spcBef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(adequate) </a:t>
            </a:r>
          </a:p>
        </p:txBody>
      </p:sp>
      <p:sp>
        <p:nvSpPr>
          <p:cNvPr id="275" name="Text Placeholder 274"/>
          <p:cNvSpPr>
            <a:spLocks noGrp="1"/>
          </p:cNvSpPr>
          <p:nvPr>
            <p:ph type="body" idx="10"/>
          </p:nvPr>
        </p:nvSpPr>
        <p:spPr>
          <a:xfrm>
            <a:off x="4707255" y="2667635"/>
            <a:ext cx="3238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45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  <p:sp>
        <p:nvSpPr>
          <p:cNvPr id="276" name="Text Placeholder 275"/>
          <p:cNvSpPr>
            <a:spLocks noGrp="1"/>
          </p:cNvSpPr>
          <p:nvPr>
            <p:ph type="body" idx="10"/>
          </p:nvPr>
        </p:nvSpPr>
        <p:spPr>
          <a:xfrm>
            <a:off x="4916170" y="5404485"/>
            <a:ext cx="54610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Observe 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5330825" y="3578860"/>
            <a:ext cx="636905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 </a:t>
            </a:r>
          </a:p>
        </p:txBody>
      </p:sp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5864225" y="4526915"/>
            <a:ext cx="111887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15"/>
              </a:spcAf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(decreased or no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6083935" y="4706620"/>
            <a:ext cx="67945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20"/>
              </a:spcAft>
            </a:pPr>
            <a:r>
              <a:rPr lang="en-US" sz="1100" spc="-25">
                <a:solidFill>
                  <a:srgbClr val="000000"/>
                </a:solidFill>
                <a:latin typeface="Tahoma" panose="02020603050405020304" pitchFamily="2"/>
              </a:rPr>
              <a:t>breathing) </a:t>
            </a:r>
          </a:p>
        </p:txBody>
      </p:sp>
      <p:sp>
        <p:nvSpPr>
          <p:cNvPr id="280" name="Text Placeholder 279"/>
          <p:cNvSpPr>
            <a:spLocks noGrp="1"/>
          </p:cNvSpPr>
          <p:nvPr>
            <p:ph type="body" idx="10"/>
          </p:nvPr>
        </p:nvSpPr>
        <p:spPr>
          <a:xfrm>
            <a:off x="6120130" y="5404485"/>
            <a:ext cx="123444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</p:txBody>
      </p:sp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6273800" y="4273550"/>
            <a:ext cx="30289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150">
                <a:solidFill>
                  <a:srgbClr val="000000"/>
                </a:solidFill>
                <a:latin typeface="Tahoma" panose="02020603050405020304" pitchFamily="2"/>
              </a:rPr>
              <a:t>No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77840"/>
            <a:ext cx="5297170" cy="1280160"/>
          </a:xfrm>
          <a:prstGeom prst="rect">
            <a:avLst/>
          </a:prstGeom>
        </p:spPr>
      </p:pic>
      <p:pic>
        <p:nvPicPr>
          <p:cNvPr id="28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284" name="Text Placeholder 283"/>
          <p:cNvSpPr>
            <a:spLocks noGrp="1"/>
          </p:cNvSpPr>
          <p:nvPr>
            <p:ph type="body" idx="10"/>
          </p:nvPr>
        </p:nvSpPr>
        <p:spPr>
          <a:xfrm>
            <a:off x="0" y="546100"/>
            <a:ext cx="9144000" cy="934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ctr">
              <a:lnSpc>
                <a:spcPts val="4500"/>
              </a:lnSpc>
              <a:spcAft>
                <a:spcPts val="2660"/>
              </a:spcAft>
            </a:pPr>
            <a:r>
              <a:rPr lang="en-US" sz="3750" spc="30">
                <a:solidFill>
                  <a:srgbClr val="000000"/>
                </a:solidFill>
                <a:latin typeface="Tahoma" panose="02020603050405020304" pitchFamily="2"/>
              </a:rPr>
              <a:t>A Different Way </a:t>
            </a:r>
          </a:p>
        </p:txBody>
      </p:sp>
      <p:sp>
        <p:nvSpPr>
          <p:cNvPr id="285" name="Text Placeholder 284"/>
          <p:cNvSpPr>
            <a:spLocks noGrp="1"/>
          </p:cNvSpPr>
          <p:nvPr>
            <p:ph type="body" idx="10"/>
          </p:nvPr>
        </p:nvSpPr>
        <p:spPr>
          <a:xfrm>
            <a:off x="570230" y="1480185"/>
            <a:ext cx="6400800" cy="409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>
            <a:normAutofit fontScale="95000"/>
          </a:bodyPr>
          <a:lstStyle/>
          <a:p>
            <a:pPr marL="0" marR="0" indent="41148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Recognize opiate overdose </a:t>
            </a:r>
          </a:p>
          <a:p>
            <a:pPr marL="411480" marR="0" indent="0" algn="just">
              <a:lnSpc>
                <a:spcPts val="3000"/>
              </a:lnSpc>
              <a:spcBef>
                <a:spcPts val="1250"/>
              </a:spcBef>
              <a:spcAft>
                <a:spcPts val="0"/>
              </a:spcAft>
            </a:pPr>
            <a:r>
              <a:rPr lang="en-US" sz="29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Decreased level of consciousness (LOC) </a:t>
            </a:r>
          </a:p>
          <a:p>
            <a:pPr marL="411480" marR="0" indent="0" algn="just">
              <a:lnSpc>
                <a:spcPts val="3000"/>
              </a:lnSpc>
              <a:spcBef>
                <a:spcPts val="1015"/>
              </a:spcBef>
              <a:spcAft>
                <a:spcPts val="0"/>
              </a:spcAft>
            </a:pPr>
            <a:r>
              <a:rPr lang="en-US" sz="29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70">
                <a:solidFill>
                  <a:srgbClr val="000000"/>
                </a:solidFill>
                <a:latin typeface="Tahoma" panose="02020603050405020304" pitchFamily="2"/>
              </a:rPr>
              <a:t>Decreased or no breathing </a:t>
            </a:r>
          </a:p>
          <a:p>
            <a:pPr marL="411480" marR="0" indent="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29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In setting of likely opiate ingestion </a:t>
            </a:r>
          </a:p>
          <a:p>
            <a:pPr marL="0" marR="0" indent="365760" algn="just">
              <a:lnSpc>
                <a:spcPts val="33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spc="40">
                <a:solidFill>
                  <a:srgbClr val="000000"/>
                </a:solidFill>
                <a:latin typeface="Tahoma" panose="02020603050405020304" pitchFamily="2"/>
              </a:rPr>
              <a:t>Give sternal rub/stimulate </a:t>
            </a:r>
          </a:p>
          <a:p>
            <a:pPr marL="411480" marR="0" indent="0" algn="just">
              <a:lnSpc>
                <a:spcPts val="3100"/>
              </a:lnSpc>
              <a:spcBef>
                <a:spcPts val="1245"/>
              </a:spcBef>
              <a:spcAft>
                <a:spcPts val="0"/>
              </a:spcAft>
            </a:pPr>
            <a:r>
              <a:rPr lang="en-US" sz="2950" spc="13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If no response </a:t>
            </a:r>
            <a:r>
              <a:rPr lang="en-US" sz="2400" spc="135">
                <a:solidFill>
                  <a:srgbClr val="000000"/>
                </a:solidFill>
                <a:latin typeface="Lucida Console" panose="02020603050405020304"/>
              </a:rPr>
              <a:t></a:t>
            </a:r>
            <a:r>
              <a:rPr lang="en-US" sz="2400" spc="135">
                <a:solidFill>
                  <a:srgbClr val="000000"/>
                </a:solidFill>
                <a:latin typeface="Tahoma" panose="02020603050405020304" pitchFamily="2"/>
              </a:rPr>
              <a:t>Administer Narcan </a:t>
            </a:r>
          </a:p>
          <a:p>
            <a:pPr marL="0" marR="0" indent="411480" algn="just">
              <a:lnSpc>
                <a:spcPts val="3300"/>
              </a:lnSpc>
              <a:spcBef>
                <a:spcPts val="1075"/>
              </a:spcBef>
              <a:spcAft>
                <a:spcPts val="2470"/>
              </a:spcAft>
              <a:buFont typeface="Symbol"/>
              <a:buChar char="·"/>
            </a:pPr>
            <a:r>
              <a:rPr lang="en-US" sz="2700" spc="15">
                <a:solidFill>
                  <a:srgbClr val="000000"/>
                </a:solidFill>
                <a:latin typeface="Tahoma" panose="02020603050405020304" pitchFamily="2"/>
              </a:rPr>
              <a:t>Place in recovery position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29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292" name="Text Placeholder 291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24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0000"/>
          </a:bodyPr>
          <a:lstStyle/>
          <a:p>
            <a:pPr marL="27432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80">
                <a:solidFill>
                  <a:srgbClr val="000000"/>
                </a:solidFill>
                <a:latin typeface="Tahoma" panose="02020603050405020304" pitchFamily="2"/>
              </a:rPr>
              <a:t>Naloxone Dosage (Adult &amp; Pediatric) </a:t>
            </a:r>
          </a:p>
          <a:p>
            <a:pPr marL="0" marR="0" indent="320040" algn="l">
              <a:lnSpc>
                <a:spcPts val="3300"/>
              </a:lnSpc>
              <a:spcBef>
                <a:spcPts val="36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65">
                <a:solidFill>
                  <a:srgbClr val="000000"/>
                </a:solidFill>
                <a:latin typeface="Tahoma" panose="02020603050405020304" pitchFamily="2"/>
              </a:rPr>
              <a:t>Auto Injector IM: </a:t>
            </a:r>
          </a:p>
          <a:p>
            <a:pPr marL="411480" marR="0" indent="0" algn="l">
              <a:lnSpc>
                <a:spcPts val="3100"/>
              </a:lnSpc>
              <a:spcBef>
                <a:spcPts val="870"/>
              </a:spcBef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10">
                <a:solidFill>
                  <a:srgbClr val="000000"/>
                </a:solidFill>
                <a:latin typeface="Tahoma" panose="02020603050405020304" pitchFamily="2"/>
              </a:rPr>
              <a:t>0.4 mg IM dose. </a:t>
            </a:r>
          </a:p>
          <a:p>
            <a:pPr marL="411480" marR="0" indent="0" algn="l">
              <a:lnSpc>
                <a:spcPts val="31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2-5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Intra-nasal: </a:t>
            </a:r>
          </a:p>
          <a:p>
            <a:pPr marL="41148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40">
                <a:solidFill>
                  <a:srgbClr val="000000"/>
                </a:solidFill>
                <a:latin typeface="Tahoma" panose="02020603050405020304" pitchFamily="2"/>
              </a:rPr>
              <a:t>1.0 mg each nostril using a Mucosal Atomizer </a:t>
            </a:r>
          </a:p>
          <a:p>
            <a:pPr marL="7315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5">
                <a:solidFill>
                  <a:srgbClr val="000000"/>
                </a:solidFill>
                <a:latin typeface="Tahoma" panose="02020603050405020304" pitchFamily="2"/>
              </a:rPr>
              <a:t>Device for a total of 2 mg. </a:t>
            </a:r>
          </a:p>
          <a:p>
            <a:pPr marL="411480" marR="0" indent="0" algn="l">
              <a:lnSpc>
                <a:spcPts val="31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30">
                <a:solidFill>
                  <a:srgbClr val="000000"/>
                </a:solidFill>
                <a:latin typeface="Tahoma" panose="02020603050405020304" pitchFamily="2"/>
              </a:rPr>
              <a:t>May repeat every 3-5 minutes as necessary. </a:t>
            </a:r>
          </a:p>
          <a:p>
            <a:pPr marL="411480" marR="0" indent="0" algn="l">
              <a:lnSpc>
                <a:spcPts val="3100"/>
              </a:lnSpc>
              <a:spcBef>
                <a:spcPts val="630"/>
              </a:spcBef>
              <a:spcAft>
                <a:spcPts val="500"/>
              </a:spcAft>
            </a:pPr>
            <a:r>
              <a:rPr lang="en-US" sz="29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Max dose 4 mg.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2625" y="3258185"/>
            <a:ext cx="7577455" cy="2341245"/>
          </a:xfrm>
          <a:prstGeom prst="rect">
            <a:avLst/>
          </a:prstGeom>
        </p:spPr>
      </p:pic>
      <p:pic>
        <p:nvPicPr>
          <p:cNvPr id="30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299" name="Text Placeholder 298"/>
          <p:cNvSpPr>
            <a:spLocks noGrp="1"/>
          </p:cNvSpPr>
          <p:nvPr>
            <p:ph type="body" idx="10"/>
          </p:nvPr>
        </p:nvSpPr>
        <p:spPr>
          <a:xfrm>
            <a:off x="290195" y="558800"/>
            <a:ext cx="857377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770"/>
              </a:spcAft>
            </a:pPr>
            <a:r>
              <a:rPr lang="en-US" sz="3650" b="1" spc="204">
                <a:solidFill>
                  <a:srgbClr val="000000"/>
                </a:solidFill>
                <a:latin typeface="Tahoma" panose="02020603050405020304" pitchFamily="2"/>
              </a:rPr>
              <a:t>Naloxone Administration </a:t>
            </a:r>
          </a:p>
        </p:txBody>
      </p:sp>
      <p:sp>
        <p:nvSpPr>
          <p:cNvPr id="300" name="Text Placeholder 299"/>
          <p:cNvSpPr>
            <a:spLocks noGrp="1"/>
          </p:cNvSpPr>
          <p:nvPr>
            <p:ph type="body" idx="10"/>
          </p:nvPr>
        </p:nvSpPr>
        <p:spPr>
          <a:xfrm>
            <a:off x="570230" y="1488440"/>
            <a:ext cx="5486400" cy="1769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36576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2750" spc="10">
                <a:solidFill>
                  <a:srgbClr val="000000"/>
                </a:solidFill>
                <a:latin typeface="Tahoma" panose="02020603050405020304" pitchFamily="2"/>
              </a:rPr>
              <a:t>Naloxone comes in liquid form </a:t>
            </a:r>
          </a:p>
          <a:p>
            <a:pPr marL="0" marR="0" indent="365760" algn="l">
              <a:lnSpc>
                <a:spcPts val="3500"/>
              </a:lnSpc>
              <a:spcBef>
                <a:spcPts val="1110"/>
              </a:spcBef>
              <a:spcAft>
                <a:spcPts val="4940"/>
              </a:spcAft>
              <a:buFont typeface="Symbol"/>
              <a:buChar char="·"/>
            </a:pPr>
            <a:r>
              <a:rPr lang="en-US" sz="2750" spc="0">
                <a:solidFill>
                  <a:srgbClr val="000000"/>
                </a:solidFill>
                <a:latin typeface="Tahoma" panose="02020603050405020304" pitchFamily="2"/>
              </a:rPr>
              <a:t>Pre-filled syringe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1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07" name="Text Placeholder 30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1597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33172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65760" algn="l">
              <a:lnSpc>
                <a:spcPts val="3500"/>
              </a:lnSpc>
              <a:spcBef>
                <a:spcPts val="3660"/>
              </a:spcBef>
              <a:spcAft>
                <a:spcPts val="840"/>
              </a:spcAft>
              <a:buFont typeface="Symbol"/>
              <a:buChar char="·"/>
            </a:pPr>
            <a:r>
              <a:rPr lang="en-US" sz="2700" spc="7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2700" spc="70" baseline="30000">
                <a:solidFill>
                  <a:srgbClr val="000000"/>
                </a:solidFill>
                <a:latin typeface="Tahoma" panose="02020603050405020304" pitchFamily="2"/>
              </a:rPr>
              <a:t>st</a:t>
            </a: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 Identify overdose </a:t>
            </a:r>
          </a:p>
        </p:txBody>
      </p:sp>
      <p:sp>
        <p:nvSpPr>
          <p:cNvPr id="308" name="Text Placeholder 307"/>
          <p:cNvSpPr>
            <a:spLocks noGrp="1"/>
          </p:cNvSpPr>
          <p:nvPr>
            <p:ph type="body" idx="10"/>
          </p:nvPr>
        </p:nvSpPr>
        <p:spPr>
          <a:xfrm>
            <a:off x="570230" y="2155825"/>
            <a:ext cx="8573770" cy="3655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>
            <a:normAutofit fontScale="85000"/>
          </a:bodyPr>
          <a:lstStyle/>
          <a:p>
            <a:pPr marL="36576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5">
                <a:solidFill>
                  <a:srgbClr val="6C7781"/>
                </a:solidFill>
                <a:latin typeface="Arial" panose="02020603050405020304" pitchFamily="2"/>
              </a:rPr>
              <a:t>–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 Does history and appearance seem consistent </a:t>
            </a:r>
          </a:p>
          <a:p>
            <a:pPr marL="73152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with opioid overdose </a:t>
            </a:r>
          </a:p>
          <a:p>
            <a:pPr marL="0" marR="0" indent="365760" algn="l">
              <a:lnSpc>
                <a:spcPts val="3400"/>
              </a:lnSpc>
              <a:spcBef>
                <a:spcPts val="11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Ensure EMS is en route </a:t>
            </a:r>
          </a:p>
          <a:p>
            <a:pPr marL="0" marR="0" indent="365760" algn="l">
              <a:lnSpc>
                <a:spcPts val="3400"/>
              </a:lnSpc>
              <a:spcBef>
                <a:spcPts val="11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Gloves recommended </a:t>
            </a:r>
          </a:p>
          <a:p>
            <a:pPr marL="0" marR="0" indent="36576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Assess for responsiveness and breathing </a:t>
            </a:r>
          </a:p>
          <a:p>
            <a:pPr marL="0" marR="0" indent="36576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Attempt to stimulate the patient with a sternal </a:t>
            </a:r>
          </a:p>
          <a:p>
            <a:pPr marL="36576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5">
                <a:solidFill>
                  <a:srgbClr val="000000"/>
                </a:solidFill>
                <a:latin typeface="Tahoma" panose="02020603050405020304" pitchFamily="2"/>
              </a:rPr>
              <a:t>rub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2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570230" y="546100"/>
            <a:ext cx="8573770" cy="155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00" spc="50">
                <a:solidFill>
                  <a:srgbClr val="000000"/>
                </a:solidFill>
                <a:latin typeface="Tahoma" panose="02020603050405020304" pitchFamily="2"/>
              </a:rPr>
              <a:t>Patients at risk for Opioid Overdose </a:t>
            </a:r>
          </a:p>
          <a:p>
            <a:pPr marL="0" marR="0" indent="320040" algn="l">
              <a:lnSpc>
                <a:spcPts val="3400"/>
              </a:lnSpc>
              <a:spcBef>
                <a:spcPts val="3715"/>
              </a:spcBef>
              <a:spcAft>
                <a:spcPts val="420"/>
              </a:spcAft>
              <a:buFont typeface="Symbol"/>
              <a:buChar char="·"/>
            </a:pPr>
            <a:r>
              <a:rPr lang="en-US" sz="2700" spc="90">
                <a:solidFill>
                  <a:srgbClr val="000000"/>
                </a:solidFill>
                <a:latin typeface="Tahoma" panose="02020603050405020304" pitchFamily="2"/>
              </a:rPr>
              <a:t>Chronic users </a:t>
            </a:r>
          </a:p>
        </p:txBody>
      </p:sp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570230" y="2101850"/>
            <a:ext cx="8573770" cy="3147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90000"/>
          </a:bodyPr>
          <a:lstStyle/>
          <a:p>
            <a:pPr marL="41148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9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Especially high risk if recent release from </a:t>
            </a:r>
          </a:p>
          <a:p>
            <a:pPr marL="685800" marR="0" indent="0" algn="l">
              <a:lnSpc>
                <a:spcPts val="3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jail/detox facility or with relapse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Young adults and teens experimenting with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70">
                <a:solidFill>
                  <a:srgbClr val="000000"/>
                </a:solidFill>
                <a:latin typeface="Tahoma" panose="02020603050405020304" pitchFamily="2"/>
              </a:rPr>
              <a:t>drugs </a:t>
            </a:r>
          </a:p>
          <a:p>
            <a:pPr marL="0" marR="0" indent="320040" algn="l">
              <a:lnSpc>
                <a:spcPts val="35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People with chronic illnesses and chronic pain </a:t>
            </a:r>
          </a:p>
          <a:p>
            <a:pPr marL="411480" marR="0" indent="0" algn="l">
              <a:lnSpc>
                <a:spcPts val="3300"/>
              </a:lnSpc>
              <a:spcBef>
                <a:spcPts val="1040"/>
              </a:spcBef>
              <a:spcAft>
                <a:spcPts val="41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50" spc="5">
                <a:solidFill>
                  <a:srgbClr val="000000"/>
                </a:solidFill>
                <a:latin typeface="Calibri" panose="02020603050405020304" pitchFamily="1"/>
              </a:rPr>
              <a:t>ALL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ages and demographics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69390" y="2109470"/>
            <a:ext cx="6830060" cy="3300730"/>
          </a:xfrm>
          <a:prstGeom prst="rect">
            <a:avLst/>
          </a:prstGeom>
        </p:spPr>
      </p:pic>
      <p:pic>
        <p:nvPicPr>
          <p:cNvPr id="32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323" name="Text Placeholder 32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55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5000"/>
          </a:bodyPr>
          <a:lstStyle/>
          <a:p>
            <a:pPr marL="0" marR="0" indent="0" algn="ctr">
              <a:lnSpc>
                <a:spcPts val="4500"/>
              </a:lnSpc>
              <a:spcAft>
                <a:spcPts val="7650"/>
              </a:spcAft>
            </a:pPr>
            <a:r>
              <a:rPr lang="en-US" sz="3700" b="1" spc="170">
                <a:solidFill>
                  <a:srgbClr val="0B0B0C"/>
                </a:solidFill>
                <a:latin typeface="Verdana" panose="02020603050405020304" pitchFamily="2"/>
              </a:rPr>
              <a:t>Sternal Rub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3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30" name="Text Placeholder 329"/>
          <p:cNvSpPr>
            <a:spLocks noGrp="1"/>
          </p:cNvSpPr>
          <p:nvPr>
            <p:ph type="body" idx="10"/>
          </p:nvPr>
        </p:nvSpPr>
        <p:spPr>
          <a:xfrm>
            <a:off x="551815" y="584200"/>
            <a:ext cx="8592185" cy="937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228600" marR="0" indent="0" algn="l">
              <a:lnSpc>
                <a:spcPts val="4500"/>
              </a:lnSpc>
              <a:spcAft>
                <a:spcPts val="2875"/>
              </a:spcAft>
            </a:pPr>
            <a:r>
              <a:rPr lang="en-US" sz="3850" b="1" spc="20">
                <a:solidFill>
                  <a:srgbClr val="000000"/>
                </a:solidFill>
                <a:latin typeface="Arial" panose="02020603050405020304" pitchFamily="2"/>
              </a:rPr>
              <a:t>IN NALOXONE ADMINISTRATION </a:t>
            </a:r>
          </a:p>
        </p:txBody>
      </p:sp>
      <p:sp>
        <p:nvSpPr>
          <p:cNvPr id="331" name="Text Placeholder 330"/>
          <p:cNvSpPr>
            <a:spLocks noGrp="1"/>
          </p:cNvSpPr>
          <p:nvPr>
            <p:ph type="body" idx="10"/>
          </p:nvPr>
        </p:nvSpPr>
        <p:spPr>
          <a:xfrm>
            <a:off x="551815" y="1521460"/>
            <a:ext cx="8592185" cy="390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7185" rIns="0" bIns="0" anchor="t">
            <a:normAutofit fontScale="95000"/>
          </a:bodyPr>
          <a:lstStyle/>
          <a:p>
            <a:pPr marL="0" marR="0" indent="228600" algn="just">
              <a:lnSpc>
                <a:spcPts val="2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Take the cap off the medication.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Remove the two caps from each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If not previously done, apply the atomizer onto the end of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Tightly screw the medication into the applicator. </a:t>
            </a:r>
          </a:p>
          <a:p>
            <a:pPr marL="0" marR="0" indent="228600" algn="just">
              <a:lnSpc>
                <a:spcPts val="21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15">
                <a:solidFill>
                  <a:srgbClr val="000000"/>
                </a:solidFill>
                <a:latin typeface="Arial" panose="02020603050405020304" pitchFamily="2"/>
              </a:rPr>
              <a:t>Insert the atomizer into the nostril and push the syringe. </a:t>
            </a:r>
          </a:p>
          <a:p>
            <a:pPr marL="0" marR="0" indent="228600" algn="just">
              <a:lnSpc>
                <a:spcPts val="2000"/>
              </a:lnSpc>
              <a:spcBef>
                <a:spcPts val="265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800" b="1" spc="20">
                <a:solidFill>
                  <a:srgbClr val="000000"/>
                </a:solidFill>
                <a:latin typeface="Arial" panose="02020603050405020304" pitchFamily="2"/>
              </a:rPr>
              <a:t>Apply one milliliter (ml) into each nostril. The amount is measured on the </a:t>
            </a:r>
          </a:p>
          <a:p>
            <a:pPr marL="0" marR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000000"/>
                </a:solidFill>
                <a:latin typeface="Arial" panose="02020603050405020304" pitchFamily="2"/>
              </a:rPr>
              <a:t>side of the syringe.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35735"/>
            <a:ext cx="9144000" cy="5422265"/>
          </a:xfrm>
          <a:prstGeom prst="rect">
            <a:avLst/>
          </a:prstGeom>
        </p:spPr>
      </p:pic>
      <p:sp>
        <p:nvSpPr>
          <p:cNvPr id="338" name="Text Placeholder 33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410"/>
              </a:spcAft>
            </a:pPr>
            <a:r>
              <a:rPr lang="en-US" sz="3650" b="1" spc="185">
                <a:solidFill>
                  <a:srgbClr val="070607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62710"/>
            <a:ext cx="9144000" cy="5495290"/>
          </a:xfrm>
          <a:prstGeom prst="rect">
            <a:avLst/>
          </a:prstGeom>
        </p:spPr>
      </p:pic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803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1835"/>
              </a:spcAft>
            </a:pPr>
            <a:r>
              <a:rPr lang="en-US" sz="3650" b="1" spc="185">
                <a:solidFill>
                  <a:srgbClr val="050508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94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65760" marR="0" indent="0" algn="just">
              <a:lnSpc>
                <a:spcPts val="4500"/>
              </a:lnSpc>
              <a:spcAft>
                <a:spcPts val="0"/>
              </a:spcAft>
            </a:pPr>
            <a:r>
              <a:rPr lang="en-US" sz="3700" spc="155">
                <a:solidFill>
                  <a:srgbClr val="000000"/>
                </a:solidFill>
                <a:latin typeface="Tahoma" panose="02020603050405020304" pitchFamily="2"/>
              </a:rPr>
              <a:t>Why Law Enforcement &amp; EMTs? </a:t>
            </a:r>
          </a:p>
          <a:p>
            <a:pPr marL="0" marR="0" indent="365760" algn="just">
              <a:lnSpc>
                <a:spcPts val="3500"/>
              </a:lnSpc>
              <a:spcBef>
                <a:spcPts val="366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-15">
                <a:solidFill>
                  <a:srgbClr val="000000"/>
                </a:solidFill>
                <a:latin typeface="Tahoma" panose="02020603050405020304" pitchFamily="2"/>
              </a:rPr>
              <a:t>Safe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50">
                <a:solidFill>
                  <a:srgbClr val="000000"/>
                </a:solidFill>
                <a:latin typeface="Tahoma" panose="02020603050405020304" pitchFamily="2"/>
              </a:rPr>
              <a:t>Effective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14">
                <a:solidFill>
                  <a:srgbClr val="000000"/>
                </a:solidFill>
                <a:latin typeface="Tahoma" panose="02020603050405020304" pitchFamily="2"/>
              </a:rPr>
              <a:t>Well-established practice </a:t>
            </a:r>
          </a:p>
          <a:p>
            <a:pPr marL="0" marR="0" indent="365760" algn="just">
              <a:lnSpc>
                <a:spcPts val="3500"/>
              </a:lnSpc>
              <a:spcBef>
                <a:spcPts val="110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95">
                <a:solidFill>
                  <a:srgbClr val="000000"/>
                </a:solidFill>
                <a:latin typeface="Tahoma" panose="02020603050405020304" pitchFamily="2"/>
              </a:rPr>
              <a:t>Few side effects </a:t>
            </a:r>
          </a:p>
          <a:p>
            <a:pPr marL="0" marR="0" indent="365760" algn="just">
              <a:lnSpc>
                <a:spcPts val="3500"/>
              </a:lnSpc>
              <a:spcBef>
                <a:spcPts val="109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First step in combating deaths from overdose </a:t>
            </a:r>
          </a:p>
          <a:p>
            <a:pPr marL="365760" marR="0" indent="0" algn="just">
              <a:lnSpc>
                <a:spcPts val="3200"/>
              </a:lnSpc>
              <a:spcBef>
                <a:spcPts val="1040"/>
              </a:spcBef>
              <a:spcAft>
                <a:spcPts val="0"/>
              </a:spcAft>
            </a:pPr>
            <a:r>
              <a:rPr lang="en-US" sz="295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a time sensitive emergency </a:t>
            </a:r>
          </a:p>
          <a:p>
            <a:pPr marL="365760" marR="0" indent="0" algn="just">
              <a:lnSpc>
                <a:spcPts val="3200"/>
              </a:lnSpc>
              <a:spcBef>
                <a:spcPts val="820"/>
              </a:spcBef>
              <a:spcAft>
                <a:spcPts val="525"/>
              </a:spcAft>
            </a:pPr>
            <a:r>
              <a:rPr lang="en-US" sz="2950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15">
                <a:solidFill>
                  <a:srgbClr val="000000"/>
                </a:solidFill>
                <a:latin typeface="Tahoma" panose="02020603050405020304" pitchFamily="2"/>
              </a:rPr>
              <a:t>Any delay in administration can result in death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08760"/>
            <a:ext cx="9144000" cy="5349240"/>
          </a:xfrm>
          <a:prstGeom prst="rect">
            <a:avLst/>
          </a:prstGeom>
        </p:spPr>
      </p:pic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949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2990"/>
              </a:spcAft>
            </a:pPr>
            <a:r>
              <a:rPr lang="en-US" sz="3650" b="1" spc="185">
                <a:solidFill>
                  <a:srgbClr val="060303"/>
                </a:solidFill>
                <a:latin typeface="Tahoma" panose="02020603050405020304" pitchFamily="2"/>
              </a:rPr>
              <a:t>IN Narcan Administration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54810"/>
            <a:ext cx="9144000" cy="5203190"/>
          </a:xfrm>
          <a:prstGeom prst="rect">
            <a:avLst/>
          </a:prstGeom>
        </p:spPr>
      </p:pic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4070"/>
              </a:spcAft>
            </a:pPr>
            <a:r>
              <a:rPr lang="en-US" sz="3650" b="1" spc="185">
                <a:solidFill>
                  <a:srgbClr val="000000"/>
                </a:solidFill>
                <a:latin typeface="Tahoma" panose="02020603050405020304" pitchFamily="2"/>
              </a:rPr>
              <a:t>IN Naloxone Administration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6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5121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9144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300" b="1" spc="190">
                <a:solidFill>
                  <a:srgbClr val="000000"/>
                </a:solidFill>
                <a:latin typeface="Tahoma" panose="02020603050405020304" pitchFamily="2"/>
              </a:rPr>
              <a:t>IN Naloxone Administration Technique </a:t>
            </a:r>
          </a:p>
          <a:p>
            <a:pPr marL="0" marR="0" indent="320040" algn="l">
              <a:lnSpc>
                <a:spcPts val="3500"/>
              </a:lnSpc>
              <a:spcBef>
                <a:spcPts val="351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The tip of the syringe should be placed near or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just inside the nostril </a:t>
            </a:r>
          </a:p>
          <a:p>
            <a:pPr marL="0" marR="0" indent="320040" algn="l">
              <a:lnSpc>
                <a:spcPts val="35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Placement of the syringe too far inside the </a:t>
            </a:r>
          </a:p>
          <a:p>
            <a:pPr marL="32004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10">
                <a:solidFill>
                  <a:srgbClr val="000000"/>
                </a:solidFill>
                <a:latin typeface="Tahoma" panose="02020603050405020304" pitchFamily="2"/>
              </a:rPr>
              <a:t>nasal cavity may traumatize the nasal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00">
                <a:solidFill>
                  <a:srgbClr val="000000"/>
                </a:solidFill>
                <a:latin typeface="Tahoma" panose="02020603050405020304" pitchFamily="2"/>
              </a:rPr>
              <a:t>passages or cause bleeding (epistaxis) </a:t>
            </a:r>
          </a:p>
          <a:p>
            <a:pPr marL="0" marR="0" indent="320040" algn="l">
              <a:lnSpc>
                <a:spcPts val="3500"/>
              </a:lnSpc>
              <a:spcBef>
                <a:spcPts val="75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use of a mucosal atomization device </a:t>
            </a:r>
          </a:p>
          <a:p>
            <a:pPr marL="320040" marR="0" indent="0" algn="l">
              <a:lnSpc>
                <a:spcPts val="35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(MAD) on the tip of the syringe prevents nasal </a:t>
            </a:r>
          </a:p>
          <a:p>
            <a:pPr marL="320040" marR="0" indent="0" algn="l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trauma and maximizes the delivery of the </a:t>
            </a:r>
          </a:p>
          <a:p>
            <a:pPr marL="320040" marR="0" indent="0" algn="l">
              <a:lnSpc>
                <a:spcPts val="35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medication to the patient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18870" y="2383790"/>
            <a:ext cx="3660140" cy="2651760"/>
          </a:xfrm>
          <a:prstGeom prst="rect">
            <a:avLst/>
          </a:prstGeom>
        </p:spPr>
      </p:pic>
      <p:pic>
        <p:nvPicPr>
          <p:cNvPr id="37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824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4500"/>
              </a:lnSpc>
              <a:spcAft>
                <a:spcPts val="9830"/>
              </a:spcAft>
            </a:pPr>
            <a:r>
              <a:rPr lang="en-US" sz="3650" b="1" spc="20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</p:txBody>
      </p:sp>
      <p:graphicFrame>
        <p:nvGraphicFramePr>
          <p:cNvPr id="368" name="table 368"/>
          <p:cNvGraphicFramePr>
            <a:graphicFrameLocks noGrp="1"/>
          </p:cNvGraphicFramePr>
          <p:nvPr/>
        </p:nvGraphicFramePr>
        <p:xfrm>
          <a:off x="0" y="2383790"/>
          <a:ext cx="9144000" cy="2667000"/>
        </p:xfrm>
        <a:graphic>
          <a:graphicData uri="http://schemas.openxmlformats.org/drawingml/2006/table">
            <a:tbl>
              <a:tblPr/>
              <a:tblGrid>
                <a:gridCol w="4779010"/>
                <a:gridCol w="4364990"/>
              </a:tblGrid>
              <a:tr h="266700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13205" indent="0" algn="r">
                        <a:lnSpc>
                          <a:spcPts val="3200"/>
                        </a:lnSpc>
                        <a:spcBef>
                          <a:spcPts val="651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Spray half </a:t>
                      </a:r>
                    </a:p>
                    <a:p>
                      <a:pPr marL="0" marR="770255" indent="0" algn="r">
                        <a:lnSpc>
                          <a:spcPts val="32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(1 ml) up one nostril </a:t>
                      </a:r>
                    </a:p>
                    <a:p>
                      <a:pPr marL="0" marR="713105" indent="0" algn="r">
                        <a:lnSpc>
                          <a:spcPts val="32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and half up the other </a:t>
                      </a:r>
                    </a:p>
                    <a:p>
                      <a:pPr marL="0" marR="1913255" indent="0" algn="r">
                        <a:lnSpc>
                          <a:spcPts val="3200"/>
                        </a:lnSpc>
                        <a:spcBef>
                          <a:spcPts val="110"/>
                        </a:spcBef>
                        <a:spcAft>
                          <a:spcPts val="600"/>
                        </a:spcAft>
                      </a:pPr>
                      <a:r>
                        <a:rPr lang="en-US" sz="2800" b="1" spc="0">
                          <a:solidFill>
                            <a:srgbClr val="404041"/>
                          </a:solidFill>
                          <a:latin typeface="Arial" panose="02020603050405020304" pitchFamily="2"/>
                        </a:rPr>
                        <a:t>nostril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0" y="571500"/>
            <a:ext cx="9144000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400"/>
              </a:lnSpc>
              <a:spcAft>
                <a:spcPts val="2950"/>
              </a:spcAft>
            </a:pPr>
            <a:r>
              <a:rPr lang="en-US" sz="3550" b="1" spc="114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4758055" y="1517650"/>
            <a:ext cx="3759200" cy="2859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/>
          <a:lstStyle/>
          <a:p>
            <a:pPr marL="0" marR="0" indent="36576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Currently 1 FDA </a:t>
            </a:r>
          </a:p>
          <a:p>
            <a:pPr marL="365760" marR="0" indent="0" algn="just">
              <a:lnSpc>
                <a:spcPts val="29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approved manufacturer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25">
                <a:solidFill>
                  <a:srgbClr val="000000"/>
                </a:solidFill>
                <a:latin typeface="Tahoma" panose="02020603050405020304" pitchFamily="2"/>
              </a:rPr>
              <a:t>Dose = 0.4 mg/auto-</a:t>
            </a:r>
          </a:p>
          <a:p>
            <a:pPr marL="365760" marR="0" indent="0" algn="just">
              <a:lnSpc>
                <a:spcPts val="29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injector </a:t>
            </a:r>
          </a:p>
          <a:p>
            <a:pPr marL="0" marR="0" indent="365760" algn="just">
              <a:lnSpc>
                <a:spcPts val="2900"/>
              </a:lnSpc>
              <a:spcBef>
                <a:spcPts val="113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10">
                <a:solidFill>
                  <a:srgbClr val="000000"/>
                </a:solidFill>
                <a:latin typeface="Tahoma" panose="02020603050405020304" pitchFamily="2"/>
              </a:rPr>
              <a:t>1 dose per package </a:t>
            </a:r>
          </a:p>
          <a:p>
            <a:pPr marL="0" marR="0" indent="365760" algn="just">
              <a:lnSpc>
                <a:spcPts val="2400"/>
              </a:lnSpc>
              <a:spcBef>
                <a:spcPts val="112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Not reusable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71015"/>
            <a:ext cx="9144000" cy="5086985"/>
          </a:xfrm>
          <a:prstGeom prst="rect">
            <a:avLst/>
          </a:prstGeom>
        </p:spPr>
      </p:pic>
      <p:sp>
        <p:nvSpPr>
          <p:cNvPr id="380" name="Text Placeholder 379"/>
          <p:cNvSpPr>
            <a:spLocks noGrp="1"/>
          </p:cNvSpPr>
          <p:nvPr>
            <p:ph type="body" idx="10"/>
          </p:nvPr>
        </p:nvSpPr>
        <p:spPr>
          <a:xfrm>
            <a:off x="0" y="558800"/>
            <a:ext cx="9144000" cy="1212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496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39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85" name="Text Placeholder 384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386" name="Text Placeholder 385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853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EVZIO from the outer case </a:t>
            </a:r>
          </a:p>
          <a:p>
            <a:pPr marL="0" marR="0" indent="365760" algn="just">
              <a:lnSpc>
                <a:spcPts val="3000"/>
              </a:lnSpc>
              <a:spcBef>
                <a:spcPts val="99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Pull off the red safety guard. </a:t>
            </a:r>
          </a:p>
          <a:p>
            <a:pPr marL="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Do not touch the </a:t>
            </a:r>
            <a:r>
              <a:rPr lang="en-US" sz="2800" i="1" spc="10">
                <a:solidFill>
                  <a:srgbClr val="000000"/>
                </a:solidFill>
                <a:latin typeface="Calibri" panose="02020603050405020304" pitchFamily="1"/>
              </a:rPr>
              <a:t>black </a:t>
            </a: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base of the auto-injector,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which is where the needle comes out. </a:t>
            </a:r>
          </a:p>
          <a:p>
            <a:pPr marL="0" marR="0" indent="365760" algn="just">
              <a:lnSpc>
                <a:spcPts val="3400"/>
              </a:lnSpc>
              <a:spcBef>
                <a:spcPts val="68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Note: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The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safety guard is made to fit tightly. </a:t>
            </a:r>
            <a:r>
              <a:rPr lang="en-US" sz="2800" i="1" spc="0">
                <a:solidFill>
                  <a:srgbClr val="000000"/>
                </a:solidFill>
                <a:latin typeface="Calibri" panose="02020603050405020304" pitchFamily="1"/>
              </a:rPr>
              <a:t>Pull </a:t>
            </a:r>
          </a:p>
          <a:p>
            <a:pPr marL="32004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35">
                <a:solidFill>
                  <a:srgbClr val="000000"/>
                </a:solidFill>
                <a:latin typeface="Calibri" panose="02020603050405020304" pitchFamily="1"/>
              </a:rPr>
              <a:t>firmly to remove. </a:t>
            </a:r>
          </a:p>
          <a:p>
            <a:pPr marL="0" marR="0" indent="365760" algn="just">
              <a:lnSpc>
                <a:spcPts val="3000"/>
              </a:lnSpc>
              <a:spcBef>
                <a:spcPts val="104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40">
                <a:solidFill>
                  <a:srgbClr val="000000"/>
                </a:solidFill>
                <a:latin typeface="Calibri" panose="02020603050405020304" pitchFamily="1"/>
              </a:rPr>
              <a:t>Do not replace the red safety guard after it is </a:t>
            </a:r>
          </a:p>
          <a:p>
            <a:pPr marL="365760" marR="0" indent="0" algn="just">
              <a:lnSpc>
                <a:spcPts val="2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i="1" spc="-10">
                <a:solidFill>
                  <a:srgbClr val="000000"/>
                </a:solidFill>
                <a:latin typeface="Calibri" panose="02020603050405020304" pitchFamily="1"/>
              </a:rPr>
              <a:t>removed.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5170" y="2371090"/>
            <a:ext cx="7980045" cy="3218815"/>
          </a:xfrm>
          <a:prstGeom prst="rect">
            <a:avLst/>
          </a:prstGeom>
        </p:spPr>
      </p:pic>
      <p:pic>
        <p:nvPicPr>
          <p:cNvPr id="39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056630"/>
            <a:ext cx="9144000" cy="801370"/>
          </a:xfrm>
          <a:prstGeom prst="rect">
            <a:avLst/>
          </a:prstGeom>
        </p:spPr>
      </p:pic>
      <p:sp>
        <p:nvSpPr>
          <p:cNvPr id="393" name="Text Placeholder 392"/>
          <p:cNvSpPr>
            <a:spLocks noGrp="1"/>
          </p:cNvSpPr>
          <p:nvPr>
            <p:ph type="body" idx="10"/>
          </p:nvPr>
        </p:nvSpPr>
        <p:spPr>
          <a:xfrm>
            <a:off x="303530" y="558800"/>
            <a:ext cx="8576945" cy="1812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9715"/>
              </a:spcAft>
            </a:pPr>
            <a:r>
              <a:rPr lang="en-US" sz="3650" spc="70">
                <a:solidFill>
                  <a:srgbClr val="000000"/>
                </a:solidFill>
                <a:latin typeface="Tahoma" panose="02020603050405020304" pitchFamily="2"/>
              </a:rPr>
              <a:t>Evzio Naloxone Auto-Injector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0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00" name="Text Placeholder 399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6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1" name="Text Placeholder 400"/>
          <p:cNvSpPr>
            <a:spLocks noGrp="1"/>
          </p:cNvSpPr>
          <p:nvPr>
            <p:ph type="body" idx="10"/>
          </p:nvPr>
        </p:nvSpPr>
        <p:spPr>
          <a:xfrm>
            <a:off x="567055" y="1517650"/>
            <a:ext cx="8576945" cy="3312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Place the black end against the middle of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patient's outer thigh, through clothing (pants, jeans,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etc) if necessary.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Then press firmly and hold in place for 5 seconds. </a:t>
            </a:r>
          </a:p>
          <a:p>
            <a:pPr marL="0" marR="0" indent="32004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to an infant less than 1 year old, pinch the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middle of the outer thigh before you give EVZIO and </a:t>
            </a:r>
          </a:p>
          <a:p>
            <a:pPr marL="32004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continue to pinch while you give EVZIO.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1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868680" marR="0" indent="0" algn="l">
              <a:lnSpc>
                <a:spcPts val="4400"/>
              </a:lnSpc>
              <a:spcAft>
                <a:spcPts val="2950"/>
              </a:spcAft>
            </a:pPr>
            <a:r>
              <a:rPr lang="en-US" sz="3550" b="1" spc="110">
                <a:solidFill>
                  <a:srgbClr val="000000"/>
                </a:solidFill>
                <a:latin typeface="Tahoma" panose="02020603050405020304" pitchFamily="2"/>
              </a:rPr>
              <a:t>Naloxone Auto-Injector (IM) 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567055" y="1514475"/>
            <a:ext cx="8576945" cy="3827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0335" rIns="0" bIns="0" anchor="t">
            <a:normAutofit fontScale="95000"/>
          </a:bodyPr>
          <a:lstStyle/>
          <a:p>
            <a:pPr marL="0" marR="0" indent="36576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EVZIO makes a distinct sound (click and hiss) when it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Tahoma" panose="02020603050405020304" pitchFamily="2"/>
              </a:rPr>
              <a:t>is pressed against the thigh.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This is normal and means that EVZIO is working </a:t>
            </a:r>
          </a:p>
          <a:p>
            <a:pPr marL="365760" marR="0" indent="0" algn="just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Tahoma" panose="02020603050405020304" pitchFamily="2"/>
              </a:rPr>
              <a:t>correctly. </a:t>
            </a:r>
          </a:p>
          <a:p>
            <a:pPr marL="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">
                <a:solidFill>
                  <a:srgbClr val="000000"/>
                </a:solidFill>
                <a:latin typeface="Tahoma" panose="02020603050405020304" pitchFamily="2"/>
              </a:rPr>
              <a:t>Keep EVZIO firmly pressed on the thigh for 5 seconds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after you hear the click and hiss sound. </a:t>
            </a:r>
          </a:p>
          <a:p>
            <a:pPr marL="0" marR="0" indent="36576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needle will inject and then retract back up into </a:t>
            </a:r>
          </a:p>
          <a:p>
            <a:pPr marL="365760" marR="0" indent="0" algn="just">
              <a:lnSpc>
                <a:spcPts val="3000"/>
              </a:lnSpc>
              <a:spcBef>
                <a:spcPts val="325"/>
              </a:spcBef>
              <a:spcAft>
                <a:spcPts val="430"/>
              </a:spcAft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the EVZIO auto-injector and is not visible after use.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22960" y="571500"/>
            <a:ext cx="8321040" cy="5085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28600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500" spc="200">
                <a:solidFill>
                  <a:srgbClr val="000000"/>
                </a:solidFill>
                <a:latin typeface="Tahoma" panose="02020603050405020304" pitchFamily="2"/>
              </a:rPr>
              <a:t>ARS </a:t>
            </a:r>
            <a:r>
              <a:rPr lang="en-US" sz="3500" b="1" spc="200">
                <a:solidFill>
                  <a:srgbClr val="000000"/>
                </a:solidFill>
                <a:latin typeface="Tahoma" panose="02020603050405020304" pitchFamily="2"/>
              </a:rPr>
              <a:t>36-2228 </a:t>
            </a:r>
          </a:p>
          <a:p>
            <a:pPr marL="0" marR="0" indent="320040" algn="l">
              <a:lnSpc>
                <a:spcPts val="3800"/>
              </a:lnSpc>
              <a:spcBef>
                <a:spcPts val="343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95">
                <a:solidFill>
                  <a:srgbClr val="000000"/>
                </a:solidFill>
                <a:latin typeface="Arial Narrow" panose="02020603050405020304" pitchFamily="2"/>
              </a:rPr>
              <a:t>Requires a standing order issued by a licensed </a:t>
            </a:r>
          </a:p>
          <a:p>
            <a:pPr marL="320040" marR="0" indent="0" algn="l">
              <a:lnSpc>
                <a:spcPts val="34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physician or nurse practitioner </a:t>
            </a:r>
          </a:p>
          <a:p>
            <a:pPr marL="0" marR="0" indent="320040" algn="l">
              <a:lnSpc>
                <a:spcPts val="38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A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trained EMT or Peace Officer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 may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50" b="1" spc="100">
                <a:solidFill>
                  <a:srgbClr val="000000"/>
                </a:solidFill>
                <a:latin typeface="Arial Narrow" panose="02020603050405020304" pitchFamily="2"/>
              </a:rPr>
              <a:t>administer Naloxone </a:t>
            </a:r>
            <a:r>
              <a:rPr lang="en-US" sz="2750" spc="100">
                <a:solidFill>
                  <a:srgbClr val="000000"/>
                </a:solidFill>
                <a:latin typeface="Tahoma" panose="02020603050405020304" pitchFamily="2"/>
              </a:rPr>
              <a:t>(or other FDA approved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opioid antagonists)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75">
                <a:solidFill>
                  <a:srgbClr val="000000"/>
                </a:solidFill>
                <a:latin typeface="Tahoma" panose="02020603050405020304" pitchFamily="2"/>
              </a:rPr>
              <a:t>This may be administered if the EMT or Peace </a:t>
            </a:r>
          </a:p>
          <a:p>
            <a:pPr marL="320040" marR="0" indent="0" algn="l">
              <a:lnSpc>
                <a:spcPts val="38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750" spc="70">
                <a:solidFill>
                  <a:srgbClr val="000000"/>
                </a:solidFill>
                <a:latin typeface="Tahoma" panose="02020603050405020304" pitchFamily="2"/>
              </a:rPr>
              <a:t>Officer believes that the </a:t>
            </a:r>
            <a:r>
              <a:rPr lang="en-US" sz="2850" b="1" spc="70">
                <a:solidFill>
                  <a:srgbClr val="000000"/>
                </a:solidFill>
                <a:latin typeface="Arial Narrow" panose="02020603050405020304" pitchFamily="2"/>
              </a:rPr>
              <a:t>person is </a:t>
            </a:r>
            <a:r>
              <a:rPr lang="en-US" sz="2750" b="1" u="sng" spc="70">
                <a:solidFill>
                  <a:srgbClr val="000000"/>
                </a:solidFill>
                <a:latin typeface="Tahoma" panose="02020603050405020304" pitchFamily="2"/>
              </a:rPr>
              <a:t>suffering  </a:t>
            </a:r>
          </a:p>
          <a:p>
            <a:pPr marL="320040" marR="0" indent="0" algn="l">
              <a:lnSpc>
                <a:spcPts val="35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750" b="1" u="sng" spc="90">
                <a:solidFill>
                  <a:srgbClr val="000000"/>
                </a:solidFill>
                <a:latin typeface="Tahoma" panose="02020603050405020304" pitchFamily="2"/>
              </a:rPr>
              <a:t>from an Opioid-related overdose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42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295910" y="558800"/>
            <a:ext cx="8576945" cy="941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2875"/>
              </a:spcAft>
            </a:pPr>
            <a:r>
              <a:rPr lang="en-US" sz="3700" spc="45">
                <a:solidFill>
                  <a:srgbClr val="000000"/>
                </a:solidFill>
                <a:latin typeface="Tahoma" panose="02020603050405020304" pitchFamily="2"/>
              </a:rPr>
              <a:t>Handling of Auto-Injector Post Use </a:t>
            </a:r>
          </a:p>
        </p:txBody>
      </p:sp>
      <p:sp>
        <p:nvSpPr>
          <p:cNvPr id="417" name="Text Placeholder 416"/>
          <p:cNvSpPr>
            <a:spLocks noGrp="1"/>
          </p:cNvSpPr>
          <p:nvPr>
            <p:ph type="body" idx="10"/>
          </p:nvPr>
        </p:nvSpPr>
        <p:spPr>
          <a:xfrm>
            <a:off x="170815" y="1500505"/>
            <a:ext cx="8576945" cy="4556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5575" rIns="0" bIns="0" anchor="t">
            <a:normAutofit fontScale="85000"/>
          </a:bodyPr>
          <a:lstStyle/>
          <a:p>
            <a:pPr marL="411480" marR="0" indent="320040" algn="just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65">
                <a:solidFill>
                  <a:srgbClr val="000000"/>
                </a:solidFill>
                <a:latin typeface="Tahoma" panose="02020603050405020304" pitchFamily="2"/>
              </a:rPr>
              <a:t>EVZIO cannot be reused. </a:t>
            </a:r>
          </a:p>
          <a:p>
            <a:pPr marL="411480" marR="0" indent="320040" algn="just">
              <a:lnSpc>
                <a:spcPts val="30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90">
                <a:solidFill>
                  <a:srgbClr val="000000"/>
                </a:solidFill>
                <a:latin typeface="Tahoma" panose="02020603050405020304" pitchFamily="2"/>
              </a:rPr>
              <a:t>After use, place the auto-injector back into its outer </a:t>
            </a:r>
          </a:p>
          <a:p>
            <a:pPr marL="731520" marR="0" indent="0" algn="just">
              <a:lnSpc>
                <a:spcPts val="30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350" spc="25">
                <a:solidFill>
                  <a:srgbClr val="000000"/>
                </a:solidFill>
                <a:latin typeface="Tahoma" panose="02020603050405020304" pitchFamily="2"/>
              </a:rPr>
              <a:t>case </a:t>
            </a:r>
          </a:p>
          <a:p>
            <a:pPr marL="411480" marR="0" indent="320040" algn="just">
              <a:lnSpc>
                <a:spcPts val="3400"/>
              </a:lnSpc>
              <a:spcBef>
                <a:spcPts val="860"/>
              </a:spcBef>
              <a:spcAft>
                <a:spcPts val="19910"/>
              </a:spcAft>
              <a:buFont typeface="Symbol"/>
              <a:buChar char="·"/>
            </a:pP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Do not replace the </a:t>
            </a:r>
            <a:r>
              <a:rPr lang="en-US" sz="2800" spc="60">
                <a:solidFill>
                  <a:srgbClr val="000000"/>
                </a:solidFill>
                <a:latin typeface="Calibri" panose="02020603050405020304" pitchFamily="1"/>
              </a:rPr>
              <a:t>red </a:t>
            </a: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safety guard.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65250" y="2313305"/>
            <a:ext cx="6217920" cy="2648585"/>
          </a:xfrm>
          <a:prstGeom prst="rect">
            <a:avLst/>
          </a:prstGeom>
        </p:spPr>
      </p:pic>
      <p:pic>
        <p:nvPicPr>
          <p:cNvPr id="42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429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graphicFrame>
        <p:nvGraphicFramePr>
          <p:cNvPr id="426" name="table 426"/>
          <p:cNvGraphicFramePr>
            <a:graphicFrameLocks noGrp="1"/>
          </p:cNvGraphicFramePr>
          <p:nvPr/>
        </p:nvGraphicFramePr>
        <p:xfrm>
          <a:off x="0" y="650240"/>
          <a:ext cx="9144000" cy="6207760"/>
        </p:xfrm>
        <a:graphic>
          <a:graphicData uri="http://schemas.openxmlformats.org/drawingml/2006/table">
            <a:tbl>
              <a:tblPr/>
              <a:tblGrid>
                <a:gridCol w="5364480"/>
                <a:gridCol w="3779520"/>
              </a:tblGrid>
              <a:tr h="1663065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9210"/>
                        </a:spcAft>
                      </a:pPr>
                      <a:r>
                        <a:rPr lang="en-US" sz="36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Recovery Position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3195955">
                <a:tc grid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134874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3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32" name="Text Placeholder 431"/>
          <p:cNvSpPr>
            <a:spLocks noGrp="1"/>
          </p:cNvSpPr>
          <p:nvPr>
            <p:ph type="body" idx="10"/>
          </p:nvPr>
        </p:nvSpPr>
        <p:spPr>
          <a:xfrm>
            <a:off x="551815" y="571500"/>
            <a:ext cx="8592185" cy="875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2103120" marR="0" indent="0" algn="l">
              <a:lnSpc>
                <a:spcPts val="4400"/>
              </a:lnSpc>
              <a:spcAft>
                <a:spcPts val="2385"/>
              </a:spcAft>
            </a:pPr>
            <a:r>
              <a:rPr lang="en-US" sz="3850" b="1" spc="140">
                <a:solidFill>
                  <a:srgbClr val="000000"/>
                </a:solidFill>
                <a:latin typeface="Arial Narrow" panose="02020603050405020304" pitchFamily="2"/>
              </a:rPr>
              <a:t>Response Review </a:t>
            </a:r>
          </a:p>
        </p:txBody>
      </p:sp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551815" y="1446530"/>
            <a:ext cx="8592185" cy="395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0" rIns="0" bIns="0" anchor="t">
            <a:normAutofit fontScale="85000"/>
          </a:bodyPr>
          <a:lstStyle/>
          <a:p>
            <a:pPr marL="45720" marR="0" indent="320040" algn="just">
              <a:lnSpc>
                <a:spcPts val="3100"/>
              </a:lnSpc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Stimulate (sternal rub)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30">
                <a:solidFill>
                  <a:srgbClr val="000000"/>
                </a:solidFill>
                <a:latin typeface="Arial" panose="02020603050405020304" pitchFamily="2"/>
              </a:rPr>
              <a:t>Alert EMS </a:t>
            </a:r>
          </a:p>
          <a:p>
            <a:pPr marL="45720" marR="0" indent="320040" algn="just">
              <a:lnSpc>
                <a:spcPts val="3100"/>
              </a:lnSpc>
              <a:spcBef>
                <a:spcPts val="210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Administer naloxone (Intranasal or intramuscular) </a:t>
            </a:r>
          </a:p>
          <a:p>
            <a:pPr marL="45720" marR="0" indent="320040" algn="just">
              <a:lnSpc>
                <a:spcPts val="3200"/>
              </a:lnSpc>
              <a:spcBef>
                <a:spcPts val="204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CPR </a:t>
            </a:r>
            <a:r>
              <a:rPr lang="en-US" sz="300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700" spc="0">
                <a:solidFill>
                  <a:srgbClr val="000000"/>
                </a:solidFill>
                <a:latin typeface="Arial" panose="02020603050405020304" pitchFamily="2"/>
              </a:rPr>
              <a:t>Rescue breathing/ventilations </a:t>
            </a:r>
          </a:p>
          <a:p>
            <a:pPr marL="45720" marR="0" indent="320040" algn="just">
              <a:lnSpc>
                <a:spcPts val="3100"/>
              </a:lnSpc>
              <a:spcBef>
                <a:spcPts val="203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5">
                <a:solidFill>
                  <a:srgbClr val="000000"/>
                </a:solidFill>
                <a:latin typeface="Arial" panose="02020603050405020304" pitchFamily="2"/>
              </a:rPr>
              <a:t>Repeat 3 &amp; 4, if necessary </a:t>
            </a:r>
          </a:p>
          <a:p>
            <a:pPr marL="45720" marR="0" indent="320040" algn="just">
              <a:lnSpc>
                <a:spcPts val="3100"/>
              </a:lnSpc>
              <a:spcBef>
                <a:spcPts val="209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700" spc="-10">
                <a:solidFill>
                  <a:srgbClr val="000000"/>
                </a:solidFill>
                <a:latin typeface="Arial" panose="02020603050405020304" pitchFamily="2"/>
              </a:rPr>
              <a:t>Recovery position, if breathing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4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570230" y="584200"/>
            <a:ext cx="8573770" cy="484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2801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00" spc="75">
                <a:solidFill>
                  <a:srgbClr val="000000"/>
                </a:solidFill>
                <a:latin typeface="Arial" panose="02020603050405020304" pitchFamily="2"/>
              </a:rPr>
              <a:t>Side Effects of Naloxone </a:t>
            </a:r>
          </a:p>
          <a:p>
            <a:pPr marL="0" marR="0" indent="365760" algn="l">
              <a:lnSpc>
                <a:spcPts val="3700"/>
              </a:lnSpc>
              <a:spcBef>
                <a:spcPts val="8010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u="sng" spc="0">
                <a:solidFill>
                  <a:srgbClr val="000000"/>
                </a:solidFill>
                <a:latin typeface="Arial" panose="02020603050405020304" pitchFamily="2"/>
              </a:rPr>
              <a:t>If the person is not overdosing on an opioid it  </a:t>
            </a:r>
          </a:p>
          <a:p>
            <a:pPr marL="365760" marR="0" indent="0" algn="l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900" b="1" u="sng" spc="10">
                <a:solidFill>
                  <a:srgbClr val="000000"/>
                </a:solidFill>
                <a:latin typeface="Arial" panose="02020603050405020304" pitchFamily="2"/>
              </a:rPr>
              <a:t>will have no effect  </a:t>
            </a:r>
          </a:p>
          <a:p>
            <a:pPr marL="0" marR="0" indent="365760" algn="l">
              <a:lnSpc>
                <a:spcPts val="3700"/>
              </a:lnSpc>
              <a:spcBef>
                <a:spcPts val="925"/>
              </a:spcBef>
              <a:spcAft>
                <a:spcPts val="0"/>
              </a:spcAft>
              <a:buFont typeface="Symbol"/>
              <a:buChar char="·"/>
            </a:pPr>
            <a:r>
              <a:rPr lang="en-US" sz="2900" b="1" spc="-15">
                <a:solidFill>
                  <a:srgbClr val="000000"/>
                </a:solidFill>
                <a:latin typeface="Arial" panose="02020603050405020304" pitchFamily="2"/>
              </a:rPr>
              <a:t>Precipitation of withdrawal symptoms </a:t>
            </a:r>
          </a:p>
          <a:p>
            <a:pPr marL="365760" marR="0" indent="0" algn="l">
              <a:lnSpc>
                <a:spcPts val="3200"/>
              </a:lnSpc>
              <a:spcBef>
                <a:spcPts val="935"/>
              </a:spcBef>
              <a:spcAft>
                <a:spcPts val="0"/>
              </a:spcAft>
            </a:pPr>
            <a:r>
              <a:rPr lang="en-US" sz="3000" spc="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5">
                <a:solidFill>
                  <a:srgbClr val="000000"/>
                </a:solidFill>
                <a:latin typeface="Arial" panose="02020603050405020304" pitchFamily="2"/>
              </a:rPr>
              <a:t>Vomiting/diarrhea </a:t>
            </a:r>
          </a:p>
          <a:p>
            <a:pPr marL="365760" marR="0" indent="0" algn="l">
              <a:lnSpc>
                <a:spcPts val="32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3000" spc="-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500" spc="0">
                <a:solidFill>
                  <a:srgbClr val="000000"/>
                </a:solidFill>
                <a:latin typeface="Arial" panose="02020603050405020304" pitchFamily="2"/>
              </a:rPr>
              <a:t>Agitation </a:t>
            </a:r>
          </a:p>
          <a:p>
            <a:pPr marL="0" marR="0" indent="365760" algn="l">
              <a:lnSpc>
                <a:spcPts val="3700"/>
              </a:lnSpc>
              <a:spcBef>
                <a:spcPts val="765"/>
              </a:spcBef>
              <a:spcAft>
                <a:spcPts val="770"/>
              </a:spcAft>
              <a:buFont typeface="Symbol"/>
              <a:buChar char="·"/>
            </a:pPr>
            <a:r>
              <a:rPr lang="en-US" sz="2900" spc="55">
                <a:solidFill>
                  <a:srgbClr val="000000"/>
                </a:solidFill>
                <a:latin typeface="Arial" panose="02020603050405020304" pitchFamily="2"/>
              </a:rPr>
              <a:t>It can not be used to get high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5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47" name="Text Placeholder 446"/>
          <p:cNvSpPr>
            <a:spLocks noGrp="1"/>
          </p:cNvSpPr>
          <p:nvPr>
            <p:ph type="body" idx="10"/>
          </p:nvPr>
        </p:nvSpPr>
        <p:spPr>
          <a:xfrm>
            <a:off x="570230" y="558800"/>
            <a:ext cx="8573770" cy="4707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85000"/>
          </a:bodyPr>
          <a:lstStyle/>
          <a:p>
            <a:pPr marL="288036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650" b="1" spc="190">
                <a:solidFill>
                  <a:srgbClr val="000000"/>
                </a:solidFill>
                <a:latin typeface="Tahoma" panose="02020603050405020304" pitchFamily="2"/>
              </a:rPr>
              <a:t>Follow Up </a:t>
            </a:r>
          </a:p>
          <a:p>
            <a:pPr marL="0" marR="0" indent="320040" algn="l">
              <a:lnSpc>
                <a:spcPts val="3400"/>
              </a:lnSpc>
              <a:spcBef>
                <a:spcPts val="832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Even if the person wakes up and starts </a:t>
            </a:r>
          </a:p>
          <a:p>
            <a:pPr marL="320040" marR="0" indent="0" algn="l">
              <a:lnSpc>
                <a:spcPts val="34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breathing, the </a:t>
            </a:r>
            <a:r>
              <a:rPr lang="en-US" sz="2700" b="1" u="sng" spc="130">
                <a:solidFill>
                  <a:srgbClr val="000000"/>
                </a:solidFill>
                <a:latin typeface="Tahoma" panose="02020603050405020304" pitchFamily="2"/>
              </a:rPr>
              <a:t>OVERDOSE </a:t>
            </a: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 could come back </a:t>
            </a:r>
          </a:p>
          <a:p>
            <a:pPr marL="0" marR="0" indent="320040" algn="l">
              <a:lnSpc>
                <a:spcPts val="3500"/>
              </a:lnSpc>
              <a:spcBef>
                <a:spcPts val="115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The effects of heroin last much longer that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NALOXONE </a:t>
            </a:r>
          </a:p>
          <a:p>
            <a:pPr marL="0" marR="0" indent="320040" algn="l">
              <a:lnSpc>
                <a:spcPts val="3500"/>
              </a:lnSpc>
              <a:spcBef>
                <a:spcPts val="116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5">
                <a:solidFill>
                  <a:srgbClr val="000000"/>
                </a:solidFill>
                <a:latin typeface="Tahoma" panose="02020603050405020304" pitchFamily="2"/>
              </a:rPr>
              <a:t>The patient should be transported to the </a:t>
            </a:r>
          </a:p>
          <a:p>
            <a:pPr marL="320040" marR="0" indent="0" algn="l">
              <a:lnSpc>
                <a:spcPts val="34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hospital with EMS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5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54" name="Text Placeholder 453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8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0" indent="0" algn="l">
              <a:lnSpc>
                <a:spcPts val="4600"/>
              </a:lnSpc>
              <a:spcAft>
                <a:spcPts val="2270"/>
              </a:spcAft>
            </a:pPr>
            <a:r>
              <a:rPr lang="en-US" sz="3650" b="1" spc="220">
                <a:solidFill>
                  <a:srgbClr val="000000"/>
                </a:solidFill>
                <a:latin typeface="Tahoma" panose="02020603050405020304" pitchFamily="2"/>
              </a:rPr>
              <a:t>Documentation for Peace Officers </a:t>
            </a:r>
          </a:p>
        </p:txBody>
      </p:sp>
      <p:sp>
        <p:nvSpPr>
          <p:cNvPr id="455" name="Text Placeholder 454"/>
          <p:cNvSpPr>
            <a:spLocks noGrp="1"/>
          </p:cNvSpPr>
          <p:nvPr>
            <p:ph type="body" idx="10"/>
          </p:nvPr>
        </p:nvSpPr>
        <p:spPr>
          <a:xfrm>
            <a:off x="567055" y="1424305"/>
            <a:ext cx="8576945" cy="4162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>
            <a:normAutofit fontScale="95000"/>
          </a:bodyPr>
          <a:lstStyle/>
          <a:p>
            <a:pPr marL="0" marR="0" indent="41148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Recommended state tracking form should be </a:t>
            </a:r>
          </a:p>
          <a:p>
            <a:pPr marL="365760" marR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0">
                <a:solidFill>
                  <a:srgbClr val="000000"/>
                </a:solidFill>
                <a:latin typeface="Tahoma" panose="02020603050405020304" pitchFamily="2"/>
              </a:rPr>
              <a:t>completed after each use of Naloxone </a:t>
            </a:r>
          </a:p>
          <a:p>
            <a:pPr marL="0" marR="0" indent="411480" algn="l">
              <a:lnSpc>
                <a:spcPts val="33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70">
                <a:solidFill>
                  <a:srgbClr val="000000"/>
                </a:solidFill>
                <a:latin typeface="Tahoma" panose="02020603050405020304" pitchFamily="2"/>
              </a:rPr>
              <a:t>Data to collect: </a:t>
            </a:r>
          </a:p>
          <a:p>
            <a:pPr marL="411480" marR="0" indent="0" algn="l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Patient name &amp; DOB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9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95">
                <a:solidFill>
                  <a:srgbClr val="000000"/>
                </a:solidFill>
                <a:latin typeface="Tahoma" panose="02020603050405020304" pitchFamily="2"/>
              </a:rPr>
              <a:t>Location of incident/administration </a:t>
            </a:r>
          </a:p>
          <a:p>
            <a:pPr marL="411480" marR="0" indent="0" algn="l">
              <a:lnSpc>
                <a:spcPts val="31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2650" spc="7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Indication </a:t>
            </a:r>
            <a:r>
              <a:rPr lang="en-US" sz="2650" spc="75">
                <a:solidFill>
                  <a:srgbClr val="000000"/>
                </a:solidFill>
                <a:latin typeface="Calibri" panose="02020603050405020304" pitchFamily="1"/>
              </a:rPr>
              <a:t>– </a:t>
            </a:r>
            <a:r>
              <a:rPr lang="en-US" sz="2200" spc="75">
                <a:solidFill>
                  <a:srgbClr val="000000"/>
                </a:solidFill>
                <a:latin typeface="Tahoma" panose="02020603050405020304" pitchFamily="2"/>
              </a:rPr>
              <a:t>to include check box of options </a:t>
            </a:r>
          </a:p>
          <a:p>
            <a:pPr marL="411480" marR="0" indent="0" algn="l">
              <a:lnSpc>
                <a:spcPts val="28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Dose &amp; route naloxone administered </a:t>
            </a:r>
          </a:p>
          <a:p>
            <a:pPr marL="411480" marR="0" indent="0" algn="l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8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85">
                <a:solidFill>
                  <a:srgbClr val="000000"/>
                </a:solidFill>
                <a:latin typeface="Tahoma" panose="02020603050405020304" pitchFamily="2"/>
              </a:rPr>
              <a:t>Response to administration </a:t>
            </a:r>
          </a:p>
          <a:p>
            <a:pPr marL="411480" marR="0" indent="0" algn="l">
              <a:lnSpc>
                <a:spcPts val="2800"/>
              </a:lnSpc>
              <a:spcBef>
                <a:spcPts val="590"/>
              </a:spcBef>
              <a:spcAft>
                <a:spcPts val="41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00" spc="70">
                <a:solidFill>
                  <a:srgbClr val="000000"/>
                </a:solidFill>
                <a:latin typeface="Tahoma" panose="02020603050405020304" pitchFamily="2"/>
              </a:rPr>
              <a:t>Patient disposition (EMS, DOA, Elope, etc)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pic>
        <p:nvPicPr>
          <p:cNvPr id="46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graphicFrame>
        <p:nvGraphicFramePr>
          <p:cNvPr id="464" name="table 464"/>
          <p:cNvGraphicFramePr>
            <a:graphicFrameLocks noGrp="1"/>
          </p:cNvGraphicFramePr>
          <p:nvPr/>
        </p:nvGraphicFramePr>
        <p:xfrm>
          <a:off x="0" y="650240"/>
          <a:ext cx="9144000" cy="6207760"/>
        </p:xfrm>
        <a:graphic>
          <a:graphicData uri="http://schemas.openxmlformats.org/drawingml/2006/table">
            <a:tbl>
              <a:tblPr/>
              <a:tblGrid>
                <a:gridCol w="5364480"/>
                <a:gridCol w="3779520"/>
              </a:tblGrid>
              <a:tr h="5406390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38760"/>
                        </a:spcAft>
                      </a:pPr>
                      <a:r>
                        <a:rPr lang="en-US" sz="37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QUESTIONS?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80137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4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695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5087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600" b="1" spc="175">
                <a:solidFill>
                  <a:srgbClr val="000000"/>
                </a:solidFill>
                <a:latin typeface="Tahoma" panose="02020603050405020304" pitchFamily="2"/>
              </a:rPr>
              <a:t>ARS 36-2228: Training </a:t>
            </a:r>
          </a:p>
          <a:p>
            <a:pPr marL="0" marR="0" indent="320040" algn="l">
              <a:lnSpc>
                <a:spcPts val="3800"/>
              </a:lnSpc>
              <a:spcBef>
                <a:spcPts val="794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Requires uniform training module for both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25">
                <a:solidFill>
                  <a:srgbClr val="000000"/>
                </a:solidFill>
                <a:latin typeface="Tahoma" panose="02020603050405020304" pitchFamily="2"/>
              </a:rPr>
              <a:t>EMTs and Peace Officers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Help providers identify persons suffering from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140">
                <a:solidFill>
                  <a:srgbClr val="000000"/>
                </a:solidFill>
                <a:latin typeface="Tahoma" panose="02020603050405020304" pitchFamily="2"/>
              </a:rPr>
              <a:t>an opioid-related overdose </a:t>
            </a:r>
          </a:p>
          <a:p>
            <a:pPr marL="0" marR="0" indent="320040" algn="l">
              <a:lnSpc>
                <a:spcPts val="38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35">
                <a:solidFill>
                  <a:srgbClr val="000000"/>
                </a:solidFill>
                <a:latin typeface="Tahoma" panose="02020603050405020304" pitchFamily="2"/>
              </a:rPr>
              <a:t>Training on use of Naloxone and other opioid </a:t>
            </a:r>
          </a:p>
          <a:p>
            <a:pPr marL="320040" marR="0" indent="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spc="90">
                <a:solidFill>
                  <a:srgbClr val="000000"/>
                </a:solidFill>
                <a:latin typeface="Tahoma" panose="02020603050405020304" pitchFamily="2"/>
              </a:rPr>
              <a:t>reversal drugs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5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567055" y="571500"/>
            <a:ext cx="8576945" cy="822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25880" marR="0" indent="0" algn="l">
              <a:lnSpc>
                <a:spcPts val="4400"/>
              </a:lnSpc>
              <a:spcAft>
                <a:spcPts val="2010"/>
              </a:spcAft>
            </a:pPr>
            <a:r>
              <a:rPr lang="en-US" sz="3600" b="1" spc="204">
                <a:solidFill>
                  <a:srgbClr val="000000"/>
                </a:solidFill>
                <a:latin typeface="Tahoma" panose="02020603050405020304" pitchFamily="2"/>
              </a:rPr>
              <a:t>ARS 36-2228: Immunity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567055" y="1393825"/>
            <a:ext cx="8576945" cy="4585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>
            <a:normAutofit fontScale="85000"/>
          </a:bodyPr>
          <a:lstStyle/>
          <a:p>
            <a:pPr marL="0" marR="0" indent="32004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Physicians or Nurse practitioners who issue a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45">
                <a:solidFill>
                  <a:srgbClr val="000000"/>
                </a:solidFill>
                <a:latin typeface="Tahoma" panose="02020603050405020304" pitchFamily="2"/>
              </a:rPr>
              <a:t>standing order and EMTs and Peace Officers who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administer Naloxone pursuant to this training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330">
                <a:solidFill>
                  <a:srgbClr val="000000"/>
                </a:solidFill>
                <a:latin typeface="Tahoma" panose="02020603050405020304" pitchFamily="2"/>
              </a:rPr>
              <a:t>ARE IMMUNE FROM CIVIL, PROFESSIONAL AND 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65">
                <a:solidFill>
                  <a:srgbClr val="000000"/>
                </a:solidFill>
                <a:latin typeface="Tahoma" panose="02020603050405020304" pitchFamily="2"/>
              </a:rPr>
              <a:t>CRIMINAL LIABILITY </a:t>
            </a:r>
          </a:p>
          <a:p>
            <a:pPr marL="0" marR="0" indent="320040" algn="just">
              <a:lnSpc>
                <a:spcPts val="2900"/>
              </a:lnSpc>
              <a:spcBef>
                <a:spcPts val="78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35">
                <a:solidFill>
                  <a:srgbClr val="000000"/>
                </a:solidFill>
                <a:latin typeface="Tahoma" panose="02020603050405020304" pitchFamily="2"/>
              </a:rPr>
              <a:t>This includes any decision made, action taken, </a:t>
            </a:r>
          </a:p>
          <a:p>
            <a:pPr marL="32004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30">
                <a:solidFill>
                  <a:srgbClr val="000000"/>
                </a:solidFill>
                <a:latin typeface="Tahoma" panose="02020603050405020304" pitchFamily="2"/>
              </a:rPr>
              <a:t>and injury that may result from the </a:t>
            </a:r>
          </a:p>
          <a:p>
            <a:pPr marL="320040" marR="0" indent="0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spc="120">
                <a:solidFill>
                  <a:srgbClr val="000000"/>
                </a:solidFill>
                <a:latin typeface="Tahoma" panose="02020603050405020304" pitchFamily="2"/>
              </a:rPr>
              <a:t>administration </a:t>
            </a:r>
          </a:p>
          <a:p>
            <a:pPr marL="0" marR="0" indent="320040" algn="just">
              <a:lnSpc>
                <a:spcPts val="29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As long as those persons acted with reasonable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i="1" u="sng" spc="275">
                <a:solidFill>
                  <a:srgbClr val="000000"/>
                </a:solidFill>
                <a:latin typeface="Tahoma" panose="02020603050405020304" pitchFamily="2"/>
              </a:rPr>
              <a:t>care and in good faith 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815"/>
              </a:spcAft>
              <a:buFont typeface="Symbol"/>
              <a:buChar char="·"/>
            </a:pPr>
            <a:r>
              <a:rPr lang="en-US" sz="2500" b="1" i="1" u="sng" spc="300">
                <a:solidFill>
                  <a:srgbClr val="000000"/>
                </a:solidFill>
                <a:latin typeface="Tahoma" panose="02020603050405020304" pitchFamily="2"/>
              </a:rPr>
              <a:t>Exceptions are wanton or willful neglect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6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570230" y="571500"/>
            <a:ext cx="8573770" cy="4792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28803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800" b="1" spc="85">
                <a:solidFill>
                  <a:srgbClr val="000000"/>
                </a:solidFill>
                <a:latin typeface="Arial Narrow" panose="02020603050405020304" pitchFamily="2"/>
              </a:rPr>
              <a:t>Key Points </a:t>
            </a:r>
          </a:p>
          <a:p>
            <a:pPr marL="0" marR="0" indent="320040" algn="l">
              <a:lnSpc>
                <a:spcPts val="3500"/>
              </a:lnSpc>
              <a:spcBef>
                <a:spcPts val="3660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05">
                <a:solidFill>
                  <a:srgbClr val="000000"/>
                </a:solidFill>
                <a:latin typeface="Arial Narrow" panose="02020603050405020304" pitchFamily="2"/>
              </a:rPr>
              <a:t>Licensed physician or Nurse practitioner </a:t>
            </a:r>
          </a:p>
          <a:p>
            <a:pPr marL="320040" marR="0" indent="0" algn="l">
              <a:lnSpc>
                <a:spcPts val="33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4">
                <a:solidFill>
                  <a:srgbClr val="000000"/>
                </a:solidFill>
                <a:latin typeface="Arial Narrow" panose="02020603050405020304" pitchFamily="2"/>
              </a:rPr>
              <a:t>approval is </a:t>
            </a:r>
            <a:r>
              <a:rPr lang="en-US" sz="2850" b="1" u="sng" spc="114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  <a:r>
              <a:rPr lang="en-US" sz="100" b="1" spc="114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</a:p>
          <a:p>
            <a:pPr marL="0" marR="0" indent="320040" algn="l">
              <a:lnSpc>
                <a:spcPts val="3800"/>
              </a:lnSpc>
              <a:spcBef>
                <a:spcPts val="537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Training is </a:t>
            </a:r>
            <a:r>
              <a:rPr lang="en-US" sz="2850" b="1" u="sng" spc="110">
                <a:solidFill>
                  <a:srgbClr val="000000"/>
                </a:solidFill>
                <a:latin typeface="Arial Narrow" panose="02020603050405020304" pitchFamily="2"/>
              </a:rPr>
              <a:t>MANDATORY</a:t>
            </a:r>
          </a:p>
          <a:p>
            <a:pPr marL="0" marR="0" indent="320040" algn="l">
              <a:lnSpc>
                <a:spcPts val="3500"/>
              </a:lnSpc>
              <a:spcBef>
                <a:spcPts val="5715"/>
              </a:spcBef>
              <a:spcAft>
                <a:spcPts val="0"/>
              </a:spcAft>
              <a:buFont typeface="Symbol"/>
              <a:buChar char="·"/>
            </a:pPr>
            <a:r>
              <a:rPr lang="en-US" sz="2850" b="1" spc="125">
                <a:solidFill>
                  <a:srgbClr val="000000"/>
                </a:solidFill>
                <a:latin typeface="Arial Narrow" panose="02020603050405020304" pitchFamily="2"/>
              </a:rPr>
              <a:t>Administration of Naloxone should follow an </a:t>
            </a:r>
          </a:p>
          <a:p>
            <a:pPr marL="320040" marR="0" indent="0" algn="l">
              <a:lnSpc>
                <a:spcPts val="32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850" b="1" spc="110">
                <a:solidFill>
                  <a:srgbClr val="000000"/>
                </a:solidFill>
                <a:latin typeface="Arial Narrow" panose="02020603050405020304" pitchFamily="2"/>
              </a:rPr>
              <a:t>ADHS approved protocol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1790" y="6056630"/>
            <a:ext cx="3712210" cy="801370"/>
          </a:xfrm>
          <a:prstGeom prst="rect">
            <a:avLst/>
          </a:prstGeom>
        </p:spPr>
      </p:pic>
      <p:pic>
        <p:nvPicPr>
          <p:cNvPr id="7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51575"/>
            <a:ext cx="5297170" cy="606425"/>
          </a:xfrm>
          <a:prstGeom prst="rect">
            <a:avLst/>
          </a:prstGeom>
        </p:spPr>
      </p:pic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567055" y="546100"/>
            <a:ext cx="8576945" cy="872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11680" marR="0" indent="0" algn="l">
              <a:lnSpc>
                <a:spcPts val="4600"/>
              </a:lnSpc>
              <a:spcAft>
                <a:spcPts val="2230"/>
              </a:spcAft>
            </a:pPr>
            <a:r>
              <a:rPr lang="en-US" sz="3700" spc="75">
                <a:solidFill>
                  <a:srgbClr val="000000"/>
                </a:solidFill>
                <a:latin typeface="Tahoma" panose="02020603050405020304" pitchFamily="2"/>
              </a:rPr>
              <a:t>What are Opioids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567055" y="1418590"/>
            <a:ext cx="8576945" cy="4302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0" rIns="0" bIns="0" anchor="t">
            <a:normAutofit fontScale="95000"/>
          </a:bodyPr>
          <a:lstStyle/>
          <a:p>
            <a:pPr marL="0" marR="0" indent="36576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550" b="1" u="sng" spc="80">
                <a:solidFill>
                  <a:srgbClr val="000000"/>
                </a:solidFill>
                <a:latin typeface="Tahoma" panose="02020603050405020304" pitchFamily="2"/>
              </a:rPr>
              <a:t>Opioids</a:t>
            </a:r>
            <a:r>
              <a:rPr lang="en-US" sz="2550" b="1" spc="80">
                <a:solidFill>
                  <a:srgbClr val="000000"/>
                </a:solidFill>
                <a:latin typeface="Tahoma" panose="02020603050405020304" pitchFamily="2"/>
              </a:rPr>
              <a:t> = synthetic drugs </a:t>
            </a:r>
          </a:p>
          <a:p>
            <a:pPr marL="0" marR="0" indent="365760" algn="just">
              <a:lnSpc>
                <a:spcPts val="33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u="sng" spc="110">
                <a:solidFill>
                  <a:srgbClr val="000000"/>
                </a:solidFill>
                <a:latin typeface="Tahoma" panose="02020603050405020304" pitchFamily="2"/>
              </a:rPr>
              <a:t>Opiates</a:t>
            </a:r>
            <a:r>
              <a:rPr lang="en-US" sz="2550" b="1" spc="110">
                <a:solidFill>
                  <a:srgbClr val="000000"/>
                </a:solidFill>
                <a:latin typeface="Tahoma" panose="02020603050405020304" pitchFamily="2"/>
              </a:rPr>
              <a:t> = naturally derived from the poppy plant </a:t>
            </a:r>
          </a:p>
          <a:p>
            <a:pPr marL="0" marR="0" indent="365760" algn="just">
              <a:lnSpc>
                <a:spcPts val="3300"/>
              </a:lnSpc>
              <a:spcBef>
                <a:spcPts val="3910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90">
                <a:solidFill>
                  <a:srgbClr val="000000"/>
                </a:solidFill>
                <a:latin typeface="Tahoma" panose="02020603050405020304" pitchFamily="2"/>
              </a:rPr>
              <a:t>Classified as depressants </a:t>
            </a:r>
          </a:p>
          <a:p>
            <a:pPr marL="365760" marR="0" indent="0" algn="just">
              <a:lnSpc>
                <a:spcPts val="28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Central Nervous System (CNS) or brain function </a:t>
            </a:r>
          </a:p>
          <a:p>
            <a:pPr marL="365760" marR="0" indent="0" algn="just">
              <a:lnSpc>
                <a:spcPts val="28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6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65">
                <a:solidFill>
                  <a:srgbClr val="000000"/>
                </a:solidFill>
                <a:latin typeface="Tahoma" panose="02020603050405020304" pitchFamily="2"/>
              </a:rPr>
              <a:t>Respiratory </a:t>
            </a:r>
          </a:p>
          <a:p>
            <a:pPr marL="365760" marR="0" indent="0" algn="just">
              <a:lnSpc>
                <a:spcPts val="28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2650" spc="7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70">
                <a:solidFill>
                  <a:srgbClr val="000000"/>
                </a:solidFill>
                <a:latin typeface="Tahoma" panose="02020603050405020304" pitchFamily="2"/>
              </a:rPr>
              <a:t>Cardiovascular </a:t>
            </a:r>
          </a:p>
          <a:p>
            <a:pPr marL="0" marR="0" indent="365760" algn="just">
              <a:lnSpc>
                <a:spcPts val="3300"/>
              </a:lnSpc>
              <a:spcBef>
                <a:spcPts val="465"/>
              </a:spcBef>
              <a:spcAft>
                <a:spcPts val="0"/>
              </a:spcAft>
              <a:buFont typeface="Symbol"/>
              <a:buChar char="·"/>
            </a:pPr>
            <a:r>
              <a:rPr lang="en-US" sz="2550" b="1" spc="114">
                <a:solidFill>
                  <a:srgbClr val="000000"/>
                </a:solidFill>
                <a:latin typeface="Tahoma" panose="02020603050405020304" pitchFamily="2"/>
              </a:rPr>
              <a:t>Why are they abused? </a:t>
            </a:r>
          </a:p>
          <a:p>
            <a:pPr marL="365760" marR="0" indent="0" algn="just">
              <a:lnSpc>
                <a:spcPts val="2800"/>
              </a:lnSpc>
              <a:spcBef>
                <a:spcPts val="775"/>
              </a:spcBef>
              <a:spcAft>
                <a:spcPts val="435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250" spc="50">
                <a:solidFill>
                  <a:srgbClr val="000000"/>
                </a:solidFill>
                <a:latin typeface="Tahoma" panose="02020603050405020304" pitchFamily="2"/>
              </a:rPr>
              <a:t>Euphoria (to “get high”) and pain control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1924</Words>
  <Application>Microsoft Office PowerPoint</Application>
  <PresentationFormat>On-screen Show (4:3)</PresentationFormat>
  <Paragraphs>414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McNamara</dc:creator>
  <cp:lastModifiedBy>Angie McNamara</cp:lastModifiedBy>
  <cp:revision>1</cp:revision>
  <dcterms:modified xsi:type="dcterms:W3CDTF">2017-03-17T21:39:55Z</dcterms:modified>
</cp:coreProperties>
</file>