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8"/>
  </p:notesMasterIdLst>
  <p:sldIdLst>
    <p:sldId id="301"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2" r:id="rId47"/>
  </p:sldIdLst>
  <p:sldSz cx="9144000" cy="6858000" type="screen4x3"/>
  <p:notesSz cx="6858000" cy="9144000"/>
  <p:embeddedFontLst>
    <p:embeddedFont>
      <p:font typeface="Calibri" panose="020F0502020204030204" pitchFamily="34" charset="0"/>
      <p:regular r:id="rId49"/>
      <p:bold r:id="rId50"/>
      <p:italic r:id="rId51"/>
      <p:boldItalic r:id="rId52"/>
    </p:embeddedFont>
    <p:embeddedFont>
      <p:font typeface="Fira Sans" panose="020B0604020202020204" charset="0"/>
      <p:regular r:id="rId53"/>
      <p:bold r:id="rId54"/>
      <p:italic r:id="rId55"/>
      <p:boldItalic r:id="rId56"/>
    </p:embeddedFont>
    <p:embeddedFont>
      <p:font typeface="Fira Sans Light" panose="020B0604020202020204" charset="0"/>
      <p:regular r:id="rId57"/>
      <p:bold r:id="rId58"/>
      <p:italic r:id="rId59"/>
      <p:boldItalic r:id="rId60"/>
    </p:embeddedFont>
    <p:embeddedFont>
      <p:font typeface="Helvetica Neue" panose="020B0604020202020204" charset="0"/>
      <p:regular r:id="rId61"/>
      <p:bold r:id="rId62"/>
      <p:italic r:id="rId63"/>
      <p:boldItalic r:id="rId64"/>
    </p:embeddedFont>
    <p:embeddedFont>
      <p:font typeface="Helvetica Neue Light" panose="020B0604020202020204" charset="0"/>
      <p:regular r:id="rId65"/>
      <p:bold r:id="rId66"/>
      <p:italic r:id="rId67"/>
      <p:boldItalic r:id="rId68"/>
    </p:embeddedFont>
    <p:embeddedFont>
      <p:font typeface="Roboto" panose="020B0604020202020204" charset="0"/>
      <p:regular r:id="rId69"/>
      <p:bold r:id="rId70"/>
      <p:italic r:id="rId71"/>
      <p:boldItalic r:id="rId7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3" roundtripDataSignature="AMtx7mhmWs5ePkhp4Krr1e88EpD6jhe3r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498" y="48"/>
      </p:cViewPr>
      <p:guideLst>
        <p:guide orient="horz" pos="2160"/>
        <p:guide pos="2880"/>
      </p:guideLst>
    </p:cSldViewPr>
  </p:slideViewPr>
  <p:notesTextViewPr>
    <p:cViewPr>
      <p:scale>
        <a:sx n="1" d="1"/>
        <a:sy n="1" d="1"/>
      </p:scale>
      <p:origin x="0" y="-134"/>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5.fntdata"/><Relationship Id="rId68" Type="http://schemas.openxmlformats.org/officeDocument/2006/relationships/font" Target="fonts/font20.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font" Target="fonts/font10.fntdata"/><Relationship Id="rId66" Type="http://schemas.openxmlformats.org/officeDocument/2006/relationships/font" Target="fonts/font18.fntdata"/><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13.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font" Target="fonts/font8.fntdata"/><Relationship Id="rId64" Type="http://schemas.openxmlformats.org/officeDocument/2006/relationships/font" Target="fonts/font16.fntdata"/><Relationship Id="rId69" Type="http://schemas.openxmlformats.org/officeDocument/2006/relationships/font" Target="fonts/font21.fntdata"/><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3.fntdata"/><Relationship Id="rId72" Type="http://schemas.openxmlformats.org/officeDocument/2006/relationships/font" Target="fonts/font2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1.fntdata"/><Relationship Id="rId67" Type="http://schemas.openxmlformats.org/officeDocument/2006/relationships/font" Target="fonts/font19.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6.fntdata"/><Relationship Id="rId62" Type="http://schemas.openxmlformats.org/officeDocument/2006/relationships/font" Target="fonts/font14.fntdata"/><Relationship Id="rId70" Type="http://schemas.openxmlformats.org/officeDocument/2006/relationships/font" Target="fonts/font22.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font" Target="fonts/font12.fntdata"/><Relationship Id="rId65" Type="http://schemas.openxmlformats.org/officeDocument/2006/relationships/font" Target="fonts/font17.fntdata"/><Relationship Id="rId73"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2.fntdata"/><Relationship Id="rId55" Type="http://schemas.openxmlformats.org/officeDocument/2006/relationships/font" Target="fonts/font7.fntdata"/><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font" Target="fonts/font23.fntdata"/><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dx.doi.org/10.15585/mmwr.mm7238a5"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onder.cdc.gov/controller/saved/D158/D361F957"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oi.org/10.1177/1457496917738923"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Approved at 3/21/2024 Education Committee.</a:t>
            </a:r>
          </a:p>
          <a:p>
            <a:pPr marL="0" lvl="0" indent="0" algn="l" rtl="0">
              <a:spcBef>
                <a:spcPts val="0"/>
              </a:spcBef>
              <a:spcAft>
                <a:spcPts val="0"/>
              </a:spcAft>
              <a:buNone/>
            </a:pPr>
            <a:endParaRPr dirty="0"/>
          </a:p>
        </p:txBody>
      </p:sp>
      <p:sp>
        <p:nvSpPr>
          <p:cNvPr id="414" name="Google Shape;414;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500"/>
              <a:t>The fundamental concept to keep in mind when discussing sepsis is that of “hemostasis,” the healthy balance of blood coagulation vs anti-coagulation. In times of normal health, our bodies produce clotting factors in the blood that are always on standby to clot whenever necessary. These factors are activated whenever the endothelium (the lining of organs and blood vessels) is disturbed or traumatized. Clotting factors are like a cache of highly unstable gun powder. Once activated, they can set off a dangerous chain-reaction of clotting everywhere. This potential is kept in check by anticoagulating factors also present in healthy blood. </a:t>
            </a:r>
            <a:endParaRPr sz="1500"/>
          </a:p>
          <a:p>
            <a:pPr marL="0" lvl="0" indent="0" algn="l" rtl="0">
              <a:spcBef>
                <a:spcPts val="0"/>
              </a:spcBef>
              <a:spcAft>
                <a:spcPts val="0"/>
              </a:spcAft>
              <a:buNone/>
            </a:pPr>
            <a:endParaRPr sz="1500"/>
          </a:p>
          <a:p>
            <a:pPr marL="0" lvl="0" indent="0" algn="l" rtl="0">
              <a:spcBef>
                <a:spcPts val="0"/>
              </a:spcBef>
              <a:spcAft>
                <a:spcPts val="0"/>
              </a:spcAft>
              <a:buNone/>
            </a:pPr>
            <a:r>
              <a:rPr lang="en-US" sz="1500"/>
              <a:t>In sepsis, infecting organisms cause direct trauma to endothelium, and the body also suppresses or depletes the supply of available anticoagulating factors. A perfect storm of intravascular coagulation occurs everywhere in the body, most notably in the most delicate microvascular system. This leads to hypoperfusion and clinical exam findings of “end-organ injury.” The endothelium continues to malfunction, resulting in loss of blood vessel wall motor tone, which leads to hypotension, as well as leaky blood vessels, which leads to edema in the lungs, brain, and soft tissues.</a:t>
            </a:r>
            <a:endParaRPr sz="1500"/>
          </a:p>
          <a:p>
            <a:pPr marL="0" lvl="0" indent="0" algn="l" rtl="0">
              <a:spcBef>
                <a:spcPts val="0"/>
              </a:spcBef>
              <a:spcAft>
                <a:spcPts val="0"/>
              </a:spcAft>
              <a:buNone/>
            </a:pPr>
            <a:endParaRPr sz="1500"/>
          </a:p>
        </p:txBody>
      </p:sp>
      <p:sp>
        <p:nvSpPr>
          <p:cNvPr id="131" name="Google Shape;131;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600"/>
              <a:t>There are multiple infectious causes of sepsis.  There are multiple triggers for SIRS.  Once you identify SIRS, you must look for the trigger. Infection from any type of germ (bacteria, virus, fungi, etc) is possible. As shown in the Venn diagram above, conditions other than infection can result in SIRS (trauma, burns, pancreatitis, etc.).</a:t>
            </a:r>
            <a:endParaRPr sz="1600"/>
          </a:p>
          <a:p>
            <a:pPr marL="0" lvl="0" indent="0" algn="l" rtl="0">
              <a:spcBef>
                <a:spcPts val="0"/>
              </a:spcBef>
              <a:spcAft>
                <a:spcPts val="0"/>
              </a:spcAft>
              <a:buNone/>
            </a:pPr>
            <a:endParaRPr/>
          </a:p>
        </p:txBody>
      </p:sp>
      <p:sp>
        <p:nvSpPr>
          <p:cNvPr id="140" name="Google Shape;140;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600"/>
              <a:t>SIRS is a constellation of associated abnormal vital signs that are not specific for any one disease. 60% of all ED patients happen to meet SIRS criteria, but they don’t all have infection. As a good rule of thumb, if your patient meets SIRS criteria for any reason, they are probably critically ill.</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US" sz="1600"/>
              <a:t>SIRS technically includes results from blood work, such as white blood cell counts. We adapted SIRS for EMS use that does not rely on WBC results and uses glucose and mental status instead.</a:t>
            </a:r>
            <a:endParaRPr sz="1600"/>
          </a:p>
          <a:p>
            <a:pPr marL="0" lvl="0" indent="0" algn="l" rtl="0">
              <a:spcBef>
                <a:spcPts val="0"/>
              </a:spcBef>
              <a:spcAft>
                <a:spcPts val="0"/>
              </a:spcAft>
              <a:buNone/>
            </a:pPr>
            <a:endParaRPr sz="1600"/>
          </a:p>
        </p:txBody>
      </p:sp>
      <p:sp>
        <p:nvSpPr>
          <p:cNvPr id="150" name="Google Shape;150;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900" dirty="0">
                <a:latin typeface="Roboto"/>
                <a:ea typeface="Roboto"/>
                <a:cs typeface="Roboto"/>
                <a:sym typeface="Roboto"/>
              </a:rPr>
              <a:t>Complete list of Increased Risk may include: </a:t>
            </a:r>
            <a:endParaRPr sz="900" dirty="0">
              <a:latin typeface="Roboto"/>
              <a:ea typeface="Roboto"/>
              <a:cs typeface="Roboto"/>
              <a:sym typeface="Roboto"/>
            </a:endParaRPr>
          </a:p>
          <a:p>
            <a:pPr marL="0" lvl="0" indent="0" algn="l" rtl="0">
              <a:spcBef>
                <a:spcPts val="0"/>
              </a:spcBef>
              <a:spcAft>
                <a:spcPts val="0"/>
              </a:spcAft>
              <a:buNone/>
            </a:pPr>
            <a:r>
              <a:rPr lang="en-US" sz="900" dirty="0">
                <a:latin typeface="Roboto"/>
                <a:ea typeface="Roboto"/>
                <a:cs typeface="Roboto"/>
                <a:sym typeface="Roboto"/>
              </a:rPr>
              <a:t>Chemotherapy</a:t>
            </a:r>
            <a:endParaRPr sz="900" dirty="0">
              <a:latin typeface="Roboto"/>
              <a:ea typeface="Roboto"/>
              <a:cs typeface="Roboto"/>
              <a:sym typeface="Roboto"/>
            </a:endParaRPr>
          </a:p>
          <a:p>
            <a:pPr marL="0" lvl="0" indent="0" algn="l" rtl="0">
              <a:spcBef>
                <a:spcPts val="0"/>
              </a:spcBef>
              <a:spcAft>
                <a:spcPts val="0"/>
              </a:spcAft>
              <a:buNone/>
            </a:pPr>
            <a:r>
              <a:rPr lang="en-US" sz="900" dirty="0">
                <a:latin typeface="Roboto"/>
                <a:ea typeface="Roboto"/>
                <a:cs typeface="Roboto"/>
                <a:sym typeface="Roboto"/>
              </a:rPr>
              <a:t>Post-organ transplant (bone marrow, solid organ)</a:t>
            </a:r>
            <a:endParaRPr sz="900" dirty="0">
              <a:latin typeface="Roboto"/>
              <a:ea typeface="Roboto"/>
              <a:cs typeface="Roboto"/>
              <a:sym typeface="Roboto"/>
            </a:endParaRPr>
          </a:p>
          <a:p>
            <a:pPr marL="0" lvl="0" indent="0" algn="l" rtl="0">
              <a:spcBef>
                <a:spcPts val="0"/>
              </a:spcBef>
              <a:spcAft>
                <a:spcPts val="0"/>
              </a:spcAft>
              <a:buNone/>
            </a:pPr>
            <a:r>
              <a:rPr lang="en-US" sz="900" dirty="0">
                <a:latin typeface="Roboto"/>
                <a:ea typeface="Roboto"/>
                <a:cs typeface="Roboto"/>
                <a:sym typeface="Roboto"/>
              </a:rPr>
              <a:t>Chronic steroid use</a:t>
            </a:r>
            <a:endParaRPr sz="900" dirty="0">
              <a:latin typeface="Roboto"/>
              <a:ea typeface="Roboto"/>
              <a:cs typeface="Roboto"/>
              <a:sym typeface="Roboto"/>
            </a:endParaRPr>
          </a:p>
          <a:p>
            <a:pPr marL="0" lvl="0" indent="0" algn="l" rtl="0">
              <a:spcBef>
                <a:spcPts val="0"/>
              </a:spcBef>
              <a:spcAft>
                <a:spcPts val="0"/>
              </a:spcAft>
              <a:buNone/>
            </a:pPr>
            <a:r>
              <a:rPr lang="en-US" sz="900" dirty="0">
                <a:latin typeface="Roboto"/>
                <a:ea typeface="Roboto"/>
                <a:cs typeface="Roboto"/>
                <a:sym typeface="Roboto"/>
              </a:rPr>
              <a:t>Recent antibiotic use</a:t>
            </a:r>
            <a:endParaRPr sz="900" dirty="0">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US" sz="900" dirty="0">
                <a:latin typeface="Roboto"/>
                <a:ea typeface="Roboto"/>
                <a:cs typeface="Roboto"/>
                <a:sym typeface="Roboto"/>
              </a:rPr>
              <a:t>Indwelling catheters of any kind (dialysis, Foley, IV, PICC, PEG tubes, </a:t>
            </a:r>
            <a:r>
              <a:rPr lang="en-US" sz="900" dirty="0" err="1">
                <a:latin typeface="Roboto"/>
                <a:ea typeface="Roboto"/>
                <a:cs typeface="Roboto"/>
                <a:sym typeface="Roboto"/>
              </a:rPr>
              <a:t>etc</a:t>
            </a:r>
            <a:r>
              <a:rPr lang="en-US" sz="900" dirty="0">
                <a:latin typeface="Roboto"/>
                <a:ea typeface="Roboto"/>
                <a:cs typeface="Roboto"/>
                <a:sym typeface="Roboto"/>
              </a:rPr>
              <a:t>)</a:t>
            </a:r>
            <a:endParaRPr sz="900" dirty="0">
              <a:latin typeface="Roboto"/>
              <a:ea typeface="Roboto"/>
              <a:cs typeface="Roboto"/>
              <a:sym typeface="Roboto"/>
            </a:endParaRPr>
          </a:p>
          <a:p>
            <a:pPr marL="0" lvl="0" indent="0" algn="l" rtl="0">
              <a:spcBef>
                <a:spcPts val="0"/>
              </a:spcBef>
              <a:spcAft>
                <a:spcPts val="0"/>
              </a:spcAft>
              <a:buNone/>
            </a:pPr>
            <a:r>
              <a:rPr lang="en-US" sz="900" dirty="0">
                <a:latin typeface="Roboto"/>
                <a:ea typeface="Roboto"/>
                <a:cs typeface="Roboto"/>
                <a:sym typeface="Roboto"/>
              </a:rPr>
              <a:t>DIABETES, DIABETES, DIABETES</a:t>
            </a:r>
            <a:endParaRPr sz="900" dirty="0">
              <a:latin typeface="Roboto"/>
              <a:ea typeface="Roboto"/>
              <a:cs typeface="Roboto"/>
              <a:sym typeface="Roboto"/>
            </a:endParaRPr>
          </a:p>
          <a:p>
            <a:pPr marL="0" lvl="0" indent="0" algn="l" rtl="0">
              <a:spcBef>
                <a:spcPts val="0"/>
              </a:spcBef>
              <a:spcAft>
                <a:spcPts val="0"/>
              </a:spcAft>
              <a:buNone/>
            </a:pPr>
            <a:r>
              <a:rPr lang="en-US" sz="900" dirty="0">
                <a:latin typeface="Roboto"/>
                <a:ea typeface="Roboto"/>
                <a:cs typeface="Roboto"/>
                <a:sym typeface="Roboto"/>
              </a:rPr>
              <a:t>Liver cirrhosis</a:t>
            </a:r>
            <a:endParaRPr sz="900" dirty="0">
              <a:latin typeface="Roboto"/>
              <a:ea typeface="Roboto"/>
              <a:cs typeface="Roboto"/>
              <a:sym typeface="Roboto"/>
            </a:endParaRPr>
          </a:p>
          <a:p>
            <a:pPr marL="0" lvl="0" indent="0" algn="l" rtl="0">
              <a:spcBef>
                <a:spcPts val="0"/>
              </a:spcBef>
              <a:spcAft>
                <a:spcPts val="0"/>
              </a:spcAft>
              <a:buNone/>
            </a:pPr>
            <a:r>
              <a:rPr lang="en-US" sz="900" dirty="0">
                <a:latin typeface="Roboto"/>
                <a:ea typeface="Roboto"/>
                <a:cs typeface="Roboto"/>
                <a:sym typeface="Roboto"/>
              </a:rPr>
              <a:t>Autoimmune diseases (lupus, rheumatoid arthritis)</a:t>
            </a:r>
            <a:endParaRPr sz="900" dirty="0">
              <a:latin typeface="Roboto"/>
              <a:ea typeface="Roboto"/>
              <a:cs typeface="Roboto"/>
              <a:sym typeface="Roboto"/>
            </a:endParaRPr>
          </a:p>
          <a:p>
            <a:pPr marL="0" lvl="0" indent="0" algn="l" rtl="0">
              <a:spcBef>
                <a:spcPts val="0"/>
              </a:spcBef>
              <a:spcAft>
                <a:spcPts val="0"/>
              </a:spcAft>
              <a:buNone/>
            </a:pPr>
            <a:r>
              <a:rPr lang="en-US" sz="900" dirty="0">
                <a:latin typeface="Roboto"/>
                <a:ea typeface="Roboto"/>
                <a:cs typeface="Roboto"/>
                <a:sym typeface="Roboto"/>
              </a:rPr>
              <a:t>HIV/AIDS</a:t>
            </a:r>
            <a:endParaRPr sz="900" dirty="0">
              <a:latin typeface="Roboto"/>
              <a:ea typeface="Roboto"/>
              <a:cs typeface="Roboto"/>
              <a:sym typeface="Roboto"/>
            </a:endParaRPr>
          </a:p>
          <a:p>
            <a:pPr marL="0" lvl="0" indent="0" algn="l" rtl="0">
              <a:spcBef>
                <a:spcPts val="0"/>
              </a:spcBef>
              <a:spcAft>
                <a:spcPts val="0"/>
              </a:spcAft>
              <a:buNone/>
            </a:pPr>
            <a:r>
              <a:rPr lang="en-US" sz="900" dirty="0">
                <a:latin typeface="Roboto"/>
                <a:ea typeface="Roboto"/>
                <a:cs typeface="Roboto"/>
                <a:sym typeface="Roboto"/>
              </a:rPr>
              <a:t>Para/quadriplegics</a:t>
            </a:r>
            <a:endParaRPr sz="900" dirty="0">
              <a:latin typeface="Roboto"/>
              <a:ea typeface="Roboto"/>
              <a:cs typeface="Roboto"/>
              <a:sym typeface="Roboto"/>
            </a:endParaRPr>
          </a:p>
          <a:p>
            <a:pPr marL="0" lvl="0" indent="0" algn="l" rtl="0">
              <a:spcBef>
                <a:spcPts val="0"/>
              </a:spcBef>
              <a:spcAft>
                <a:spcPts val="0"/>
              </a:spcAft>
              <a:buNone/>
            </a:pPr>
            <a:r>
              <a:rPr lang="en-US" sz="900" dirty="0">
                <a:latin typeface="Roboto"/>
                <a:ea typeface="Roboto"/>
                <a:cs typeface="Roboto"/>
                <a:sym typeface="Roboto"/>
              </a:rPr>
              <a:t>Sickle cell disease</a:t>
            </a:r>
            <a:endParaRPr sz="900" dirty="0">
              <a:latin typeface="Roboto"/>
              <a:ea typeface="Roboto"/>
              <a:cs typeface="Roboto"/>
              <a:sym typeface="Roboto"/>
            </a:endParaRPr>
          </a:p>
          <a:p>
            <a:pPr marL="0" lvl="0" indent="0" algn="l" rtl="0">
              <a:spcBef>
                <a:spcPts val="0"/>
              </a:spcBef>
              <a:spcAft>
                <a:spcPts val="0"/>
              </a:spcAft>
              <a:buNone/>
            </a:pPr>
            <a:r>
              <a:rPr lang="en-US" sz="900" dirty="0">
                <a:latin typeface="Roboto"/>
                <a:ea typeface="Roboto"/>
                <a:cs typeface="Roboto"/>
                <a:sym typeface="Roboto"/>
              </a:rPr>
              <a:t>Splenectomy patients</a:t>
            </a:r>
            <a:endParaRPr sz="900" dirty="0">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US" sz="900" dirty="0">
                <a:latin typeface="Roboto"/>
                <a:ea typeface="Roboto"/>
                <a:cs typeface="Roboto"/>
                <a:sym typeface="Roboto"/>
              </a:rPr>
              <a:t>Compromised skin (chronic wounds, burns, ulcers)</a:t>
            </a:r>
            <a:endParaRPr sz="900" dirty="0">
              <a:latin typeface="Roboto"/>
              <a:ea typeface="Roboto"/>
              <a:cs typeface="Roboto"/>
              <a:sym typeface="Roboto"/>
            </a:endParaRPr>
          </a:p>
          <a:p>
            <a:pPr marL="0" lvl="0" indent="0" algn="l" rtl="0">
              <a:spcBef>
                <a:spcPts val="0"/>
              </a:spcBef>
              <a:spcAft>
                <a:spcPts val="0"/>
              </a:spcAft>
              <a:buNone/>
            </a:pPr>
            <a:endParaRPr dirty="0"/>
          </a:p>
        </p:txBody>
      </p:sp>
      <p:sp>
        <p:nvSpPr>
          <p:cNvPr id="164" name="Google Shape;16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Symptoms may be seen in other illnesses or conditions. </a:t>
            </a:r>
            <a:endParaRPr/>
          </a:p>
        </p:txBody>
      </p:sp>
      <p:sp>
        <p:nvSpPr>
          <p:cNvPr id="171" name="Google Shape;171;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Sepsis occurs when the inflammatory processes of the body in response to an infection exceed the boundaries of the local environment. The immune response becomes more global, more generalized to all parts of the body. It becomes uncontrolled, unregulated, and self-sustaining (domino-effect). This generalized inflammation causes wide-spread cellular injury.  Cells are unable to perform their functions efficiently, leading to organ dysfunction. Tissue ischemia (low blood flow) results from a mismatch in available oxygen to changing tissue oxygen needs. The body responds by secreting catecholamine (fight or flight) hormones like epinephrine to compensate. The body produces lactic acid as it uses epinephrine to help jump start energy production.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Mortality is high in septic patients with elevated lactic acid levels.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Different criteria of what constitutes organ dysfunction have been defined for each organ system. These criteria are used in many ways when treating sepsis, primarily in identifying the severity and progression of sepsis.</a:t>
            </a:r>
            <a:endParaRPr dirty="0"/>
          </a:p>
          <a:p>
            <a:pPr marL="0" lvl="0" indent="0" algn="l" rtl="0">
              <a:spcBef>
                <a:spcPts val="0"/>
              </a:spcBef>
              <a:spcAft>
                <a:spcPts val="0"/>
              </a:spcAft>
              <a:buNone/>
            </a:pPr>
            <a:endParaRPr dirty="0"/>
          </a:p>
        </p:txBody>
      </p:sp>
      <p:sp>
        <p:nvSpPr>
          <p:cNvPr id="180" name="Google Shape;180;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500"/>
              <a:t>At many hospitals around the Valley, administrative leaders are educating all those that are in contact with these patients: docs, nurses, technicians. We are using posters, videos, lectures, placards to educate. In addition, some hospitals have formed sepsis alert teams to respond to all septic workups to assist with IV access, antibiotic and fluid administration, and perform audits to maintain compliance with care bundles. Some hospitals perform chart audits to assess compliance in the ED, ICU and floor. </a:t>
            </a:r>
            <a:endParaRPr sz="1500"/>
          </a:p>
          <a:p>
            <a:pPr marL="0" lvl="0" indent="0" algn="l" rtl="0">
              <a:spcBef>
                <a:spcPts val="0"/>
              </a:spcBef>
              <a:spcAft>
                <a:spcPts val="0"/>
              </a:spcAft>
              <a:buNone/>
            </a:pPr>
            <a:endParaRPr/>
          </a:p>
        </p:txBody>
      </p:sp>
      <p:sp>
        <p:nvSpPr>
          <p:cNvPr id="207" name="Google Shape;207;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dirty="0"/>
              <a:t>Early identification of sepsis is important for many reasons. The time it takes to administer the correct antibiotics is one of the most important factors. Mortality increases by 7.6% for every hour that antibiotics are delayed</a:t>
            </a:r>
            <a:r>
              <a:rPr lang="en-US" sz="1200"/>
              <a:t>. </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spcBef>
                <a:spcPts val="0"/>
              </a:spcBef>
              <a:spcAft>
                <a:spcPts val="0"/>
              </a:spcAft>
              <a:buNone/>
            </a:pPr>
            <a:endParaRPr dirty="0"/>
          </a:p>
        </p:txBody>
      </p:sp>
      <p:sp>
        <p:nvSpPr>
          <p:cNvPr id="215" name="Google Shape;215;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3" name="Google Shape;73;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en-US" sz="1500"/>
              <a:t>The whole principle behind Emergency Medical Services is early identification and treatment of life and limb-threatening disease and injury. This is the fundamental reason the EMS was created. EMS has demonstrated a benefit in STEMI, stroke, and trauma. As it happens, it appears that sepsis is no different. EMS can benefit patients by early recognition and early management.</a:t>
            </a:r>
            <a:endParaRPr sz="1500"/>
          </a:p>
          <a:p>
            <a:pPr marL="0" lvl="0" indent="0" algn="just" rtl="0">
              <a:spcBef>
                <a:spcPts val="0"/>
              </a:spcBef>
              <a:spcAft>
                <a:spcPts val="0"/>
              </a:spcAft>
              <a:buNone/>
            </a:pPr>
            <a:endParaRPr sz="1500"/>
          </a:p>
          <a:p>
            <a:pPr marL="0" lvl="0" indent="0" algn="just" rtl="0">
              <a:spcBef>
                <a:spcPts val="0"/>
              </a:spcBef>
              <a:spcAft>
                <a:spcPts val="0"/>
              </a:spcAft>
              <a:buNone/>
            </a:pPr>
            <a:r>
              <a:rPr lang="en-US" sz="1500"/>
              <a:t>Over the past 20 years, we have learned that we can improve survival from sepsis when we identify it faster, provide the supportive care to reverse organ hypoperfusion (IV fluids and other drugs that reverse shock), and provide antibiotics as quickly as possible. EMS can play a very important role in helping hospital staff achieve these goals even before the patient gets to the ED.</a:t>
            </a:r>
            <a:endParaRPr sz="1500"/>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23" name="Google Shape;223;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c1bb5ac20d_0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2c1bb5ac20d_0_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b="1"/>
              <a:t>Sepsis has high mortality rates compared to many diseases we treat in the prehospital setting.</a:t>
            </a:r>
            <a:endParaRPr b="1"/>
          </a:p>
          <a:p>
            <a:pPr marL="0" lvl="0" indent="0" algn="l" rtl="0">
              <a:lnSpc>
                <a:spcPct val="115000"/>
              </a:lnSpc>
              <a:spcBef>
                <a:spcPts val="0"/>
              </a:spcBef>
              <a:spcAft>
                <a:spcPts val="0"/>
              </a:spcAft>
              <a:buNone/>
            </a:pPr>
            <a:endParaRPr b="1"/>
          </a:p>
          <a:p>
            <a:pPr marL="0" lvl="0" indent="0" algn="l" rtl="0">
              <a:lnSpc>
                <a:spcPct val="115000"/>
              </a:lnSpc>
              <a:spcBef>
                <a:spcPts val="0"/>
              </a:spcBef>
              <a:spcAft>
                <a:spcPts val="0"/>
              </a:spcAft>
              <a:buClr>
                <a:schemeClr val="dk1"/>
              </a:buClr>
              <a:buSzPts val="1100"/>
              <a:buFont typeface="Arial"/>
              <a:buNone/>
            </a:pPr>
            <a:r>
              <a:rPr lang="en-US" i="1"/>
              <a:t>QuickStats:</a:t>
            </a:r>
            <a:r>
              <a:rPr lang="en-US"/>
              <a:t> Sepsis-Related Death Rates Among Persons Aged ≥65 Years, by Age Group and Sex — National Vital Statistics System, United States, 2021. MMWR Morb Mortal Wkly Rep 2023;72:1043. DOI: </a:t>
            </a:r>
            <a:r>
              <a:rPr lang="en-US" u="sng">
                <a:solidFill>
                  <a:schemeClr val="hlink"/>
                </a:solidFill>
                <a:latin typeface="Arial"/>
                <a:ea typeface="Arial"/>
                <a:cs typeface="Arial"/>
                <a:sym typeface="Arial"/>
                <a:hlinkClick r:id="rId3"/>
              </a:rPr>
              <a:t>http://dx.doi.org/10.15585/mmwr.mm7238a5</a:t>
            </a:r>
            <a:endParaRPr u="sng">
              <a:solidFill>
                <a:schemeClr val="hlink"/>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u="sng">
                <a:solidFill>
                  <a:schemeClr val="hlink"/>
                </a:solidFill>
                <a:latin typeface="Arial"/>
                <a:ea typeface="Arial"/>
                <a:cs typeface="Arial"/>
                <a:sym typeface="Arial"/>
                <a:hlinkClick r:id="rId4"/>
              </a:rPr>
              <a:t>National Vital Statistics System – Mortality Data (2021) via CDC WONDER</a:t>
            </a:r>
            <a:br>
              <a:rPr lang="en-US" u="sng">
                <a:solidFill>
                  <a:schemeClr val="hlink"/>
                </a:solidFill>
                <a:latin typeface="Arial"/>
                <a:ea typeface="Arial"/>
                <a:cs typeface="Arial"/>
                <a:sym typeface="Arial"/>
                <a:hlinkClick r:id="rId4"/>
              </a:rPr>
            </a:br>
            <a:endParaRPr u="sng">
              <a:solidFill>
                <a:schemeClr val="hlink"/>
              </a:solidFill>
              <a:latin typeface="Arial"/>
              <a:ea typeface="Arial"/>
              <a:cs typeface="Arial"/>
              <a:sym typeface="Arial"/>
            </a:endParaRPr>
          </a:p>
          <a:p>
            <a:pPr marL="0" lvl="0" indent="0" algn="l" rtl="0">
              <a:spcBef>
                <a:spcPts val="0"/>
              </a:spcBef>
              <a:spcAft>
                <a:spcPts val="0"/>
              </a:spcAft>
              <a:buNone/>
            </a:pPr>
            <a:endParaRPr/>
          </a:p>
        </p:txBody>
      </p:sp>
      <p:sp>
        <p:nvSpPr>
          <p:cNvPr id="230" name="Google Shape;230;g2c1bb5ac20d_0_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t>This study reviewed 253 patients diagnosed with sepsis once they arrived to the hospital.131 of them were transported by ambulance. The mortality rate of the total population was 21%. EMS staff recognized 18/131 (13.7%) transported patients with (severe) sepsis or septic shock. In 52 cases </a:t>
            </a:r>
            <a:r>
              <a:rPr lang="en-US" sz="1200" b="1"/>
              <a:t>(39.7%) sepsis went unrecognized</a:t>
            </a:r>
            <a:r>
              <a:rPr lang="en-US" sz="1200"/>
              <a:t>, probably due to an incomplete primary survey. In 60 cases (</a:t>
            </a:r>
            <a:r>
              <a:rPr lang="en-US" sz="1200" b="1"/>
              <a:t>45.8%) sepsis went unrecognized, although enough systemic inflammatory response syndrome criteria were present at initial presentation</a:t>
            </a:r>
            <a:r>
              <a:rPr lang="en-US" sz="1200"/>
              <a:t>. This study concluded that </a:t>
            </a:r>
            <a:r>
              <a:rPr lang="en-US" sz="1200" b="1"/>
              <a:t>recognition of sepsis by EMS staff is low</a:t>
            </a:r>
            <a:r>
              <a:rPr lang="en-US" sz="1200"/>
              <a:t>, probably due to a </a:t>
            </a:r>
            <a:r>
              <a:rPr lang="en-US" sz="1200" b="1"/>
              <a:t>lack of awareness of the syndrome and infrequent measurement of temperature and respiratory rate</a:t>
            </a:r>
            <a:r>
              <a:rPr lang="en-US" sz="1200"/>
              <a:t>. As early initiation of treatment is crucial, the EMS staff, general practitioners, and other specialties could benefit from more education on this critical illness.</a:t>
            </a:r>
            <a:endParaRPr/>
          </a:p>
        </p:txBody>
      </p:sp>
      <p:sp>
        <p:nvSpPr>
          <p:cNvPr id="246" name="Google Shape;246;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c1bb5ac20d_0_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2c1bb5ac20d_0_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a:t>Abstract Background: Sepsis is a life-threatening condition where the risk of death has been reported to be even higher than that associated with the major complications of atherosclerosis, i.e. myocardial infarction and stroke. In all three conditions, early treatment could limit organ dysfunction and thereby improve the prognosis.</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Clr>
                <a:schemeClr val="dk1"/>
              </a:buClr>
              <a:buSzPts val="1100"/>
              <a:buFont typeface="Arial"/>
              <a:buNone/>
            </a:pPr>
            <a:r>
              <a:rPr lang="en-US"/>
              <a:t> Results: In overall terms, we found a small number of articles (n = 12 of 1,162 unique hits) which addressed the prehospital phase. For each hour of delay until the start of antibiotics, the prognosis appeared to become worse. However, there was no evidence that prehospital treatment improved the prognosis. Studies indicated that about half of the patients with severe sepsis used the emergency medical service (EMS) for transport to hospital. Patients who used the EMS experienced a shorter delay to treatment with antibiotics and the start of early goal-directed therapy (EGDT). Among EMS-transported patients, those in whom the EMS staff already suspected sepsis at the scene had a shorter delay to treatment with antibiotics and the start of EGDT. There are insufficient data on other links in the prehospital chain of care, i.e. patients, bystanders and dispatchers. Conclusion: Severe sepsis is a life-threatening condition. Previous studies suggest that, with every hour of delay until the start of antibiotics, the prognosis deteriorates. About half of the patients use the EMS. We need to know more about the present situation with regard to the different links in the prehospital chain of care in sepsis. Keywords: Sepsis, Dispatch centre, Emergency medical serv</a:t>
            </a:r>
            <a:endParaRPr/>
          </a:p>
          <a:p>
            <a:pPr marL="0" lvl="0" indent="0" algn="l" rtl="0">
              <a:spcBef>
                <a:spcPts val="0"/>
              </a:spcBef>
              <a:spcAft>
                <a:spcPts val="0"/>
              </a:spcAft>
              <a:buNone/>
            </a:pPr>
            <a:endParaRPr/>
          </a:p>
        </p:txBody>
      </p:sp>
      <p:sp>
        <p:nvSpPr>
          <p:cNvPr id="253" name="Google Shape;253;g2c1bb5ac20d_0_3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This study showed that IV fluids given by EMS decreased mortality in sepsis patients </a:t>
            </a:r>
            <a:endParaRPr/>
          </a:p>
          <a:p>
            <a:pPr marL="0" lvl="0" indent="0" algn="l" rtl="0">
              <a:spcBef>
                <a:spcPts val="0"/>
              </a:spcBef>
              <a:spcAft>
                <a:spcPts val="0"/>
              </a:spcAft>
              <a:buNone/>
            </a:pPr>
            <a:endParaRPr/>
          </a:p>
        </p:txBody>
      </p:sp>
      <p:sp>
        <p:nvSpPr>
          <p:cNvPr id="260" name="Google Shape;260;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study observed that of all sepsis patients, the ones brought in by EMS were more likely to be elderly, from a nursing home, have abnormal vital signs, have an elevated lactate, and have organ dysfunction.</a:t>
            </a:r>
            <a:endParaRPr/>
          </a:p>
          <a:p>
            <a:pPr marL="0" lvl="0" indent="0" algn="l" rtl="0">
              <a:spcBef>
                <a:spcPts val="0"/>
              </a:spcBef>
              <a:spcAft>
                <a:spcPts val="0"/>
              </a:spcAft>
              <a:buNone/>
            </a:pPr>
            <a:endParaRPr/>
          </a:p>
          <a:p>
            <a:pPr marL="0" lvl="0" indent="0" algn="l" rtl="0">
              <a:spcBef>
                <a:spcPts val="0"/>
              </a:spcBef>
              <a:spcAft>
                <a:spcPts val="0"/>
              </a:spcAft>
              <a:buNone/>
            </a:pPr>
            <a:r>
              <a:rPr lang="en-US"/>
              <a:t>In other words, EMS gets the sickest of the sick!</a:t>
            </a:r>
            <a:endParaRPr/>
          </a:p>
          <a:p>
            <a:pPr marL="0" lvl="0" indent="0" algn="l" rtl="0">
              <a:spcBef>
                <a:spcPts val="0"/>
              </a:spcBef>
              <a:spcAft>
                <a:spcPts val="0"/>
              </a:spcAft>
              <a:buNone/>
            </a:pPr>
            <a:endParaRPr/>
          </a:p>
        </p:txBody>
      </p:sp>
      <p:sp>
        <p:nvSpPr>
          <p:cNvPr id="268" name="Google Shape;268;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This study observed that if EMS diagnosed sepsis in the field before arrival to the hospital, time to antibiotics was reduced by 52 minutes and time to goal-directed resuscitation was reduced by 62 minutes.</a:t>
            </a:r>
            <a:endParaRPr/>
          </a:p>
          <a:p>
            <a:pPr marL="0" lvl="0" indent="0" algn="l" rtl="0">
              <a:spcBef>
                <a:spcPts val="0"/>
              </a:spcBef>
              <a:spcAft>
                <a:spcPts val="0"/>
              </a:spcAft>
              <a:buNone/>
            </a:pPr>
            <a:endParaRPr/>
          </a:p>
        </p:txBody>
      </p:sp>
      <p:sp>
        <p:nvSpPr>
          <p:cNvPr id="276" name="Google Shape;276;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Multiple studies have demonstrated a benefit with EMS with early detection and treatment initiation.</a:t>
            </a:r>
            <a:endParaRPr/>
          </a:p>
          <a:p>
            <a:pPr marL="0" lvl="0" indent="0" algn="l" rtl="0">
              <a:spcBef>
                <a:spcPts val="0"/>
              </a:spcBef>
              <a:spcAft>
                <a:spcPts val="0"/>
              </a:spcAft>
              <a:buNone/>
            </a:pPr>
            <a:endParaRPr/>
          </a:p>
        </p:txBody>
      </p:sp>
      <p:sp>
        <p:nvSpPr>
          <p:cNvPr id="284" name="Google Shape;284;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2c1bb5ac20d_0_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2c1bb5ac20d_0_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rgbClr val="1F1F1F"/>
                </a:solidFill>
                <a:latin typeface="Arial"/>
                <a:ea typeface="Arial"/>
                <a:cs typeface="Arial"/>
                <a:sym typeface="Arial"/>
              </a:rPr>
              <a:t>In this prospective cohort, EMS provided initial care for half of the patients with severe sepsis requiring EGDT. Patients presented by EMS had more organ failure and a shorter time to both antibiotic and EGDT initiation in the ED.</a:t>
            </a:r>
            <a:endParaRPr>
              <a:solidFill>
                <a:srgbClr val="1F1F1F"/>
              </a:solidFill>
              <a:latin typeface="Arial"/>
              <a:ea typeface="Arial"/>
              <a:cs typeface="Arial"/>
              <a:sym typeface="Arial"/>
            </a:endParaRPr>
          </a:p>
          <a:p>
            <a:pPr marL="0" lvl="0" indent="0" algn="l" rtl="0">
              <a:spcBef>
                <a:spcPts val="0"/>
              </a:spcBef>
              <a:spcAft>
                <a:spcPts val="0"/>
              </a:spcAft>
              <a:buNone/>
            </a:pPr>
            <a:endParaRPr/>
          </a:p>
        </p:txBody>
      </p:sp>
      <p:sp>
        <p:nvSpPr>
          <p:cNvPr id="292" name="Google Shape;292;g2c1bb5ac20d_0_2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600" dirty="0"/>
              <a:t>Sepsis is a complicated disease process that high a high mortality rate.  Until the early 2000s, 50% of people would die.  Over the past 15 years, we have learned more about the disease and enhanced therapy has greatly decreased mortality.  Over 750,000 people in the US develop sepsis annually at a cost $22,100 per case or $16.7 billion per year. </a:t>
            </a:r>
            <a:endParaRPr sz="1600" dirty="0"/>
          </a:p>
          <a:p>
            <a:pPr marL="0" lvl="0" indent="0" algn="l" rtl="0">
              <a:spcBef>
                <a:spcPts val="0"/>
              </a:spcBef>
              <a:spcAft>
                <a:spcPts val="0"/>
              </a:spcAft>
              <a:buNone/>
            </a:pPr>
            <a:endParaRPr dirty="0"/>
          </a:p>
        </p:txBody>
      </p:sp>
      <p:sp>
        <p:nvSpPr>
          <p:cNvPr id="81" name="Google Shape;81;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EMS can have a significant impact on these patients!</a:t>
            </a:r>
            <a:endParaRPr/>
          </a:p>
        </p:txBody>
      </p:sp>
      <p:sp>
        <p:nvSpPr>
          <p:cNvPr id="299" name="Google Shape;299;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20" name="Google Shape;320;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Some hospitals recognized EMS-initiated sepsis alerts like stroke, STEMI, and trauma alerts, and others may not. IT WON’T MATTER TO YOU AS THE EMS PROVIDER! It may help save a life just because you explicitly communicate your concern for sepsis to the accepting facility! Early notification of the hospital will help trigger the process of more aggressive care. As they say, attitude is infectious. Your heightened tone of alarm gets attention from others and helps combat the systematic inertia that can doom a septic patient. “Load the boat! Get everybody on board!”</a:t>
            </a:r>
            <a:endParaRPr/>
          </a:p>
        </p:txBody>
      </p:sp>
      <p:sp>
        <p:nvSpPr>
          <p:cNvPr id="328" name="Google Shape;328;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5" name="Google Shape;335;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 name="Google Shape;354;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0" name="Google Shape;360;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600"/>
              <a:t>"Sepsis is caused when the body’s immune system becomes overactive in response to an infection, causing inflammation which can affect how well other tissues and organs work. When sepsis is recognized early, people can be quickly given the right treatment. However, the signs and symptoms of sepsis can vary and may be subtle which can lead to it being missed if it is not considered early on."</a:t>
            </a:r>
            <a:endParaRPr sz="1600"/>
          </a:p>
          <a:p>
            <a:pPr marL="0" lvl="0" indent="0" algn="l" rtl="0">
              <a:spcBef>
                <a:spcPts val="0"/>
              </a:spcBef>
              <a:spcAft>
                <a:spcPts val="0"/>
              </a:spcAft>
              <a:buNone/>
            </a:pPr>
            <a:endParaRPr/>
          </a:p>
        </p:txBody>
      </p:sp>
      <p:sp>
        <p:nvSpPr>
          <p:cNvPr id="88" name="Google Shape;88;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6" name="Google Shape;366;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2699f37be3b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2699f37be3b_0_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3" name="Google Shape;373;g2699f37be3b_0_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dirty="0"/>
              <a:t>ARDS - Acute Respiratory Distress Syndrome is an acute condition characterized by bilateral pulmonary infiltrates and severe hypoxemia in the absence of evidence for cardiogenic pulmonary edema.  It is the most severe form of acute lung injury (ALI), a form of diffuse alveolar injury.  There are many causes (trauma, aspiration), but severe sepsis is the most common cause.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Severe </a:t>
            </a:r>
            <a:r>
              <a:rPr lang="en-US" b="1" dirty="0"/>
              <a:t>shortness of breath</a:t>
            </a:r>
            <a:r>
              <a:rPr lang="en-US" dirty="0"/>
              <a:t> — the main symptom of ARDS — usually develops within a few hours to a few days after the precipitating injury or infection.</a:t>
            </a:r>
            <a:endParaRPr dirty="0"/>
          </a:p>
        </p:txBody>
      </p:sp>
      <p:sp>
        <p:nvSpPr>
          <p:cNvPr id="381" name="Google Shape;381;p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8" name="Google Shape;388;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9" name="Google Shape;399;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6" name="Google Shape;406;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Capnography, a well-known tool in EMS, provides valuable information not only about ventilation but perfusion as well. As long as the body is metabolizing glucose and oxygen, waste products will be eliminated into the bloodstream. They can only be released into the alveolus and exhaled in the breath if there’s normal perfusion of the lung with blood. </a:t>
            </a:r>
            <a:endParaRPr/>
          </a:p>
          <a:p>
            <a:pPr marL="0" lvl="0" indent="0" algn="l" rtl="0">
              <a:spcBef>
                <a:spcPts val="0"/>
              </a:spcBef>
              <a:spcAft>
                <a:spcPts val="0"/>
              </a:spcAft>
              <a:buNone/>
            </a:pPr>
            <a:r>
              <a:rPr lang="en-US"/>
              <a:t>As perfusion decreases, so does the EtCO2. This results in elevation of the metabolic waste, which is comprised mainly of lactic acid. Therefore, EtCO2 level is </a:t>
            </a:r>
            <a:r>
              <a:rPr lang="en-US" b="1"/>
              <a:t>inversely</a:t>
            </a:r>
            <a:r>
              <a:rPr lang="en-US"/>
              <a:t> proportional to lactate levels. As we see lactate levels rise in septic patients, we see EtCO2 levels drop. EtCO2 readings of less than 25 mmHg in the clinical setting of shock are associated with significant increase in mortality. Patients with EtCO2 of 25 mmHg may have lactate levels as high as 6.1 mmol/L. Capnography can be monitored and helpful in assessing the impact of therapies designed to improve perfusion. </a:t>
            </a:r>
            <a:endParaRPr/>
          </a:p>
          <a:p>
            <a:pPr marL="0" lvl="0" indent="0" algn="l" rtl="0">
              <a:spcBef>
                <a:spcPts val="0"/>
              </a:spcBef>
              <a:spcAft>
                <a:spcPts val="0"/>
              </a:spcAft>
              <a:buNone/>
            </a:pPr>
            <a:endParaRPr/>
          </a:p>
          <a:p>
            <a:pPr marL="0" lvl="0" indent="0" algn="l" rtl="0">
              <a:spcBef>
                <a:spcPts val="0"/>
              </a:spcBef>
              <a:spcAft>
                <a:spcPts val="0"/>
              </a:spcAft>
              <a:buNone/>
            </a:pPr>
            <a:r>
              <a:rPr lang="en-US"/>
              <a:t>Remember, mortality is higher in septic patients with elevated lactic acid (and thus low EtCO2) levels.</a:t>
            </a:r>
            <a:endParaRPr/>
          </a:p>
        </p:txBody>
      </p:sp>
      <p:sp>
        <p:nvSpPr>
          <p:cNvPr id="407" name="Google Shape;407;p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1" name="Google Shape;421;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c1bb5ac20d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2c1bb5ac20d_0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rgbClr val="212121"/>
                </a:solidFill>
                <a:latin typeface="Roboto"/>
                <a:ea typeface="Roboto"/>
                <a:cs typeface="Roboto"/>
                <a:sym typeface="Roboto"/>
              </a:rPr>
              <a:t>Nasir N, Jamil B, Siddiqui S, Talat N, Khan FA, Hussain R. Mortality in Sepsis and its relationship with Gender. Pak J Med Sci. 2015 Sep-Oct;31(5):1201-6. doi: 10.12669/pjms.315.6925. PMID: 26649014; PMCID: PMC4641283.</a:t>
            </a:r>
            <a:endParaRPr>
              <a:solidFill>
                <a:srgbClr val="21212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br>
              <a:rPr lang="en-US">
                <a:solidFill>
                  <a:srgbClr val="212121"/>
                </a:solidFill>
                <a:latin typeface="Roboto"/>
                <a:ea typeface="Roboto"/>
                <a:cs typeface="Roboto"/>
                <a:sym typeface="Roboto"/>
              </a:rPr>
            </a:br>
            <a:endParaRPr>
              <a:solidFill>
                <a:srgbClr val="21212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a:solidFill>
                  <a:srgbClr val="212121"/>
                </a:solidFill>
                <a:latin typeface="Arial"/>
                <a:ea typeface="Arial"/>
                <a:cs typeface="Arial"/>
                <a:sym typeface="Arial"/>
              </a:rPr>
              <a:t>Vasiljević Z, Stojanović B, Kocev N, Stefanović B, Mrdović I, Ostojić M, Krotin M, Putniković B, Dimković S, Despotović N. [Hospital mortality trend analysis of patients with ST elevation myocardial infarction in the Belgrade area coronary care units]. Srp Arh Celok Lek. 2008 May;136 Suppl 2:84-96. Serbian. doi: 10.2298/sarh08s2084v. PMID: 18924478.</a:t>
            </a:r>
            <a:endParaRPr>
              <a:solidFill>
                <a:srgbClr val="21212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a:solidFill>
                  <a:srgbClr val="212121"/>
                </a:solidFill>
                <a:latin typeface="Roboto"/>
                <a:ea typeface="Roboto"/>
                <a:cs typeface="Roboto"/>
                <a:sym typeface="Roboto"/>
              </a:rPr>
              <a:t>Kühnl A, Erk A, Trenner M, Salvermoser M, Schmid V, Eckstein HH. Incidence, Treatment and Mortality in Patients with Abdominal Aortic Aneurysms. Dtsch Arztebl Int. 2017 Jun 5;114(22-23):391-398. doi: 10.3238/arztebl.2017.0391. PMID: 28655374; PMCID: PMC5504510.</a:t>
            </a:r>
            <a:endParaRPr>
              <a:solidFill>
                <a:srgbClr val="21212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br>
              <a:rPr lang="en-US">
                <a:solidFill>
                  <a:srgbClr val="212121"/>
                </a:solidFill>
                <a:latin typeface="Roboto"/>
                <a:ea typeface="Roboto"/>
                <a:cs typeface="Roboto"/>
                <a:sym typeface="Roboto"/>
              </a:rPr>
            </a:br>
            <a:endParaRPr>
              <a:solidFill>
                <a:srgbClr val="21212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a:t>Lieberg J, Pruks L-L, Kals M, Paapstel K, Aavik A, Kals J. Mortality After Elective and Ruptured Abdominal Aortic Aneurysm Surgical Repair: 12-Year Single-Center Experience of Estonia. </a:t>
            </a:r>
            <a:r>
              <a:rPr lang="en-US" i="1"/>
              <a:t>Scandinavian Journal of Surgery</a:t>
            </a:r>
            <a:r>
              <a:rPr lang="en-US"/>
              <a:t>. 2018;107(2):152-157. doi:</a:t>
            </a:r>
            <a:r>
              <a:rPr lang="en-US" u="sng">
                <a:solidFill>
                  <a:schemeClr val="hlink"/>
                </a:solidFill>
                <a:hlinkClick r:id="rId3"/>
              </a:rPr>
              <a:t>10.1177/1457496917738923</a:t>
            </a:r>
            <a:endParaRPr u="sng">
              <a:solidFill>
                <a:schemeClr val="hlink"/>
              </a:solidFill>
            </a:endParaRPr>
          </a:p>
          <a:p>
            <a:pPr marL="0" lvl="0" indent="0" algn="l" rtl="0">
              <a:lnSpc>
                <a:spcPct val="115000"/>
              </a:lnSpc>
              <a:spcBef>
                <a:spcPts val="0"/>
              </a:spcBef>
              <a:spcAft>
                <a:spcPts val="0"/>
              </a:spcAft>
              <a:buClr>
                <a:schemeClr val="dk1"/>
              </a:buClr>
              <a:buSzPts val="1100"/>
              <a:buFont typeface="Arial"/>
              <a:buNone/>
            </a:pPr>
            <a:r>
              <a:rPr lang="en-US"/>
              <a:t>COPY CITATION</a:t>
            </a:r>
            <a:endParaRPr/>
          </a:p>
          <a:p>
            <a:pPr marL="0" lvl="0" indent="0" algn="l" rtl="0">
              <a:lnSpc>
                <a:spcPct val="115000"/>
              </a:lnSpc>
              <a:spcBef>
                <a:spcPts val="0"/>
              </a:spcBef>
              <a:spcAft>
                <a:spcPts val="0"/>
              </a:spcAft>
              <a:buNone/>
            </a:pPr>
            <a:endParaRPr/>
          </a:p>
          <a:p>
            <a:pPr marL="0" lvl="0" indent="0" algn="l" rtl="0">
              <a:lnSpc>
                <a:spcPct val="150000"/>
              </a:lnSpc>
              <a:spcBef>
                <a:spcPts val="0"/>
              </a:spcBef>
              <a:spcAft>
                <a:spcPts val="0"/>
              </a:spcAft>
              <a:buNone/>
            </a:pPr>
            <a:r>
              <a:rPr lang="en-US" sz="1300">
                <a:solidFill>
                  <a:srgbClr val="212121"/>
                </a:solidFill>
                <a:highlight>
                  <a:srgbClr val="FFFFFF"/>
                </a:highlight>
                <a:latin typeface="Roboto"/>
                <a:ea typeface="Roboto"/>
                <a:cs typeface="Roboto"/>
                <a:sym typeface="Roboto"/>
              </a:rPr>
              <a:t>Wise ES, Hocking KM, Brophy CM. Prediction of in-hospital mortality after ruptured abdominal aortic aneurysm repair using an artificial neural network. J Vasc Surg. 2015 Jul;62(1):8-15. doi: 10.1016/j.jvs.2015.02.038. Epub 2015 May 5. PMID: 25953014; PMCID: PMC4484301.</a:t>
            </a:r>
            <a:endParaRPr sz="1300">
              <a:solidFill>
                <a:srgbClr val="212121"/>
              </a:solidFill>
              <a:highlight>
                <a:srgbClr val="FFFFFF"/>
              </a:highlight>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br>
              <a:rPr lang="en-US"/>
            </a:br>
            <a:endParaRPr/>
          </a:p>
          <a:p>
            <a:pPr marL="0" lvl="0" indent="0" algn="l" rtl="0">
              <a:lnSpc>
                <a:spcPct val="115000"/>
              </a:lnSpc>
              <a:spcBef>
                <a:spcPts val="0"/>
              </a:spcBef>
              <a:spcAft>
                <a:spcPts val="0"/>
              </a:spcAft>
              <a:buClr>
                <a:schemeClr val="dk1"/>
              </a:buClr>
              <a:buSzPts val="1100"/>
              <a:buFont typeface="Arial"/>
              <a:buNone/>
            </a:pPr>
            <a:br>
              <a:rPr lang="en-US"/>
            </a:br>
            <a:endParaRPr/>
          </a:p>
          <a:p>
            <a:pPr marL="0" lvl="0" indent="0" algn="l" rtl="0">
              <a:spcBef>
                <a:spcPts val="0"/>
              </a:spcBef>
              <a:spcAft>
                <a:spcPts val="0"/>
              </a:spcAft>
              <a:buNone/>
            </a:pPr>
            <a:endParaRPr/>
          </a:p>
        </p:txBody>
      </p:sp>
      <p:sp>
        <p:nvSpPr>
          <p:cNvPr id="103" name="Google Shape;103;g2c1bb5ac20d_0_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c1bb5ac20d_0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c1bb5ac20d_0_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g2c1bb5ac20d_0_4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4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4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1" name="Google Shape;21;p49"/>
          <p:cNvSpPr txBox="1">
            <a:spLocks noGrp="1"/>
          </p:cNvSpPr>
          <p:nvPr>
            <p:ph type="sldNum" idx="12"/>
          </p:nvPr>
        </p:nvSpPr>
        <p:spPr>
          <a:xfrm>
            <a:off x="8556784" y="6333134"/>
            <a:ext cx="548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9"/>
        <p:cNvGrpSpPr/>
        <p:nvPr/>
      </p:nvGrpSpPr>
      <p:grpSpPr>
        <a:xfrm>
          <a:off x="0" y="0"/>
          <a:ext cx="0" cy="0"/>
          <a:chOff x="0" y="0"/>
          <a:chExt cx="0" cy="0"/>
        </a:xfrm>
      </p:grpSpPr>
      <p:sp>
        <p:nvSpPr>
          <p:cNvPr id="60" name="Google Shape;60;p58"/>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58"/>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62" name="Google Shape;62;p58"/>
          <p:cNvSpPr txBox="1">
            <a:spLocks noGrp="1"/>
          </p:cNvSpPr>
          <p:nvPr>
            <p:ph type="sldNum" idx="12"/>
          </p:nvPr>
        </p:nvSpPr>
        <p:spPr>
          <a:xfrm>
            <a:off x="8556784" y="6333134"/>
            <a:ext cx="548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
        <p:cNvGrpSpPr/>
        <p:nvPr/>
      </p:nvGrpSpPr>
      <p:grpSpPr>
        <a:xfrm>
          <a:off x="0" y="0"/>
          <a:ext cx="0" cy="0"/>
          <a:chOff x="0" y="0"/>
          <a:chExt cx="0" cy="0"/>
        </a:xfrm>
      </p:grpSpPr>
      <p:sp>
        <p:nvSpPr>
          <p:cNvPr id="23" name="Google Shape;23;p50"/>
          <p:cNvSpPr txBox="1">
            <a:spLocks noGrp="1"/>
          </p:cNvSpPr>
          <p:nvPr>
            <p:ph type="sldNum" idx="12"/>
          </p:nvPr>
        </p:nvSpPr>
        <p:spPr>
          <a:xfrm>
            <a:off x="8556784" y="6333134"/>
            <a:ext cx="548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sp>
        <p:nvSpPr>
          <p:cNvPr id="25" name="Google Shape;25;p5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lt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5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chemeClr val="lt1"/>
              </a:buClr>
              <a:buSzPts val="2000"/>
              <a:buNone/>
              <a:defRPr sz="2000">
                <a:solidFill>
                  <a:schemeClr val="lt1"/>
                </a:solidFill>
              </a:defRPr>
            </a:lvl1pPr>
            <a:lvl2pPr marL="914400" lvl="1" indent="-228600" algn="l">
              <a:spcBef>
                <a:spcPts val="360"/>
              </a:spcBef>
              <a:spcAft>
                <a:spcPts val="0"/>
              </a:spcAft>
              <a:buClr>
                <a:schemeClr val="lt1"/>
              </a:buClr>
              <a:buSzPts val="1800"/>
              <a:buNone/>
              <a:defRPr sz="1800">
                <a:solidFill>
                  <a:schemeClr val="lt1"/>
                </a:solidFill>
              </a:defRPr>
            </a:lvl2pPr>
            <a:lvl3pPr marL="1371600" lvl="2" indent="-228600" algn="l">
              <a:spcBef>
                <a:spcPts val="32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80"/>
              </a:spcBef>
              <a:spcAft>
                <a:spcPts val="0"/>
              </a:spcAft>
              <a:buClr>
                <a:schemeClr val="lt1"/>
              </a:buClr>
              <a:buSzPts val="1400"/>
              <a:buNone/>
              <a:defRPr sz="1400">
                <a:solidFill>
                  <a:schemeClr val="lt1"/>
                </a:solidFill>
              </a:defRPr>
            </a:lvl5pPr>
            <a:lvl6pPr marL="2743200" lvl="5" indent="-228600" algn="l">
              <a:spcBef>
                <a:spcPts val="280"/>
              </a:spcBef>
              <a:spcAft>
                <a:spcPts val="0"/>
              </a:spcAft>
              <a:buClr>
                <a:schemeClr val="lt1"/>
              </a:buClr>
              <a:buSzPts val="1400"/>
              <a:buNone/>
              <a:defRPr sz="1400">
                <a:solidFill>
                  <a:schemeClr val="lt1"/>
                </a:solidFill>
              </a:defRPr>
            </a:lvl6pPr>
            <a:lvl7pPr marL="3200400" lvl="6" indent="-228600" algn="l">
              <a:spcBef>
                <a:spcPts val="280"/>
              </a:spcBef>
              <a:spcAft>
                <a:spcPts val="0"/>
              </a:spcAft>
              <a:buClr>
                <a:schemeClr val="lt1"/>
              </a:buClr>
              <a:buSzPts val="1400"/>
              <a:buNone/>
              <a:defRPr sz="1400">
                <a:solidFill>
                  <a:schemeClr val="lt1"/>
                </a:solidFill>
              </a:defRPr>
            </a:lvl7pPr>
            <a:lvl8pPr marL="3657600" lvl="7" indent="-228600" algn="l">
              <a:spcBef>
                <a:spcPts val="280"/>
              </a:spcBef>
              <a:spcAft>
                <a:spcPts val="0"/>
              </a:spcAft>
              <a:buClr>
                <a:schemeClr val="lt1"/>
              </a:buClr>
              <a:buSzPts val="1400"/>
              <a:buNone/>
              <a:defRPr sz="1400">
                <a:solidFill>
                  <a:schemeClr val="lt1"/>
                </a:solidFill>
              </a:defRPr>
            </a:lvl8pPr>
            <a:lvl9pPr marL="4114800" lvl="8" indent="-228600" algn="l">
              <a:spcBef>
                <a:spcPts val="280"/>
              </a:spcBef>
              <a:spcAft>
                <a:spcPts val="0"/>
              </a:spcAft>
              <a:buClr>
                <a:schemeClr val="lt1"/>
              </a:buClr>
              <a:buSzPts val="1400"/>
              <a:buNone/>
              <a:defRPr sz="1400">
                <a:solidFill>
                  <a:schemeClr val="lt1"/>
                </a:solidFill>
              </a:defRPr>
            </a:lvl9pPr>
          </a:lstStyle>
          <a:p>
            <a:endParaRPr/>
          </a:p>
        </p:txBody>
      </p:sp>
      <p:sp>
        <p:nvSpPr>
          <p:cNvPr id="27" name="Google Shape;27;p51"/>
          <p:cNvSpPr txBox="1">
            <a:spLocks noGrp="1"/>
          </p:cNvSpPr>
          <p:nvPr>
            <p:ph type="sldNum" idx="12"/>
          </p:nvPr>
        </p:nvSpPr>
        <p:spPr>
          <a:xfrm>
            <a:off x="8556784" y="6333134"/>
            <a:ext cx="548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8"/>
        <p:cNvGrpSpPr/>
        <p:nvPr/>
      </p:nvGrpSpPr>
      <p:grpSpPr>
        <a:xfrm>
          <a:off x="0" y="0"/>
          <a:ext cx="0" cy="0"/>
          <a:chOff x="0" y="0"/>
          <a:chExt cx="0" cy="0"/>
        </a:xfrm>
      </p:grpSpPr>
      <p:sp>
        <p:nvSpPr>
          <p:cNvPr id="29" name="Google Shape;29;p5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52"/>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lt1"/>
              </a:buClr>
              <a:buSzPts val="2800"/>
              <a:buChar char="•"/>
              <a:defRPr sz="2800"/>
            </a:lvl1pPr>
            <a:lvl2pPr marL="914400" lvl="1" indent="-381000" algn="l">
              <a:spcBef>
                <a:spcPts val="480"/>
              </a:spcBef>
              <a:spcAft>
                <a:spcPts val="0"/>
              </a:spcAft>
              <a:buClr>
                <a:schemeClr val="lt1"/>
              </a:buClr>
              <a:buSzPts val="2400"/>
              <a:buChar char="–"/>
              <a:defRPr sz="2400"/>
            </a:lvl2pPr>
            <a:lvl3pPr marL="1371600" lvl="2" indent="-355600" algn="l">
              <a:spcBef>
                <a:spcPts val="400"/>
              </a:spcBef>
              <a:spcAft>
                <a:spcPts val="0"/>
              </a:spcAft>
              <a:buClr>
                <a:schemeClr val="lt1"/>
              </a:buClr>
              <a:buSzPts val="2000"/>
              <a:buChar char="•"/>
              <a:defRPr sz="2000"/>
            </a:lvl3pPr>
            <a:lvl4pPr marL="1828800" lvl="3" indent="-342900" algn="l">
              <a:spcBef>
                <a:spcPts val="360"/>
              </a:spcBef>
              <a:spcAft>
                <a:spcPts val="0"/>
              </a:spcAft>
              <a:buClr>
                <a:schemeClr val="lt1"/>
              </a:buClr>
              <a:buSzPts val="1800"/>
              <a:buChar char="–"/>
              <a:defRPr sz="1800"/>
            </a:lvl4pPr>
            <a:lvl5pPr marL="2286000" lvl="4" indent="-342900" algn="l">
              <a:spcBef>
                <a:spcPts val="360"/>
              </a:spcBef>
              <a:spcAft>
                <a:spcPts val="0"/>
              </a:spcAft>
              <a:buClr>
                <a:schemeClr val="lt1"/>
              </a:buClr>
              <a:buSzPts val="1800"/>
              <a:buChar char="»"/>
              <a:defRPr sz="1800"/>
            </a:lvl5pPr>
            <a:lvl6pPr marL="2743200" lvl="5" indent="-342900" algn="l">
              <a:spcBef>
                <a:spcPts val="360"/>
              </a:spcBef>
              <a:spcAft>
                <a:spcPts val="0"/>
              </a:spcAft>
              <a:buClr>
                <a:schemeClr val="lt1"/>
              </a:buClr>
              <a:buSzPts val="1800"/>
              <a:buChar char="•"/>
              <a:defRPr sz="1800"/>
            </a:lvl6pPr>
            <a:lvl7pPr marL="3200400" lvl="6" indent="-342900" algn="l">
              <a:spcBef>
                <a:spcPts val="360"/>
              </a:spcBef>
              <a:spcAft>
                <a:spcPts val="0"/>
              </a:spcAft>
              <a:buClr>
                <a:schemeClr val="lt1"/>
              </a:buClr>
              <a:buSzPts val="1800"/>
              <a:buChar char="•"/>
              <a:defRPr sz="1800"/>
            </a:lvl7pPr>
            <a:lvl8pPr marL="3657600" lvl="7" indent="-342900" algn="l">
              <a:spcBef>
                <a:spcPts val="360"/>
              </a:spcBef>
              <a:spcAft>
                <a:spcPts val="0"/>
              </a:spcAft>
              <a:buClr>
                <a:schemeClr val="lt1"/>
              </a:buClr>
              <a:buSzPts val="1800"/>
              <a:buChar char="•"/>
              <a:defRPr sz="1800"/>
            </a:lvl8pPr>
            <a:lvl9pPr marL="4114800" lvl="8" indent="-342900" algn="l">
              <a:spcBef>
                <a:spcPts val="360"/>
              </a:spcBef>
              <a:spcAft>
                <a:spcPts val="0"/>
              </a:spcAft>
              <a:buClr>
                <a:schemeClr val="lt1"/>
              </a:buClr>
              <a:buSzPts val="1800"/>
              <a:buChar char="•"/>
              <a:defRPr sz="1800"/>
            </a:lvl9pPr>
          </a:lstStyle>
          <a:p>
            <a:endParaRPr/>
          </a:p>
        </p:txBody>
      </p:sp>
      <p:sp>
        <p:nvSpPr>
          <p:cNvPr id="31" name="Google Shape;31;p52"/>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lt1"/>
              </a:buClr>
              <a:buSzPts val="2800"/>
              <a:buChar char="•"/>
              <a:defRPr sz="2800"/>
            </a:lvl1pPr>
            <a:lvl2pPr marL="914400" lvl="1" indent="-381000" algn="l">
              <a:spcBef>
                <a:spcPts val="480"/>
              </a:spcBef>
              <a:spcAft>
                <a:spcPts val="0"/>
              </a:spcAft>
              <a:buClr>
                <a:schemeClr val="lt1"/>
              </a:buClr>
              <a:buSzPts val="2400"/>
              <a:buChar char="–"/>
              <a:defRPr sz="2400"/>
            </a:lvl2pPr>
            <a:lvl3pPr marL="1371600" lvl="2" indent="-355600" algn="l">
              <a:spcBef>
                <a:spcPts val="400"/>
              </a:spcBef>
              <a:spcAft>
                <a:spcPts val="0"/>
              </a:spcAft>
              <a:buClr>
                <a:schemeClr val="lt1"/>
              </a:buClr>
              <a:buSzPts val="2000"/>
              <a:buChar char="•"/>
              <a:defRPr sz="2000"/>
            </a:lvl3pPr>
            <a:lvl4pPr marL="1828800" lvl="3" indent="-342900" algn="l">
              <a:spcBef>
                <a:spcPts val="360"/>
              </a:spcBef>
              <a:spcAft>
                <a:spcPts val="0"/>
              </a:spcAft>
              <a:buClr>
                <a:schemeClr val="lt1"/>
              </a:buClr>
              <a:buSzPts val="1800"/>
              <a:buChar char="–"/>
              <a:defRPr sz="1800"/>
            </a:lvl4pPr>
            <a:lvl5pPr marL="2286000" lvl="4" indent="-342900" algn="l">
              <a:spcBef>
                <a:spcPts val="360"/>
              </a:spcBef>
              <a:spcAft>
                <a:spcPts val="0"/>
              </a:spcAft>
              <a:buClr>
                <a:schemeClr val="lt1"/>
              </a:buClr>
              <a:buSzPts val="1800"/>
              <a:buChar char="»"/>
              <a:defRPr sz="1800"/>
            </a:lvl5pPr>
            <a:lvl6pPr marL="2743200" lvl="5" indent="-342900" algn="l">
              <a:spcBef>
                <a:spcPts val="360"/>
              </a:spcBef>
              <a:spcAft>
                <a:spcPts val="0"/>
              </a:spcAft>
              <a:buClr>
                <a:schemeClr val="lt1"/>
              </a:buClr>
              <a:buSzPts val="1800"/>
              <a:buChar char="•"/>
              <a:defRPr sz="1800"/>
            </a:lvl6pPr>
            <a:lvl7pPr marL="3200400" lvl="6" indent="-342900" algn="l">
              <a:spcBef>
                <a:spcPts val="360"/>
              </a:spcBef>
              <a:spcAft>
                <a:spcPts val="0"/>
              </a:spcAft>
              <a:buClr>
                <a:schemeClr val="lt1"/>
              </a:buClr>
              <a:buSzPts val="1800"/>
              <a:buChar char="•"/>
              <a:defRPr sz="1800"/>
            </a:lvl7pPr>
            <a:lvl8pPr marL="3657600" lvl="7" indent="-342900" algn="l">
              <a:spcBef>
                <a:spcPts val="360"/>
              </a:spcBef>
              <a:spcAft>
                <a:spcPts val="0"/>
              </a:spcAft>
              <a:buClr>
                <a:schemeClr val="lt1"/>
              </a:buClr>
              <a:buSzPts val="1800"/>
              <a:buChar char="•"/>
              <a:defRPr sz="1800"/>
            </a:lvl8pPr>
            <a:lvl9pPr marL="4114800" lvl="8" indent="-342900" algn="l">
              <a:spcBef>
                <a:spcPts val="360"/>
              </a:spcBef>
              <a:spcAft>
                <a:spcPts val="0"/>
              </a:spcAft>
              <a:buClr>
                <a:schemeClr val="lt1"/>
              </a:buClr>
              <a:buSzPts val="1800"/>
              <a:buChar char="•"/>
              <a:defRPr sz="1800"/>
            </a:lvl9pPr>
          </a:lstStyle>
          <a:p>
            <a:endParaRPr/>
          </a:p>
        </p:txBody>
      </p:sp>
      <p:sp>
        <p:nvSpPr>
          <p:cNvPr id="32" name="Google Shape;32;p5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33" name="Google Shape;33;p5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34" name="Google Shape;34;p5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alibri"/>
                <a:ea typeface="Calibri"/>
                <a:cs typeface="Calibri"/>
                <a:sym typeface="Calibri"/>
              </a:defRPr>
            </a:lvl1pPr>
            <a:lvl2pPr marL="0" marR="0" lvl="1" indent="0" algn="l" rtl="0">
              <a:spcBef>
                <a:spcPts val="0"/>
              </a:spcBef>
              <a:buNone/>
              <a:defRPr sz="1800">
                <a:solidFill>
                  <a:schemeClr val="lt1"/>
                </a:solidFill>
                <a:latin typeface="Calibri"/>
                <a:ea typeface="Calibri"/>
                <a:cs typeface="Calibri"/>
                <a:sym typeface="Calibri"/>
              </a:defRPr>
            </a:lvl2pPr>
            <a:lvl3pPr marL="0" marR="0" lvl="2" indent="0" algn="l" rtl="0">
              <a:spcBef>
                <a:spcPts val="0"/>
              </a:spcBef>
              <a:buNone/>
              <a:defRPr sz="1800">
                <a:solidFill>
                  <a:schemeClr val="lt1"/>
                </a:solidFill>
                <a:latin typeface="Calibri"/>
                <a:ea typeface="Calibri"/>
                <a:cs typeface="Calibri"/>
                <a:sym typeface="Calibri"/>
              </a:defRPr>
            </a:lvl3pPr>
            <a:lvl4pPr marL="0" marR="0" lvl="3" indent="0" algn="l" rtl="0">
              <a:spcBef>
                <a:spcPts val="0"/>
              </a:spcBef>
              <a:buNone/>
              <a:defRPr sz="1800">
                <a:solidFill>
                  <a:schemeClr val="lt1"/>
                </a:solidFill>
                <a:latin typeface="Calibri"/>
                <a:ea typeface="Calibri"/>
                <a:cs typeface="Calibri"/>
                <a:sym typeface="Calibri"/>
              </a:defRPr>
            </a:lvl4pPr>
            <a:lvl5pPr marL="0" marR="0" lvl="4" indent="0" algn="l" rtl="0">
              <a:spcBef>
                <a:spcPts val="0"/>
              </a:spcBef>
              <a:buNone/>
              <a:defRPr sz="1800">
                <a:solidFill>
                  <a:schemeClr val="lt1"/>
                </a:solidFill>
                <a:latin typeface="Calibri"/>
                <a:ea typeface="Calibri"/>
                <a:cs typeface="Calibri"/>
                <a:sym typeface="Calibri"/>
              </a:defRPr>
            </a:lvl5pPr>
            <a:lvl6pPr marL="0" marR="0" lvl="5" indent="0" algn="l" rtl="0">
              <a:spcBef>
                <a:spcPts val="0"/>
              </a:spcBef>
              <a:buNone/>
              <a:defRPr sz="1800">
                <a:solidFill>
                  <a:schemeClr val="lt1"/>
                </a:solidFill>
                <a:latin typeface="Calibri"/>
                <a:ea typeface="Calibri"/>
                <a:cs typeface="Calibri"/>
                <a:sym typeface="Calibri"/>
              </a:defRPr>
            </a:lvl6pPr>
            <a:lvl7pPr marL="0" marR="0" lvl="6" indent="0" algn="l" rtl="0">
              <a:spcBef>
                <a:spcPts val="0"/>
              </a:spcBef>
              <a:buNone/>
              <a:defRPr sz="1800">
                <a:solidFill>
                  <a:schemeClr val="lt1"/>
                </a:solidFill>
                <a:latin typeface="Calibri"/>
                <a:ea typeface="Calibri"/>
                <a:cs typeface="Calibri"/>
                <a:sym typeface="Calibri"/>
              </a:defRPr>
            </a:lvl7pPr>
            <a:lvl8pPr marL="0" marR="0" lvl="7" indent="0" algn="l" rtl="0">
              <a:spcBef>
                <a:spcPts val="0"/>
              </a:spcBef>
              <a:buNone/>
              <a:defRPr sz="1800">
                <a:solidFill>
                  <a:schemeClr val="lt1"/>
                </a:solidFill>
                <a:latin typeface="Calibri"/>
                <a:ea typeface="Calibri"/>
                <a:cs typeface="Calibri"/>
                <a:sym typeface="Calibri"/>
              </a:defRPr>
            </a:lvl8pPr>
            <a:lvl9pPr marL="0" marR="0" lvl="8" indent="0" algn="l" rtl="0">
              <a:spcBef>
                <a:spcPts val="0"/>
              </a:spcBef>
              <a:buNone/>
              <a:defRPr sz="1800">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5"/>
        <p:cNvGrpSpPr/>
        <p:nvPr/>
      </p:nvGrpSpPr>
      <p:grpSpPr>
        <a:xfrm>
          <a:off x="0" y="0"/>
          <a:ext cx="0" cy="0"/>
          <a:chOff x="0" y="0"/>
          <a:chExt cx="0" cy="0"/>
        </a:xfrm>
      </p:grpSpPr>
      <p:sp>
        <p:nvSpPr>
          <p:cNvPr id="36" name="Google Shape;36;p5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5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lt1"/>
              </a:buClr>
              <a:buSzPts val="2400"/>
              <a:buNone/>
              <a:defRPr sz="2400" b="1"/>
            </a:lvl1pPr>
            <a:lvl2pPr marL="914400" lvl="1" indent="-228600" algn="l">
              <a:spcBef>
                <a:spcPts val="400"/>
              </a:spcBef>
              <a:spcAft>
                <a:spcPts val="0"/>
              </a:spcAft>
              <a:buClr>
                <a:schemeClr val="lt1"/>
              </a:buClr>
              <a:buSzPts val="2000"/>
              <a:buNone/>
              <a:defRPr sz="2000" b="1"/>
            </a:lvl2pPr>
            <a:lvl3pPr marL="1371600" lvl="2" indent="-228600" algn="l">
              <a:spcBef>
                <a:spcPts val="360"/>
              </a:spcBef>
              <a:spcAft>
                <a:spcPts val="0"/>
              </a:spcAft>
              <a:buClr>
                <a:schemeClr val="lt1"/>
              </a:buClr>
              <a:buSzPts val="1800"/>
              <a:buNone/>
              <a:defRPr sz="1800" b="1"/>
            </a:lvl3pPr>
            <a:lvl4pPr marL="1828800" lvl="3" indent="-228600" algn="l">
              <a:spcBef>
                <a:spcPts val="320"/>
              </a:spcBef>
              <a:spcAft>
                <a:spcPts val="0"/>
              </a:spcAft>
              <a:buClr>
                <a:schemeClr val="lt1"/>
              </a:buClr>
              <a:buSzPts val="1600"/>
              <a:buNone/>
              <a:defRPr sz="1600" b="1"/>
            </a:lvl4pPr>
            <a:lvl5pPr marL="2286000" lvl="4" indent="-228600" algn="l">
              <a:spcBef>
                <a:spcPts val="320"/>
              </a:spcBef>
              <a:spcAft>
                <a:spcPts val="0"/>
              </a:spcAft>
              <a:buClr>
                <a:schemeClr val="lt1"/>
              </a:buClr>
              <a:buSzPts val="1600"/>
              <a:buNone/>
              <a:defRPr sz="1600" b="1"/>
            </a:lvl5pPr>
            <a:lvl6pPr marL="2743200" lvl="5" indent="-228600" algn="l">
              <a:spcBef>
                <a:spcPts val="320"/>
              </a:spcBef>
              <a:spcAft>
                <a:spcPts val="0"/>
              </a:spcAft>
              <a:buClr>
                <a:schemeClr val="lt1"/>
              </a:buClr>
              <a:buSzPts val="1600"/>
              <a:buNone/>
              <a:defRPr sz="1600" b="1"/>
            </a:lvl6pPr>
            <a:lvl7pPr marL="3200400" lvl="6" indent="-228600" algn="l">
              <a:spcBef>
                <a:spcPts val="320"/>
              </a:spcBef>
              <a:spcAft>
                <a:spcPts val="0"/>
              </a:spcAft>
              <a:buClr>
                <a:schemeClr val="lt1"/>
              </a:buClr>
              <a:buSzPts val="1600"/>
              <a:buNone/>
              <a:defRPr sz="1600" b="1"/>
            </a:lvl7pPr>
            <a:lvl8pPr marL="3657600" lvl="7" indent="-228600" algn="l">
              <a:spcBef>
                <a:spcPts val="320"/>
              </a:spcBef>
              <a:spcAft>
                <a:spcPts val="0"/>
              </a:spcAft>
              <a:buClr>
                <a:schemeClr val="lt1"/>
              </a:buClr>
              <a:buSzPts val="1600"/>
              <a:buNone/>
              <a:defRPr sz="1600" b="1"/>
            </a:lvl8pPr>
            <a:lvl9pPr marL="4114800" lvl="8" indent="-228600" algn="l">
              <a:spcBef>
                <a:spcPts val="320"/>
              </a:spcBef>
              <a:spcAft>
                <a:spcPts val="0"/>
              </a:spcAft>
              <a:buClr>
                <a:schemeClr val="lt1"/>
              </a:buClr>
              <a:buSzPts val="1600"/>
              <a:buNone/>
              <a:defRPr sz="1600" b="1"/>
            </a:lvl9pPr>
          </a:lstStyle>
          <a:p>
            <a:endParaRPr/>
          </a:p>
        </p:txBody>
      </p:sp>
      <p:sp>
        <p:nvSpPr>
          <p:cNvPr id="38" name="Google Shape;38;p5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lt1"/>
              </a:buClr>
              <a:buSzPts val="2400"/>
              <a:buChar char="•"/>
              <a:defRPr sz="2400"/>
            </a:lvl1pPr>
            <a:lvl2pPr marL="914400" lvl="1" indent="-355600" algn="l">
              <a:spcBef>
                <a:spcPts val="400"/>
              </a:spcBef>
              <a:spcAft>
                <a:spcPts val="0"/>
              </a:spcAft>
              <a:buClr>
                <a:schemeClr val="lt1"/>
              </a:buClr>
              <a:buSzPts val="2000"/>
              <a:buChar char="–"/>
              <a:defRPr sz="2000"/>
            </a:lvl2pPr>
            <a:lvl3pPr marL="1371600" lvl="2" indent="-342900" algn="l">
              <a:spcBef>
                <a:spcPts val="360"/>
              </a:spcBef>
              <a:spcAft>
                <a:spcPts val="0"/>
              </a:spcAft>
              <a:buClr>
                <a:schemeClr val="lt1"/>
              </a:buClr>
              <a:buSzPts val="1800"/>
              <a:buChar char="•"/>
              <a:defRPr sz="1800"/>
            </a:lvl3pPr>
            <a:lvl4pPr marL="1828800" lvl="3" indent="-330200" algn="l">
              <a:spcBef>
                <a:spcPts val="320"/>
              </a:spcBef>
              <a:spcAft>
                <a:spcPts val="0"/>
              </a:spcAft>
              <a:buClr>
                <a:schemeClr val="lt1"/>
              </a:buClr>
              <a:buSzPts val="1600"/>
              <a:buChar char="–"/>
              <a:defRPr sz="1600"/>
            </a:lvl4pPr>
            <a:lvl5pPr marL="2286000" lvl="4" indent="-330200" algn="l">
              <a:spcBef>
                <a:spcPts val="320"/>
              </a:spcBef>
              <a:spcAft>
                <a:spcPts val="0"/>
              </a:spcAft>
              <a:buClr>
                <a:schemeClr val="lt1"/>
              </a:buClr>
              <a:buSzPts val="1600"/>
              <a:buChar char="»"/>
              <a:defRPr sz="1600"/>
            </a:lvl5pPr>
            <a:lvl6pPr marL="2743200" lvl="5" indent="-330200" algn="l">
              <a:spcBef>
                <a:spcPts val="320"/>
              </a:spcBef>
              <a:spcAft>
                <a:spcPts val="0"/>
              </a:spcAft>
              <a:buClr>
                <a:schemeClr val="lt1"/>
              </a:buClr>
              <a:buSzPts val="1600"/>
              <a:buChar char="•"/>
              <a:defRPr sz="1600"/>
            </a:lvl6pPr>
            <a:lvl7pPr marL="3200400" lvl="6" indent="-330200" algn="l">
              <a:spcBef>
                <a:spcPts val="320"/>
              </a:spcBef>
              <a:spcAft>
                <a:spcPts val="0"/>
              </a:spcAft>
              <a:buClr>
                <a:schemeClr val="lt1"/>
              </a:buClr>
              <a:buSzPts val="1600"/>
              <a:buChar char="•"/>
              <a:defRPr sz="1600"/>
            </a:lvl7pPr>
            <a:lvl8pPr marL="3657600" lvl="7" indent="-330200" algn="l">
              <a:spcBef>
                <a:spcPts val="320"/>
              </a:spcBef>
              <a:spcAft>
                <a:spcPts val="0"/>
              </a:spcAft>
              <a:buClr>
                <a:schemeClr val="lt1"/>
              </a:buClr>
              <a:buSzPts val="1600"/>
              <a:buChar char="•"/>
              <a:defRPr sz="1600"/>
            </a:lvl8pPr>
            <a:lvl9pPr marL="4114800" lvl="8" indent="-330200" algn="l">
              <a:spcBef>
                <a:spcPts val="320"/>
              </a:spcBef>
              <a:spcAft>
                <a:spcPts val="0"/>
              </a:spcAft>
              <a:buClr>
                <a:schemeClr val="lt1"/>
              </a:buClr>
              <a:buSzPts val="1600"/>
              <a:buChar char="•"/>
              <a:defRPr sz="1600"/>
            </a:lvl9pPr>
          </a:lstStyle>
          <a:p>
            <a:endParaRPr/>
          </a:p>
        </p:txBody>
      </p:sp>
      <p:sp>
        <p:nvSpPr>
          <p:cNvPr id="39" name="Google Shape;39;p53"/>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lt1"/>
              </a:buClr>
              <a:buSzPts val="2400"/>
              <a:buNone/>
              <a:defRPr sz="2400" b="1"/>
            </a:lvl1pPr>
            <a:lvl2pPr marL="914400" lvl="1" indent="-228600" algn="l">
              <a:spcBef>
                <a:spcPts val="400"/>
              </a:spcBef>
              <a:spcAft>
                <a:spcPts val="0"/>
              </a:spcAft>
              <a:buClr>
                <a:schemeClr val="lt1"/>
              </a:buClr>
              <a:buSzPts val="2000"/>
              <a:buNone/>
              <a:defRPr sz="2000" b="1"/>
            </a:lvl2pPr>
            <a:lvl3pPr marL="1371600" lvl="2" indent="-228600" algn="l">
              <a:spcBef>
                <a:spcPts val="360"/>
              </a:spcBef>
              <a:spcAft>
                <a:spcPts val="0"/>
              </a:spcAft>
              <a:buClr>
                <a:schemeClr val="lt1"/>
              </a:buClr>
              <a:buSzPts val="1800"/>
              <a:buNone/>
              <a:defRPr sz="1800" b="1"/>
            </a:lvl3pPr>
            <a:lvl4pPr marL="1828800" lvl="3" indent="-228600" algn="l">
              <a:spcBef>
                <a:spcPts val="320"/>
              </a:spcBef>
              <a:spcAft>
                <a:spcPts val="0"/>
              </a:spcAft>
              <a:buClr>
                <a:schemeClr val="lt1"/>
              </a:buClr>
              <a:buSzPts val="1600"/>
              <a:buNone/>
              <a:defRPr sz="1600" b="1"/>
            </a:lvl4pPr>
            <a:lvl5pPr marL="2286000" lvl="4" indent="-228600" algn="l">
              <a:spcBef>
                <a:spcPts val="320"/>
              </a:spcBef>
              <a:spcAft>
                <a:spcPts val="0"/>
              </a:spcAft>
              <a:buClr>
                <a:schemeClr val="lt1"/>
              </a:buClr>
              <a:buSzPts val="1600"/>
              <a:buNone/>
              <a:defRPr sz="1600" b="1"/>
            </a:lvl5pPr>
            <a:lvl6pPr marL="2743200" lvl="5" indent="-228600" algn="l">
              <a:spcBef>
                <a:spcPts val="320"/>
              </a:spcBef>
              <a:spcAft>
                <a:spcPts val="0"/>
              </a:spcAft>
              <a:buClr>
                <a:schemeClr val="lt1"/>
              </a:buClr>
              <a:buSzPts val="1600"/>
              <a:buNone/>
              <a:defRPr sz="1600" b="1"/>
            </a:lvl6pPr>
            <a:lvl7pPr marL="3200400" lvl="6" indent="-228600" algn="l">
              <a:spcBef>
                <a:spcPts val="320"/>
              </a:spcBef>
              <a:spcAft>
                <a:spcPts val="0"/>
              </a:spcAft>
              <a:buClr>
                <a:schemeClr val="lt1"/>
              </a:buClr>
              <a:buSzPts val="1600"/>
              <a:buNone/>
              <a:defRPr sz="1600" b="1"/>
            </a:lvl7pPr>
            <a:lvl8pPr marL="3657600" lvl="7" indent="-228600" algn="l">
              <a:spcBef>
                <a:spcPts val="320"/>
              </a:spcBef>
              <a:spcAft>
                <a:spcPts val="0"/>
              </a:spcAft>
              <a:buClr>
                <a:schemeClr val="lt1"/>
              </a:buClr>
              <a:buSzPts val="1600"/>
              <a:buNone/>
              <a:defRPr sz="1600" b="1"/>
            </a:lvl8pPr>
            <a:lvl9pPr marL="4114800" lvl="8" indent="-228600" algn="l">
              <a:spcBef>
                <a:spcPts val="320"/>
              </a:spcBef>
              <a:spcAft>
                <a:spcPts val="0"/>
              </a:spcAft>
              <a:buClr>
                <a:schemeClr val="lt1"/>
              </a:buClr>
              <a:buSzPts val="1600"/>
              <a:buNone/>
              <a:defRPr sz="1600" b="1"/>
            </a:lvl9pPr>
          </a:lstStyle>
          <a:p>
            <a:endParaRPr/>
          </a:p>
        </p:txBody>
      </p:sp>
      <p:sp>
        <p:nvSpPr>
          <p:cNvPr id="40" name="Google Shape;40;p5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lt1"/>
              </a:buClr>
              <a:buSzPts val="2400"/>
              <a:buChar char="•"/>
              <a:defRPr sz="2400"/>
            </a:lvl1pPr>
            <a:lvl2pPr marL="914400" lvl="1" indent="-355600" algn="l">
              <a:spcBef>
                <a:spcPts val="400"/>
              </a:spcBef>
              <a:spcAft>
                <a:spcPts val="0"/>
              </a:spcAft>
              <a:buClr>
                <a:schemeClr val="lt1"/>
              </a:buClr>
              <a:buSzPts val="2000"/>
              <a:buChar char="–"/>
              <a:defRPr sz="2000"/>
            </a:lvl2pPr>
            <a:lvl3pPr marL="1371600" lvl="2" indent="-342900" algn="l">
              <a:spcBef>
                <a:spcPts val="360"/>
              </a:spcBef>
              <a:spcAft>
                <a:spcPts val="0"/>
              </a:spcAft>
              <a:buClr>
                <a:schemeClr val="lt1"/>
              </a:buClr>
              <a:buSzPts val="1800"/>
              <a:buChar char="•"/>
              <a:defRPr sz="1800"/>
            </a:lvl3pPr>
            <a:lvl4pPr marL="1828800" lvl="3" indent="-330200" algn="l">
              <a:spcBef>
                <a:spcPts val="320"/>
              </a:spcBef>
              <a:spcAft>
                <a:spcPts val="0"/>
              </a:spcAft>
              <a:buClr>
                <a:schemeClr val="lt1"/>
              </a:buClr>
              <a:buSzPts val="1600"/>
              <a:buChar char="–"/>
              <a:defRPr sz="1600"/>
            </a:lvl4pPr>
            <a:lvl5pPr marL="2286000" lvl="4" indent="-330200" algn="l">
              <a:spcBef>
                <a:spcPts val="320"/>
              </a:spcBef>
              <a:spcAft>
                <a:spcPts val="0"/>
              </a:spcAft>
              <a:buClr>
                <a:schemeClr val="lt1"/>
              </a:buClr>
              <a:buSzPts val="1600"/>
              <a:buChar char="»"/>
              <a:defRPr sz="1600"/>
            </a:lvl5pPr>
            <a:lvl6pPr marL="2743200" lvl="5" indent="-330200" algn="l">
              <a:spcBef>
                <a:spcPts val="320"/>
              </a:spcBef>
              <a:spcAft>
                <a:spcPts val="0"/>
              </a:spcAft>
              <a:buClr>
                <a:schemeClr val="lt1"/>
              </a:buClr>
              <a:buSzPts val="1600"/>
              <a:buChar char="•"/>
              <a:defRPr sz="1600"/>
            </a:lvl6pPr>
            <a:lvl7pPr marL="3200400" lvl="6" indent="-330200" algn="l">
              <a:spcBef>
                <a:spcPts val="320"/>
              </a:spcBef>
              <a:spcAft>
                <a:spcPts val="0"/>
              </a:spcAft>
              <a:buClr>
                <a:schemeClr val="lt1"/>
              </a:buClr>
              <a:buSzPts val="1600"/>
              <a:buChar char="•"/>
              <a:defRPr sz="1600"/>
            </a:lvl7pPr>
            <a:lvl8pPr marL="3657600" lvl="7" indent="-330200" algn="l">
              <a:spcBef>
                <a:spcPts val="320"/>
              </a:spcBef>
              <a:spcAft>
                <a:spcPts val="0"/>
              </a:spcAft>
              <a:buClr>
                <a:schemeClr val="lt1"/>
              </a:buClr>
              <a:buSzPts val="1600"/>
              <a:buChar char="•"/>
              <a:defRPr sz="1600"/>
            </a:lvl8pPr>
            <a:lvl9pPr marL="4114800" lvl="8" indent="-330200" algn="l">
              <a:spcBef>
                <a:spcPts val="320"/>
              </a:spcBef>
              <a:spcAft>
                <a:spcPts val="0"/>
              </a:spcAft>
              <a:buClr>
                <a:schemeClr val="lt1"/>
              </a:buClr>
              <a:buSzPts val="1600"/>
              <a:buChar char="•"/>
              <a:defRPr sz="1600"/>
            </a:lvl9pPr>
          </a:lstStyle>
          <a:p>
            <a:endParaRPr/>
          </a:p>
        </p:txBody>
      </p:sp>
      <p:sp>
        <p:nvSpPr>
          <p:cNvPr id="41" name="Google Shape;41;p53"/>
          <p:cNvSpPr txBox="1">
            <a:spLocks noGrp="1"/>
          </p:cNvSpPr>
          <p:nvPr>
            <p:ph type="sldNum" idx="12"/>
          </p:nvPr>
        </p:nvSpPr>
        <p:spPr>
          <a:xfrm>
            <a:off x="8556784" y="6333134"/>
            <a:ext cx="548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
        <p:cNvGrpSpPr/>
        <p:nvPr/>
      </p:nvGrpSpPr>
      <p:grpSpPr>
        <a:xfrm>
          <a:off x="0" y="0"/>
          <a:ext cx="0" cy="0"/>
          <a:chOff x="0" y="0"/>
          <a:chExt cx="0" cy="0"/>
        </a:xfrm>
      </p:grpSpPr>
      <p:sp>
        <p:nvSpPr>
          <p:cNvPr id="43" name="Google Shape;43;p5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54"/>
          <p:cNvSpPr txBox="1">
            <a:spLocks noGrp="1"/>
          </p:cNvSpPr>
          <p:nvPr>
            <p:ph type="sldNum" idx="12"/>
          </p:nvPr>
        </p:nvSpPr>
        <p:spPr>
          <a:xfrm>
            <a:off x="8556784" y="6333134"/>
            <a:ext cx="548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5"/>
        <p:cNvGrpSpPr/>
        <p:nvPr/>
      </p:nvGrpSpPr>
      <p:grpSpPr>
        <a:xfrm>
          <a:off x="0" y="0"/>
          <a:ext cx="0" cy="0"/>
          <a:chOff x="0" y="0"/>
          <a:chExt cx="0" cy="0"/>
        </a:xfrm>
      </p:grpSpPr>
      <p:sp>
        <p:nvSpPr>
          <p:cNvPr id="46" name="Google Shape;46;p55"/>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55"/>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lt1"/>
              </a:buClr>
              <a:buSzPts val="3200"/>
              <a:buChar char="•"/>
              <a:defRPr sz="3200"/>
            </a:lvl1pPr>
            <a:lvl2pPr marL="914400" lvl="1" indent="-406400" algn="l">
              <a:spcBef>
                <a:spcPts val="560"/>
              </a:spcBef>
              <a:spcAft>
                <a:spcPts val="0"/>
              </a:spcAft>
              <a:buClr>
                <a:schemeClr val="lt1"/>
              </a:buClr>
              <a:buSzPts val="2800"/>
              <a:buChar char="–"/>
              <a:defRPr sz="2800"/>
            </a:lvl2pPr>
            <a:lvl3pPr marL="1371600" lvl="2" indent="-381000" algn="l">
              <a:spcBef>
                <a:spcPts val="480"/>
              </a:spcBef>
              <a:spcAft>
                <a:spcPts val="0"/>
              </a:spcAft>
              <a:buClr>
                <a:schemeClr val="lt1"/>
              </a:buClr>
              <a:buSzPts val="2400"/>
              <a:buChar char="•"/>
              <a:defRPr sz="2400"/>
            </a:lvl3pPr>
            <a:lvl4pPr marL="1828800" lvl="3" indent="-355600" algn="l">
              <a:spcBef>
                <a:spcPts val="400"/>
              </a:spcBef>
              <a:spcAft>
                <a:spcPts val="0"/>
              </a:spcAft>
              <a:buClr>
                <a:schemeClr val="lt1"/>
              </a:buClr>
              <a:buSzPts val="2000"/>
              <a:buChar char="–"/>
              <a:defRPr sz="2000"/>
            </a:lvl4pPr>
            <a:lvl5pPr marL="2286000" lvl="4" indent="-355600" algn="l">
              <a:spcBef>
                <a:spcPts val="400"/>
              </a:spcBef>
              <a:spcAft>
                <a:spcPts val="0"/>
              </a:spcAft>
              <a:buClr>
                <a:schemeClr val="lt1"/>
              </a:buClr>
              <a:buSzPts val="2000"/>
              <a:buChar char="»"/>
              <a:defRPr sz="2000"/>
            </a:lvl5pPr>
            <a:lvl6pPr marL="2743200" lvl="5" indent="-355600" algn="l">
              <a:spcBef>
                <a:spcPts val="400"/>
              </a:spcBef>
              <a:spcAft>
                <a:spcPts val="0"/>
              </a:spcAft>
              <a:buClr>
                <a:schemeClr val="lt1"/>
              </a:buClr>
              <a:buSzPts val="2000"/>
              <a:buChar char="•"/>
              <a:defRPr sz="2000"/>
            </a:lvl6pPr>
            <a:lvl7pPr marL="3200400" lvl="6" indent="-355600" algn="l">
              <a:spcBef>
                <a:spcPts val="400"/>
              </a:spcBef>
              <a:spcAft>
                <a:spcPts val="0"/>
              </a:spcAft>
              <a:buClr>
                <a:schemeClr val="lt1"/>
              </a:buClr>
              <a:buSzPts val="2000"/>
              <a:buChar char="•"/>
              <a:defRPr sz="2000"/>
            </a:lvl7pPr>
            <a:lvl8pPr marL="3657600" lvl="7" indent="-355600" algn="l">
              <a:spcBef>
                <a:spcPts val="400"/>
              </a:spcBef>
              <a:spcAft>
                <a:spcPts val="0"/>
              </a:spcAft>
              <a:buClr>
                <a:schemeClr val="lt1"/>
              </a:buClr>
              <a:buSzPts val="2000"/>
              <a:buChar char="•"/>
              <a:defRPr sz="2000"/>
            </a:lvl8pPr>
            <a:lvl9pPr marL="4114800" lvl="8" indent="-355600" algn="l">
              <a:spcBef>
                <a:spcPts val="400"/>
              </a:spcBef>
              <a:spcAft>
                <a:spcPts val="0"/>
              </a:spcAft>
              <a:buClr>
                <a:schemeClr val="lt1"/>
              </a:buClr>
              <a:buSzPts val="2000"/>
              <a:buChar char="•"/>
              <a:defRPr sz="2000"/>
            </a:lvl9pPr>
          </a:lstStyle>
          <a:p>
            <a:endParaRPr/>
          </a:p>
        </p:txBody>
      </p:sp>
      <p:sp>
        <p:nvSpPr>
          <p:cNvPr id="48" name="Google Shape;48;p55"/>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lt1"/>
              </a:buClr>
              <a:buSzPts val="1400"/>
              <a:buNone/>
              <a:defRPr sz="1400"/>
            </a:lvl1pPr>
            <a:lvl2pPr marL="914400" lvl="1" indent="-228600" algn="l">
              <a:spcBef>
                <a:spcPts val="240"/>
              </a:spcBef>
              <a:spcAft>
                <a:spcPts val="0"/>
              </a:spcAft>
              <a:buClr>
                <a:schemeClr val="lt1"/>
              </a:buClr>
              <a:buSzPts val="1200"/>
              <a:buNone/>
              <a:defRPr sz="1200"/>
            </a:lvl2pPr>
            <a:lvl3pPr marL="1371600" lvl="2" indent="-228600" algn="l">
              <a:spcBef>
                <a:spcPts val="200"/>
              </a:spcBef>
              <a:spcAft>
                <a:spcPts val="0"/>
              </a:spcAft>
              <a:buClr>
                <a:schemeClr val="lt1"/>
              </a:buClr>
              <a:buSzPts val="1000"/>
              <a:buNone/>
              <a:defRPr sz="1000"/>
            </a:lvl3pPr>
            <a:lvl4pPr marL="1828800" lvl="3" indent="-228600" algn="l">
              <a:spcBef>
                <a:spcPts val="180"/>
              </a:spcBef>
              <a:spcAft>
                <a:spcPts val="0"/>
              </a:spcAft>
              <a:buClr>
                <a:schemeClr val="lt1"/>
              </a:buClr>
              <a:buSzPts val="900"/>
              <a:buNone/>
              <a:defRPr sz="900"/>
            </a:lvl4pPr>
            <a:lvl5pPr marL="2286000" lvl="4" indent="-228600" algn="l">
              <a:spcBef>
                <a:spcPts val="180"/>
              </a:spcBef>
              <a:spcAft>
                <a:spcPts val="0"/>
              </a:spcAft>
              <a:buClr>
                <a:schemeClr val="lt1"/>
              </a:buClr>
              <a:buSzPts val="900"/>
              <a:buNone/>
              <a:defRPr sz="900"/>
            </a:lvl5pPr>
            <a:lvl6pPr marL="2743200" lvl="5" indent="-228600" algn="l">
              <a:spcBef>
                <a:spcPts val="180"/>
              </a:spcBef>
              <a:spcAft>
                <a:spcPts val="0"/>
              </a:spcAft>
              <a:buClr>
                <a:schemeClr val="lt1"/>
              </a:buClr>
              <a:buSzPts val="900"/>
              <a:buNone/>
              <a:defRPr sz="900"/>
            </a:lvl6pPr>
            <a:lvl7pPr marL="3200400" lvl="6" indent="-228600" algn="l">
              <a:spcBef>
                <a:spcPts val="180"/>
              </a:spcBef>
              <a:spcAft>
                <a:spcPts val="0"/>
              </a:spcAft>
              <a:buClr>
                <a:schemeClr val="lt1"/>
              </a:buClr>
              <a:buSzPts val="900"/>
              <a:buNone/>
              <a:defRPr sz="900"/>
            </a:lvl7pPr>
            <a:lvl8pPr marL="3657600" lvl="7" indent="-228600" algn="l">
              <a:spcBef>
                <a:spcPts val="180"/>
              </a:spcBef>
              <a:spcAft>
                <a:spcPts val="0"/>
              </a:spcAft>
              <a:buClr>
                <a:schemeClr val="lt1"/>
              </a:buClr>
              <a:buSzPts val="900"/>
              <a:buNone/>
              <a:defRPr sz="900"/>
            </a:lvl8pPr>
            <a:lvl9pPr marL="4114800" lvl="8" indent="-228600" algn="l">
              <a:spcBef>
                <a:spcPts val="180"/>
              </a:spcBef>
              <a:spcAft>
                <a:spcPts val="0"/>
              </a:spcAft>
              <a:buClr>
                <a:schemeClr val="lt1"/>
              </a:buClr>
              <a:buSzPts val="900"/>
              <a:buNone/>
              <a:defRPr sz="900"/>
            </a:lvl9pPr>
          </a:lstStyle>
          <a:p>
            <a:endParaRPr/>
          </a:p>
        </p:txBody>
      </p:sp>
      <p:sp>
        <p:nvSpPr>
          <p:cNvPr id="49" name="Google Shape;49;p55"/>
          <p:cNvSpPr txBox="1">
            <a:spLocks noGrp="1"/>
          </p:cNvSpPr>
          <p:nvPr>
            <p:ph type="sldNum" idx="12"/>
          </p:nvPr>
        </p:nvSpPr>
        <p:spPr>
          <a:xfrm>
            <a:off x="8556784" y="6333134"/>
            <a:ext cx="548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0"/>
        <p:cNvGrpSpPr/>
        <p:nvPr/>
      </p:nvGrpSpPr>
      <p:grpSpPr>
        <a:xfrm>
          <a:off x="0" y="0"/>
          <a:ext cx="0" cy="0"/>
          <a:chOff x="0" y="0"/>
          <a:chExt cx="0" cy="0"/>
        </a:xfrm>
      </p:grpSpPr>
      <p:sp>
        <p:nvSpPr>
          <p:cNvPr id="51" name="Google Shape;51;p5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56"/>
          <p:cNvSpPr>
            <a:spLocks noGrp="1"/>
          </p:cNvSpPr>
          <p:nvPr>
            <p:ph type="pic" idx="2"/>
          </p:nvPr>
        </p:nvSpPr>
        <p:spPr>
          <a:xfrm>
            <a:off x="1792288" y="612775"/>
            <a:ext cx="5486400" cy="4114800"/>
          </a:xfrm>
          <a:prstGeom prst="rect">
            <a:avLst/>
          </a:prstGeom>
          <a:noFill/>
          <a:ln>
            <a:noFill/>
          </a:ln>
        </p:spPr>
      </p:sp>
      <p:sp>
        <p:nvSpPr>
          <p:cNvPr id="53" name="Google Shape;53;p5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lt1"/>
              </a:buClr>
              <a:buSzPts val="1400"/>
              <a:buNone/>
              <a:defRPr sz="1400"/>
            </a:lvl1pPr>
            <a:lvl2pPr marL="914400" lvl="1" indent="-228600" algn="l">
              <a:spcBef>
                <a:spcPts val="240"/>
              </a:spcBef>
              <a:spcAft>
                <a:spcPts val="0"/>
              </a:spcAft>
              <a:buClr>
                <a:schemeClr val="lt1"/>
              </a:buClr>
              <a:buSzPts val="1200"/>
              <a:buNone/>
              <a:defRPr sz="1200"/>
            </a:lvl2pPr>
            <a:lvl3pPr marL="1371600" lvl="2" indent="-228600" algn="l">
              <a:spcBef>
                <a:spcPts val="200"/>
              </a:spcBef>
              <a:spcAft>
                <a:spcPts val="0"/>
              </a:spcAft>
              <a:buClr>
                <a:schemeClr val="lt1"/>
              </a:buClr>
              <a:buSzPts val="1000"/>
              <a:buNone/>
              <a:defRPr sz="1000"/>
            </a:lvl3pPr>
            <a:lvl4pPr marL="1828800" lvl="3" indent="-228600" algn="l">
              <a:spcBef>
                <a:spcPts val="180"/>
              </a:spcBef>
              <a:spcAft>
                <a:spcPts val="0"/>
              </a:spcAft>
              <a:buClr>
                <a:schemeClr val="lt1"/>
              </a:buClr>
              <a:buSzPts val="900"/>
              <a:buNone/>
              <a:defRPr sz="900"/>
            </a:lvl4pPr>
            <a:lvl5pPr marL="2286000" lvl="4" indent="-228600" algn="l">
              <a:spcBef>
                <a:spcPts val="180"/>
              </a:spcBef>
              <a:spcAft>
                <a:spcPts val="0"/>
              </a:spcAft>
              <a:buClr>
                <a:schemeClr val="lt1"/>
              </a:buClr>
              <a:buSzPts val="900"/>
              <a:buNone/>
              <a:defRPr sz="900"/>
            </a:lvl5pPr>
            <a:lvl6pPr marL="2743200" lvl="5" indent="-228600" algn="l">
              <a:spcBef>
                <a:spcPts val="180"/>
              </a:spcBef>
              <a:spcAft>
                <a:spcPts val="0"/>
              </a:spcAft>
              <a:buClr>
                <a:schemeClr val="lt1"/>
              </a:buClr>
              <a:buSzPts val="900"/>
              <a:buNone/>
              <a:defRPr sz="900"/>
            </a:lvl6pPr>
            <a:lvl7pPr marL="3200400" lvl="6" indent="-228600" algn="l">
              <a:spcBef>
                <a:spcPts val="180"/>
              </a:spcBef>
              <a:spcAft>
                <a:spcPts val="0"/>
              </a:spcAft>
              <a:buClr>
                <a:schemeClr val="lt1"/>
              </a:buClr>
              <a:buSzPts val="900"/>
              <a:buNone/>
              <a:defRPr sz="900"/>
            </a:lvl7pPr>
            <a:lvl8pPr marL="3657600" lvl="7" indent="-228600" algn="l">
              <a:spcBef>
                <a:spcPts val="180"/>
              </a:spcBef>
              <a:spcAft>
                <a:spcPts val="0"/>
              </a:spcAft>
              <a:buClr>
                <a:schemeClr val="lt1"/>
              </a:buClr>
              <a:buSzPts val="900"/>
              <a:buNone/>
              <a:defRPr sz="900"/>
            </a:lvl8pPr>
            <a:lvl9pPr marL="4114800" lvl="8" indent="-228600" algn="l">
              <a:spcBef>
                <a:spcPts val="180"/>
              </a:spcBef>
              <a:spcAft>
                <a:spcPts val="0"/>
              </a:spcAft>
              <a:buClr>
                <a:schemeClr val="lt1"/>
              </a:buClr>
              <a:buSzPts val="900"/>
              <a:buNone/>
              <a:defRPr sz="900"/>
            </a:lvl9pPr>
          </a:lstStyle>
          <a:p>
            <a:endParaRPr/>
          </a:p>
        </p:txBody>
      </p:sp>
      <p:sp>
        <p:nvSpPr>
          <p:cNvPr id="54" name="Google Shape;54;p56"/>
          <p:cNvSpPr txBox="1">
            <a:spLocks noGrp="1"/>
          </p:cNvSpPr>
          <p:nvPr>
            <p:ph type="sldNum" idx="12"/>
          </p:nvPr>
        </p:nvSpPr>
        <p:spPr>
          <a:xfrm>
            <a:off x="8556784" y="6333134"/>
            <a:ext cx="548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5"/>
        <p:cNvGrpSpPr/>
        <p:nvPr/>
      </p:nvGrpSpPr>
      <p:grpSpPr>
        <a:xfrm>
          <a:off x="0" y="0"/>
          <a:ext cx="0" cy="0"/>
          <a:chOff x="0" y="0"/>
          <a:chExt cx="0" cy="0"/>
        </a:xfrm>
      </p:grpSpPr>
      <p:sp>
        <p:nvSpPr>
          <p:cNvPr id="56" name="Google Shape;56;p5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57"/>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58" name="Google Shape;58;p57"/>
          <p:cNvSpPr txBox="1">
            <a:spLocks noGrp="1"/>
          </p:cNvSpPr>
          <p:nvPr>
            <p:ph type="sldNum" idx="12"/>
          </p:nvPr>
        </p:nvSpPr>
        <p:spPr>
          <a:xfrm>
            <a:off x="8556784" y="6333134"/>
            <a:ext cx="548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B7C1EB"/>
            </a:gs>
            <a:gs pos="40000">
              <a:srgbClr val="ABB9E7"/>
            </a:gs>
            <a:gs pos="100000">
              <a:srgbClr val="00166F"/>
            </a:gs>
          </a:gsLst>
          <a:path path="circle">
            <a:fillToRect l="50000" t="50000" r="50000" b="50000"/>
          </a:path>
          <a:tileRect/>
        </a:gradFill>
        <a:effectLst/>
      </p:bgPr>
    </p:bg>
    <p:spTree>
      <p:nvGrpSpPr>
        <p:cNvPr id="1" name="Shape 9"/>
        <p:cNvGrpSpPr/>
        <p:nvPr/>
      </p:nvGrpSpPr>
      <p:grpSpPr>
        <a:xfrm>
          <a:off x="0" y="0"/>
          <a:ext cx="0" cy="0"/>
          <a:chOff x="0" y="0"/>
          <a:chExt cx="0" cy="0"/>
        </a:xfrm>
      </p:grpSpPr>
      <p:sp>
        <p:nvSpPr>
          <p:cNvPr id="10" name="Google Shape;10;p4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2" name="Google Shape;12;p47" descr="12340-3_ADHS_CorpID_PPT temp 4.3_V4_1.eps"/>
          <p:cNvPicPr preferRelativeResize="0"/>
          <p:nvPr/>
        </p:nvPicPr>
        <p:blipFill rotWithShape="1">
          <a:blip r:embed="rId12">
            <a:alphaModFix/>
          </a:blip>
          <a:srcRect/>
          <a:stretch/>
        </p:blipFill>
        <p:spPr>
          <a:xfrm>
            <a:off x="0" y="171823"/>
            <a:ext cx="9144000" cy="6858000"/>
          </a:xfrm>
          <a:prstGeom prst="rect">
            <a:avLst/>
          </a:prstGeom>
          <a:noFill/>
          <a:ln>
            <a:noFill/>
          </a:ln>
        </p:spPr>
      </p:pic>
      <p:sp>
        <p:nvSpPr>
          <p:cNvPr id="13" name="Google Shape;13;p47"/>
          <p:cNvSpPr txBox="1">
            <a:spLocks noGrp="1"/>
          </p:cNvSpPr>
          <p:nvPr>
            <p:ph type="sldNum" idx="12"/>
          </p:nvPr>
        </p:nvSpPr>
        <p:spPr>
          <a:xfrm>
            <a:off x="8556784" y="6333134"/>
            <a:ext cx="548700" cy="525000"/>
          </a:xfrm>
          <a:prstGeom prst="rect">
            <a:avLst/>
          </a:prstGeom>
          <a:noFill/>
          <a:ln>
            <a:noFill/>
          </a:ln>
        </p:spPr>
        <p:txBody>
          <a:bodyPr spcFirstLastPara="1" wrap="square" lIns="91425" tIns="91425" rIns="91425" bIns="91425" anchor="t" anchorCtr="0">
            <a:noAutofit/>
          </a:bodyPr>
          <a:lstStyle>
            <a:lvl1pPr lvl="0" algn="r">
              <a:buNone/>
              <a:defRPr sz="1300">
                <a:solidFill>
                  <a:schemeClr val="lt1"/>
                </a:solidFill>
                <a:latin typeface="Calibri"/>
                <a:ea typeface="Calibri"/>
                <a:cs typeface="Calibri"/>
                <a:sym typeface="Calibri"/>
              </a:defRPr>
            </a:lvl1pPr>
            <a:lvl2pPr lvl="1" algn="r">
              <a:buNone/>
              <a:defRPr sz="1300">
                <a:solidFill>
                  <a:schemeClr val="lt1"/>
                </a:solidFill>
                <a:latin typeface="Calibri"/>
                <a:ea typeface="Calibri"/>
                <a:cs typeface="Calibri"/>
                <a:sym typeface="Calibri"/>
              </a:defRPr>
            </a:lvl2pPr>
            <a:lvl3pPr lvl="2" algn="r">
              <a:buNone/>
              <a:defRPr sz="1300">
                <a:solidFill>
                  <a:schemeClr val="lt1"/>
                </a:solidFill>
                <a:latin typeface="Calibri"/>
                <a:ea typeface="Calibri"/>
                <a:cs typeface="Calibri"/>
                <a:sym typeface="Calibri"/>
              </a:defRPr>
            </a:lvl3pPr>
            <a:lvl4pPr lvl="3" algn="r">
              <a:buNone/>
              <a:defRPr sz="1300">
                <a:solidFill>
                  <a:schemeClr val="lt1"/>
                </a:solidFill>
                <a:latin typeface="Calibri"/>
                <a:ea typeface="Calibri"/>
                <a:cs typeface="Calibri"/>
                <a:sym typeface="Calibri"/>
              </a:defRPr>
            </a:lvl4pPr>
            <a:lvl5pPr lvl="4" algn="r">
              <a:buNone/>
              <a:defRPr sz="1300">
                <a:solidFill>
                  <a:schemeClr val="lt1"/>
                </a:solidFill>
                <a:latin typeface="Calibri"/>
                <a:ea typeface="Calibri"/>
                <a:cs typeface="Calibri"/>
                <a:sym typeface="Calibri"/>
              </a:defRPr>
            </a:lvl5pPr>
            <a:lvl6pPr lvl="5" algn="r">
              <a:buNone/>
              <a:defRPr sz="1300">
                <a:solidFill>
                  <a:schemeClr val="lt1"/>
                </a:solidFill>
                <a:latin typeface="Calibri"/>
                <a:ea typeface="Calibri"/>
                <a:cs typeface="Calibri"/>
                <a:sym typeface="Calibri"/>
              </a:defRPr>
            </a:lvl6pPr>
            <a:lvl7pPr lvl="6" algn="r">
              <a:buNone/>
              <a:defRPr sz="1300">
                <a:solidFill>
                  <a:schemeClr val="lt1"/>
                </a:solidFill>
                <a:latin typeface="Calibri"/>
                <a:ea typeface="Calibri"/>
                <a:cs typeface="Calibri"/>
                <a:sym typeface="Calibri"/>
              </a:defRPr>
            </a:lvl7pPr>
            <a:lvl8pPr lvl="7" algn="r">
              <a:buNone/>
              <a:defRPr sz="1300">
                <a:solidFill>
                  <a:schemeClr val="lt1"/>
                </a:solidFill>
                <a:latin typeface="Calibri"/>
                <a:ea typeface="Calibri"/>
                <a:cs typeface="Calibri"/>
                <a:sym typeface="Calibri"/>
              </a:defRPr>
            </a:lvl8pPr>
            <a:lvl9pPr lvl="8" algn="r">
              <a:buNone/>
              <a:defRPr sz="13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hyperlink" Target="mailto:presentersemail@adhs.gov" TargetMode="External"/><Relationship Id="rId5" Type="http://schemas.openxmlformats.org/officeDocument/2006/relationships/image" Target="../media/image1.png"/><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hyperlink" Target="https://www.cdc.gov/sepsis/what-is-sepsis.html#:~:text=Sepsis%20is%20the%20body's%20extreme,patient%20goes%20to%20the%20hospital."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45"/>
          <p:cNvSpPr txBox="1"/>
          <p:nvPr/>
        </p:nvSpPr>
        <p:spPr>
          <a:xfrm>
            <a:off x="0" y="431880"/>
            <a:ext cx="9144000" cy="241283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4400"/>
              <a:buFont typeface="Calibri"/>
              <a:buNone/>
            </a:pPr>
            <a:r>
              <a:rPr lang="en-US" sz="4400">
                <a:solidFill>
                  <a:schemeClr val="lt1"/>
                </a:solidFill>
                <a:latin typeface="Calibri"/>
                <a:ea typeface="Calibri"/>
                <a:cs typeface="Calibri"/>
                <a:sym typeface="Calibri"/>
              </a:rPr>
              <a:t>Identification and Management of Sepsis in the Prehospital Environment</a:t>
            </a:r>
            <a:endParaRPr/>
          </a:p>
        </p:txBody>
      </p:sp>
      <p:pic>
        <p:nvPicPr>
          <p:cNvPr id="417" name="Google Shape;417;p45" descr="Image"/>
          <p:cNvPicPr preferRelativeResize="0"/>
          <p:nvPr/>
        </p:nvPicPr>
        <p:blipFill rotWithShape="1">
          <a:blip r:embed="rId3">
            <a:alphaModFix/>
          </a:blip>
          <a:srcRect/>
          <a:stretch/>
        </p:blipFill>
        <p:spPr>
          <a:xfrm>
            <a:off x="3024533" y="2138234"/>
            <a:ext cx="2997200" cy="2984501"/>
          </a:xfrm>
          <a:prstGeom prst="rect">
            <a:avLst/>
          </a:prstGeom>
          <a:noFill/>
          <a:ln>
            <a:noFill/>
          </a:ln>
        </p:spPr>
      </p:pic>
      <p:sp>
        <p:nvSpPr>
          <p:cNvPr id="418" name="Google Shape;418;p45"/>
          <p:cNvSpPr txBox="1">
            <a:spLocks noGrp="1"/>
          </p:cNvSpPr>
          <p:nvPr>
            <p:ph type="sldNum" idx="12"/>
          </p:nvPr>
        </p:nvSpPr>
        <p:spPr>
          <a:xfrm>
            <a:off x="8556784" y="6333134"/>
            <a:ext cx="548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1"/>
          <p:cNvSpPr txBox="1"/>
          <p:nvPr/>
        </p:nvSpPr>
        <p:spPr>
          <a:xfrm>
            <a:off x="682921" y="0"/>
            <a:ext cx="7766613" cy="9015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5400"/>
              <a:buFont typeface="Calibri"/>
              <a:buNone/>
            </a:pPr>
            <a:r>
              <a:rPr lang="en-US" sz="5400" b="0" i="0" u="none" strike="noStrike" cap="none">
                <a:solidFill>
                  <a:schemeClr val="lt1"/>
                </a:solidFill>
                <a:latin typeface="Calibri"/>
                <a:ea typeface="Calibri"/>
                <a:cs typeface="Calibri"/>
                <a:sym typeface="Calibri"/>
              </a:rPr>
              <a:t>Pathophysiology of Sepsis</a:t>
            </a:r>
            <a:endParaRPr/>
          </a:p>
        </p:txBody>
      </p:sp>
      <p:sp>
        <p:nvSpPr>
          <p:cNvPr id="134" name="Google Shape;134;p11"/>
          <p:cNvSpPr txBox="1"/>
          <p:nvPr/>
        </p:nvSpPr>
        <p:spPr>
          <a:xfrm>
            <a:off x="300952" y="1192192"/>
            <a:ext cx="8310622" cy="4097436"/>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1"/>
              </a:buClr>
              <a:buSzPts val="3200"/>
              <a:buFont typeface="Arial"/>
              <a:buChar char="•"/>
            </a:pPr>
            <a:r>
              <a:rPr lang="en-US" sz="3200" b="0" i="0" u="none" strike="noStrike" cap="none">
                <a:solidFill>
                  <a:schemeClr val="lt1"/>
                </a:solidFill>
                <a:latin typeface="Calibri"/>
                <a:ea typeface="Calibri"/>
                <a:cs typeface="Calibri"/>
                <a:sym typeface="Calibri"/>
              </a:rPr>
              <a:t>Uncontrolled, exaggerated immune response</a:t>
            </a:r>
            <a:endParaRPr/>
          </a:p>
          <a:p>
            <a:pPr marL="342900" marR="0" lvl="0" indent="-342900" algn="l" rtl="0">
              <a:spcBef>
                <a:spcPts val="640"/>
              </a:spcBef>
              <a:spcAft>
                <a:spcPts val="0"/>
              </a:spcAft>
              <a:buClr>
                <a:schemeClr val="lt1"/>
              </a:buClr>
              <a:buSzPts val="3200"/>
              <a:buFont typeface="Arial"/>
              <a:buChar char="•"/>
            </a:pPr>
            <a:r>
              <a:rPr lang="en-US" sz="3200" b="0" i="0" u="none" strike="noStrike" cap="none">
                <a:solidFill>
                  <a:schemeClr val="lt1"/>
                </a:solidFill>
                <a:latin typeface="Calibri"/>
                <a:ea typeface="Calibri"/>
                <a:cs typeface="Calibri"/>
                <a:sym typeface="Calibri"/>
              </a:rPr>
              <a:t>Endothelium damage, cell mediator activation, disruption of coagulation system homeostasis</a:t>
            </a:r>
            <a:endParaRPr/>
          </a:p>
          <a:p>
            <a:pPr marL="342900" marR="0" lvl="0" indent="-342900" algn="l" rtl="0">
              <a:spcBef>
                <a:spcPts val="640"/>
              </a:spcBef>
              <a:spcAft>
                <a:spcPts val="0"/>
              </a:spcAft>
              <a:buClr>
                <a:schemeClr val="lt1"/>
              </a:buClr>
              <a:buSzPts val="3200"/>
              <a:buFont typeface="Arial"/>
              <a:buChar char="•"/>
            </a:pPr>
            <a:r>
              <a:rPr lang="en-US" sz="3200" b="0" i="0" u="none" strike="noStrike" cap="none">
                <a:solidFill>
                  <a:schemeClr val="lt1"/>
                </a:solidFill>
                <a:latin typeface="Calibri"/>
                <a:ea typeface="Calibri"/>
                <a:cs typeface="Calibri"/>
                <a:sym typeface="Calibri"/>
              </a:rPr>
              <a:t>Vasodilation and capillary permeability</a:t>
            </a:r>
            <a:endParaRPr/>
          </a:p>
          <a:p>
            <a:pPr marL="342900" marR="0" lvl="0" indent="-342900" algn="l" rtl="0">
              <a:spcBef>
                <a:spcPts val="640"/>
              </a:spcBef>
              <a:spcAft>
                <a:spcPts val="0"/>
              </a:spcAft>
              <a:buClr>
                <a:schemeClr val="lt1"/>
              </a:buClr>
              <a:buSzPts val="3200"/>
              <a:buFont typeface="Arial"/>
              <a:buChar char="•"/>
            </a:pPr>
            <a:r>
              <a:rPr lang="en-US" sz="3200" b="0" i="0" u="none" strike="noStrike" cap="none">
                <a:solidFill>
                  <a:schemeClr val="lt1"/>
                </a:solidFill>
                <a:latin typeface="Calibri"/>
                <a:ea typeface="Calibri"/>
                <a:cs typeface="Calibri"/>
                <a:sym typeface="Calibri"/>
              </a:rPr>
              <a:t>Systemic inflammatory response</a:t>
            </a:r>
            <a:endParaRPr/>
          </a:p>
          <a:p>
            <a:pPr marL="342900" marR="0" lvl="0" indent="-342900" algn="l" rtl="0">
              <a:spcBef>
                <a:spcPts val="640"/>
              </a:spcBef>
              <a:spcAft>
                <a:spcPts val="0"/>
              </a:spcAft>
              <a:buClr>
                <a:schemeClr val="lt1"/>
              </a:buClr>
              <a:buSzPts val="3200"/>
              <a:buFont typeface="Arial"/>
              <a:buChar char="•"/>
            </a:pPr>
            <a:r>
              <a:rPr lang="en-US" sz="3200" b="0" i="0" u="none" strike="noStrike" cap="none">
                <a:solidFill>
                  <a:schemeClr val="lt1"/>
                </a:solidFill>
                <a:latin typeface="Calibri"/>
                <a:ea typeface="Calibri"/>
                <a:cs typeface="Calibri"/>
                <a:sym typeface="Calibri"/>
              </a:rPr>
              <a:t>End-organ damage, death</a:t>
            </a:r>
            <a:endParaRPr/>
          </a:p>
        </p:txBody>
      </p:sp>
      <p:pic>
        <p:nvPicPr>
          <p:cNvPr id="135" name="Google Shape;135;p11" descr="Image"/>
          <p:cNvPicPr preferRelativeResize="0"/>
          <p:nvPr/>
        </p:nvPicPr>
        <p:blipFill rotWithShape="1">
          <a:blip r:embed="rId3">
            <a:alphaModFix/>
          </a:blip>
          <a:srcRect/>
          <a:stretch/>
        </p:blipFill>
        <p:spPr>
          <a:xfrm>
            <a:off x="6420254" y="3602478"/>
            <a:ext cx="2451371" cy="1687150"/>
          </a:xfrm>
          <a:prstGeom prst="rect">
            <a:avLst/>
          </a:prstGeom>
          <a:noFill/>
          <a:ln>
            <a:noFill/>
          </a:ln>
        </p:spPr>
      </p:pic>
      <p:sp>
        <p:nvSpPr>
          <p:cNvPr id="136" name="Google Shape;136;p11"/>
          <p:cNvSpPr txBox="1">
            <a:spLocks noGrp="1"/>
          </p:cNvSpPr>
          <p:nvPr>
            <p:ph type="sldNum" idx="12"/>
          </p:nvPr>
        </p:nvSpPr>
        <p:spPr>
          <a:xfrm>
            <a:off x="8556784" y="6333134"/>
            <a:ext cx="548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2"/>
          <p:cNvSpPr txBox="1"/>
          <p:nvPr/>
        </p:nvSpPr>
        <p:spPr>
          <a:xfrm>
            <a:off x="2407534" y="520861"/>
            <a:ext cx="32409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nvGrpSpPr>
          <p:cNvPr id="143" name="Google Shape;143;p12"/>
          <p:cNvGrpSpPr/>
          <p:nvPr/>
        </p:nvGrpSpPr>
        <p:grpSpPr>
          <a:xfrm>
            <a:off x="2060294" y="819346"/>
            <a:ext cx="5289630" cy="4366112"/>
            <a:chOff x="0" y="0"/>
            <a:chExt cx="7028449" cy="5475906"/>
          </a:xfrm>
        </p:grpSpPr>
        <p:pic>
          <p:nvPicPr>
            <p:cNvPr id="144" name="Google Shape;144;p12" descr="Screen Shot 2016-03-12 at 10.38.18 AM.png"/>
            <p:cNvPicPr preferRelativeResize="0"/>
            <p:nvPr/>
          </p:nvPicPr>
          <p:blipFill rotWithShape="1">
            <a:blip r:embed="rId3">
              <a:alphaModFix/>
            </a:blip>
            <a:srcRect/>
            <a:stretch/>
          </p:blipFill>
          <p:spPr>
            <a:xfrm>
              <a:off x="88900" y="50800"/>
              <a:ext cx="6850649" cy="5247306"/>
            </a:xfrm>
            <a:prstGeom prst="rect">
              <a:avLst/>
            </a:prstGeom>
            <a:noFill/>
            <a:ln>
              <a:noFill/>
            </a:ln>
          </p:spPr>
        </p:pic>
        <p:pic>
          <p:nvPicPr>
            <p:cNvPr id="145" name="Google Shape;145;p12" descr="Screen Shot 2016-03-12 at 10.38.18 AM.png"/>
            <p:cNvPicPr preferRelativeResize="0"/>
            <p:nvPr/>
          </p:nvPicPr>
          <p:blipFill rotWithShape="1">
            <a:blip r:embed="rId4">
              <a:alphaModFix/>
            </a:blip>
            <a:srcRect/>
            <a:stretch/>
          </p:blipFill>
          <p:spPr>
            <a:xfrm>
              <a:off x="0" y="0"/>
              <a:ext cx="7028449" cy="5475906"/>
            </a:xfrm>
            <a:prstGeom prst="rect">
              <a:avLst/>
            </a:prstGeom>
            <a:noFill/>
            <a:ln>
              <a:noFill/>
            </a:ln>
          </p:spPr>
        </p:pic>
      </p:grpSp>
      <p:sp>
        <p:nvSpPr>
          <p:cNvPr id="146" name="Google Shape;146;p12"/>
          <p:cNvSpPr txBox="1">
            <a:spLocks noGrp="1"/>
          </p:cNvSpPr>
          <p:nvPr>
            <p:ph type="sldNum" idx="12"/>
          </p:nvPr>
        </p:nvSpPr>
        <p:spPr>
          <a:xfrm>
            <a:off x="8556784" y="6333134"/>
            <a:ext cx="548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3"/>
          <p:cNvSpPr txBox="1"/>
          <p:nvPr/>
        </p:nvSpPr>
        <p:spPr>
          <a:xfrm>
            <a:off x="1079818" y="1275"/>
            <a:ext cx="6941434" cy="78579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4400"/>
              <a:buFont typeface="Calibri"/>
              <a:buNone/>
            </a:pPr>
            <a:r>
              <a:rPr lang="en-US" sz="4400">
                <a:solidFill>
                  <a:schemeClr val="lt1"/>
                </a:solidFill>
                <a:latin typeface="Calibri"/>
                <a:ea typeface="Calibri"/>
                <a:cs typeface="Calibri"/>
                <a:sym typeface="Calibri"/>
              </a:rPr>
              <a:t>SIRS</a:t>
            </a:r>
            <a:endParaRPr/>
          </a:p>
        </p:txBody>
      </p:sp>
      <p:sp>
        <p:nvSpPr>
          <p:cNvPr id="153" name="Google Shape;153;p13"/>
          <p:cNvSpPr txBox="1"/>
          <p:nvPr/>
        </p:nvSpPr>
        <p:spPr>
          <a:xfrm>
            <a:off x="443201" y="1178637"/>
            <a:ext cx="7728526" cy="4122568"/>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1"/>
              </a:buClr>
              <a:buSzPts val="3000"/>
              <a:buFont typeface="Arial"/>
              <a:buChar char="•"/>
            </a:pPr>
            <a:r>
              <a:rPr lang="en-US" sz="3000">
                <a:solidFill>
                  <a:schemeClr val="lt1"/>
                </a:solidFill>
                <a:latin typeface="Calibri"/>
                <a:ea typeface="Calibri"/>
                <a:cs typeface="Calibri"/>
                <a:sym typeface="Calibri"/>
              </a:rPr>
              <a:t>Systemic Inflammatory Response Syndrome</a:t>
            </a:r>
            <a:endParaRPr/>
          </a:p>
          <a:p>
            <a:pPr marL="742950" marR="0" lvl="1" indent="-285750" algn="l" rtl="0">
              <a:spcBef>
                <a:spcPts val="1800"/>
              </a:spcBef>
              <a:spcAft>
                <a:spcPts val="0"/>
              </a:spcAft>
              <a:buClr>
                <a:schemeClr val="lt1"/>
              </a:buClr>
              <a:buSzPts val="3000"/>
              <a:buFont typeface="Arial"/>
              <a:buChar char="–"/>
            </a:pPr>
            <a:r>
              <a:rPr lang="en-US" sz="3000" b="0" i="0" u="none" strike="noStrike" cap="none">
                <a:solidFill>
                  <a:schemeClr val="lt1"/>
                </a:solidFill>
                <a:latin typeface="Calibri"/>
                <a:ea typeface="Calibri"/>
                <a:cs typeface="Calibri"/>
                <a:sym typeface="Calibri"/>
              </a:rPr>
              <a:t>A constellation of abnormal signs</a:t>
            </a:r>
            <a:endParaRPr/>
          </a:p>
          <a:p>
            <a:pPr marL="742950" marR="0" lvl="1" indent="-285750" algn="l" rtl="0">
              <a:spcBef>
                <a:spcPts val="1800"/>
              </a:spcBef>
              <a:spcAft>
                <a:spcPts val="0"/>
              </a:spcAft>
              <a:buClr>
                <a:schemeClr val="lt1"/>
              </a:buClr>
              <a:buSzPts val="3000"/>
              <a:buFont typeface="Arial"/>
              <a:buChar char="–"/>
            </a:pPr>
            <a:r>
              <a:rPr lang="en-US" sz="3000" b="0" i="0" u="none" strike="noStrike" cap="none">
                <a:solidFill>
                  <a:schemeClr val="lt1"/>
                </a:solidFill>
                <a:latin typeface="Calibri"/>
                <a:ea typeface="Calibri"/>
                <a:cs typeface="Calibri"/>
                <a:sym typeface="Calibri"/>
              </a:rPr>
              <a:t>Many triggers, infection is most common</a:t>
            </a:r>
            <a:endParaRPr/>
          </a:p>
          <a:p>
            <a:pPr marL="742950" marR="0" lvl="1" indent="-285750" algn="l" rtl="0">
              <a:spcBef>
                <a:spcPts val="1800"/>
              </a:spcBef>
              <a:spcAft>
                <a:spcPts val="0"/>
              </a:spcAft>
              <a:buClr>
                <a:schemeClr val="lt1"/>
              </a:buClr>
              <a:buSzPts val="3000"/>
              <a:buFont typeface="Arial"/>
              <a:buChar char="–"/>
            </a:pPr>
            <a:r>
              <a:rPr lang="en-US" sz="3000" b="0" i="0" u="none" strike="noStrike" cap="none">
                <a:solidFill>
                  <a:schemeClr val="lt1"/>
                </a:solidFill>
                <a:latin typeface="Calibri"/>
                <a:ea typeface="Calibri"/>
                <a:cs typeface="Calibri"/>
                <a:sym typeface="Calibri"/>
              </a:rPr>
              <a:t>EMS uses a version of SIRS that doesn’t rely on blood test results (WBC count, ABG)</a:t>
            </a:r>
            <a:endParaRPr/>
          </a:p>
          <a:p>
            <a:pPr marL="742950" marR="0" lvl="1" indent="-285750" algn="l" rtl="0">
              <a:spcBef>
                <a:spcPts val="1800"/>
              </a:spcBef>
              <a:spcAft>
                <a:spcPts val="0"/>
              </a:spcAft>
              <a:buClr>
                <a:schemeClr val="lt1"/>
              </a:buClr>
              <a:buSzPts val="3000"/>
              <a:buFont typeface="Arial"/>
              <a:buChar char="–"/>
            </a:pPr>
            <a:r>
              <a:rPr lang="en-US" sz="3000" b="0" i="0" u="none" strike="noStrike" cap="none">
                <a:solidFill>
                  <a:schemeClr val="lt1"/>
                </a:solidFill>
                <a:latin typeface="Calibri"/>
                <a:ea typeface="Calibri"/>
                <a:cs typeface="Calibri"/>
                <a:sym typeface="Calibri"/>
              </a:rPr>
              <a:t>Temp, HR, RR, glucose, mental status</a:t>
            </a:r>
            <a:endParaRPr/>
          </a:p>
        </p:txBody>
      </p:sp>
      <p:sp>
        <p:nvSpPr>
          <p:cNvPr id="154" name="Google Shape;154;p13"/>
          <p:cNvSpPr txBox="1">
            <a:spLocks noGrp="1"/>
          </p:cNvSpPr>
          <p:nvPr>
            <p:ph type="sldNum" idx="12"/>
          </p:nvPr>
        </p:nvSpPr>
        <p:spPr>
          <a:xfrm>
            <a:off x="8556784" y="6333134"/>
            <a:ext cx="548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4"/>
          <p:cNvSpPr txBox="1"/>
          <p:nvPr/>
        </p:nvSpPr>
        <p:spPr>
          <a:xfrm>
            <a:off x="763929" y="162050"/>
            <a:ext cx="7607622" cy="119090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4400"/>
              <a:buFont typeface="Calibri"/>
              <a:buNone/>
            </a:pPr>
            <a:r>
              <a:rPr lang="en-US" sz="4400">
                <a:solidFill>
                  <a:schemeClr val="lt1"/>
                </a:solidFill>
                <a:latin typeface="Calibri"/>
                <a:ea typeface="Calibri"/>
                <a:cs typeface="Calibri"/>
                <a:sym typeface="Calibri"/>
              </a:rPr>
              <a:t>Risk Factors for Sepsis</a:t>
            </a:r>
            <a:endParaRPr/>
          </a:p>
        </p:txBody>
      </p:sp>
      <p:sp>
        <p:nvSpPr>
          <p:cNvPr id="160" name="Google Shape;160;p14"/>
          <p:cNvSpPr txBox="1"/>
          <p:nvPr/>
        </p:nvSpPr>
        <p:spPr>
          <a:xfrm>
            <a:off x="582100" y="1094293"/>
            <a:ext cx="8052604" cy="427472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1"/>
              </a:buClr>
              <a:buSzPts val="3200"/>
              <a:buFont typeface="Arial"/>
              <a:buChar char="•"/>
            </a:pPr>
            <a:r>
              <a:rPr lang="en-US" sz="3200">
                <a:solidFill>
                  <a:schemeClr val="lt1"/>
                </a:solidFill>
                <a:latin typeface="Calibri"/>
                <a:ea typeface="Calibri"/>
                <a:cs typeface="Calibri"/>
                <a:sym typeface="Calibri"/>
              </a:rPr>
              <a:t>Extremes of age (old and young)</a:t>
            </a:r>
            <a:endParaRPr/>
          </a:p>
          <a:p>
            <a:pPr marL="742950" marR="0" lvl="1" indent="-285750" algn="l" rtl="0">
              <a:spcBef>
                <a:spcPts val="560"/>
              </a:spcBef>
              <a:spcAft>
                <a:spcPts val="0"/>
              </a:spcAft>
              <a:buClr>
                <a:schemeClr val="lt1"/>
              </a:buClr>
              <a:buSzPts val="2800"/>
              <a:buFont typeface="Arial"/>
              <a:buChar char="–"/>
            </a:pPr>
            <a:r>
              <a:rPr lang="en-US" sz="2800" b="0" i="0" u="none" strike="noStrike" cap="none">
                <a:solidFill>
                  <a:schemeClr val="lt1"/>
                </a:solidFill>
                <a:latin typeface="Calibri"/>
                <a:ea typeface="Calibri"/>
                <a:cs typeface="Calibri"/>
                <a:sym typeface="Calibri"/>
              </a:rPr>
              <a:t>Can’t communicate, need careful assessment</a:t>
            </a:r>
            <a:endParaRPr/>
          </a:p>
          <a:p>
            <a:pPr marL="742950" marR="0" lvl="1" indent="-285750" algn="l" rtl="0">
              <a:spcBef>
                <a:spcPts val="560"/>
              </a:spcBef>
              <a:spcAft>
                <a:spcPts val="0"/>
              </a:spcAft>
              <a:buClr>
                <a:schemeClr val="lt1"/>
              </a:buClr>
              <a:buSzPts val="2800"/>
              <a:buFont typeface="Arial"/>
              <a:buChar char="–"/>
            </a:pPr>
            <a:r>
              <a:rPr lang="en-US" sz="2800" b="0" i="0" u="none" strike="noStrike" cap="none">
                <a:solidFill>
                  <a:schemeClr val="lt1"/>
                </a:solidFill>
                <a:latin typeface="Calibri"/>
                <a:ea typeface="Calibri"/>
                <a:cs typeface="Calibri"/>
                <a:sym typeface="Calibri"/>
              </a:rPr>
              <a:t>Patients with developmental delay</a:t>
            </a:r>
            <a:endParaRPr/>
          </a:p>
          <a:p>
            <a:pPr marL="742950" marR="0" lvl="1" indent="-285750" algn="l" rtl="0">
              <a:spcBef>
                <a:spcPts val="560"/>
              </a:spcBef>
              <a:spcAft>
                <a:spcPts val="0"/>
              </a:spcAft>
              <a:buClr>
                <a:schemeClr val="lt1"/>
              </a:buClr>
              <a:buSzPts val="2800"/>
              <a:buFont typeface="Arial"/>
              <a:buChar char="–"/>
            </a:pPr>
            <a:r>
              <a:rPr lang="en-US" sz="2800" b="0" i="0" u="none" strike="noStrike" cap="none">
                <a:solidFill>
                  <a:schemeClr val="lt1"/>
                </a:solidFill>
                <a:latin typeface="Calibri"/>
                <a:ea typeface="Calibri"/>
                <a:cs typeface="Calibri"/>
                <a:sym typeface="Calibri"/>
              </a:rPr>
              <a:t>Cerebral Palsy</a:t>
            </a:r>
            <a:endParaRPr/>
          </a:p>
          <a:p>
            <a:pPr marL="342900" marR="0" lvl="0" indent="-342900" algn="l" rtl="0">
              <a:spcBef>
                <a:spcPts val="640"/>
              </a:spcBef>
              <a:spcAft>
                <a:spcPts val="0"/>
              </a:spcAft>
              <a:buClr>
                <a:schemeClr val="lt1"/>
              </a:buClr>
              <a:buSzPts val="3200"/>
              <a:buFont typeface="Arial"/>
              <a:buChar char="•"/>
            </a:pPr>
            <a:r>
              <a:rPr lang="en-US" sz="3200">
                <a:solidFill>
                  <a:schemeClr val="lt1"/>
                </a:solidFill>
                <a:latin typeface="Calibri"/>
                <a:ea typeface="Calibri"/>
                <a:cs typeface="Calibri"/>
                <a:sym typeface="Calibri"/>
              </a:rPr>
              <a:t>Recent surgery, invasive procedure, illness, childbirth/pregnancy termination/miscarriage</a:t>
            </a:r>
            <a:endParaRPr/>
          </a:p>
          <a:p>
            <a:pPr marL="342900" marR="0" lvl="0" indent="-342900" algn="l" rtl="0">
              <a:spcBef>
                <a:spcPts val="640"/>
              </a:spcBef>
              <a:spcAft>
                <a:spcPts val="0"/>
              </a:spcAft>
              <a:buClr>
                <a:schemeClr val="lt1"/>
              </a:buClr>
              <a:buSzPts val="3200"/>
              <a:buFont typeface="Arial"/>
              <a:buChar char="•"/>
            </a:pPr>
            <a:r>
              <a:rPr lang="en-US" sz="3200">
                <a:solidFill>
                  <a:schemeClr val="lt1"/>
                </a:solidFill>
                <a:latin typeface="Calibri"/>
                <a:ea typeface="Calibri"/>
                <a:cs typeface="Calibri"/>
                <a:sym typeface="Calibri"/>
              </a:rPr>
              <a:t>Reduced immunity</a:t>
            </a:r>
            <a:endParaRPr/>
          </a:p>
          <a:p>
            <a:pPr marL="342900" marR="0" lvl="0" indent="-139700" algn="l" rtl="0">
              <a:spcBef>
                <a:spcPts val="640"/>
              </a:spcBef>
              <a:spcAft>
                <a:spcPts val="0"/>
              </a:spcAft>
              <a:buClr>
                <a:schemeClr val="lt1"/>
              </a:buClr>
              <a:buSzPts val="3200"/>
              <a:buFont typeface="Arial"/>
              <a:buNone/>
            </a:pPr>
            <a:endParaRPr sz="3200">
              <a:solidFill>
                <a:schemeClr val="lt1"/>
              </a:solidFill>
              <a:latin typeface="Calibri"/>
              <a:ea typeface="Calibri"/>
              <a:cs typeface="Calibri"/>
              <a:sym typeface="Calibri"/>
            </a:endParaRPr>
          </a:p>
        </p:txBody>
      </p:sp>
      <p:sp>
        <p:nvSpPr>
          <p:cNvPr id="161" name="Google Shape;161;p14"/>
          <p:cNvSpPr txBox="1">
            <a:spLocks noGrp="1"/>
          </p:cNvSpPr>
          <p:nvPr>
            <p:ph type="sldNum" idx="12"/>
          </p:nvPr>
        </p:nvSpPr>
        <p:spPr>
          <a:xfrm>
            <a:off x="8556784" y="6333134"/>
            <a:ext cx="548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5"/>
          <p:cNvSpPr txBox="1"/>
          <p:nvPr/>
        </p:nvSpPr>
        <p:spPr>
          <a:xfrm>
            <a:off x="962388" y="388825"/>
            <a:ext cx="7219200" cy="1060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4400"/>
              <a:buFont typeface="Calibri"/>
              <a:buNone/>
            </a:pPr>
            <a:r>
              <a:rPr lang="en-US" sz="4400">
                <a:solidFill>
                  <a:schemeClr val="lt1"/>
                </a:solidFill>
                <a:latin typeface="Calibri"/>
                <a:ea typeface="Calibri"/>
                <a:cs typeface="Calibri"/>
                <a:sym typeface="Calibri"/>
              </a:rPr>
              <a:t>Increased Risk for Sepsis </a:t>
            </a:r>
            <a:endParaRPr/>
          </a:p>
        </p:txBody>
      </p:sp>
      <p:sp>
        <p:nvSpPr>
          <p:cNvPr id="167" name="Google Shape;167;p15"/>
          <p:cNvSpPr txBox="1"/>
          <p:nvPr/>
        </p:nvSpPr>
        <p:spPr>
          <a:xfrm>
            <a:off x="649800" y="1449324"/>
            <a:ext cx="7844400" cy="3669000"/>
          </a:xfrm>
          <a:prstGeom prst="rect">
            <a:avLst/>
          </a:prstGeom>
          <a:noFill/>
          <a:ln>
            <a:noFill/>
          </a:ln>
        </p:spPr>
        <p:txBody>
          <a:bodyPr spcFirstLastPara="1" wrap="square" lIns="91425" tIns="45700" rIns="91425" bIns="45700" anchor="t" anchorCtr="0">
            <a:noAutofit/>
          </a:bodyPr>
          <a:lstStyle/>
          <a:p>
            <a:pPr marL="457200" marR="0" lvl="0" indent="-381000" algn="l" rtl="0">
              <a:spcBef>
                <a:spcPts val="0"/>
              </a:spcBef>
              <a:spcAft>
                <a:spcPts val="0"/>
              </a:spcAft>
              <a:buClr>
                <a:schemeClr val="lt1"/>
              </a:buClr>
              <a:buSzPts val="2400"/>
              <a:buFont typeface="Calibri"/>
              <a:buChar char="●"/>
            </a:pPr>
            <a:r>
              <a:rPr lang="en-US" sz="2400">
                <a:solidFill>
                  <a:schemeClr val="lt1"/>
                </a:solidFill>
                <a:latin typeface="Calibri"/>
                <a:ea typeface="Calibri"/>
                <a:cs typeface="Calibri"/>
                <a:sym typeface="Calibri"/>
              </a:rPr>
              <a:t>DIABETES, DIABETES, DIABETES</a:t>
            </a:r>
            <a:endParaRPr sz="2400"/>
          </a:p>
          <a:p>
            <a:pPr marL="457200" marR="0" lvl="0" indent="-381000" algn="l" rtl="0">
              <a:spcBef>
                <a:spcPts val="0"/>
              </a:spcBef>
              <a:spcAft>
                <a:spcPts val="0"/>
              </a:spcAft>
              <a:buClr>
                <a:schemeClr val="lt1"/>
              </a:buClr>
              <a:buSzPts val="2400"/>
              <a:buFont typeface="Calibri"/>
              <a:buChar char="●"/>
            </a:pPr>
            <a:r>
              <a:rPr lang="en-US" sz="2400">
                <a:solidFill>
                  <a:schemeClr val="lt1"/>
                </a:solidFill>
                <a:latin typeface="Calibri"/>
                <a:ea typeface="Calibri"/>
                <a:cs typeface="Calibri"/>
                <a:sym typeface="Calibri"/>
              </a:rPr>
              <a:t>Various Chronic diseases </a:t>
            </a:r>
            <a:endParaRPr sz="2400"/>
          </a:p>
          <a:p>
            <a:pPr marL="457200" marR="0" lvl="0" indent="-381000" algn="l" rtl="0">
              <a:spcBef>
                <a:spcPts val="0"/>
              </a:spcBef>
              <a:spcAft>
                <a:spcPts val="0"/>
              </a:spcAft>
              <a:buClr>
                <a:schemeClr val="lt1"/>
              </a:buClr>
              <a:buSzPts val="2400"/>
              <a:buFont typeface="Calibri"/>
              <a:buChar char="●"/>
            </a:pPr>
            <a:r>
              <a:rPr lang="en-US" sz="2400">
                <a:solidFill>
                  <a:schemeClr val="lt1"/>
                </a:solidFill>
                <a:latin typeface="Calibri"/>
                <a:ea typeface="Calibri"/>
                <a:cs typeface="Calibri"/>
                <a:sym typeface="Calibri"/>
              </a:rPr>
              <a:t>Para/quadriplegics</a:t>
            </a:r>
            <a:endParaRPr sz="2400"/>
          </a:p>
          <a:p>
            <a:pPr marL="457200" marR="0" lvl="0" indent="-381000" algn="l" rtl="0">
              <a:spcBef>
                <a:spcPts val="0"/>
              </a:spcBef>
              <a:spcAft>
                <a:spcPts val="0"/>
              </a:spcAft>
              <a:buClr>
                <a:schemeClr val="lt1"/>
              </a:buClr>
              <a:buSzPts val="2400"/>
              <a:buFont typeface="Calibri"/>
              <a:buChar char="●"/>
            </a:pPr>
            <a:r>
              <a:rPr lang="en-US" sz="2400">
                <a:solidFill>
                  <a:schemeClr val="lt1"/>
                </a:solidFill>
                <a:latin typeface="Calibri"/>
                <a:ea typeface="Calibri"/>
                <a:cs typeface="Calibri"/>
                <a:sym typeface="Calibri"/>
              </a:rPr>
              <a:t>Compromised skin (chronic wounds, burns, ulcers)</a:t>
            </a:r>
            <a:endParaRPr sz="2400">
              <a:solidFill>
                <a:schemeClr val="lt1"/>
              </a:solidFill>
              <a:latin typeface="Calibri"/>
              <a:ea typeface="Calibri"/>
              <a:cs typeface="Calibri"/>
              <a:sym typeface="Calibri"/>
            </a:endParaRPr>
          </a:p>
          <a:p>
            <a:pPr marL="457200" lvl="0" indent="-381000" algn="l" rtl="0">
              <a:spcBef>
                <a:spcPts val="0"/>
              </a:spcBef>
              <a:spcAft>
                <a:spcPts val="0"/>
              </a:spcAft>
              <a:buClr>
                <a:schemeClr val="lt1"/>
              </a:buClr>
              <a:buSzPts val="2400"/>
              <a:buFont typeface="Calibri"/>
              <a:buChar char="●"/>
            </a:pPr>
            <a:r>
              <a:rPr lang="en-US" sz="2400">
                <a:solidFill>
                  <a:schemeClr val="lt1"/>
                </a:solidFill>
                <a:latin typeface="Calibri"/>
                <a:ea typeface="Calibri"/>
                <a:cs typeface="Calibri"/>
                <a:sym typeface="Calibri"/>
              </a:rPr>
              <a:t>Chemotherapy</a:t>
            </a:r>
            <a:endParaRPr sz="2400">
              <a:solidFill>
                <a:schemeClr val="dk1"/>
              </a:solidFill>
            </a:endParaRPr>
          </a:p>
          <a:p>
            <a:pPr marL="457200" lvl="0" indent="-381000" algn="l" rtl="0">
              <a:spcBef>
                <a:spcPts val="0"/>
              </a:spcBef>
              <a:spcAft>
                <a:spcPts val="0"/>
              </a:spcAft>
              <a:buClr>
                <a:schemeClr val="lt1"/>
              </a:buClr>
              <a:buSzPts val="2400"/>
              <a:buFont typeface="Calibri"/>
              <a:buChar char="●"/>
            </a:pPr>
            <a:r>
              <a:rPr lang="en-US" sz="2400">
                <a:solidFill>
                  <a:schemeClr val="lt1"/>
                </a:solidFill>
                <a:latin typeface="Calibri"/>
                <a:ea typeface="Calibri"/>
                <a:cs typeface="Calibri"/>
                <a:sym typeface="Calibri"/>
              </a:rPr>
              <a:t>Chronic steroid use</a:t>
            </a:r>
            <a:endParaRPr sz="2400">
              <a:solidFill>
                <a:schemeClr val="dk1"/>
              </a:solidFill>
            </a:endParaRPr>
          </a:p>
          <a:p>
            <a:pPr marL="457200" lvl="0" indent="-381000" algn="l" rtl="0">
              <a:spcBef>
                <a:spcPts val="0"/>
              </a:spcBef>
              <a:spcAft>
                <a:spcPts val="0"/>
              </a:spcAft>
              <a:buClr>
                <a:schemeClr val="lt1"/>
              </a:buClr>
              <a:buSzPts val="2400"/>
              <a:buFont typeface="Calibri"/>
              <a:buChar char="●"/>
            </a:pPr>
            <a:r>
              <a:rPr lang="en-US" sz="2400">
                <a:solidFill>
                  <a:schemeClr val="lt1"/>
                </a:solidFill>
                <a:latin typeface="Calibri"/>
                <a:ea typeface="Calibri"/>
                <a:cs typeface="Calibri"/>
                <a:sym typeface="Calibri"/>
              </a:rPr>
              <a:t>Indwelling catheters of any kind (dialysis, Foley, IV, PICC, PEG tubes, etc)</a:t>
            </a:r>
            <a:endParaRPr sz="2400">
              <a:solidFill>
                <a:schemeClr val="lt1"/>
              </a:solidFill>
              <a:latin typeface="Calibri"/>
              <a:ea typeface="Calibri"/>
              <a:cs typeface="Calibri"/>
              <a:sym typeface="Calibri"/>
            </a:endParaRPr>
          </a:p>
        </p:txBody>
      </p:sp>
      <p:sp>
        <p:nvSpPr>
          <p:cNvPr id="168" name="Google Shape;168;p15"/>
          <p:cNvSpPr txBox="1">
            <a:spLocks noGrp="1"/>
          </p:cNvSpPr>
          <p:nvPr>
            <p:ph type="sldNum" idx="12"/>
          </p:nvPr>
        </p:nvSpPr>
        <p:spPr>
          <a:xfrm>
            <a:off x="8556784" y="6333134"/>
            <a:ext cx="548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7"/>
          <p:cNvSpPr txBox="1"/>
          <p:nvPr/>
        </p:nvSpPr>
        <p:spPr>
          <a:xfrm>
            <a:off x="952500" y="93875"/>
            <a:ext cx="7740087" cy="76264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4400"/>
              <a:buFont typeface="Calibri"/>
              <a:buNone/>
            </a:pPr>
            <a:r>
              <a:rPr lang="en-US" sz="4400">
                <a:solidFill>
                  <a:schemeClr val="lt1"/>
                </a:solidFill>
                <a:latin typeface="Calibri"/>
                <a:ea typeface="Calibri"/>
                <a:cs typeface="Calibri"/>
                <a:sym typeface="Calibri"/>
              </a:rPr>
              <a:t>Signs/Symptoms of Sepsis</a:t>
            </a:r>
            <a:endParaRPr/>
          </a:p>
        </p:txBody>
      </p:sp>
      <p:sp>
        <p:nvSpPr>
          <p:cNvPr id="174" name="Google Shape;174;p17"/>
          <p:cNvSpPr txBox="1"/>
          <p:nvPr/>
        </p:nvSpPr>
        <p:spPr>
          <a:xfrm>
            <a:off x="721003" y="891149"/>
            <a:ext cx="7728516" cy="4477193"/>
          </a:xfrm>
          <a:prstGeom prst="rect">
            <a:avLst/>
          </a:prstGeom>
          <a:noFill/>
          <a:ln>
            <a:noFill/>
          </a:ln>
        </p:spPr>
        <p:txBody>
          <a:bodyPr spcFirstLastPara="1" wrap="square" lIns="91425" tIns="45700" rIns="91425" bIns="45700" anchor="t" anchorCtr="0">
            <a:noAutofit/>
          </a:bodyPr>
          <a:lstStyle/>
          <a:p>
            <a:pPr marL="388620" marR="0" lvl="0" indent="-388620" algn="l" rtl="0">
              <a:spcBef>
                <a:spcPts val="0"/>
              </a:spcBef>
              <a:spcAft>
                <a:spcPts val="0"/>
              </a:spcAft>
              <a:buClr>
                <a:schemeClr val="lt1"/>
              </a:buClr>
              <a:buSzPts val="2400"/>
              <a:buFont typeface="Arial"/>
              <a:buChar char="•"/>
            </a:pPr>
            <a:r>
              <a:rPr lang="en-US" sz="2400" b="1">
                <a:solidFill>
                  <a:schemeClr val="lt1"/>
                </a:solidFill>
                <a:latin typeface="Calibri"/>
                <a:ea typeface="Calibri"/>
                <a:cs typeface="Calibri"/>
                <a:sym typeface="Calibri"/>
              </a:rPr>
              <a:t>Symptoms of sepsis are often </a:t>
            </a:r>
            <a:r>
              <a:rPr lang="en-US" sz="2400" b="1" u="sng">
                <a:solidFill>
                  <a:schemeClr val="lt1"/>
                </a:solidFill>
                <a:latin typeface="Calibri"/>
                <a:ea typeface="Calibri"/>
                <a:cs typeface="Calibri"/>
                <a:sym typeface="Calibri"/>
              </a:rPr>
              <a:t>nonspecific</a:t>
            </a:r>
            <a:r>
              <a:rPr lang="en-US" sz="2400">
                <a:solidFill>
                  <a:schemeClr val="lt1"/>
                </a:solidFill>
                <a:latin typeface="Calibri"/>
                <a:ea typeface="Calibri"/>
                <a:cs typeface="Calibri"/>
                <a:sym typeface="Calibri"/>
              </a:rPr>
              <a:t> and include the following:</a:t>
            </a:r>
            <a:endParaRPr/>
          </a:p>
          <a:p>
            <a:pPr marL="788670" marR="0" lvl="1" indent="-388619" algn="l" rtl="0">
              <a:spcBef>
                <a:spcPts val="1200"/>
              </a:spcBef>
              <a:spcAft>
                <a:spcPts val="0"/>
              </a:spcAft>
              <a:buClr>
                <a:schemeClr val="lt1"/>
              </a:buClr>
              <a:buSzPts val="2400"/>
              <a:buFont typeface="Arial"/>
              <a:buChar char="–"/>
            </a:pPr>
            <a:r>
              <a:rPr lang="en-US" sz="2400" b="0" i="0" u="none" strike="noStrike" cap="none">
                <a:solidFill>
                  <a:schemeClr val="lt1"/>
                </a:solidFill>
                <a:latin typeface="Calibri"/>
                <a:ea typeface="Calibri"/>
                <a:cs typeface="Calibri"/>
                <a:sym typeface="Calibri"/>
              </a:rPr>
              <a:t>Fever = most common (elderly patients often do NOT mount a febrile response) </a:t>
            </a:r>
            <a:endParaRPr/>
          </a:p>
          <a:p>
            <a:pPr marL="788670" marR="0" lvl="1" indent="-388619" algn="l" rtl="0">
              <a:spcBef>
                <a:spcPts val="1200"/>
              </a:spcBef>
              <a:spcAft>
                <a:spcPts val="0"/>
              </a:spcAft>
              <a:buClr>
                <a:schemeClr val="lt1"/>
              </a:buClr>
              <a:buSzPts val="2400"/>
              <a:buFont typeface="Arial"/>
              <a:buChar char="–"/>
            </a:pPr>
            <a:r>
              <a:rPr lang="en-US" sz="2400" b="0" i="0" u="none" strike="noStrike" cap="none">
                <a:solidFill>
                  <a:schemeClr val="lt1"/>
                </a:solidFill>
                <a:latin typeface="Calibri"/>
                <a:ea typeface="Calibri"/>
                <a:cs typeface="Calibri"/>
                <a:sym typeface="Calibri"/>
              </a:rPr>
              <a:t>Flu-like symptoms</a:t>
            </a:r>
            <a:endParaRPr/>
          </a:p>
          <a:p>
            <a:pPr marL="788670" marR="0" lvl="1" indent="-388619" algn="l" rtl="0">
              <a:spcBef>
                <a:spcPts val="1200"/>
              </a:spcBef>
              <a:spcAft>
                <a:spcPts val="0"/>
              </a:spcAft>
              <a:buClr>
                <a:schemeClr val="lt1"/>
              </a:buClr>
              <a:buSzPts val="2400"/>
              <a:buFont typeface="Arial"/>
              <a:buChar char="–"/>
            </a:pPr>
            <a:r>
              <a:rPr lang="en-US" sz="2400" b="0" i="0" u="none" strike="noStrike" cap="none">
                <a:solidFill>
                  <a:schemeClr val="lt1"/>
                </a:solidFill>
                <a:latin typeface="Calibri"/>
                <a:ea typeface="Calibri"/>
                <a:cs typeface="Calibri"/>
                <a:sym typeface="Calibri"/>
              </a:rPr>
              <a:t>Chills/shaking (mistaken for seizure)</a:t>
            </a:r>
            <a:endParaRPr/>
          </a:p>
          <a:p>
            <a:pPr marL="788670" marR="0" lvl="1" indent="-388619" algn="l" rtl="0">
              <a:spcBef>
                <a:spcPts val="1200"/>
              </a:spcBef>
              <a:spcAft>
                <a:spcPts val="0"/>
              </a:spcAft>
              <a:buClr>
                <a:schemeClr val="lt1"/>
              </a:buClr>
              <a:buSzPts val="2400"/>
              <a:buFont typeface="Arial"/>
              <a:buChar char="–"/>
            </a:pPr>
            <a:r>
              <a:rPr lang="en-US" sz="2400" b="0" i="0" u="none" strike="noStrike" cap="none">
                <a:solidFill>
                  <a:schemeClr val="lt1"/>
                </a:solidFill>
                <a:latin typeface="Calibri"/>
                <a:ea typeface="Calibri"/>
                <a:cs typeface="Calibri"/>
                <a:sym typeface="Calibri"/>
              </a:rPr>
              <a:t>Nausea/vomiting</a:t>
            </a:r>
            <a:endParaRPr/>
          </a:p>
          <a:p>
            <a:pPr marL="788670" marR="0" lvl="1" indent="-388619" algn="l" rtl="0">
              <a:spcBef>
                <a:spcPts val="1200"/>
              </a:spcBef>
              <a:spcAft>
                <a:spcPts val="0"/>
              </a:spcAft>
              <a:buClr>
                <a:schemeClr val="lt1"/>
              </a:buClr>
              <a:buSzPts val="2400"/>
              <a:buFont typeface="Arial"/>
              <a:buChar char="–"/>
            </a:pPr>
            <a:r>
              <a:rPr lang="en-US" sz="2400" b="0" i="0" u="none" strike="noStrike" cap="none">
                <a:solidFill>
                  <a:schemeClr val="lt1"/>
                </a:solidFill>
                <a:latin typeface="Calibri"/>
                <a:ea typeface="Calibri"/>
                <a:cs typeface="Calibri"/>
                <a:sym typeface="Calibri"/>
              </a:rPr>
              <a:t>Mental status changes/fatigue/lethargy</a:t>
            </a:r>
            <a:endParaRPr/>
          </a:p>
        </p:txBody>
      </p:sp>
      <p:sp>
        <p:nvSpPr>
          <p:cNvPr id="175" name="Google Shape;175;p17"/>
          <p:cNvSpPr txBox="1"/>
          <p:nvPr/>
        </p:nvSpPr>
        <p:spPr>
          <a:xfrm>
            <a:off x="5591468" y="5211775"/>
            <a:ext cx="3367126" cy="838201"/>
          </a:xfrm>
          <a:prstGeom prst="rect">
            <a:avLst/>
          </a:prstGeom>
          <a:solidFill>
            <a:srgbClr val="CC3399"/>
          </a:solidFill>
          <a:ln>
            <a:noFill/>
          </a:ln>
          <a:effectLst>
            <a:outerShdw blurRad="76200" rotWithShape="0">
              <a:srgbClr val="000000">
                <a:alpha val="80000"/>
              </a:srgbClr>
            </a:outerShdw>
          </a:effectLst>
        </p:spPr>
        <p:txBody>
          <a:bodyPr spcFirstLastPara="1" wrap="square" lIns="50800" tIns="50800" rIns="50800" bIns="50800" anchor="ctr" anchorCtr="0">
            <a:spAutoFit/>
          </a:bodyPr>
          <a:lstStyle/>
          <a:p>
            <a:pPr marL="0" marR="0" lvl="0" indent="0" algn="l" rtl="0">
              <a:spcBef>
                <a:spcPts val="0"/>
              </a:spcBef>
              <a:spcAft>
                <a:spcPts val="0"/>
              </a:spcAft>
              <a:buNone/>
            </a:pPr>
            <a:r>
              <a:rPr lang="en-US" sz="2400" i="1">
                <a:solidFill>
                  <a:schemeClr val="lt1"/>
                </a:solidFill>
                <a:latin typeface="Helvetica Neue"/>
                <a:ea typeface="Helvetica Neue"/>
                <a:cs typeface="Helvetica Neue"/>
                <a:sym typeface="Helvetica Neue"/>
              </a:rPr>
              <a:t>Patient often does NOT</a:t>
            </a:r>
            <a:endParaRPr/>
          </a:p>
          <a:p>
            <a:pPr marL="0" marR="0" lvl="0" indent="0" algn="l" rtl="0">
              <a:spcBef>
                <a:spcPts val="0"/>
              </a:spcBef>
              <a:spcAft>
                <a:spcPts val="0"/>
              </a:spcAft>
              <a:buNone/>
            </a:pPr>
            <a:r>
              <a:rPr lang="en-US" sz="2400" i="1">
                <a:solidFill>
                  <a:schemeClr val="lt1"/>
                </a:solidFill>
                <a:latin typeface="Helvetica Neue"/>
                <a:ea typeface="Helvetica Neue"/>
                <a:cs typeface="Helvetica Neue"/>
                <a:sym typeface="Helvetica Neue"/>
              </a:rPr>
              <a:t>appear acutely ill</a:t>
            </a:r>
            <a:endParaRPr/>
          </a:p>
        </p:txBody>
      </p:sp>
      <p:sp>
        <p:nvSpPr>
          <p:cNvPr id="176" name="Google Shape;176;p17"/>
          <p:cNvSpPr txBox="1">
            <a:spLocks noGrp="1"/>
          </p:cNvSpPr>
          <p:nvPr>
            <p:ph type="sldNum" idx="12"/>
          </p:nvPr>
        </p:nvSpPr>
        <p:spPr>
          <a:xfrm>
            <a:off x="8556784" y="6333134"/>
            <a:ext cx="548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8"/>
          <p:cNvSpPr txBox="1"/>
          <p:nvPr/>
        </p:nvSpPr>
        <p:spPr>
          <a:xfrm>
            <a:off x="983780" y="140182"/>
            <a:ext cx="7149778" cy="832091"/>
          </a:xfrm>
          <a:prstGeom prst="rect">
            <a:avLst/>
          </a:prstGeom>
          <a:noFill/>
          <a:ln>
            <a:noFill/>
          </a:ln>
        </p:spPr>
        <p:txBody>
          <a:bodyPr spcFirstLastPara="1" wrap="square" lIns="91425" tIns="45700" rIns="91425" bIns="45700" anchor="t" anchorCtr="0">
            <a:normAutofit fontScale="52499" lnSpcReduction="20000"/>
          </a:bodyPr>
          <a:lstStyle/>
          <a:p>
            <a:pPr marL="0" marR="0" lvl="0" indent="0" algn="ctr" rtl="0">
              <a:spcBef>
                <a:spcPts val="0"/>
              </a:spcBef>
              <a:spcAft>
                <a:spcPts val="0"/>
              </a:spcAft>
              <a:buClr>
                <a:schemeClr val="lt1"/>
              </a:buClr>
              <a:buSzPct val="100000"/>
              <a:buFont typeface="Calibri"/>
              <a:buNone/>
            </a:pPr>
            <a:r>
              <a:rPr lang="en-US" sz="6640">
                <a:solidFill>
                  <a:schemeClr val="lt1"/>
                </a:solidFill>
                <a:latin typeface="Calibri"/>
                <a:ea typeface="Calibri"/>
                <a:cs typeface="Calibri"/>
                <a:sym typeface="Calibri"/>
              </a:rPr>
              <a:t>Multiple Organ System Dysfunction</a:t>
            </a:r>
            <a:endParaRPr/>
          </a:p>
        </p:txBody>
      </p:sp>
      <p:pic>
        <p:nvPicPr>
          <p:cNvPr id="183" name="Google Shape;183;p18" descr="Image"/>
          <p:cNvPicPr preferRelativeResize="0"/>
          <p:nvPr/>
        </p:nvPicPr>
        <p:blipFill rotWithShape="1">
          <a:blip r:embed="rId3">
            <a:alphaModFix/>
          </a:blip>
          <a:srcRect/>
          <a:stretch/>
        </p:blipFill>
        <p:spPr>
          <a:xfrm>
            <a:off x="3531458" y="972274"/>
            <a:ext cx="1991861" cy="4131266"/>
          </a:xfrm>
          <a:prstGeom prst="rect">
            <a:avLst/>
          </a:prstGeom>
          <a:noFill/>
          <a:ln>
            <a:noFill/>
          </a:ln>
        </p:spPr>
      </p:pic>
      <p:sp>
        <p:nvSpPr>
          <p:cNvPr id="184" name="Google Shape;184;p18"/>
          <p:cNvSpPr txBox="1"/>
          <p:nvPr/>
        </p:nvSpPr>
        <p:spPr>
          <a:xfrm>
            <a:off x="5773039" y="1123840"/>
            <a:ext cx="2360519" cy="841256"/>
          </a:xfrm>
          <a:prstGeom prst="rect">
            <a:avLst/>
          </a:prstGeom>
          <a:solidFill>
            <a:srgbClr val="C00000"/>
          </a:solidFill>
          <a:ln>
            <a:noFill/>
          </a:ln>
          <a:effectLst>
            <a:outerShdw blurRad="76200" rotWithShape="0">
              <a:srgbClr val="000000">
                <a:alpha val="80000"/>
              </a:srgbClr>
            </a:outerShdw>
          </a:effectLst>
        </p:spPr>
        <p:txBody>
          <a:bodyPr spcFirstLastPara="1" wrap="square" lIns="50800" tIns="50800" rIns="50800" bIns="50800" anchor="ctr" anchorCtr="0">
            <a:spAutoFit/>
          </a:bodyPr>
          <a:lstStyle/>
          <a:p>
            <a:pPr marL="0" marR="0" lvl="0" indent="0" algn="l" rtl="0">
              <a:spcBef>
                <a:spcPts val="0"/>
              </a:spcBef>
              <a:spcAft>
                <a:spcPts val="0"/>
              </a:spcAft>
              <a:buNone/>
            </a:pPr>
            <a:r>
              <a:rPr lang="en-US" sz="1600" u="sng">
                <a:solidFill>
                  <a:schemeClr val="lt1"/>
                </a:solidFill>
                <a:latin typeface="Calibri"/>
                <a:ea typeface="Calibri"/>
                <a:cs typeface="Calibri"/>
                <a:sym typeface="Calibri"/>
              </a:rPr>
              <a:t>Cardiovascular</a:t>
            </a:r>
            <a:endParaRPr/>
          </a:p>
          <a:p>
            <a:pPr marL="0" marR="0" lvl="0" indent="0" algn="l" rtl="0">
              <a:spcBef>
                <a:spcPts val="0"/>
              </a:spcBef>
              <a:spcAft>
                <a:spcPts val="0"/>
              </a:spcAft>
              <a:buNone/>
            </a:pPr>
            <a:r>
              <a:rPr lang="en-US" sz="1600">
                <a:solidFill>
                  <a:schemeClr val="lt1"/>
                </a:solidFill>
                <a:latin typeface="Calibri"/>
                <a:ea typeface="Calibri"/>
                <a:cs typeface="Calibri"/>
                <a:sym typeface="Calibri"/>
              </a:rPr>
              <a:t>Tachycardia</a:t>
            </a:r>
            <a:endParaRPr/>
          </a:p>
          <a:p>
            <a:pPr marL="0" marR="0" lvl="0" indent="0" algn="l" rtl="0">
              <a:spcBef>
                <a:spcPts val="0"/>
              </a:spcBef>
              <a:spcAft>
                <a:spcPts val="0"/>
              </a:spcAft>
              <a:buNone/>
            </a:pPr>
            <a:r>
              <a:rPr lang="en-US" sz="1600">
                <a:solidFill>
                  <a:schemeClr val="lt1"/>
                </a:solidFill>
                <a:latin typeface="Calibri"/>
                <a:ea typeface="Calibri"/>
                <a:cs typeface="Calibri"/>
                <a:sym typeface="Calibri"/>
              </a:rPr>
              <a:t>Hypotension</a:t>
            </a:r>
            <a:endParaRPr/>
          </a:p>
        </p:txBody>
      </p:sp>
      <p:sp>
        <p:nvSpPr>
          <p:cNvPr id="185" name="Google Shape;185;p18"/>
          <p:cNvSpPr txBox="1"/>
          <p:nvPr/>
        </p:nvSpPr>
        <p:spPr>
          <a:xfrm>
            <a:off x="5773039" y="2217761"/>
            <a:ext cx="2360519" cy="1087477"/>
          </a:xfrm>
          <a:prstGeom prst="rect">
            <a:avLst/>
          </a:prstGeom>
          <a:solidFill>
            <a:srgbClr val="C00000"/>
          </a:solidFill>
          <a:ln w="12700" cap="flat" cmpd="sng">
            <a:solidFill>
              <a:srgbClr val="CC3399"/>
            </a:solidFill>
            <a:prstDash val="solid"/>
            <a:miter lim="400000"/>
            <a:headEnd type="none" w="sm" len="sm"/>
            <a:tailEnd type="none" w="sm" len="sm"/>
          </a:ln>
          <a:effectLst>
            <a:outerShdw blurRad="76200" rotWithShape="0">
              <a:srgbClr val="000000">
                <a:alpha val="80000"/>
              </a:srgbClr>
            </a:outerShdw>
          </a:effectLst>
        </p:spPr>
        <p:txBody>
          <a:bodyPr spcFirstLastPara="1" wrap="square" lIns="50800" tIns="50800" rIns="50800" bIns="50800" anchor="ctr" anchorCtr="0">
            <a:spAutoFit/>
          </a:bodyPr>
          <a:lstStyle/>
          <a:p>
            <a:pPr marL="0" marR="0" lvl="0" indent="0" algn="l" rtl="0">
              <a:spcBef>
                <a:spcPts val="0"/>
              </a:spcBef>
              <a:spcAft>
                <a:spcPts val="0"/>
              </a:spcAft>
              <a:buNone/>
            </a:pPr>
            <a:r>
              <a:rPr lang="en-US" sz="1600" u="sng">
                <a:solidFill>
                  <a:schemeClr val="lt1"/>
                </a:solidFill>
                <a:latin typeface="Calibri"/>
                <a:ea typeface="Calibri"/>
                <a:cs typeface="Calibri"/>
                <a:sym typeface="Calibri"/>
              </a:rPr>
              <a:t>Renal</a:t>
            </a:r>
            <a:endParaRPr/>
          </a:p>
          <a:p>
            <a:pPr marL="0" marR="0" lvl="0" indent="0" algn="l" rtl="0">
              <a:spcBef>
                <a:spcPts val="0"/>
              </a:spcBef>
              <a:spcAft>
                <a:spcPts val="0"/>
              </a:spcAft>
              <a:buNone/>
            </a:pPr>
            <a:r>
              <a:rPr lang="en-US" sz="1600">
                <a:solidFill>
                  <a:schemeClr val="lt1"/>
                </a:solidFill>
                <a:latin typeface="Calibri"/>
                <a:ea typeface="Calibri"/>
                <a:cs typeface="Calibri"/>
                <a:sym typeface="Calibri"/>
              </a:rPr>
              <a:t>Oliguria</a:t>
            </a:r>
            <a:endParaRPr/>
          </a:p>
          <a:p>
            <a:pPr marL="0" marR="0" lvl="0" indent="0" algn="l" rtl="0">
              <a:spcBef>
                <a:spcPts val="0"/>
              </a:spcBef>
              <a:spcAft>
                <a:spcPts val="0"/>
              </a:spcAft>
              <a:buNone/>
            </a:pPr>
            <a:r>
              <a:rPr lang="en-US" sz="1600">
                <a:solidFill>
                  <a:schemeClr val="lt1"/>
                </a:solidFill>
                <a:latin typeface="Calibri"/>
                <a:ea typeface="Calibri"/>
                <a:cs typeface="Calibri"/>
                <a:sym typeface="Calibri"/>
              </a:rPr>
              <a:t>Anuria</a:t>
            </a:r>
            <a:endParaRPr/>
          </a:p>
          <a:p>
            <a:pPr marL="0" marR="0" lvl="0" indent="0" algn="l" rtl="0">
              <a:spcBef>
                <a:spcPts val="0"/>
              </a:spcBef>
              <a:spcAft>
                <a:spcPts val="0"/>
              </a:spcAft>
              <a:buNone/>
            </a:pPr>
            <a:r>
              <a:rPr lang="en-US" sz="1600">
                <a:solidFill>
                  <a:schemeClr val="lt1"/>
                </a:solidFill>
                <a:latin typeface="Calibri"/>
                <a:ea typeface="Calibri"/>
                <a:cs typeface="Calibri"/>
                <a:sym typeface="Calibri"/>
              </a:rPr>
              <a:t>Renal failure</a:t>
            </a:r>
            <a:endParaRPr/>
          </a:p>
        </p:txBody>
      </p:sp>
      <p:sp>
        <p:nvSpPr>
          <p:cNvPr id="186" name="Google Shape;186;p18"/>
          <p:cNvSpPr txBox="1"/>
          <p:nvPr/>
        </p:nvSpPr>
        <p:spPr>
          <a:xfrm>
            <a:off x="5773040" y="3633190"/>
            <a:ext cx="2360518" cy="1087477"/>
          </a:xfrm>
          <a:prstGeom prst="rect">
            <a:avLst/>
          </a:prstGeom>
          <a:solidFill>
            <a:srgbClr val="C00000"/>
          </a:solidFill>
          <a:ln>
            <a:noFill/>
          </a:ln>
          <a:effectLst>
            <a:outerShdw blurRad="76200" rotWithShape="0">
              <a:srgbClr val="000000">
                <a:alpha val="80000"/>
              </a:srgbClr>
            </a:outerShdw>
          </a:effectLst>
        </p:spPr>
        <p:txBody>
          <a:bodyPr spcFirstLastPara="1" wrap="square" lIns="50800" tIns="50800" rIns="50800" bIns="50800" anchor="ctr" anchorCtr="0">
            <a:spAutoFit/>
          </a:bodyPr>
          <a:lstStyle/>
          <a:p>
            <a:pPr marL="0" marR="0" lvl="0" indent="0" algn="l" rtl="0">
              <a:spcBef>
                <a:spcPts val="0"/>
              </a:spcBef>
              <a:spcAft>
                <a:spcPts val="0"/>
              </a:spcAft>
              <a:buNone/>
            </a:pPr>
            <a:r>
              <a:rPr lang="en-US" sz="1600" u="sng">
                <a:solidFill>
                  <a:schemeClr val="lt1"/>
                </a:solidFill>
                <a:latin typeface="Calibri"/>
                <a:ea typeface="Calibri"/>
                <a:cs typeface="Calibri"/>
                <a:sym typeface="Calibri"/>
              </a:rPr>
              <a:t>Hematologic</a:t>
            </a:r>
            <a:endParaRPr/>
          </a:p>
          <a:p>
            <a:pPr marL="0" marR="0" lvl="0" indent="0" algn="l" rtl="0">
              <a:spcBef>
                <a:spcPts val="0"/>
              </a:spcBef>
              <a:spcAft>
                <a:spcPts val="0"/>
              </a:spcAft>
              <a:buNone/>
            </a:pPr>
            <a:r>
              <a:rPr lang="en-US" sz="1600">
                <a:solidFill>
                  <a:schemeClr val="lt1"/>
                </a:solidFill>
                <a:latin typeface="Calibri"/>
                <a:ea typeface="Calibri"/>
                <a:cs typeface="Calibri"/>
                <a:sym typeface="Calibri"/>
              </a:rPr>
              <a:t>Consumptive coagulopathy</a:t>
            </a:r>
            <a:endParaRPr/>
          </a:p>
          <a:p>
            <a:pPr marL="0" marR="0" lvl="0" indent="0" algn="l" rtl="0">
              <a:spcBef>
                <a:spcPts val="0"/>
              </a:spcBef>
              <a:spcAft>
                <a:spcPts val="0"/>
              </a:spcAft>
              <a:buNone/>
            </a:pPr>
            <a:r>
              <a:rPr lang="en-US" sz="1600">
                <a:solidFill>
                  <a:schemeClr val="lt1"/>
                </a:solidFill>
                <a:latin typeface="Calibri"/>
                <a:ea typeface="Calibri"/>
                <a:cs typeface="Calibri"/>
                <a:sym typeface="Calibri"/>
              </a:rPr>
              <a:t>Petechiae</a:t>
            </a:r>
            <a:endParaRPr/>
          </a:p>
          <a:p>
            <a:pPr marL="0" marR="0" lvl="0" indent="0" algn="l" rtl="0">
              <a:spcBef>
                <a:spcPts val="0"/>
              </a:spcBef>
              <a:spcAft>
                <a:spcPts val="0"/>
              </a:spcAft>
              <a:buNone/>
            </a:pPr>
            <a:r>
              <a:rPr lang="en-US" sz="1600">
                <a:solidFill>
                  <a:schemeClr val="lt1"/>
                </a:solidFill>
                <a:latin typeface="Calibri"/>
                <a:ea typeface="Calibri"/>
                <a:cs typeface="Calibri"/>
                <a:sym typeface="Calibri"/>
              </a:rPr>
              <a:t>Purpura</a:t>
            </a:r>
            <a:endParaRPr/>
          </a:p>
        </p:txBody>
      </p:sp>
      <p:sp>
        <p:nvSpPr>
          <p:cNvPr id="187" name="Google Shape;187;p18"/>
          <p:cNvSpPr txBox="1"/>
          <p:nvPr/>
        </p:nvSpPr>
        <p:spPr>
          <a:xfrm>
            <a:off x="1490984" y="1106526"/>
            <a:ext cx="1888337" cy="595035"/>
          </a:xfrm>
          <a:prstGeom prst="rect">
            <a:avLst/>
          </a:prstGeom>
          <a:solidFill>
            <a:srgbClr val="C00000"/>
          </a:solidFill>
          <a:ln>
            <a:noFill/>
          </a:ln>
          <a:effectLst>
            <a:outerShdw blurRad="76200" rotWithShape="0">
              <a:srgbClr val="000000">
                <a:alpha val="80000"/>
              </a:srgbClr>
            </a:outerShdw>
          </a:effectLst>
        </p:spPr>
        <p:txBody>
          <a:bodyPr spcFirstLastPara="1" wrap="square" lIns="50800" tIns="50800" rIns="50800" bIns="50800" anchor="ctr" anchorCtr="0">
            <a:spAutoFit/>
          </a:bodyPr>
          <a:lstStyle/>
          <a:p>
            <a:pPr marL="0" marR="0" lvl="0" indent="0" algn="l" rtl="0">
              <a:spcBef>
                <a:spcPts val="0"/>
              </a:spcBef>
              <a:spcAft>
                <a:spcPts val="0"/>
              </a:spcAft>
              <a:buNone/>
            </a:pPr>
            <a:r>
              <a:rPr lang="en-US" sz="1600" u="sng">
                <a:solidFill>
                  <a:schemeClr val="lt1"/>
                </a:solidFill>
                <a:latin typeface="Calibri"/>
                <a:ea typeface="Calibri"/>
                <a:cs typeface="Calibri"/>
                <a:sym typeface="Calibri"/>
              </a:rPr>
              <a:t>CNS</a:t>
            </a:r>
            <a:endParaRPr/>
          </a:p>
          <a:p>
            <a:pPr marL="0" marR="0" lvl="0" indent="0" algn="l" rtl="0">
              <a:spcBef>
                <a:spcPts val="0"/>
              </a:spcBef>
              <a:spcAft>
                <a:spcPts val="0"/>
              </a:spcAft>
              <a:buNone/>
            </a:pPr>
            <a:r>
              <a:rPr lang="en-US" sz="1600">
                <a:solidFill>
                  <a:schemeClr val="lt1"/>
                </a:solidFill>
                <a:latin typeface="Calibri"/>
                <a:ea typeface="Calibri"/>
                <a:cs typeface="Calibri"/>
                <a:sym typeface="Calibri"/>
              </a:rPr>
              <a:t>Altered mental status</a:t>
            </a:r>
            <a:endParaRPr/>
          </a:p>
        </p:txBody>
      </p:sp>
      <p:sp>
        <p:nvSpPr>
          <p:cNvPr id="188" name="Google Shape;188;p18"/>
          <p:cNvSpPr txBox="1"/>
          <p:nvPr/>
        </p:nvSpPr>
        <p:spPr>
          <a:xfrm>
            <a:off x="1490985" y="2014028"/>
            <a:ext cx="1888336" cy="841256"/>
          </a:xfrm>
          <a:prstGeom prst="rect">
            <a:avLst/>
          </a:prstGeom>
          <a:solidFill>
            <a:srgbClr val="C00000"/>
          </a:solidFill>
          <a:ln>
            <a:noFill/>
          </a:ln>
          <a:effectLst>
            <a:outerShdw blurRad="76200" rotWithShape="0">
              <a:srgbClr val="000000">
                <a:alpha val="80000"/>
              </a:srgbClr>
            </a:outerShdw>
          </a:effectLst>
        </p:spPr>
        <p:txBody>
          <a:bodyPr spcFirstLastPara="1" wrap="square" lIns="50800" tIns="50800" rIns="50800" bIns="50800" anchor="ctr" anchorCtr="0">
            <a:spAutoFit/>
          </a:bodyPr>
          <a:lstStyle/>
          <a:p>
            <a:pPr marL="0" marR="0" lvl="0" indent="0" algn="l" rtl="0">
              <a:spcBef>
                <a:spcPts val="0"/>
              </a:spcBef>
              <a:spcAft>
                <a:spcPts val="0"/>
              </a:spcAft>
              <a:buNone/>
            </a:pPr>
            <a:r>
              <a:rPr lang="en-US" sz="1600" u="sng">
                <a:solidFill>
                  <a:schemeClr val="lt1"/>
                </a:solidFill>
                <a:latin typeface="Calibri"/>
                <a:ea typeface="Calibri"/>
                <a:cs typeface="Calibri"/>
                <a:sym typeface="Calibri"/>
              </a:rPr>
              <a:t>Respiratory</a:t>
            </a:r>
            <a:endParaRPr/>
          </a:p>
          <a:p>
            <a:pPr marL="0" marR="0" lvl="0" indent="0" algn="l" rtl="0">
              <a:spcBef>
                <a:spcPts val="0"/>
              </a:spcBef>
              <a:spcAft>
                <a:spcPts val="0"/>
              </a:spcAft>
              <a:buNone/>
            </a:pPr>
            <a:r>
              <a:rPr lang="en-US" sz="1600">
                <a:solidFill>
                  <a:schemeClr val="lt1"/>
                </a:solidFill>
                <a:latin typeface="Calibri"/>
                <a:ea typeface="Calibri"/>
                <a:cs typeface="Calibri"/>
                <a:sym typeface="Calibri"/>
              </a:rPr>
              <a:t>Tachypnea</a:t>
            </a:r>
            <a:endParaRPr/>
          </a:p>
          <a:p>
            <a:pPr marL="0" marR="0" lvl="0" indent="0" algn="l" rtl="0">
              <a:spcBef>
                <a:spcPts val="0"/>
              </a:spcBef>
              <a:spcAft>
                <a:spcPts val="0"/>
              </a:spcAft>
              <a:buNone/>
            </a:pPr>
            <a:r>
              <a:rPr lang="en-US" sz="1600">
                <a:solidFill>
                  <a:schemeClr val="lt1"/>
                </a:solidFill>
                <a:latin typeface="Calibri"/>
                <a:ea typeface="Calibri"/>
                <a:cs typeface="Calibri"/>
                <a:sym typeface="Calibri"/>
              </a:rPr>
              <a:t>Hypoxia</a:t>
            </a:r>
            <a:endParaRPr/>
          </a:p>
        </p:txBody>
      </p:sp>
      <p:sp>
        <p:nvSpPr>
          <p:cNvPr id="189" name="Google Shape;189;p18"/>
          <p:cNvSpPr txBox="1"/>
          <p:nvPr/>
        </p:nvSpPr>
        <p:spPr>
          <a:xfrm>
            <a:off x="1490985" y="3022360"/>
            <a:ext cx="1888335" cy="1087477"/>
          </a:xfrm>
          <a:prstGeom prst="rect">
            <a:avLst/>
          </a:prstGeom>
          <a:solidFill>
            <a:srgbClr val="C00000"/>
          </a:solidFill>
          <a:ln>
            <a:noFill/>
          </a:ln>
          <a:effectLst>
            <a:outerShdw blurRad="76200" rotWithShape="0">
              <a:srgbClr val="000000">
                <a:alpha val="80000"/>
              </a:srgbClr>
            </a:outerShdw>
          </a:effectLst>
        </p:spPr>
        <p:txBody>
          <a:bodyPr spcFirstLastPara="1" wrap="square" lIns="50800" tIns="50800" rIns="50800" bIns="50800" anchor="ctr" anchorCtr="0">
            <a:spAutoFit/>
          </a:bodyPr>
          <a:lstStyle/>
          <a:p>
            <a:pPr marL="0" marR="0" lvl="0" indent="0" algn="l" rtl="0">
              <a:spcBef>
                <a:spcPts val="0"/>
              </a:spcBef>
              <a:spcAft>
                <a:spcPts val="0"/>
              </a:spcAft>
              <a:buNone/>
            </a:pPr>
            <a:r>
              <a:rPr lang="en-US" sz="1600" u="sng">
                <a:solidFill>
                  <a:schemeClr val="lt1"/>
                </a:solidFill>
                <a:latin typeface="Calibri"/>
                <a:ea typeface="Calibri"/>
                <a:cs typeface="Calibri"/>
                <a:sym typeface="Calibri"/>
              </a:rPr>
              <a:t>Hepatic</a:t>
            </a:r>
            <a:endParaRPr/>
          </a:p>
          <a:p>
            <a:pPr marL="0" marR="0" lvl="0" indent="0" algn="l" rtl="0">
              <a:spcBef>
                <a:spcPts val="0"/>
              </a:spcBef>
              <a:spcAft>
                <a:spcPts val="0"/>
              </a:spcAft>
              <a:buNone/>
            </a:pPr>
            <a:r>
              <a:rPr lang="en-US" sz="1600">
                <a:solidFill>
                  <a:schemeClr val="lt1"/>
                </a:solidFill>
                <a:latin typeface="Calibri"/>
                <a:ea typeface="Calibri"/>
                <a:cs typeface="Calibri"/>
                <a:sym typeface="Calibri"/>
              </a:rPr>
              <a:t>Jaundice</a:t>
            </a:r>
            <a:endParaRPr/>
          </a:p>
          <a:p>
            <a:pPr marL="0" marR="0" lvl="0" indent="0" algn="l" rtl="0">
              <a:spcBef>
                <a:spcPts val="0"/>
              </a:spcBef>
              <a:spcAft>
                <a:spcPts val="0"/>
              </a:spcAft>
              <a:buNone/>
            </a:pPr>
            <a:r>
              <a:rPr lang="en-US" sz="1600">
                <a:solidFill>
                  <a:schemeClr val="lt1"/>
                </a:solidFill>
                <a:latin typeface="Calibri"/>
                <a:ea typeface="Calibri"/>
                <a:cs typeface="Calibri"/>
                <a:sym typeface="Calibri"/>
              </a:rPr>
              <a:t>Liver inflammation</a:t>
            </a:r>
            <a:endParaRPr/>
          </a:p>
          <a:p>
            <a:pPr marL="0" marR="0" lvl="0" indent="0" algn="l" rtl="0">
              <a:spcBef>
                <a:spcPts val="0"/>
              </a:spcBef>
              <a:spcAft>
                <a:spcPts val="0"/>
              </a:spcAft>
              <a:buNone/>
            </a:pPr>
            <a:r>
              <a:rPr lang="en-US" sz="1600">
                <a:solidFill>
                  <a:schemeClr val="lt1"/>
                </a:solidFill>
                <a:latin typeface="Calibri"/>
                <a:ea typeface="Calibri"/>
                <a:cs typeface="Calibri"/>
                <a:sym typeface="Calibri"/>
              </a:rPr>
              <a:t>Coagulopathy</a:t>
            </a:r>
            <a:endParaRPr/>
          </a:p>
        </p:txBody>
      </p:sp>
      <p:sp>
        <p:nvSpPr>
          <p:cNvPr id="190" name="Google Shape;190;p18"/>
          <p:cNvSpPr txBox="1"/>
          <p:nvPr/>
        </p:nvSpPr>
        <p:spPr>
          <a:xfrm>
            <a:off x="1490983" y="4413194"/>
            <a:ext cx="1888337" cy="595035"/>
          </a:xfrm>
          <a:prstGeom prst="rect">
            <a:avLst/>
          </a:prstGeom>
          <a:solidFill>
            <a:srgbClr val="C00000"/>
          </a:solidFill>
          <a:ln>
            <a:noFill/>
          </a:ln>
          <a:effectLst>
            <a:outerShdw blurRad="76200" rotWithShape="0">
              <a:srgbClr val="000000">
                <a:alpha val="80000"/>
              </a:srgbClr>
            </a:outerShdw>
          </a:effectLst>
        </p:spPr>
        <p:txBody>
          <a:bodyPr spcFirstLastPara="1" wrap="square" lIns="50800" tIns="50800" rIns="50800" bIns="50800" anchor="ctr" anchorCtr="0">
            <a:spAutoFit/>
          </a:bodyPr>
          <a:lstStyle/>
          <a:p>
            <a:pPr marL="0" marR="0" lvl="0" indent="0" algn="l" rtl="0">
              <a:spcBef>
                <a:spcPts val="0"/>
              </a:spcBef>
              <a:spcAft>
                <a:spcPts val="0"/>
              </a:spcAft>
              <a:buNone/>
            </a:pPr>
            <a:r>
              <a:rPr lang="en-US" sz="1600" u="sng">
                <a:solidFill>
                  <a:schemeClr val="lt1"/>
                </a:solidFill>
                <a:latin typeface="Calibri"/>
                <a:ea typeface="Calibri"/>
                <a:cs typeface="Calibri"/>
                <a:sym typeface="Calibri"/>
              </a:rPr>
              <a:t>Metabolic</a:t>
            </a:r>
            <a:endParaRPr sz="1600" u="none">
              <a:solidFill>
                <a:schemeClr val="lt1"/>
              </a:solidFill>
              <a:latin typeface="Calibri"/>
              <a:ea typeface="Calibri"/>
              <a:cs typeface="Calibri"/>
              <a:sym typeface="Calibri"/>
            </a:endParaRPr>
          </a:p>
          <a:p>
            <a:pPr marL="0" marR="0" lvl="0" indent="0" algn="l" rtl="0">
              <a:spcBef>
                <a:spcPts val="0"/>
              </a:spcBef>
              <a:spcAft>
                <a:spcPts val="0"/>
              </a:spcAft>
              <a:buNone/>
            </a:pPr>
            <a:r>
              <a:rPr lang="en-US" sz="1600">
                <a:solidFill>
                  <a:schemeClr val="lt1"/>
                </a:solidFill>
                <a:latin typeface="Calibri"/>
                <a:ea typeface="Calibri"/>
                <a:cs typeface="Calibri"/>
                <a:sym typeface="Calibri"/>
              </a:rPr>
              <a:t>Lactic acidosis</a:t>
            </a:r>
            <a:endParaRPr/>
          </a:p>
        </p:txBody>
      </p:sp>
      <p:cxnSp>
        <p:nvCxnSpPr>
          <p:cNvPr id="191" name="Google Shape;191;p18"/>
          <p:cNvCxnSpPr/>
          <p:nvPr/>
        </p:nvCxnSpPr>
        <p:spPr>
          <a:xfrm flipH="1">
            <a:off x="4896092" y="1965096"/>
            <a:ext cx="876948" cy="796403"/>
          </a:xfrm>
          <a:prstGeom prst="straightConnector1">
            <a:avLst/>
          </a:prstGeom>
          <a:noFill/>
          <a:ln w="25400" cap="flat" cmpd="sng">
            <a:solidFill>
              <a:srgbClr val="C00000"/>
            </a:solidFill>
            <a:prstDash val="solid"/>
            <a:round/>
            <a:headEnd type="none" w="sm" len="sm"/>
            <a:tailEnd type="stealth" w="med" len="med"/>
          </a:ln>
          <a:effectLst>
            <a:outerShdw blurRad="40000" dist="20000" dir="5400000" rotWithShape="0">
              <a:srgbClr val="000000">
                <a:alpha val="37647"/>
              </a:srgbClr>
            </a:outerShdw>
          </a:effectLst>
        </p:spPr>
      </p:cxnSp>
      <p:cxnSp>
        <p:nvCxnSpPr>
          <p:cNvPr id="192" name="Google Shape;192;p18"/>
          <p:cNvCxnSpPr/>
          <p:nvPr/>
        </p:nvCxnSpPr>
        <p:spPr>
          <a:xfrm rot="10800000" flipH="1">
            <a:off x="3379320" y="1319514"/>
            <a:ext cx="1019060" cy="392196"/>
          </a:xfrm>
          <a:prstGeom prst="straightConnector1">
            <a:avLst/>
          </a:prstGeom>
          <a:noFill/>
          <a:ln w="25400" cap="flat" cmpd="sng">
            <a:solidFill>
              <a:srgbClr val="C00000"/>
            </a:solidFill>
            <a:prstDash val="solid"/>
            <a:round/>
            <a:headEnd type="none" w="sm" len="sm"/>
            <a:tailEnd type="stealth" w="med" len="med"/>
          </a:ln>
          <a:effectLst>
            <a:outerShdw blurRad="40000" dist="20000" dir="5400000" rotWithShape="0">
              <a:srgbClr val="000000">
                <a:alpha val="37647"/>
              </a:srgbClr>
            </a:outerShdw>
          </a:effectLst>
        </p:spPr>
      </p:cxnSp>
      <p:cxnSp>
        <p:nvCxnSpPr>
          <p:cNvPr id="193" name="Google Shape;193;p18"/>
          <p:cNvCxnSpPr/>
          <p:nvPr/>
        </p:nvCxnSpPr>
        <p:spPr>
          <a:xfrm>
            <a:off x="3184169" y="2298965"/>
            <a:ext cx="939083" cy="521532"/>
          </a:xfrm>
          <a:prstGeom prst="straightConnector1">
            <a:avLst/>
          </a:prstGeom>
          <a:noFill/>
          <a:ln w="25400" cap="flat" cmpd="sng">
            <a:solidFill>
              <a:srgbClr val="C00000"/>
            </a:solidFill>
            <a:prstDash val="solid"/>
            <a:round/>
            <a:headEnd type="none" w="sm" len="sm"/>
            <a:tailEnd type="stealth" w="med" len="med"/>
          </a:ln>
          <a:effectLst>
            <a:outerShdw blurRad="40000" dist="20000" dir="5400000" rotWithShape="0">
              <a:srgbClr val="000000">
                <a:alpha val="37647"/>
              </a:srgbClr>
            </a:outerShdw>
          </a:effectLst>
        </p:spPr>
      </p:cxnSp>
      <p:cxnSp>
        <p:nvCxnSpPr>
          <p:cNvPr id="194" name="Google Shape;194;p18"/>
          <p:cNvCxnSpPr/>
          <p:nvPr/>
        </p:nvCxnSpPr>
        <p:spPr>
          <a:xfrm rot="10800000" flipH="1">
            <a:off x="3379320" y="3171463"/>
            <a:ext cx="729693" cy="209062"/>
          </a:xfrm>
          <a:prstGeom prst="straightConnector1">
            <a:avLst/>
          </a:prstGeom>
          <a:noFill/>
          <a:ln w="25400" cap="flat" cmpd="sng">
            <a:solidFill>
              <a:srgbClr val="C00000"/>
            </a:solidFill>
            <a:prstDash val="solid"/>
            <a:round/>
            <a:headEnd type="none" w="sm" len="sm"/>
            <a:tailEnd type="stealth" w="med" len="med"/>
          </a:ln>
          <a:effectLst>
            <a:outerShdw blurRad="40000" dist="20000" dir="5400000" rotWithShape="0">
              <a:srgbClr val="000000">
                <a:alpha val="37647"/>
              </a:srgbClr>
            </a:outerShdw>
          </a:effectLst>
        </p:spPr>
      </p:cxnSp>
      <p:cxnSp>
        <p:nvCxnSpPr>
          <p:cNvPr id="195" name="Google Shape;195;p18"/>
          <p:cNvCxnSpPr/>
          <p:nvPr/>
        </p:nvCxnSpPr>
        <p:spPr>
          <a:xfrm rot="10800000">
            <a:off x="4896092" y="3275994"/>
            <a:ext cx="957971" cy="0"/>
          </a:xfrm>
          <a:prstGeom prst="straightConnector1">
            <a:avLst/>
          </a:prstGeom>
          <a:noFill/>
          <a:ln w="25400" cap="flat" cmpd="sng">
            <a:solidFill>
              <a:srgbClr val="C00000"/>
            </a:solidFill>
            <a:prstDash val="solid"/>
            <a:round/>
            <a:headEnd type="none" w="sm" len="sm"/>
            <a:tailEnd type="stealth" w="med" len="med"/>
          </a:ln>
          <a:effectLst>
            <a:outerShdw blurRad="40000" dist="20000" dir="5400000" rotWithShape="0">
              <a:srgbClr val="000000">
                <a:alpha val="37647"/>
              </a:srgbClr>
            </a:outerShdw>
          </a:effectLst>
        </p:spPr>
      </p:cxnSp>
      <p:sp>
        <p:nvSpPr>
          <p:cNvPr id="196" name="Google Shape;196;p18"/>
          <p:cNvSpPr txBox="1">
            <a:spLocks noGrp="1"/>
          </p:cNvSpPr>
          <p:nvPr>
            <p:ph type="sldNum" idx="12"/>
          </p:nvPr>
        </p:nvSpPr>
        <p:spPr>
          <a:xfrm>
            <a:off x="8556784" y="6333134"/>
            <a:ext cx="548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9"/>
          <p:cNvSpPr txBox="1"/>
          <p:nvPr/>
        </p:nvSpPr>
        <p:spPr>
          <a:xfrm>
            <a:off x="952500" y="163325"/>
            <a:ext cx="7277100" cy="76264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4400"/>
              <a:buFont typeface="Calibri"/>
              <a:buNone/>
            </a:pPr>
            <a:r>
              <a:rPr lang="en-US" sz="4400">
                <a:solidFill>
                  <a:schemeClr val="lt1"/>
                </a:solidFill>
                <a:latin typeface="Calibri"/>
                <a:ea typeface="Calibri"/>
                <a:cs typeface="Calibri"/>
                <a:sym typeface="Calibri"/>
              </a:rPr>
              <a:t>Causes of Sepsis</a:t>
            </a:r>
            <a:endParaRPr/>
          </a:p>
        </p:txBody>
      </p:sp>
      <p:pic>
        <p:nvPicPr>
          <p:cNvPr id="202" name="Google Shape;202;p19"/>
          <p:cNvPicPr preferRelativeResize="0"/>
          <p:nvPr/>
        </p:nvPicPr>
        <p:blipFill rotWithShape="1">
          <a:blip r:embed="rId3">
            <a:alphaModFix/>
          </a:blip>
          <a:srcRect/>
          <a:stretch/>
        </p:blipFill>
        <p:spPr>
          <a:xfrm>
            <a:off x="910535" y="925968"/>
            <a:ext cx="7054853" cy="4621808"/>
          </a:xfrm>
          <a:prstGeom prst="rect">
            <a:avLst/>
          </a:prstGeom>
          <a:noFill/>
          <a:ln>
            <a:noFill/>
          </a:ln>
        </p:spPr>
      </p:pic>
      <p:sp>
        <p:nvSpPr>
          <p:cNvPr id="203" name="Google Shape;203;p19"/>
          <p:cNvSpPr txBox="1">
            <a:spLocks noGrp="1"/>
          </p:cNvSpPr>
          <p:nvPr>
            <p:ph type="sldNum" idx="12"/>
          </p:nvPr>
        </p:nvSpPr>
        <p:spPr>
          <a:xfrm>
            <a:off x="8556784" y="6333134"/>
            <a:ext cx="548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0"/>
          <p:cNvSpPr txBox="1"/>
          <p:nvPr/>
        </p:nvSpPr>
        <p:spPr>
          <a:xfrm>
            <a:off x="497711" y="163325"/>
            <a:ext cx="8218025" cy="1060450"/>
          </a:xfrm>
          <a:prstGeom prst="rect">
            <a:avLst/>
          </a:prstGeom>
          <a:noFill/>
          <a:ln>
            <a:noFill/>
          </a:ln>
        </p:spPr>
        <p:txBody>
          <a:bodyPr spcFirstLastPara="1" wrap="square" lIns="91425" tIns="45700" rIns="91425" bIns="45700" anchor="t" anchorCtr="0">
            <a:normAutofit fontScale="52499" lnSpcReduction="20000"/>
          </a:bodyPr>
          <a:lstStyle/>
          <a:p>
            <a:pPr marL="0" marR="0" lvl="0" indent="0" algn="ctr" rtl="0">
              <a:spcBef>
                <a:spcPts val="0"/>
              </a:spcBef>
              <a:spcAft>
                <a:spcPts val="0"/>
              </a:spcAft>
              <a:buClr>
                <a:schemeClr val="lt1"/>
              </a:buClr>
              <a:buSzPct val="100000"/>
              <a:buFont typeface="Calibri"/>
              <a:buNone/>
            </a:pPr>
            <a:r>
              <a:rPr lang="en-US" sz="6640">
                <a:solidFill>
                  <a:schemeClr val="lt1"/>
                </a:solidFill>
                <a:latin typeface="Calibri"/>
                <a:ea typeface="Calibri"/>
                <a:cs typeface="Calibri"/>
                <a:sym typeface="Calibri"/>
              </a:rPr>
              <a:t>United Effort to Improve Survival from Sepsis</a:t>
            </a:r>
            <a:endParaRPr/>
          </a:p>
        </p:txBody>
      </p:sp>
      <p:sp>
        <p:nvSpPr>
          <p:cNvPr id="210" name="Google Shape;210;p20"/>
          <p:cNvSpPr txBox="1"/>
          <p:nvPr/>
        </p:nvSpPr>
        <p:spPr>
          <a:xfrm>
            <a:off x="1226935" y="1435272"/>
            <a:ext cx="7187859" cy="3761772"/>
          </a:xfrm>
          <a:prstGeom prst="rect">
            <a:avLst/>
          </a:prstGeom>
          <a:noFill/>
          <a:ln>
            <a:noFill/>
          </a:ln>
        </p:spPr>
        <p:txBody>
          <a:bodyPr spcFirstLastPara="1" wrap="square" lIns="91425" tIns="45700" rIns="91425" bIns="45700" anchor="t" anchorCtr="0">
            <a:noAutofit/>
          </a:bodyPr>
          <a:lstStyle/>
          <a:p>
            <a:pPr marL="388620" marR="0" lvl="0" indent="-388620" algn="l" rtl="0">
              <a:spcBef>
                <a:spcPts val="0"/>
              </a:spcBef>
              <a:spcAft>
                <a:spcPts val="0"/>
              </a:spcAft>
              <a:buClr>
                <a:schemeClr val="lt1"/>
              </a:buClr>
              <a:buSzPts val="2500"/>
              <a:buFont typeface="Arial"/>
              <a:buChar char="•"/>
            </a:pPr>
            <a:r>
              <a:rPr lang="en-US" sz="2500">
                <a:solidFill>
                  <a:schemeClr val="lt1"/>
                </a:solidFill>
                <a:latin typeface="Calibri"/>
                <a:ea typeface="Calibri"/>
                <a:cs typeface="Calibri"/>
                <a:sym typeface="Calibri"/>
              </a:rPr>
              <a:t>Research from past 20 years is saving lives</a:t>
            </a:r>
            <a:endParaRPr/>
          </a:p>
          <a:p>
            <a:pPr marL="777240" marR="0" lvl="1" indent="-388620" algn="l" rtl="0">
              <a:spcBef>
                <a:spcPts val="1200"/>
              </a:spcBef>
              <a:spcAft>
                <a:spcPts val="0"/>
              </a:spcAft>
              <a:buClr>
                <a:schemeClr val="lt1"/>
              </a:buClr>
              <a:buSzPts val="2500"/>
              <a:buFont typeface="Arial"/>
              <a:buChar char="–"/>
            </a:pPr>
            <a:r>
              <a:rPr lang="en-US" sz="2500" b="0" i="0" u="none" strike="noStrike" cap="none">
                <a:solidFill>
                  <a:schemeClr val="lt1"/>
                </a:solidFill>
                <a:latin typeface="Calibri"/>
                <a:ea typeface="Calibri"/>
                <a:cs typeface="Calibri"/>
                <a:sym typeface="Calibri"/>
              </a:rPr>
              <a:t>Rapid identification, fluids, antibiotics </a:t>
            </a:r>
            <a:endParaRPr/>
          </a:p>
          <a:p>
            <a:pPr marL="388620" marR="0" lvl="0" indent="-388620" algn="l" rtl="0">
              <a:spcBef>
                <a:spcPts val="1200"/>
              </a:spcBef>
              <a:spcAft>
                <a:spcPts val="0"/>
              </a:spcAft>
              <a:buClr>
                <a:schemeClr val="lt1"/>
              </a:buClr>
              <a:buSzPts val="2500"/>
              <a:buFont typeface="Arial"/>
              <a:buChar char="•"/>
            </a:pPr>
            <a:r>
              <a:rPr lang="en-US" sz="2500">
                <a:solidFill>
                  <a:schemeClr val="lt1"/>
                </a:solidFill>
                <a:latin typeface="Calibri"/>
                <a:ea typeface="Calibri"/>
                <a:cs typeface="Calibri"/>
                <a:sym typeface="Calibri"/>
              </a:rPr>
              <a:t>Education to all physicians, nurses, technicians</a:t>
            </a:r>
            <a:endParaRPr/>
          </a:p>
          <a:p>
            <a:pPr marL="388620" marR="0" lvl="0" indent="-388620" algn="l" rtl="0">
              <a:spcBef>
                <a:spcPts val="1200"/>
              </a:spcBef>
              <a:spcAft>
                <a:spcPts val="0"/>
              </a:spcAft>
              <a:buClr>
                <a:schemeClr val="lt1"/>
              </a:buClr>
              <a:buSzPts val="2500"/>
              <a:buFont typeface="Arial"/>
              <a:buChar char="•"/>
            </a:pPr>
            <a:r>
              <a:rPr lang="en-US" sz="2500">
                <a:solidFill>
                  <a:schemeClr val="lt1"/>
                </a:solidFill>
                <a:latin typeface="Calibri"/>
                <a:ea typeface="Calibri"/>
                <a:cs typeface="Calibri"/>
                <a:sym typeface="Calibri"/>
              </a:rPr>
              <a:t>“Care bundles”</a:t>
            </a:r>
            <a:endParaRPr/>
          </a:p>
          <a:p>
            <a:pPr marL="388620" marR="0" lvl="0" indent="-388620" algn="l" rtl="0">
              <a:spcBef>
                <a:spcPts val="1200"/>
              </a:spcBef>
              <a:spcAft>
                <a:spcPts val="0"/>
              </a:spcAft>
              <a:buClr>
                <a:schemeClr val="lt1"/>
              </a:buClr>
              <a:buSzPts val="2500"/>
              <a:buFont typeface="Arial"/>
              <a:buChar char="•"/>
            </a:pPr>
            <a:r>
              <a:rPr lang="en-US" sz="2500">
                <a:solidFill>
                  <a:schemeClr val="lt1"/>
                </a:solidFill>
                <a:latin typeface="Calibri"/>
                <a:ea typeface="Calibri"/>
                <a:cs typeface="Calibri"/>
                <a:sym typeface="Calibri"/>
              </a:rPr>
              <a:t>Sepsis alert teams in hospitals</a:t>
            </a:r>
            <a:endParaRPr/>
          </a:p>
          <a:p>
            <a:pPr marL="388620" marR="0" lvl="0" indent="-388620" algn="l" rtl="0">
              <a:spcBef>
                <a:spcPts val="1200"/>
              </a:spcBef>
              <a:spcAft>
                <a:spcPts val="0"/>
              </a:spcAft>
              <a:buClr>
                <a:schemeClr val="lt1"/>
              </a:buClr>
              <a:buSzPts val="2500"/>
              <a:buFont typeface="Arial"/>
              <a:buChar char="•"/>
            </a:pPr>
            <a:r>
              <a:rPr lang="en-US" sz="2500">
                <a:solidFill>
                  <a:schemeClr val="lt1"/>
                </a:solidFill>
                <a:latin typeface="Calibri"/>
                <a:ea typeface="Calibri"/>
                <a:cs typeface="Calibri"/>
                <a:sym typeface="Calibri"/>
              </a:rPr>
              <a:t>Chart review</a:t>
            </a:r>
            <a:endParaRPr/>
          </a:p>
          <a:p>
            <a:pPr marL="388620" marR="0" lvl="0" indent="-388620" algn="l" rtl="0">
              <a:spcBef>
                <a:spcPts val="1200"/>
              </a:spcBef>
              <a:spcAft>
                <a:spcPts val="0"/>
              </a:spcAft>
              <a:buClr>
                <a:schemeClr val="lt1"/>
              </a:buClr>
              <a:buSzPts val="2500"/>
              <a:buFont typeface="Arial"/>
              <a:buChar char="•"/>
            </a:pPr>
            <a:r>
              <a:rPr lang="en-US" sz="2500">
                <a:solidFill>
                  <a:schemeClr val="lt1"/>
                </a:solidFill>
                <a:latin typeface="Calibri"/>
                <a:ea typeface="Calibri"/>
                <a:cs typeface="Calibri"/>
                <a:sym typeface="Calibri"/>
              </a:rPr>
              <a:t>Administrative support at all levels</a:t>
            </a:r>
            <a:endParaRPr/>
          </a:p>
        </p:txBody>
      </p:sp>
      <p:sp>
        <p:nvSpPr>
          <p:cNvPr id="211" name="Google Shape;211;p20"/>
          <p:cNvSpPr txBox="1">
            <a:spLocks noGrp="1"/>
          </p:cNvSpPr>
          <p:nvPr>
            <p:ph type="sldNum" idx="12"/>
          </p:nvPr>
        </p:nvSpPr>
        <p:spPr>
          <a:xfrm>
            <a:off x="8556784" y="6333134"/>
            <a:ext cx="548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21" descr="Screen Shot 2016-03-12 at 11.24.50 AM.png"/>
          <p:cNvPicPr preferRelativeResize="0"/>
          <p:nvPr/>
        </p:nvPicPr>
        <p:blipFill rotWithShape="1">
          <a:blip r:embed="rId3">
            <a:alphaModFix/>
          </a:blip>
          <a:srcRect/>
          <a:stretch/>
        </p:blipFill>
        <p:spPr>
          <a:xfrm>
            <a:off x="1390797" y="0"/>
            <a:ext cx="6362406" cy="5019587"/>
          </a:xfrm>
          <a:prstGeom prst="rect">
            <a:avLst/>
          </a:prstGeom>
          <a:noFill/>
          <a:ln>
            <a:noFill/>
          </a:ln>
          <a:effectLst>
            <a:outerShdw blurRad="254000" dist="127000" dir="5400000" rotWithShape="0">
              <a:srgbClr val="000000">
                <a:alpha val="69803"/>
              </a:srgbClr>
            </a:outerShdw>
          </a:effectLst>
        </p:spPr>
      </p:pic>
      <p:sp>
        <p:nvSpPr>
          <p:cNvPr id="218" name="Google Shape;218;p21"/>
          <p:cNvSpPr/>
          <p:nvPr/>
        </p:nvSpPr>
        <p:spPr>
          <a:xfrm>
            <a:off x="0" y="5145112"/>
            <a:ext cx="3331361"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t>
            </a:r>
            <a:r>
              <a:rPr lang="en-US" sz="1800" i="1">
                <a:solidFill>
                  <a:schemeClr val="dk1"/>
                </a:solidFill>
                <a:latin typeface="Calibri"/>
                <a:ea typeface="Calibri"/>
                <a:cs typeface="Calibri"/>
                <a:sym typeface="Calibri"/>
              </a:rPr>
              <a:t>Crit Care Med</a:t>
            </a:r>
            <a:r>
              <a:rPr lang="en-US" sz="1800">
                <a:solidFill>
                  <a:schemeClr val="dk1"/>
                </a:solidFill>
                <a:latin typeface="Calibri"/>
                <a:ea typeface="Calibri"/>
                <a:cs typeface="Calibri"/>
                <a:sym typeface="Calibri"/>
              </a:rPr>
              <a:t> 2006;34[6]:1589.) </a:t>
            </a:r>
            <a:endParaRPr/>
          </a:p>
        </p:txBody>
      </p:sp>
      <p:sp>
        <p:nvSpPr>
          <p:cNvPr id="219" name="Google Shape;219;p21"/>
          <p:cNvSpPr txBox="1">
            <a:spLocks noGrp="1"/>
          </p:cNvSpPr>
          <p:nvPr>
            <p:ph type="sldNum" idx="12"/>
          </p:nvPr>
        </p:nvSpPr>
        <p:spPr>
          <a:xfrm>
            <a:off x="8556784" y="6333134"/>
            <a:ext cx="548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2"/>
          <p:cNvSpPr txBox="1"/>
          <p:nvPr/>
        </p:nvSpPr>
        <p:spPr>
          <a:xfrm>
            <a:off x="862343" y="339050"/>
            <a:ext cx="7419300" cy="1108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0" i="0" u="none" strike="noStrike" cap="none">
                <a:solidFill>
                  <a:schemeClr val="lt1"/>
                </a:solidFill>
                <a:latin typeface="Calibri"/>
                <a:ea typeface="Calibri"/>
                <a:cs typeface="Calibri"/>
                <a:sym typeface="Calibri"/>
              </a:rPr>
              <a:t>Objectives</a:t>
            </a:r>
            <a:endParaRPr/>
          </a:p>
        </p:txBody>
      </p:sp>
      <p:sp>
        <p:nvSpPr>
          <p:cNvPr id="76" name="Google Shape;76;p2"/>
          <p:cNvSpPr txBox="1"/>
          <p:nvPr/>
        </p:nvSpPr>
        <p:spPr>
          <a:xfrm>
            <a:off x="715200" y="1627225"/>
            <a:ext cx="7713600" cy="3143100"/>
          </a:xfrm>
          <a:prstGeom prst="rect">
            <a:avLst/>
          </a:prstGeom>
          <a:noFill/>
          <a:ln>
            <a:noFill/>
          </a:ln>
        </p:spPr>
        <p:txBody>
          <a:bodyPr spcFirstLastPara="1" wrap="square" lIns="91425" tIns="91425" rIns="91425" bIns="91425" anchor="t" anchorCtr="0">
            <a:noAutofit/>
          </a:bodyPr>
          <a:lstStyle/>
          <a:p>
            <a:pPr marL="457200" lvl="0" indent="-374650" algn="l" rtl="0">
              <a:spcBef>
                <a:spcPts val="0"/>
              </a:spcBef>
              <a:spcAft>
                <a:spcPts val="0"/>
              </a:spcAft>
              <a:buClr>
                <a:schemeClr val="lt1"/>
              </a:buClr>
              <a:buSzPts val="2300"/>
              <a:buFont typeface="Calibri"/>
              <a:buChar char="●"/>
            </a:pPr>
            <a:r>
              <a:rPr lang="en-US" sz="2300" dirty="0">
                <a:solidFill>
                  <a:schemeClr val="lt1"/>
                </a:solidFill>
                <a:latin typeface="Calibri"/>
                <a:ea typeface="Calibri"/>
                <a:cs typeface="Calibri"/>
                <a:sym typeface="Calibri"/>
              </a:rPr>
              <a:t>Define the different forms of sepsis</a:t>
            </a:r>
            <a:endParaRPr sz="2300" dirty="0">
              <a:solidFill>
                <a:schemeClr val="lt1"/>
              </a:solidFill>
              <a:latin typeface="Calibri"/>
              <a:ea typeface="Calibri"/>
              <a:cs typeface="Calibri"/>
              <a:sym typeface="Calibri"/>
            </a:endParaRPr>
          </a:p>
          <a:p>
            <a:pPr marL="457200" lvl="0" indent="-374650" algn="l" rtl="0">
              <a:spcBef>
                <a:spcPts val="0"/>
              </a:spcBef>
              <a:spcAft>
                <a:spcPts val="0"/>
              </a:spcAft>
              <a:buClr>
                <a:schemeClr val="lt1"/>
              </a:buClr>
              <a:buSzPts val="2300"/>
              <a:buFont typeface="Calibri"/>
              <a:buChar char="●"/>
            </a:pPr>
            <a:r>
              <a:rPr lang="en-US" sz="2300" dirty="0">
                <a:solidFill>
                  <a:schemeClr val="lt1"/>
                </a:solidFill>
                <a:latin typeface="Calibri"/>
                <a:ea typeface="Calibri"/>
                <a:cs typeface="Calibri"/>
                <a:sym typeface="Calibri"/>
              </a:rPr>
              <a:t>Understand the pathophysiology of sepsis</a:t>
            </a:r>
            <a:endParaRPr sz="2300" dirty="0">
              <a:solidFill>
                <a:schemeClr val="lt1"/>
              </a:solidFill>
              <a:latin typeface="Calibri"/>
              <a:ea typeface="Calibri"/>
              <a:cs typeface="Calibri"/>
              <a:sym typeface="Calibri"/>
            </a:endParaRPr>
          </a:p>
          <a:p>
            <a:pPr marL="457200" lvl="0" indent="-374650" algn="l" rtl="0">
              <a:spcBef>
                <a:spcPts val="0"/>
              </a:spcBef>
              <a:spcAft>
                <a:spcPts val="0"/>
              </a:spcAft>
              <a:buClr>
                <a:schemeClr val="lt1"/>
              </a:buClr>
              <a:buSzPts val="2300"/>
              <a:buFont typeface="Calibri"/>
              <a:buChar char="●"/>
            </a:pPr>
            <a:r>
              <a:rPr lang="en-US" sz="2300" dirty="0">
                <a:solidFill>
                  <a:schemeClr val="lt1"/>
                </a:solidFill>
                <a:latin typeface="Calibri"/>
                <a:ea typeface="Calibri"/>
                <a:cs typeface="Calibri"/>
                <a:sym typeface="Calibri"/>
              </a:rPr>
              <a:t>Understand the transformation of sepsis management</a:t>
            </a:r>
            <a:endParaRPr sz="2300" dirty="0">
              <a:solidFill>
                <a:schemeClr val="lt1"/>
              </a:solidFill>
              <a:latin typeface="Calibri"/>
              <a:ea typeface="Calibri"/>
              <a:cs typeface="Calibri"/>
              <a:sym typeface="Calibri"/>
            </a:endParaRPr>
          </a:p>
          <a:p>
            <a:pPr marL="457200" lvl="0" indent="-374650" algn="l" rtl="0">
              <a:spcBef>
                <a:spcPts val="0"/>
              </a:spcBef>
              <a:spcAft>
                <a:spcPts val="0"/>
              </a:spcAft>
              <a:buClr>
                <a:schemeClr val="lt1"/>
              </a:buClr>
              <a:buSzPts val="2300"/>
              <a:buFont typeface="Calibri"/>
              <a:buChar char="●"/>
            </a:pPr>
            <a:r>
              <a:rPr lang="en-US" sz="2300" dirty="0">
                <a:solidFill>
                  <a:schemeClr val="lt1"/>
                </a:solidFill>
                <a:latin typeface="Calibri"/>
                <a:ea typeface="Calibri"/>
                <a:cs typeface="Calibri"/>
                <a:sym typeface="Calibri"/>
              </a:rPr>
              <a:t>Understand the key elements of sepsis management</a:t>
            </a:r>
            <a:endParaRPr sz="2300" dirty="0">
              <a:solidFill>
                <a:schemeClr val="lt1"/>
              </a:solidFill>
              <a:latin typeface="Calibri"/>
              <a:ea typeface="Calibri"/>
              <a:cs typeface="Calibri"/>
              <a:sym typeface="Calibri"/>
            </a:endParaRPr>
          </a:p>
          <a:p>
            <a:pPr marL="457200" lvl="0" indent="-374650" algn="l" rtl="0">
              <a:spcBef>
                <a:spcPts val="0"/>
              </a:spcBef>
              <a:spcAft>
                <a:spcPts val="0"/>
              </a:spcAft>
              <a:buClr>
                <a:schemeClr val="lt1"/>
              </a:buClr>
              <a:buSzPts val="2300"/>
              <a:buFont typeface="Calibri"/>
              <a:buChar char="●"/>
            </a:pPr>
            <a:r>
              <a:rPr lang="en-US" sz="2300" dirty="0">
                <a:solidFill>
                  <a:schemeClr val="lt1"/>
                </a:solidFill>
                <a:latin typeface="Calibri"/>
                <a:ea typeface="Calibri"/>
                <a:cs typeface="Calibri"/>
                <a:sym typeface="Calibri"/>
              </a:rPr>
              <a:t>Understand the EMS role in sepsis identification and therapy initiation</a:t>
            </a:r>
            <a:endParaRPr sz="2300" dirty="0">
              <a:solidFill>
                <a:schemeClr val="lt1"/>
              </a:solidFill>
              <a:latin typeface="Calibri"/>
              <a:ea typeface="Calibri"/>
              <a:cs typeface="Calibri"/>
              <a:sym typeface="Calibri"/>
            </a:endParaRPr>
          </a:p>
          <a:p>
            <a:pPr marL="457200" lvl="0" indent="-374650" algn="l" rtl="0">
              <a:spcBef>
                <a:spcPts val="0"/>
              </a:spcBef>
              <a:spcAft>
                <a:spcPts val="0"/>
              </a:spcAft>
              <a:buClr>
                <a:schemeClr val="lt1"/>
              </a:buClr>
              <a:buSzPts val="2300"/>
              <a:buFont typeface="Calibri"/>
              <a:buChar char="●"/>
            </a:pPr>
            <a:r>
              <a:rPr lang="en-US" sz="2300" dirty="0">
                <a:solidFill>
                  <a:schemeClr val="lt1"/>
                </a:solidFill>
                <a:latin typeface="Calibri"/>
                <a:ea typeface="Calibri"/>
                <a:cs typeface="Calibri"/>
                <a:sym typeface="Calibri"/>
              </a:rPr>
              <a:t>Understand Sepsis Triage, Treatment and Transport Guideline </a:t>
            </a:r>
            <a:endParaRPr sz="2300" dirty="0">
              <a:solidFill>
                <a:schemeClr val="lt1"/>
              </a:solidFill>
              <a:latin typeface="Calibri"/>
              <a:ea typeface="Calibri"/>
              <a:cs typeface="Calibri"/>
              <a:sym typeface="Calibri"/>
            </a:endParaRPr>
          </a:p>
        </p:txBody>
      </p:sp>
      <p:sp>
        <p:nvSpPr>
          <p:cNvPr id="77" name="Google Shape;77;p2"/>
          <p:cNvSpPr txBox="1">
            <a:spLocks noGrp="1"/>
          </p:cNvSpPr>
          <p:nvPr>
            <p:ph type="sldNum" idx="12"/>
          </p:nvPr>
        </p:nvSpPr>
        <p:spPr>
          <a:xfrm>
            <a:off x="8556784" y="6333134"/>
            <a:ext cx="548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2"/>
          <p:cNvSpPr txBox="1"/>
          <p:nvPr/>
        </p:nvSpPr>
        <p:spPr>
          <a:xfrm>
            <a:off x="0" y="2103072"/>
            <a:ext cx="9066192" cy="131146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7200"/>
              <a:buFont typeface="Calibri"/>
              <a:buNone/>
            </a:pPr>
            <a:r>
              <a:rPr lang="en-US" sz="7200">
                <a:solidFill>
                  <a:schemeClr val="lt1"/>
                </a:solidFill>
                <a:latin typeface="Calibri"/>
                <a:ea typeface="Calibri"/>
                <a:cs typeface="Calibri"/>
                <a:sym typeface="Calibri"/>
              </a:rPr>
              <a:t>EMS and Sepsis</a:t>
            </a:r>
            <a:endParaRPr/>
          </a:p>
        </p:txBody>
      </p:sp>
      <p:sp>
        <p:nvSpPr>
          <p:cNvPr id="226" name="Google Shape;226;p22"/>
          <p:cNvSpPr txBox="1">
            <a:spLocks noGrp="1"/>
          </p:cNvSpPr>
          <p:nvPr>
            <p:ph type="sldNum" idx="12"/>
          </p:nvPr>
        </p:nvSpPr>
        <p:spPr>
          <a:xfrm>
            <a:off x="8556784" y="6333134"/>
            <a:ext cx="548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g2c1bb5ac20d_0_9"/>
          <p:cNvPicPr preferRelativeResize="0"/>
          <p:nvPr/>
        </p:nvPicPr>
        <p:blipFill>
          <a:blip r:embed="rId3">
            <a:alphaModFix/>
          </a:blip>
          <a:stretch>
            <a:fillRect/>
          </a:stretch>
        </p:blipFill>
        <p:spPr>
          <a:xfrm>
            <a:off x="0" y="1984225"/>
            <a:ext cx="8839202" cy="3592187"/>
          </a:xfrm>
          <a:prstGeom prst="rect">
            <a:avLst/>
          </a:prstGeom>
          <a:noFill/>
          <a:ln>
            <a:noFill/>
          </a:ln>
        </p:spPr>
      </p:pic>
      <p:pic>
        <p:nvPicPr>
          <p:cNvPr id="233" name="Google Shape;233;g2c1bb5ac20d_0_9"/>
          <p:cNvPicPr preferRelativeResize="0"/>
          <p:nvPr/>
        </p:nvPicPr>
        <p:blipFill>
          <a:blip r:embed="rId4">
            <a:alphaModFix/>
          </a:blip>
          <a:stretch>
            <a:fillRect/>
          </a:stretch>
        </p:blipFill>
        <p:spPr>
          <a:xfrm>
            <a:off x="152400" y="152400"/>
            <a:ext cx="8839200" cy="1350433"/>
          </a:xfrm>
          <a:prstGeom prst="rect">
            <a:avLst/>
          </a:prstGeom>
          <a:noFill/>
          <a:ln>
            <a:noFill/>
          </a:ln>
        </p:spPr>
      </p:pic>
      <p:sp>
        <p:nvSpPr>
          <p:cNvPr id="234" name="Google Shape;234;g2c1bb5ac20d_0_9"/>
          <p:cNvSpPr txBox="1">
            <a:spLocks noGrp="1"/>
          </p:cNvSpPr>
          <p:nvPr>
            <p:ph type="sldNum" idx="12"/>
          </p:nvPr>
        </p:nvSpPr>
        <p:spPr>
          <a:xfrm>
            <a:off x="8556784" y="6333134"/>
            <a:ext cx="548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p23" descr="Screen Shot 2016-03-12 at 11.50.56 AM.png"/>
          <p:cNvPicPr preferRelativeResize="0"/>
          <p:nvPr/>
        </p:nvPicPr>
        <p:blipFill rotWithShape="1">
          <a:blip r:embed="rId3">
            <a:alphaModFix/>
          </a:blip>
          <a:srcRect/>
          <a:stretch/>
        </p:blipFill>
        <p:spPr>
          <a:xfrm>
            <a:off x="358476" y="144220"/>
            <a:ext cx="8243852" cy="1557254"/>
          </a:xfrm>
          <a:prstGeom prst="rect">
            <a:avLst/>
          </a:prstGeom>
          <a:noFill/>
          <a:ln>
            <a:noFill/>
          </a:ln>
          <a:effectLst>
            <a:outerShdw blurRad="254000" dist="127000" dir="5400000" rotWithShape="0">
              <a:srgbClr val="000000">
                <a:alpha val="69803"/>
              </a:srgbClr>
            </a:outerShdw>
          </a:effectLst>
        </p:spPr>
      </p:pic>
      <p:sp>
        <p:nvSpPr>
          <p:cNvPr id="240" name="Google Shape;240;p23"/>
          <p:cNvSpPr txBox="1"/>
          <p:nvPr/>
        </p:nvSpPr>
        <p:spPr>
          <a:xfrm>
            <a:off x="3210288" y="2275213"/>
            <a:ext cx="2789225" cy="471924"/>
          </a:xfrm>
          <a:prstGeom prst="rect">
            <a:avLst/>
          </a:prstGeom>
          <a:noFill/>
          <a:ln>
            <a:noFill/>
          </a:ln>
        </p:spPr>
        <p:txBody>
          <a:bodyPr spcFirstLastPara="1" wrap="square" lIns="50800" tIns="50800" rIns="50800" bIns="50800" anchor="ctr" anchorCtr="0">
            <a:spAutoFit/>
          </a:bodyPr>
          <a:lstStyle/>
          <a:p>
            <a:pPr marL="0" marR="0" lvl="0" indent="0" algn="ctr" rtl="0">
              <a:spcBef>
                <a:spcPts val="0"/>
              </a:spcBef>
              <a:spcAft>
                <a:spcPts val="0"/>
              </a:spcAft>
              <a:buNone/>
            </a:pPr>
            <a:r>
              <a:rPr lang="en-US" sz="2400" i="1">
                <a:solidFill>
                  <a:schemeClr val="lt1"/>
                </a:solidFill>
                <a:latin typeface="Helvetica Neue"/>
                <a:ea typeface="Helvetica Neue"/>
                <a:cs typeface="Helvetica Neue"/>
                <a:sym typeface="Helvetica Neue"/>
              </a:rPr>
              <a:t>Emerg Med J. 2009</a:t>
            </a:r>
            <a:endParaRPr/>
          </a:p>
        </p:txBody>
      </p:sp>
      <p:sp>
        <p:nvSpPr>
          <p:cNvPr id="241" name="Google Shape;241;p23"/>
          <p:cNvSpPr txBox="1"/>
          <p:nvPr/>
        </p:nvSpPr>
        <p:spPr>
          <a:xfrm>
            <a:off x="443249" y="3251974"/>
            <a:ext cx="8156726" cy="2164974"/>
          </a:xfrm>
          <a:prstGeom prst="rect">
            <a:avLst/>
          </a:prstGeom>
          <a:noFill/>
          <a:ln>
            <a:noFill/>
          </a:ln>
        </p:spPr>
        <p:txBody>
          <a:bodyPr spcFirstLastPara="1" wrap="square" lIns="91425" tIns="45700" rIns="91425" bIns="45700" anchor="t" anchorCtr="0">
            <a:noAutofit/>
          </a:bodyPr>
          <a:lstStyle/>
          <a:p>
            <a:pPr marL="342900" marR="0" lvl="0" indent="-342900" algn="just" rtl="0">
              <a:spcBef>
                <a:spcPts val="0"/>
              </a:spcBef>
              <a:spcAft>
                <a:spcPts val="0"/>
              </a:spcAft>
              <a:buClr>
                <a:schemeClr val="lt1"/>
              </a:buClr>
              <a:buSzPts val="2800"/>
              <a:buFont typeface="Arial"/>
              <a:buChar char="•"/>
            </a:pPr>
            <a:r>
              <a:rPr lang="en-US" sz="2800">
                <a:solidFill>
                  <a:schemeClr val="lt1"/>
                </a:solidFill>
                <a:latin typeface="Calibri"/>
                <a:ea typeface="Calibri"/>
                <a:cs typeface="Calibri"/>
                <a:sym typeface="Calibri"/>
              </a:rPr>
              <a:t>“In time critical conditions such as AMI or stroke, specific interventions by prehospital practitioners make a significant difference to mortality.”</a:t>
            </a:r>
            <a:endParaRPr/>
          </a:p>
        </p:txBody>
      </p:sp>
      <p:sp>
        <p:nvSpPr>
          <p:cNvPr id="242" name="Google Shape;242;p23"/>
          <p:cNvSpPr txBox="1">
            <a:spLocks noGrp="1"/>
          </p:cNvSpPr>
          <p:nvPr>
            <p:ph type="sldNum" idx="12"/>
          </p:nvPr>
        </p:nvSpPr>
        <p:spPr>
          <a:xfrm>
            <a:off x="8556784" y="6333134"/>
            <a:ext cx="548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Google Shape;248;p24" descr="Image"/>
          <p:cNvPicPr preferRelativeResize="0"/>
          <p:nvPr/>
        </p:nvPicPr>
        <p:blipFill rotWithShape="1">
          <a:blip r:embed="rId3">
            <a:alphaModFix/>
          </a:blip>
          <a:srcRect/>
          <a:stretch/>
        </p:blipFill>
        <p:spPr>
          <a:xfrm>
            <a:off x="451409" y="1562582"/>
            <a:ext cx="8287475" cy="2497892"/>
          </a:xfrm>
          <a:prstGeom prst="rect">
            <a:avLst/>
          </a:prstGeom>
          <a:noFill/>
          <a:ln>
            <a:noFill/>
          </a:ln>
          <a:effectLst>
            <a:outerShdw blurRad="254000" dist="127000" dir="5400000" rotWithShape="0">
              <a:srgbClr val="000000">
                <a:alpha val="69803"/>
              </a:srgbClr>
            </a:outerShdw>
          </a:effectLst>
        </p:spPr>
      </p:pic>
      <p:sp>
        <p:nvSpPr>
          <p:cNvPr id="249" name="Google Shape;249;p24"/>
          <p:cNvSpPr txBox="1">
            <a:spLocks noGrp="1"/>
          </p:cNvSpPr>
          <p:nvPr>
            <p:ph type="sldNum" idx="12"/>
          </p:nvPr>
        </p:nvSpPr>
        <p:spPr>
          <a:xfrm>
            <a:off x="8556784" y="6333134"/>
            <a:ext cx="548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Google Shape;255;g2c1bb5ac20d_0_33"/>
          <p:cNvPicPr preferRelativeResize="0"/>
          <p:nvPr/>
        </p:nvPicPr>
        <p:blipFill>
          <a:blip r:embed="rId3">
            <a:alphaModFix/>
          </a:blip>
          <a:stretch>
            <a:fillRect/>
          </a:stretch>
        </p:blipFill>
        <p:spPr>
          <a:xfrm>
            <a:off x="152400" y="152400"/>
            <a:ext cx="8839199" cy="4246282"/>
          </a:xfrm>
          <a:prstGeom prst="rect">
            <a:avLst/>
          </a:prstGeom>
          <a:noFill/>
          <a:ln>
            <a:noFill/>
          </a:ln>
        </p:spPr>
      </p:pic>
      <p:sp>
        <p:nvSpPr>
          <p:cNvPr id="256" name="Google Shape;256;g2c1bb5ac20d_0_33"/>
          <p:cNvSpPr txBox="1">
            <a:spLocks noGrp="1"/>
          </p:cNvSpPr>
          <p:nvPr>
            <p:ph type="sldNum" idx="12"/>
          </p:nvPr>
        </p:nvSpPr>
        <p:spPr>
          <a:xfrm>
            <a:off x="8556784" y="6333134"/>
            <a:ext cx="548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Google Shape;262;p25" descr="Screen Shot 2016-03-12 at 11.54.58 AM.png"/>
          <p:cNvPicPr preferRelativeResize="0"/>
          <p:nvPr/>
        </p:nvPicPr>
        <p:blipFill rotWithShape="1">
          <a:blip r:embed="rId3">
            <a:alphaModFix/>
          </a:blip>
          <a:srcRect/>
          <a:stretch/>
        </p:blipFill>
        <p:spPr>
          <a:xfrm>
            <a:off x="1078189" y="169668"/>
            <a:ext cx="6954654" cy="2901942"/>
          </a:xfrm>
          <a:prstGeom prst="rect">
            <a:avLst/>
          </a:prstGeom>
          <a:noFill/>
          <a:ln>
            <a:noFill/>
          </a:ln>
        </p:spPr>
      </p:pic>
      <p:sp>
        <p:nvSpPr>
          <p:cNvPr id="263" name="Google Shape;263;p25"/>
          <p:cNvSpPr txBox="1"/>
          <p:nvPr/>
        </p:nvSpPr>
        <p:spPr>
          <a:xfrm>
            <a:off x="1039021" y="3493845"/>
            <a:ext cx="6993822" cy="1887529"/>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1"/>
              </a:buClr>
              <a:buSzPts val="2400"/>
              <a:buFont typeface="Arial"/>
              <a:buChar char="•"/>
            </a:pPr>
            <a:r>
              <a:rPr lang="en-US" sz="2400">
                <a:solidFill>
                  <a:schemeClr val="lt1"/>
                </a:solidFill>
                <a:latin typeface="Calibri"/>
                <a:ea typeface="Calibri"/>
                <a:cs typeface="Calibri"/>
                <a:sym typeface="Calibri"/>
              </a:rPr>
              <a:t>45,394 EMS encounters in King County, Washington</a:t>
            </a:r>
            <a:endParaRPr/>
          </a:p>
          <a:p>
            <a:pPr marL="342900" marR="0" lvl="0" indent="-342900" algn="l" rtl="0">
              <a:spcBef>
                <a:spcPts val="480"/>
              </a:spcBef>
              <a:spcAft>
                <a:spcPts val="0"/>
              </a:spcAft>
              <a:buClr>
                <a:schemeClr val="lt1"/>
              </a:buClr>
              <a:buSzPts val="2400"/>
              <a:buFont typeface="Arial"/>
              <a:buChar char="•"/>
            </a:pPr>
            <a:r>
              <a:rPr lang="en-US" sz="2400">
                <a:solidFill>
                  <a:schemeClr val="lt1"/>
                </a:solidFill>
                <a:latin typeface="Calibri"/>
                <a:ea typeface="Calibri"/>
                <a:cs typeface="Calibri"/>
                <a:sym typeface="Calibri"/>
              </a:rPr>
              <a:t>1350 met criteria for severe sepsis </a:t>
            </a:r>
            <a:endParaRPr/>
          </a:p>
          <a:p>
            <a:pPr marL="342900" marR="0" lvl="0" indent="-342900" algn="l" rtl="0">
              <a:spcBef>
                <a:spcPts val="480"/>
              </a:spcBef>
              <a:spcAft>
                <a:spcPts val="0"/>
              </a:spcAft>
              <a:buClr>
                <a:schemeClr val="lt1"/>
              </a:buClr>
              <a:buSzPts val="2400"/>
              <a:buFont typeface="Arial"/>
              <a:buChar char="•"/>
            </a:pPr>
            <a:r>
              <a:rPr lang="en-US" sz="2400">
                <a:solidFill>
                  <a:schemeClr val="lt1"/>
                </a:solidFill>
                <a:latin typeface="Calibri"/>
                <a:ea typeface="Calibri"/>
                <a:cs typeface="Calibri"/>
                <a:sym typeface="Calibri"/>
              </a:rPr>
              <a:t>Administration of prehospital fluid was associated with decreased odds of hospital mortality</a:t>
            </a:r>
            <a:endParaRPr/>
          </a:p>
        </p:txBody>
      </p:sp>
      <p:sp>
        <p:nvSpPr>
          <p:cNvPr id="264" name="Google Shape;264;p25"/>
          <p:cNvSpPr txBox="1">
            <a:spLocks noGrp="1"/>
          </p:cNvSpPr>
          <p:nvPr>
            <p:ph type="sldNum" idx="12"/>
          </p:nvPr>
        </p:nvSpPr>
        <p:spPr>
          <a:xfrm>
            <a:off x="8556784" y="6333134"/>
            <a:ext cx="548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p26" descr="Screen Shot 2016-03-12 at 12.02.33 PM.png"/>
          <p:cNvPicPr preferRelativeResize="0"/>
          <p:nvPr/>
        </p:nvPicPr>
        <p:blipFill rotWithShape="1">
          <a:blip r:embed="rId3">
            <a:alphaModFix/>
          </a:blip>
          <a:srcRect/>
          <a:stretch/>
        </p:blipFill>
        <p:spPr>
          <a:xfrm>
            <a:off x="952500" y="580270"/>
            <a:ext cx="7101191" cy="2344851"/>
          </a:xfrm>
          <a:prstGeom prst="rect">
            <a:avLst/>
          </a:prstGeom>
          <a:noFill/>
          <a:ln>
            <a:noFill/>
          </a:ln>
        </p:spPr>
      </p:pic>
      <p:sp>
        <p:nvSpPr>
          <p:cNvPr id="271" name="Google Shape;271;p26"/>
          <p:cNvSpPr txBox="1"/>
          <p:nvPr/>
        </p:nvSpPr>
        <p:spPr>
          <a:xfrm>
            <a:off x="952500" y="3170650"/>
            <a:ext cx="7091934" cy="2084262"/>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1"/>
              </a:buClr>
              <a:buSzPts val="2400"/>
              <a:buFont typeface="Arial"/>
              <a:buChar char="•"/>
            </a:pPr>
            <a:r>
              <a:rPr lang="en-US" sz="2400">
                <a:solidFill>
                  <a:schemeClr val="lt1"/>
                </a:solidFill>
                <a:latin typeface="Calibri"/>
                <a:ea typeface="Calibri"/>
                <a:cs typeface="Calibri"/>
                <a:sym typeface="Calibri"/>
              </a:rPr>
              <a:t>34% of patients presenting to the ED with a serious infection arrived by EMS</a:t>
            </a:r>
            <a:endParaRPr/>
          </a:p>
          <a:p>
            <a:pPr marL="342900" marR="0" lvl="0" indent="-342900" algn="l" rtl="0">
              <a:spcBef>
                <a:spcPts val="480"/>
              </a:spcBef>
              <a:spcAft>
                <a:spcPts val="0"/>
              </a:spcAft>
              <a:buClr>
                <a:schemeClr val="lt1"/>
              </a:buClr>
              <a:buSzPts val="2400"/>
              <a:buFont typeface="Arial"/>
              <a:buChar char="•"/>
            </a:pPr>
            <a:r>
              <a:rPr lang="en-US" sz="2400">
                <a:solidFill>
                  <a:schemeClr val="lt1"/>
                </a:solidFill>
                <a:latin typeface="Calibri"/>
                <a:ea typeface="Calibri"/>
                <a:cs typeface="Calibri"/>
                <a:sym typeface="Calibri"/>
              </a:rPr>
              <a:t>In these patients, mortality was higher for EMS patients (8%) than non-EMS patients (2%) </a:t>
            </a:r>
            <a:endParaRPr/>
          </a:p>
          <a:p>
            <a:pPr marL="342900" marR="0" lvl="0" indent="-342900" algn="l" rtl="0">
              <a:spcBef>
                <a:spcPts val="480"/>
              </a:spcBef>
              <a:spcAft>
                <a:spcPts val="0"/>
              </a:spcAft>
              <a:buClr>
                <a:schemeClr val="lt1"/>
              </a:buClr>
              <a:buSzPts val="2400"/>
              <a:buFont typeface="Arial"/>
              <a:buChar char="•"/>
            </a:pPr>
            <a:r>
              <a:rPr lang="en-US" sz="2400">
                <a:solidFill>
                  <a:schemeClr val="lt1"/>
                </a:solidFill>
                <a:latin typeface="Calibri"/>
                <a:ea typeface="Calibri"/>
                <a:cs typeface="Calibri"/>
                <a:sym typeface="Calibri"/>
              </a:rPr>
              <a:t>EMS cares for the “sickest” sepsis patients</a:t>
            </a:r>
            <a:endParaRPr/>
          </a:p>
        </p:txBody>
      </p:sp>
      <p:sp>
        <p:nvSpPr>
          <p:cNvPr id="272" name="Google Shape;272;p26"/>
          <p:cNvSpPr txBox="1">
            <a:spLocks noGrp="1"/>
          </p:cNvSpPr>
          <p:nvPr>
            <p:ph type="sldNum" idx="12"/>
          </p:nvPr>
        </p:nvSpPr>
        <p:spPr>
          <a:xfrm>
            <a:off x="8556784" y="6333134"/>
            <a:ext cx="548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Google Shape;278;p27" descr="Screen Shot 2016-03-12 at 12.12.02 PM.png"/>
          <p:cNvPicPr preferRelativeResize="0"/>
          <p:nvPr/>
        </p:nvPicPr>
        <p:blipFill rotWithShape="1">
          <a:blip r:embed="rId3">
            <a:alphaModFix/>
          </a:blip>
          <a:srcRect/>
          <a:stretch/>
        </p:blipFill>
        <p:spPr>
          <a:xfrm>
            <a:off x="1400782" y="306685"/>
            <a:ext cx="6031149" cy="2345642"/>
          </a:xfrm>
          <a:prstGeom prst="rect">
            <a:avLst/>
          </a:prstGeom>
          <a:noFill/>
          <a:ln>
            <a:noFill/>
          </a:ln>
        </p:spPr>
      </p:pic>
      <p:sp>
        <p:nvSpPr>
          <p:cNvPr id="279" name="Google Shape;279;p27"/>
          <p:cNvSpPr txBox="1"/>
          <p:nvPr/>
        </p:nvSpPr>
        <p:spPr>
          <a:xfrm>
            <a:off x="382580" y="2652327"/>
            <a:ext cx="8067554" cy="2772136"/>
          </a:xfrm>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0"/>
              </a:spcAft>
              <a:buClr>
                <a:schemeClr val="lt1"/>
              </a:buClr>
              <a:buSzPts val="3200"/>
              <a:buFont typeface="Arial"/>
              <a:buNone/>
            </a:pPr>
            <a:endParaRPr sz="3200">
              <a:solidFill>
                <a:schemeClr val="lt1"/>
              </a:solidFill>
              <a:latin typeface="Calibri"/>
              <a:ea typeface="Calibri"/>
              <a:cs typeface="Calibri"/>
              <a:sym typeface="Calibri"/>
            </a:endParaRPr>
          </a:p>
          <a:p>
            <a:pPr marL="342900" marR="0" lvl="0" indent="-342900" algn="l" rtl="0">
              <a:spcBef>
                <a:spcPts val="560"/>
              </a:spcBef>
              <a:spcAft>
                <a:spcPts val="0"/>
              </a:spcAft>
              <a:buClr>
                <a:schemeClr val="lt1"/>
              </a:buClr>
              <a:buSzPts val="2800"/>
              <a:buFont typeface="Arial"/>
              <a:buChar char="•"/>
            </a:pPr>
            <a:r>
              <a:rPr lang="en-US" sz="2800">
                <a:solidFill>
                  <a:schemeClr val="lt1"/>
                </a:solidFill>
                <a:latin typeface="Calibri"/>
                <a:ea typeface="Calibri"/>
                <a:cs typeface="Calibri"/>
                <a:sym typeface="Calibri"/>
              </a:rPr>
              <a:t>Compared severe sepsis patients arriving by EMS to those that did not</a:t>
            </a:r>
            <a:endParaRPr/>
          </a:p>
          <a:p>
            <a:pPr marL="342900" marR="0" lvl="0" indent="-342900" algn="l" rtl="0">
              <a:spcBef>
                <a:spcPts val="560"/>
              </a:spcBef>
              <a:spcAft>
                <a:spcPts val="0"/>
              </a:spcAft>
              <a:buClr>
                <a:schemeClr val="lt1"/>
              </a:buClr>
              <a:buSzPts val="2800"/>
              <a:buFont typeface="Arial"/>
              <a:buChar char="•"/>
            </a:pPr>
            <a:r>
              <a:rPr lang="en-US" sz="2800">
                <a:solidFill>
                  <a:schemeClr val="lt1"/>
                </a:solidFill>
                <a:latin typeface="Calibri"/>
                <a:ea typeface="Calibri"/>
                <a:cs typeface="Calibri"/>
                <a:sym typeface="Calibri"/>
              </a:rPr>
              <a:t>35 minute reduction to initiation of antibiotics</a:t>
            </a:r>
            <a:endParaRPr/>
          </a:p>
          <a:p>
            <a:pPr marL="342900" marR="0" lvl="0" indent="-342900" algn="l" rtl="0">
              <a:spcBef>
                <a:spcPts val="560"/>
              </a:spcBef>
              <a:spcAft>
                <a:spcPts val="0"/>
              </a:spcAft>
              <a:buClr>
                <a:schemeClr val="lt1"/>
              </a:buClr>
              <a:buSzPts val="2800"/>
              <a:buFont typeface="Arial"/>
              <a:buChar char="•"/>
            </a:pPr>
            <a:r>
              <a:rPr lang="en-US" sz="2800">
                <a:solidFill>
                  <a:schemeClr val="lt1"/>
                </a:solidFill>
                <a:latin typeface="Calibri"/>
                <a:ea typeface="Calibri"/>
                <a:cs typeface="Calibri"/>
                <a:sym typeface="Calibri"/>
              </a:rPr>
              <a:t>41 minute reduction to targeted sepsis resuscitation</a:t>
            </a:r>
            <a:endParaRPr/>
          </a:p>
        </p:txBody>
      </p:sp>
      <p:sp>
        <p:nvSpPr>
          <p:cNvPr id="280" name="Google Shape;280;p27"/>
          <p:cNvSpPr txBox="1">
            <a:spLocks noGrp="1"/>
          </p:cNvSpPr>
          <p:nvPr>
            <p:ph type="sldNum" idx="12"/>
          </p:nvPr>
        </p:nvSpPr>
        <p:spPr>
          <a:xfrm>
            <a:off x="8556784" y="6333134"/>
            <a:ext cx="548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86" name="Google Shape;286;p28" descr="Screen Shot 2016-03-12 at 12.13.49 PM.png"/>
          <p:cNvPicPr preferRelativeResize="0"/>
          <p:nvPr/>
        </p:nvPicPr>
        <p:blipFill rotWithShape="1">
          <a:blip r:embed="rId3">
            <a:alphaModFix/>
          </a:blip>
          <a:srcRect/>
          <a:stretch/>
        </p:blipFill>
        <p:spPr>
          <a:xfrm>
            <a:off x="466926" y="175100"/>
            <a:ext cx="8307421" cy="2529190"/>
          </a:xfrm>
          <a:prstGeom prst="rect">
            <a:avLst/>
          </a:prstGeom>
          <a:noFill/>
          <a:ln>
            <a:noFill/>
          </a:ln>
        </p:spPr>
      </p:pic>
      <p:pic>
        <p:nvPicPr>
          <p:cNvPr id="287" name="Google Shape;287;p28" descr="Screen Shot 2016-03-12 at 12.12.44 PM.png"/>
          <p:cNvPicPr preferRelativeResize="0"/>
          <p:nvPr/>
        </p:nvPicPr>
        <p:blipFill rotWithShape="1">
          <a:blip r:embed="rId4">
            <a:alphaModFix/>
          </a:blip>
          <a:srcRect/>
          <a:stretch/>
        </p:blipFill>
        <p:spPr>
          <a:xfrm>
            <a:off x="1021401" y="3015575"/>
            <a:ext cx="7198469" cy="2315183"/>
          </a:xfrm>
          <a:prstGeom prst="rect">
            <a:avLst/>
          </a:prstGeom>
          <a:noFill/>
          <a:ln>
            <a:noFill/>
          </a:ln>
        </p:spPr>
      </p:pic>
      <p:sp>
        <p:nvSpPr>
          <p:cNvPr id="288" name="Google Shape;288;p28"/>
          <p:cNvSpPr txBox="1">
            <a:spLocks noGrp="1"/>
          </p:cNvSpPr>
          <p:nvPr>
            <p:ph type="sldNum" idx="12"/>
          </p:nvPr>
        </p:nvSpPr>
        <p:spPr>
          <a:xfrm>
            <a:off x="8556784" y="6333134"/>
            <a:ext cx="548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Google Shape;294;g2c1bb5ac20d_0_27"/>
          <p:cNvPicPr preferRelativeResize="0"/>
          <p:nvPr/>
        </p:nvPicPr>
        <p:blipFill>
          <a:blip r:embed="rId3">
            <a:alphaModFix/>
          </a:blip>
          <a:stretch>
            <a:fillRect/>
          </a:stretch>
        </p:blipFill>
        <p:spPr>
          <a:xfrm>
            <a:off x="770375" y="152400"/>
            <a:ext cx="7603249" cy="4820374"/>
          </a:xfrm>
          <a:prstGeom prst="rect">
            <a:avLst/>
          </a:prstGeom>
          <a:noFill/>
          <a:ln>
            <a:noFill/>
          </a:ln>
        </p:spPr>
      </p:pic>
      <p:sp>
        <p:nvSpPr>
          <p:cNvPr id="295" name="Google Shape;295;g2c1bb5ac20d_0_27"/>
          <p:cNvSpPr txBox="1">
            <a:spLocks noGrp="1"/>
          </p:cNvSpPr>
          <p:nvPr>
            <p:ph type="sldNum" idx="12"/>
          </p:nvPr>
        </p:nvSpPr>
        <p:spPr>
          <a:xfrm>
            <a:off x="8556784" y="6333134"/>
            <a:ext cx="548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Google Shape;83;p3" descr="Screen Shot 2016-03-12 at 11.30.20 AM.png"/>
          <p:cNvPicPr preferRelativeResize="0"/>
          <p:nvPr/>
        </p:nvPicPr>
        <p:blipFill rotWithShape="1">
          <a:blip r:embed="rId3">
            <a:alphaModFix/>
          </a:blip>
          <a:srcRect/>
          <a:stretch/>
        </p:blipFill>
        <p:spPr>
          <a:xfrm>
            <a:off x="955035" y="779444"/>
            <a:ext cx="7252183" cy="4162207"/>
          </a:xfrm>
          <a:prstGeom prst="rect">
            <a:avLst/>
          </a:prstGeom>
          <a:noFill/>
          <a:ln>
            <a:noFill/>
          </a:ln>
        </p:spPr>
      </p:pic>
      <p:sp>
        <p:nvSpPr>
          <p:cNvPr id="84" name="Google Shape;84;p3"/>
          <p:cNvSpPr txBox="1">
            <a:spLocks noGrp="1"/>
          </p:cNvSpPr>
          <p:nvPr>
            <p:ph type="sldNum" idx="12"/>
          </p:nvPr>
        </p:nvSpPr>
        <p:spPr>
          <a:xfrm>
            <a:off x="8556784" y="6333134"/>
            <a:ext cx="548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29"/>
          <p:cNvSpPr txBox="1"/>
          <p:nvPr/>
        </p:nvSpPr>
        <p:spPr>
          <a:xfrm>
            <a:off x="0" y="533725"/>
            <a:ext cx="9144000" cy="161917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4400"/>
              <a:buFont typeface="Calibri"/>
              <a:buNone/>
            </a:pPr>
            <a:r>
              <a:rPr lang="en-US" sz="4400">
                <a:solidFill>
                  <a:schemeClr val="lt1"/>
                </a:solidFill>
                <a:latin typeface="Calibri"/>
                <a:ea typeface="Calibri"/>
                <a:cs typeface="Calibri"/>
                <a:sym typeface="Calibri"/>
              </a:rPr>
              <a:t>EMS Role in Sepsis</a:t>
            </a:r>
            <a:endParaRPr/>
          </a:p>
        </p:txBody>
      </p:sp>
      <p:sp>
        <p:nvSpPr>
          <p:cNvPr id="302" name="Google Shape;302;p29"/>
          <p:cNvSpPr txBox="1"/>
          <p:nvPr/>
        </p:nvSpPr>
        <p:spPr>
          <a:xfrm>
            <a:off x="1173303" y="1990871"/>
            <a:ext cx="6797394" cy="3669175"/>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1"/>
              </a:buClr>
              <a:buSzPts val="3200"/>
              <a:buFont typeface="Arial"/>
              <a:buChar char="•"/>
            </a:pPr>
            <a:r>
              <a:rPr lang="en-US" sz="3200">
                <a:solidFill>
                  <a:schemeClr val="lt1"/>
                </a:solidFill>
                <a:latin typeface="Calibri"/>
                <a:ea typeface="Calibri"/>
                <a:cs typeface="Calibri"/>
                <a:sym typeface="Calibri"/>
              </a:rPr>
              <a:t>Decreased time to intravenous fluids</a:t>
            </a:r>
            <a:endParaRPr/>
          </a:p>
          <a:p>
            <a:pPr marL="342900" marR="0" lvl="0" indent="-342900" algn="l" rtl="0">
              <a:spcBef>
                <a:spcPts val="640"/>
              </a:spcBef>
              <a:spcAft>
                <a:spcPts val="0"/>
              </a:spcAft>
              <a:buClr>
                <a:schemeClr val="lt1"/>
              </a:buClr>
              <a:buSzPts val="3200"/>
              <a:buFont typeface="Arial"/>
              <a:buChar char="•"/>
            </a:pPr>
            <a:r>
              <a:rPr lang="en-US" sz="3200">
                <a:solidFill>
                  <a:schemeClr val="lt1"/>
                </a:solidFill>
                <a:latin typeface="Calibri"/>
                <a:ea typeface="Calibri"/>
                <a:cs typeface="Calibri"/>
                <a:sym typeface="Calibri"/>
              </a:rPr>
              <a:t>Decreased time to antibiotics</a:t>
            </a:r>
            <a:endParaRPr/>
          </a:p>
          <a:p>
            <a:pPr marL="342900" marR="0" lvl="0" indent="-342900" algn="l" rtl="0">
              <a:spcBef>
                <a:spcPts val="640"/>
              </a:spcBef>
              <a:spcAft>
                <a:spcPts val="0"/>
              </a:spcAft>
              <a:buClr>
                <a:schemeClr val="lt1"/>
              </a:buClr>
              <a:buSzPts val="3200"/>
              <a:buFont typeface="Arial"/>
              <a:buChar char="•"/>
            </a:pPr>
            <a:r>
              <a:rPr lang="en-US" sz="3200">
                <a:solidFill>
                  <a:schemeClr val="lt1"/>
                </a:solidFill>
                <a:latin typeface="Calibri"/>
                <a:ea typeface="Calibri"/>
                <a:cs typeface="Calibri"/>
                <a:sym typeface="Calibri"/>
              </a:rPr>
              <a:t>Decreased mortality</a:t>
            </a:r>
            <a:endParaRPr/>
          </a:p>
          <a:p>
            <a:pPr marL="342900" marR="0" lvl="0" indent="-342900" algn="l" rtl="0">
              <a:spcBef>
                <a:spcPts val="640"/>
              </a:spcBef>
              <a:spcAft>
                <a:spcPts val="0"/>
              </a:spcAft>
              <a:buClr>
                <a:schemeClr val="lt1"/>
              </a:buClr>
              <a:buSzPts val="3200"/>
              <a:buFont typeface="Arial"/>
              <a:buChar char="•"/>
            </a:pPr>
            <a:r>
              <a:rPr lang="en-US" sz="3200">
                <a:solidFill>
                  <a:schemeClr val="lt1"/>
                </a:solidFill>
                <a:latin typeface="Calibri"/>
                <a:ea typeface="Calibri"/>
                <a:cs typeface="Calibri"/>
                <a:sym typeface="Calibri"/>
              </a:rPr>
              <a:t>Shorter hospital stay</a:t>
            </a:r>
            <a:endParaRPr/>
          </a:p>
        </p:txBody>
      </p:sp>
      <p:sp>
        <p:nvSpPr>
          <p:cNvPr id="303" name="Google Shape;303;p29"/>
          <p:cNvSpPr txBox="1">
            <a:spLocks noGrp="1"/>
          </p:cNvSpPr>
          <p:nvPr>
            <p:ph type="sldNum" idx="12"/>
          </p:nvPr>
        </p:nvSpPr>
        <p:spPr>
          <a:xfrm>
            <a:off x="8556784" y="6333134"/>
            <a:ext cx="548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0"/>
          <p:cNvSpPr txBox="1"/>
          <p:nvPr/>
        </p:nvSpPr>
        <p:spPr>
          <a:xfrm>
            <a:off x="0" y="12858"/>
            <a:ext cx="9144000" cy="115618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5400"/>
              <a:buFont typeface="Calibri"/>
              <a:buNone/>
            </a:pPr>
            <a:r>
              <a:rPr lang="en-US" sz="5400">
                <a:solidFill>
                  <a:schemeClr val="lt1"/>
                </a:solidFill>
                <a:latin typeface="Calibri"/>
                <a:ea typeface="Calibri"/>
                <a:cs typeface="Calibri"/>
                <a:sym typeface="Calibri"/>
              </a:rPr>
              <a:t>Identifying the Sepsis Patient</a:t>
            </a:r>
            <a:endParaRPr/>
          </a:p>
        </p:txBody>
      </p:sp>
      <p:sp>
        <p:nvSpPr>
          <p:cNvPr id="309" name="Google Shape;309;p30"/>
          <p:cNvSpPr txBox="1"/>
          <p:nvPr/>
        </p:nvSpPr>
        <p:spPr>
          <a:xfrm>
            <a:off x="565632" y="1608890"/>
            <a:ext cx="8439472" cy="3333512"/>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1"/>
              </a:buClr>
              <a:buSzPts val="3200"/>
              <a:buFont typeface="Arial"/>
              <a:buChar char="•"/>
            </a:pPr>
            <a:r>
              <a:rPr lang="en-US" sz="3200">
                <a:solidFill>
                  <a:schemeClr val="lt1"/>
                </a:solidFill>
                <a:latin typeface="Calibri"/>
                <a:ea typeface="Calibri"/>
                <a:cs typeface="Calibri"/>
                <a:sym typeface="Calibri"/>
              </a:rPr>
              <a:t>Look for and ask about infection</a:t>
            </a:r>
            <a:endParaRPr/>
          </a:p>
          <a:p>
            <a:pPr marL="742950" marR="0" lvl="1" indent="-285750" algn="l" rtl="0">
              <a:spcBef>
                <a:spcPts val="560"/>
              </a:spcBef>
              <a:spcAft>
                <a:spcPts val="0"/>
              </a:spcAft>
              <a:buClr>
                <a:schemeClr val="lt1"/>
              </a:buClr>
              <a:buSzPts val="2800"/>
              <a:buFont typeface="Arial"/>
              <a:buChar char="–"/>
            </a:pPr>
            <a:r>
              <a:rPr lang="en-US" sz="2800" b="0" i="0" u="none" strike="noStrike" cap="none">
                <a:solidFill>
                  <a:schemeClr val="lt1"/>
                </a:solidFill>
                <a:latin typeface="Calibri"/>
                <a:ea typeface="Calibri"/>
                <a:cs typeface="Calibri"/>
                <a:sym typeface="Calibri"/>
              </a:rPr>
              <a:t>Did you look at all the skin???</a:t>
            </a:r>
            <a:endParaRPr/>
          </a:p>
          <a:p>
            <a:pPr marL="342900" marR="0" lvl="0" indent="-342900" algn="l" rtl="0">
              <a:spcBef>
                <a:spcPts val="640"/>
              </a:spcBef>
              <a:spcAft>
                <a:spcPts val="0"/>
              </a:spcAft>
              <a:buClr>
                <a:schemeClr val="lt1"/>
              </a:buClr>
              <a:buSzPts val="3200"/>
              <a:buFont typeface="Arial"/>
              <a:buChar char="•"/>
            </a:pPr>
            <a:r>
              <a:rPr lang="en-US" sz="3200">
                <a:solidFill>
                  <a:schemeClr val="lt1"/>
                </a:solidFill>
                <a:latin typeface="Calibri"/>
                <a:ea typeface="Calibri"/>
                <a:cs typeface="Calibri"/>
                <a:sym typeface="Calibri"/>
              </a:rPr>
              <a:t>Look for and ask about risk factors for infection</a:t>
            </a:r>
            <a:endParaRPr/>
          </a:p>
          <a:p>
            <a:pPr marL="342900" marR="0" lvl="0" indent="-342900" algn="l" rtl="0">
              <a:spcBef>
                <a:spcPts val="640"/>
              </a:spcBef>
              <a:spcAft>
                <a:spcPts val="0"/>
              </a:spcAft>
              <a:buClr>
                <a:schemeClr val="lt1"/>
              </a:buClr>
              <a:buSzPts val="3200"/>
              <a:buFont typeface="Arial"/>
              <a:buChar char="•"/>
            </a:pPr>
            <a:r>
              <a:rPr lang="en-US" sz="3200">
                <a:solidFill>
                  <a:schemeClr val="lt1"/>
                </a:solidFill>
                <a:latin typeface="Calibri"/>
                <a:ea typeface="Calibri"/>
                <a:cs typeface="Calibri"/>
                <a:sym typeface="Calibri"/>
              </a:rPr>
              <a:t>Check a temperature accurately</a:t>
            </a:r>
            <a:endParaRPr/>
          </a:p>
          <a:p>
            <a:pPr marL="742950" marR="0" lvl="1" indent="-285750" algn="l" rtl="0">
              <a:spcBef>
                <a:spcPts val="560"/>
              </a:spcBef>
              <a:spcAft>
                <a:spcPts val="0"/>
              </a:spcAft>
              <a:buClr>
                <a:schemeClr val="lt1"/>
              </a:buClr>
              <a:buSzPts val="2800"/>
              <a:buFont typeface="Arial"/>
              <a:buChar char="–"/>
            </a:pPr>
            <a:r>
              <a:rPr lang="en-US" sz="2800" b="0" i="0" u="none" strike="noStrike" cap="none">
                <a:solidFill>
                  <a:schemeClr val="lt1"/>
                </a:solidFill>
                <a:latin typeface="Calibri"/>
                <a:ea typeface="Calibri"/>
                <a:cs typeface="Calibri"/>
                <a:sym typeface="Calibri"/>
              </a:rPr>
              <a:t>&gt; 38°C (100.4°F)</a:t>
            </a:r>
            <a:endParaRPr/>
          </a:p>
          <a:p>
            <a:pPr marL="742950" marR="0" lvl="1" indent="-285750" algn="l" rtl="0">
              <a:spcBef>
                <a:spcPts val="560"/>
              </a:spcBef>
              <a:spcAft>
                <a:spcPts val="0"/>
              </a:spcAft>
              <a:buClr>
                <a:schemeClr val="lt1"/>
              </a:buClr>
              <a:buSzPts val="2800"/>
              <a:buFont typeface="Arial"/>
              <a:buChar char="–"/>
            </a:pPr>
            <a:r>
              <a:rPr lang="en-US" sz="2800" b="0" i="0" u="none" strike="noStrike" cap="none">
                <a:solidFill>
                  <a:schemeClr val="lt1"/>
                </a:solidFill>
                <a:latin typeface="Calibri"/>
                <a:ea typeface="Calibri"/>
                <a:cs typeface="Calibri"/>
                <a:sym typeface="Calibri"/>
              </a:rPr>
              <a:t>&lt; 36°C (96°F) </a:t>
            </a:r>
            <a:r>
              <a:rPr lang="en-US" sz="2800" b="0" i="0" u="none" strike="noStrike" cap="none">
                <a:solidFill>
                  <a:srgbClr val="FF2600"/>
                </a:solidFill>
                <a:latin typeface="Calibri"/>
                <a:ea typeface="Calibri"/>
                <a:cs typeface="Calibri"/>
                <a:sym typeface="Calibri"/>
              </a:rPr>
              <a:t>more dangerous</a:t>
            </a:r>
            <a:endParaRPr/>
          </a:p>
        </p:txBody>
      </p:sp>
      <p:sp>
        <p:nvSpPr>
          <p:cNvPr id="310" name="Google Shape;310;p30"/>
          <p:cNvSpPr txBox="1">
            <a:spLocks noGrp="1"/>
          </p:cNvSpPr>
          <p:nvPr>
            <p:ph type="sldNum" idx="12"/>
          </p:nvPr>
        </p:nvSpPr>
        <p:spPr>
          <a:xfrm>
            <a:off x="8556784" y="6333134"/>
            <a:ext cx="548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31"/>
          <p:cNvSpPr txBox="1"/>
          <p:nvPr/>
        </p:nvSpPr>
        <p:spPr>
          <a:xfrm>
            <a:off x="0" y="424022"/>
            <a:ext cx="9144000" cy="138555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5400"/>
              <a:buFont typeface="Calibri"/>
              <a:buNone/>
            </a:pPr>
            <a:r>
              <a:rPr lang="en-US" sz="5400">
                <a:solidFill>
                  <a:schemeClr val="lt1"/>
                </a:solidFill>
                <a:latin typeface="Calibri"/>
                <a:ea typeface="Calibri"/>
                <a:cs typeface="Calibri"/>
                <a:sym typeface="Calibri"/>
              </a:rPr>
              <a:t>Identifying the Sepsis Patient</a:t>
            </a:r>
            <a:endParaRPr/>
          </a:p>
        </p:txBody>
      </p:sp>
      <p:sp>
        <p:nvSpPr>
          <p:cNvPr id="316" name="Google Shape;316;p31"/>
          <p:cNvSpPr txBox="1"/>
          <p:nvPr/>
        </p:nvSpPr>
        <p:spPr>
          <a:xfrm>
            <a:off x="486138" y="1828818"/>
            <a:ext cx="8495816" cy="3229339"/>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1"/>
              </a:buClr>
              <a:buSzPts val="4000"/>
              <a:buFont typeface="Arial"/>
              <a:buChar char="•"/>
            </a:pPr>
            <a:r>
              <a:rPr lang="en-US" sz="4000">
                <a:solidFill>
                  <a:schemeClr val="lt1"/>
                </a:solidFill>
                <a:latin typeface="Calibri"/>
                <a:ea typeface="Calibri"/>
                <a:cs typeface="Calibri"/>
                <a:sym typeface="Calibri"/>
              </a:rPr>
              <a:t>Look for SIRS criteria in the vital signs</a:t>
            </a:r>
            <a:endParaRPr/>
          </a:p>
          <a:p>
            <a:pPr marL="342900" marR="0" lvl="0" indent="-342900" algn="l" rtl="0">
              <a:spcBef>
                <a:spcPts val="800"/>
              </a:spcBef>
              <a:spcAft>
                <a:spcPts val="0"/>
              </a:spcAft>
              <a:buClr>
                <a:schemeClr val="lt1"/>
              </a:buClr>
              <a:buSzPts val="4000"/>
              <a:buFont typeface="Arial"/>
              <a:buChar char="•"/>
            </a:pPr>
            <a:r>
              <a:rPr lang="en-US" sz="4000">
                <a:solidFill>
                  <a:schemeClr val="lt1"/>
                </a:solidFill>
                <a:latin typeface="Calibri"/>
                <a:ea typeface="Calibri"/>
                <a:cs typeface="Calibri"/>
                <a:sym typeface="Calibri"/>
              </a:rPr>
              <a:t>Look for shock/dehydration</a:t>
            </a:r>
            <a:endParaRPr/>
          </a:p>
          <a:p>
            <a:pPr marL="342900" marR="0" lvl="0" indent="-342900" algn="l" rtl="0">
              <a:spcBef>
                <a:spcPts val="800"/>
              </a:spcBef>
              <a:spcAft>
                <a:spcPts val="0"/>
              </a:spcAft>
              <a:buClr>
                <a:schemeClr val="lt1"/>
              </a:buClr>
              <a:buSzPts val="4000"/>
              <a:buFont typeface="Arial"/>
              <a:buChar char="•"/>
            </a:pPr>
            <a:r>
              <a:rPr lang="en-US" sz="4000">
                <a:solidFill>
                  <a:schemeClr val="lt1"/>
                </a:solidFill>
                <a:latin typeface="Calibri"/>
                <a:ea typeface="Calibri"/>
                <a:cs typeface="Calibri"/>
                <a:sym typeface="Calibri"/>
              </a:rPr>
              <a:t>Check end-tidal CO2</a:t>
            </a:r>
            <a:endParaRPr/>
          </a:p>
        </p:txBody>
      </p:sp>
      <p:sp>
        <p:nvSpPr>
          <p:cNvPr id="317" name="Google Shape;317;p31"/>
          <p:cNvSpPr txBox="1">
            <a:spLocks noGrp="1"/>
          </p:cNvSpPr>
          <p:nvPr>
            <p:ph type="sldNum" idx="12"/>
          </p:nvPr>
        </p:nvSpPr>
        <p:spPr>
          <a:xfrm>
            <a:off x="8556784" y="6333134"/>
            <a:ext cx="548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2"/>
          <p:cNvSpPr txBox="1"/>
          <p:nvPr/>
        </p:nvSpPr>
        <p:spPr>
          <a:xfrm>
            <a:off x="477938" y="254650"/>
            <a:ext cx="8191500" cy="1352952"/>
          </a:xfrm>
          <a:prstGeom prst="rect">
            <a:avLst/>
          </a:prstGeom>
          <a:noFill/>
          <a:ln>
            <a:noFill/>
          </a:ln>
        </p:spPr>
        <p:txBody>
          <a:bodyPr spcFirstLastPara="1" wrap="square" lIns="91425" tIns="45700" rIns="91425" bIns="45700" anchor="t" anchorCtr="0">
            <a:normAutofit fontScale="75000" lnSpcReduction="20000"/>
          </a:bodyPr>
          <a:lstStyle/>
          <a:p>
            <a:pPr marL="0" marR="0" lvl="0" indent="0" algn="ctr" rtl="0">
              <a:spcBef>
                <a:spcPts val="0"/>
              </a:spcBef>
              <a:spcAft>
                <a:spcPts val="0"/>
              </a:spcAft>
              <a:buClr>
                <a:schemeClr val="lt1"/>
              </a:buClr>
              <a:buSzPct val="100000"/>
              <a:buFont typeface="Calibri"/>
              <a:buNone/>
            </a:pPr>
            <a:r>
              <a:rPr lang="en-US" sz="7280">
                <a:solidFill>
                  <a:schemeClr val="lt1"/>
                </a:solidFill>
                <a:latin typeface="Calibri"/>
                <a:ea typeface="Calibri"/>
                <a:cs typeface="Calibri"/>
                <a:sym typeface="Calibri"/>
              </a:rPr>
              <a:t>Treating the Sepsis Patient</a:t>
            </a:r>
            <a:endParaRPr sz="7280">
              <a:solidFill>
                <a:schemeClr val="lt1"/>
              </a:solidFill>
              <a:latin typeface="Calibri"/>
              <a:ea typeface="Calibri"/>
              <a:cs typeface="Calibri"/>
              <a:sym typeface="Calibri"/>
            </a:endParaRPr>
          </a:p>
        </p:txBody>
      </p:sp>
      <p:sp>
        <p:nvSpPr>
          <p:cNvPr id="323" name="Google Shape;323;p32"/>
          <p:cNvSpPr txBox="1"/>
          <p:nvPr/>
        </p:nvSpPr>
        <p:spPr>
          <a:xfrm>
            <a:off x="692654" y="1424039"/>
            <a:ext cx="7976784" cy="4060437"/>
          </a:xfrm>
          <a:prstGeom prst="rect">
            <a:avLst/>
          </a:prstGeom>
          <a:noFill/>
          <a:ln>
            <a:noFill/>
          </a:ln>
        </p:spPr>
        <p:txBody>
          <a:bodyPr spcFirstLastPara="1" wrap="square" lIns="91425" tIns="45700" rIns="91425" bIns="45700" anchor="t" anchorCtr="0">
            <a:noAutofit/>
          </a:bodyPr>
          <a:lstStyle/>
          <a:p>
            <a:pPr marL="388620" marR="0" lvl="0" indent="-388620" algn="l" rtl="0">
              <a:spcBef>
                <a:spcPts val="0"/>
              </a:spcBef>
              <a:spcAft>
                <a:spcPts val="0"/>
              </a:spcAft>
              <a:buClr>
                <a:schemeClr val="lt1"/>
              </a:buClr>
              <a:buSzPts val="2400"/>
              <a:buFont typeface="Arial"/>
              <a:buChar char="•"/>
            </a:pPr>
            <a:r>
              <a:rPr lang="en-US" sz="2400">
                <a:solidFill>
                  <a:schemeClr val="lt1"/>
                </a:solidFill>
                <a:latin typeface="Calibri"/>
                <a:ea typeface="Calibri"/>
                <a:cs typeface="Calibri"/>
                <a:sym typeface="Calibri"/>
              </a:rPr>
              <a:t>Airway/breathing</a:t>
            </a:r>
            <a:endParaRPr/>
          </a:p>
          <a:p>
            <a:pPr marL="777240" marR="0" lvl="1" indent="-388620" algn="l" rtl="0">
              <a:spcBef>
                <a:spcPts val="1800"/>
              </a:spcBef>
              <a:spcAft>
                <a:spcPts val="0"/>
              </a:spcAft>
              <a:buClr>
                <a:schemeClr val="lt1"/>
              </a:buClr>
              <a:buSzPts val="2400"/>
              <a:buFont typeface="Arial"/>
              <a:buChar char="–"/>
            </a:pPr>
            <a:r>
              <a:rPr lang="en-US" sz="2400" b="0" i="0" u="none" strike="noStrike" cap="none">
                <a:solidFill>
                  <a:schemeClr val="lt1"/>
                </a:solidFill>
                <a:latin typeface="Calibri"/>
                <a:ea typeface="Calibri"/>
                <a:cs typeface="Calibri"/>
                <a:sym typeface="Calibri"/>
              </a:rPr>
              <a:t>Get sats &gt; </a:t>
            </a:r>
            <a:r>
              <a:rPr lang="en-US" sz="2400" b="0" i="0" u="none" strike="noStrike" cap="none">
                <a:solidFill>
                  <a:schemeClr val="lt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9</a:t>
            </a:r>
            <a:r>
              <a:rPr lang="en-US" sz="2400">
                <a:solidFill>
                  <a:schemeClr val="lt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4</a:t>
            </a:r>
            <a:r>
              <a:rPr lang="en-US" sz="2400" b="0" i="0" u="none" strike="noStrike" cap="none">
                <a:solidFill>
                  <a:schemeClr val="lt1"/>
                </a:solidFill>
                <a:latin typeface="Calibri"/>
                <a:ea typeface="Calibri"/>
                <a:cs typeface="Calibri"/>
                <a:sym typeface="Calibri"/>
              </a:rPr>
              <a:t>%</a:t>
            </a:r>
            <a:endParaRPr/>
          </a:p>
          <a:p>
            <a:pPr marL="777240" marR="0" lvl="1" indent="-388620" algn="l" rtl="0">
              <a:spcBef>
                <a:spcPts val="1800"/>
              </a:spcBef>
              <a:spcAft>
                <a:spcPts val="0"/>
              </a:spcAft>
              <a:buClr>
                <a:schemeClr val="lt1"/>
              </a:buClr>
              <a:buSzPts val="2400"/>
              <a:buFont typeface="Arial"/>
              <a:buChar char="–"/>
            </a:pPr>
            <a:r>
              <a:rPr lang="en-US" sz="2400" b="0" i="0" u="none" strike="noStrike" cap="none">
                <a:solidFill>
                  <a:schemeClr val="lt1"/>
                </a:solidFill>
                <a:latin typeface="Calibri"/>
                <a:ea typeface="Calibri"/>
                <a:cs typeface="Calibri"/>
                <a:sym typeface="Calibri"/>
              </a:rPr>
              <a:t>NRB, CPAP, invasive airway</a:t>
            </a:r>
            <a:endParaRPr/>
          </a:p>
          <a:p>
            <a:pPr marL="388620" marR="0" lvl="0" indent="-388620" algn="l" rtl="0">
              <a:spcBef>
                <a:spcPts val="1800"/>
              </a:spcBef>
              <a:spcAft>
                <a:spcPts val="0"/>
              </a:spcAft>
              <a:buClr>
                <a:schemeClr val="lt1"/>
              </a:buClr>
              <a:buSzPts val="2400"/>
              <a:buFont typeface="Arial"/>
              <a:buChar char="•"/>
            </a:pPr>
            <a:r>
              <a:rPr lang="en-US" sz="2400">
                <a:solidFill>
                  <a:schemeClr val="lt1"/>
                </a:solidFill>
                <a:latin typeface="Calibri"/>
                <a:ea typeface="Calibri"/>
                <a:cs typeface="Calibri"/>
                <a:sym typeface="Calibri"/>
              </a:rPr>
              <a:t>Circulation</a:t>
            </a:r>
            <a:endParaRPr/>
          </a:p>
          <a:p>
            <a:pPr marL="777240" marR="0" lvl="1" indent="-388620" algn="l" rtl="0">
              <a:spcBef>
                <a:spcPts val="1800"/>
              </a:spcBef>
              <a:spcAft>
                <a:spcPts val="0"/>
              </a:spcAft>
              <a:buClr>
                <a:schemeClr val="lt1"/>
              </a:buClr>
              <a:buSzPts val="2400"/>
              <a:buFont typeface="Arial"/>
              <a:buChar char="–"/>
            </a:pPr>
            <a:r>
              <a:rPr lang="en-US" sz="2400" b="0" i="0" u="none" strike="noStrike" cap="none">
                <a:solidFill>
                  <a:schemeClr val="lt1"/>
                </a:solidFill>
                <a:latin typeface="Calibri"/>
                <a:ea typeface="Calibri"/>
                <a:cs typeface="Calibri"/>
                <a:sym typeface="Calibri"/>
              </a:rPr>
              <a:t>2 large bore IV, consider IO</a:t>
            </a:r>
            <a:endParaRPr/>
          </a:p>
          <a:p>
            <a:pPr marL="777240" marR="0" lvl="1" indent="-388620" algn="l" rtl="0">
              <a:spcBef>
                <a:spcPts val="1800"/>
              </a:spcBef>
              <a:spcAft>
                <a:spcPts val="0"/>
              </a:spcAft>
              <a:buClr>
                <a:schemeClr val="lt1"/>
              </a:buClr>
              <a:buSzPts val="2400"/>
              <a:buFont typeface="Arial"/>
              <a:buChar char="–"/>
            </a:pPr>
            <a:r>
              <a:rPr lang="en-US" sz="2400">
                <a:solidFill>
                  <a:schemeClr val="lt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3</a:t>
            </a:r>
            <a:r>
              <a:rPr lang="en-US" sz="2400" b="0" i="0" u="none" strike="noStrike" cap="none">
                <a:solidFill>
                  <a:schemeClr val="lt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0 cc/kg NS bolus</a:t>
            </a:r>
            <a:endParaRPr/>
          </a:p>
          <a:p>
            <a:pPr marL="777240" marR="0" lvl="1" indent="-388620" algn="l" rtl="0">
              <a:spcBef>
                <a:spcPts val="1800"/>
              </a:spcBef>
              <a:spcAft>
                <a:spcPts val="0"/>
              </a:spcAft>
              <a:buClr>
                <a:schemeClr val="lt1"/>
              </a:buClr>
              <a:buSzPts val="2400"/>
              <a:buFont typeface="Arial"/>
              <a:buChar char="–"/>
            </a:pPr>
            <a:r>
              <a:rPr lang="en-US" sz="2400" b="0" i="0" u="none" strike="noStrike" cap="none">
                <a:solidFill>
                  <a:schemeClr val="lt1"/>
                </a:solidFill>
                <a:latin typeface="Calibri"/>
                <a:ea typeface="Calibri"/>
                <a:cs typeface="Calibri"/>
                <a:sym typeface="Calibri"/>
              </a:rPr>
              <a:t>May repeat if lungs remain clear</a:t>
            </a:r>
            <a:endParaRPr/>
          </a:p>
        </p:txBody>
      </p:sp>
      <p:sp>
        <p:nvSpPr>
          <p:cNvPr id="324" name="Google Shape;324;p32"/>
          <p:cNvSpPr txBox="1">
            <a:spLocks noGrp="1"/>
          </p:cNvSpPr>
          <p:nvPr>
            <p:ph type="sldNum" idx="12"/>
          </p:nvPr>
        </p:nvSpPr>
        <p:spPr>
          <a:xfrm>
            <a:off x="8556784" y="6333134"/>
            <a:ext cx="548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33"/>
          <p:cNvSpPr txBox="1"/>
          <p:nvPr/>
        </p:nvSpPr>
        <p:spPr>
          <a:xfrm>
            <a:off x="952500" y="406400"/>
            <a:ext cx="7392847" cy="71634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4400"/>
              <a:buFont typeface="Calibri"/>
              <a:buNone/>
            </a:pPr>
            <a:r>
              <a:rPr lang="en-US" sz="4400">
                <a:solidFill>
                  <a:schemeClr val="lt1"/>
                </a:solidFill>
                <a:latin typeface="Calibri"/>
                <a:ea typeface="Calibri"/>
                <a:cs typeface="Calibri"/>
                <a:sym typeface="Calibri"/>
              </a:rPr>
              <a:t>Sepsis Alert</a:t>
            </a:r>
            <a:endParaRPr sz="4400">
              <a:solidFill>
                <a:schemeClr val="lt1"/>
              </a:solidFill>
              <a:latin typeface="Calibri"/>
              <a:ea typeface="Calibri"/>
              <a:cs typeface="Calibri"/>
              <a:sym typeface="Calibri"/>
            </a:endParaRPr>
          </a:p>
        </p:txBody>
      </p:sp>
      <p:sp>
        <p:nvSpPr>
          <p:cNvPr id="331" name="Google Shape;331;p33"/>
          <p:cNvSpPr txBox="1"/>
          <p:nvPr/>
        </p:nvSpPr>
        <p:spPr>
          <a:xfrm>
            <a:off x="408490" y="1850035"/>
            <a:ext cx="8318821" cy="2941899"/>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1"/>
              </a:buClr>
              <a:buSzPts val="3200"/>
              <a:buFont typeface="Arial"/>
              <a:buChar char="•"/>
            </a:pPr>
            <a:r>
              <a:rPr lang="en-US" sz="3200">
                <a:solidFill>
                  <a:schemeClr val="lt1"/>
                </a:solidFill>
                <a:latin typeface="Calibri"/>
                <a:ea typeface="Calibri"/>
                <a:cs typeface="Calibri"/>
                <a:sym typeface="Calibri"/>
              </a:rPr>
              <a:t>Communicate your suspicion early!</a:t>
            </a:r>
            <a:endParaRPr/>
          </a:p>
          <a:p>
            <a:pPr marL="342900" marR="0" lvl="0" indent="-342900" algn="l" rtl="0">
              <a:spcBef>
                <a:spcPts val="640"/>
              </a:spcBef>
              <a:spcAft>
                <a:spcPts val="0"/>
              </a:spcAft>
              <a:buClr>
                <a:schemeClr val="lt1"/>
              </a:buClr>
              <a:buSzPts val="3200"/>
              <a:buFont typeface="Arial"/>
              <a:buChar char="•"/>
            </a:pPr>
            <a:r>
              <a:rPr lang="en-US" sz="3200">
                <a:solidFill>
                  <a:schemeClr val="lt1"/>
                </a:solidFill>
                <a:latin typeface="Calibri"/>
                <a:ea typeface="Calibri"/>
                <a:cs typeface="Calibri"/>
                <a:sym typeface="Calibri"/>
              </a:rPr>
              <a:t>It doesn’t matter if accepting facility has a formal sepsis alert response process</a:t>
            </a:r>
            <a:endParaRPr/>
          </a:p>
          <a:p>
            <a:pPr marL="342900" marR="0" lvl="0" indent="-342900" algn="l" rtl="0">
              <a:spcBef>
                <a:spcPts val="640"/>
              </a:spcBef>
              <a:spcAft>
                <a:spcPts val="0"/>
              </a:spcAft>
              <a:buClr>
                <a:schemeClr val="lt1"/>
              </a:buClr>
              <a:buSzPts val="3200"/>
              <a:buFont typeface="Arial"/>
              <a:buChar char="•"/>
            </a:pPr>
            <a:r>
              <a:rPr lang="en-US" sz="3200">
                <a:solidFill>
                  <a:schemeClr val="lt1"/>
                </a:solidFill>
                <a:latin typeface="Calibri"/>
                <a:ea typeface="Calibri"/>
                <a:cs typeface="Calibri"/>
                <a:sym typeface="Calibri"/>
              </a:rPr>
              <a:t>Explicitly communicate abnormal vitals (especially temp) just as you would in trauma</a:t>
            </a:r>
            <a:endParaRPr sz="3200">
              <a:solidFill>
                <a:schemeClr val="lt1"/>
              </a:solidFill>
              <a:latin typeface="Calibri"/>
              <a:ea typeface="Calibri"/>
              <a:cs typeface="Calibri"/>
              <a:sym typeface="Calibri"/>
            </a:endParaRPr>
          </a:p>
        </p:txBody>
      </p:sp>
      <p:sp>
        <p:nvSpPr>
          <p:cNvPr id="332" name="Google Shape;332;p33"/>
          <p:cNvSpPr txBox="1">
            <a:spLocks noGrp="1"/>
          </p:cNvSpPr>
          <p:nvPr>
            <p:ph type="sldNum" idx="12"/>
          </p:nvPr>
        </p:nvSpPr>
        <p:spPr>
          <a:xfrm>
            <a:off x="8556784" y="6333134"/>
            <a:ext cx="548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pic>
        <p:nvPicPr>
          <p:cNvPr id="337" name="Google Shape;337;p34"/>
          <p:cNvPicPr preferRelativeResize="0"/>
          <p:nvPr/>
        </p:nvPicPr>
        <p:blipFill>
          <a:blip r:embed="rId3">
            <a:alphaModFix/>
          </a:blip>
          <a:stretch>
            <a:fillRect/>
          </a:stretch>
        </p:blipFill>
        <p:spPr>
          <a:xfrm>
            <a:off x="2556963" y="205275"/>
            <a:ext cx="4030074" cy="5221275"/>
          </a:xfrm>
          <a:prstGeom prst="rect">
            <a:avLst/>
          </a:prstGeom>
          <a:noFill/>
          <a:ln>
            <a:noFill/>
          </a:ln>
        </p:spPr>
      </p:pic>
      <p:sp>
        <p:nvSpPr>
          <p:cNvPr id="338" name="Google Shape;338;p34"/>
          <p:cNvSpPr txBox="1">
            <a:spLocks noGrp="1"/>
          </p:cNvSpPr>
          <p:nvPr>
            <p:ph type="sldNum" idx="12"/>
          </p:nvPr>
        </p:nvSpPr>
        <p:spPr>
          <a:xfrm>
            <a:off x="8556784" y="6333134"/>
            <a:ext cx="548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pic>
        <p:nvPicPr>
          <p:cNvPr id="343" name="Google Shape;343;p35"/>
          <p:cNvPicPr preferRelativeResize="0"/>
          <p:nvPr/>
        </p:nvPicPr>
        <p:blipFill>
          <a:blip r:embed="rId3">
            <a:alphaModFix/>
          </a:blip>
          <a:stretch>
            <a:fillRect/>
          </a:stretch>
        </p:blipFill>
        <p:spPr>
          <a:xfrm>
            <a:off x="423863" y="1172025"/>
            <a:ext cx="8296275" cy="3457575"/>
          </a:xfrm>
          <a:prstGeom prst="rect">
            <a:avLst/>
          </a:prstGeom>
          <a:noFill/>
          <a:ln>
            <a:noFill/>
          </a:ln>
        </p:spPr>
      </p:pic>
      <p:sp>
        <p:nvSpPr>
          <p:cNvPr id="344" name="Google Shape;344;p35"/>
          <p:cNvSpPr txBox="1">
            <a:spLocks noGrp="1"/>
          </p:cNvSpPr>
          <p:nvPr>
            <p:ph type="sldNum" idx="12"/>
          </p:nvPr>
        </p:nvSpPr>
        <p:spPr>
          <a:xfrm>
            <a:off x="8556784" y="6333134"/>
            <a:ext cx="548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pic>
        <p:nvPicPr>
          <p:cNvPr id="349" name="Google Shape;349;p36"/>
          <p:cNvPicPr preferRelativeResize="0"/>
          <p:nvPr/>
        </p:nvPicPr>
        <p:blipFill>
          <a:blip r:embed="rId3">
            <a:alphaModFix/>
          </a:blip>
          <a:stretch>
            <a:fillRect/>
          </a:stretch>
        </p:blipFill>
        <p:spPr>
          <a:xfrm>
            <a:off x="423863" y="1459050"/>
            <a:ext cx="8296275" cy="2809875"/>
          </a:xfrm>
          <a:prstGeom prst="rect">
            <a:avLst/>
          </a:prstGeom>
          <a:noFill/>
          <a:ln>
            <a:noFill/>
          </a:ln>
        </p:spPr>
      </p:pic>
      <p:sp>
        <p:nvSpPr>
          <p:cNvPr id="350" name="Google Shape;350;p36"/>
          <p:cNvSpPr txBox="1">
            <a:spLocks noGrp="1"/>
          </p:cNvSpPr>
          <p:nvPr>
            <p:ph type="sldNum" idx="12"/>
          </p:nvPr>
        </p:nvSpPr>
        <p:spPr>
          <a:xfrm>
            <a:off x="8556784" y="6333134"/>
            <a:ext cx="548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pic>
        <p:nvPicPr>
          <p:cNvPr id="356" name="Google Shape;356;p37"/>
          <p:cNvPicPr preferRelativeResize="0"/>
          <p:nvPr/>
        </p:nvPicPr>
        <p:blipFill>
          <a:blip r:embed="rId3">
            <a:alphaModFix/>
          </a:blip>
          <a:stretch>
            <a:fillRect/>
          </a:stretch>
        </p:blipFill>
        <p:spPr>
          <a:xfrm>
            <a:off x="409575" y="590450"/>
            <a:ext cx="8324850" cy="4286250"/>
          </a:xfrm>
          <a:prstGeom prst="rect">
            <a:avLst/>
          </a:prstGeom>
          <a:noFill/>
          <a:ln>
            <a:noFill/>
          </a:ln>
        </p:spPr>
      </p:pic>
      <p:sp>
        <p:nvSpPr>
          <p:cNvPr id="357" name="Google Shape;357;p37"/>
          <p:cNvSpPr txBox="1">
            <a:spLocks noGrp="1"/>
          </p:cNvSpPr>
          <p:nvPr>
            <p:ph type="sldNum" idx="12"/>
          </p:nvPr>
        </p:nvSpPr>
        <p:spPr>
          <a:xfrm>
            <a:off x="8556784" y="6333134"/>
            <a:ext cx="548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pic>
        <p:nvPicPr>
          <p:cNvPr id="362" name="Google Shape;362;p38"/>
          <p:cNvPicPr preferRelativeResize="0"/>
          <p:nvPr/>
        </p:nvPicPr>
        <p:blipFill>
          <a:blip r:embed="rId3">
            <a:alphaModFix/>
          </a:blip>
          <a:stretch>
            <a:fillRect/>
          </a:stretch>
        </p:blipFill>
        <p:spPr>
          <a:xfrm>
            <a:off x="2216275" y="229275"/>
            <a:ext cx="4711450" cy="5352776"/>
          </a:xfrm>
          <a:prstGeom prst="rect">
            <a:avLst/>
          </a:prstGeom>
          <a:noFill/>
          <a:ln>
            <a:noFill/>
          </a:ln>
        </p:spPr>
      </p:pic>
      <p:sp>
        <p:nvSpPr>
          <p:cNvPr id="363" name="Google Shape;363;p38"/>
          <p:cNvSpPr txBox="1">
            <a:spLocks noGrp="1"/>
          </p:cNvSpPr>
          <p:nvPr>
            <p:ph type="sldNum" idx="12"/>
          </p:nvPr>
        </p:nvSpPr>
        <p:spPr>
          <a:xfrm>
            <a:off x="8556784" y="6333134"/>
            <a:ext cx="548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4"/>
          <p:cNvSpPr txBox="1">
            <a:spLocks noGrp="1"/>
          </p:cNvSpPr>
          <p:nvPr>
            <p:ph type="title"/>
          </p:nvPr>
        </p:nvSpPr>
        <p:spPr>
          <a:xfrm>
            <a:off x="0" y="-1"/>
            <a:ext cx="9144000" cy="4595149"/>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sz="4100"/>
              <a:t>“Sepsis is caused when the body’s </a:t>
            </a:r>
            <a:r>
              <a:rPr lang="en-US" sz="4100" b="1">
                <a:latin typeface="Helvetica Neue"/>
                <a:ea typeface="Helvetica Neue"/>
                <a:cs typeface="Helvetica Neue"/>
                <a:sym typeface="Helvetica Neue"/>
              </a:rPr>
              <a:t>immune system becomes overactive in response to an infection</a:t>
            </a:r>
            <a:r>
              <a:rPr lang="en-US" sz="4100"/>
              <a:t>, causing inflammation which can affect how well other tissues and organs work.”</a:t>
            </a:r>
            <a:endParaRPr sz="4100"/>
          </a:p>
        </p:txBody>
      </p:sp>
      <p:sp>
        <p:nvSpPr>
          <p:cNvPr id="91" name="Google Shape;91;p4"/>
          <p:cNvSpPr txBox="1"/>
          <p:nvPr/>
        </p:nvSpPr>
        <p:spPr>
          <a:xfrm>
            <a:off x="266216" y="4564272"/>
            <a:ext cx="8563337" cy="44755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2400"/>
              <a:buFont typeface="Arial"/>
              <a:buNone/>
            </a:pPr>
            <a:r>
              <a:rPr lang="en-US" sz="2400" b="0" i="0" u="none" strike="noStrike" cap="none">
                <a:solidFill>
                  <a:schemeClr val="lt1"/>
                </a:solidFill>
                <a:latin typeface="Calibri"/>
                <a:ea typeface="Calibri"/>
                <a:cs typeface="Calibri"/>
                <a:sym typeface="Calibri"/>
              </a:rPr>
              <a:t>–National Institute for Health and Care Excellence Guidelines</a:t>
            </a:r>
            <a:endParaRPr/>
          </a:p>
        </p:txBody>
      </p:sp>
      <p:sp>
        <p:nvSpPr>
          <p:cNvPr id="92" name="Google Shape;92;p4"/>
          <p:cNvSpPr txBox="1">
            <a:spLocks noGrp="1"/>
          </p:cNvSpPr>
          <p:nvPr>
            <p:ph type="sldNum" idx="12"/>
          </p:nvPr>
        </p:nvSpPr>
        <p:spPr>
          <a:xfrm>
            <a:off x="8556784" y="6333134"/>
            <a:ext cx="548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pic>
        <p:nvPicPr>
          <p:cNvPr id="368" name="Google Shape;368;p39"/>
          <p:cNvPicPr preferRelativeResize="0"/>
          <p:nvPr/>
        </p:nvPicPr>
        <p:blipFill>
          <a:blip r:embed="rId3">
            <a:alphaModFix/>
          </a:blip>
          <a:stretch>
            <a:fillRect/>
          </a:stretch>
        </p:blipFill>
        <p:spPr>
          <a:xfrm>
            <a:off x="1676537" y="341250"/>
            <a:ext cx="5790925" cy="4925899"/>
          </a:xfrm>
          <a:prstGeom prst="rect">
            <a:avLst/>
          </a:prstGeom>
          <a:noFill/>
          <a:ln>
            <a:noFill/>
          </a:ln>
        </p:spPr>
      </p:pic>
      <p:sp>
        <p:nvSpPr>
          <p:cNvPr id="369" name="Google Shape;369;p39"/>
          <p:cNvSpPr txBox="1">
            <a:spLocks noGrp="1"/>
          </p:cNvSpPr>
          <p:nvPr>
            <p:ph type="sldNum" idx="12"/>
          </p:nvPr>
        </p:nvSpPr>
        <p:spPr>
          <a:xfrm>
            <a:off x="8556784" y="6333134"/>
            <a:ext cx="548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g2699f37be3b_0_4"/>
          <p:cNvSpPr txBox="1"/>
          <p:nvPr/>
        </p:nvSpPr>
        <p:spPr>
          <a:xfrm>
            <a:off x="475850" y="1180900"/>
            <a:ext cx="8445300" cy="363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900">
                <a:solidFill>
                  <a:srgbClr val="FFFFFF"/>
                </a:solidFill>
                <a:latin typeface="Calibri"/>
                <a:ea typeface="Calibri"/>
                <a:cs typeface="Calibri"/>
                <a:sym typeface="Calibri"/>
              </a:rPr>
              <a:t>For shock unresponsive to IV fluids, or cardiogenic shock with signs of fluid overload, consider vasopressors, refer to drip calculations to maintain MAP &gt; 65 or systolic greater than 90: </a:t>
            </a:r>
            <a:endParaRPr sz="1900">
              <a:solidFill>
                <a:srgbClr val="FFFFFF"/>
              </a:solidFill>
              <a:latin typeface="Calibri"/>
              <a:ea typeface="Calibri"/>
              <a:cs typeface="Calibri"/>
              <a:sym typeface="Calibri"/>
            </a:endParaRPr>
          </a:p>
          <a:p>
            <a:pPr marL="457200" lvl="0" indent="-349250" algn="l" rtl="0">
              <a:spcBef>
                <a:spcPts val="0"/>
              </a:spcBef>
              <a:spcAft>
                <a:spcPts val="0"/>
              </a:spcAft>
              <a:buClr>
                <a:srgbClr val="FFFFFF"/>
              </a:buClr>
              <a:buSzPts val="1900"/>
              <a:buFont typeface="Calibri"/>
              <a:buChar char="●"/>
            </a:pPr>
            <a:r>
              <a:rPr lang="en-US" sz="1900">
                <a:solidFill>
                  <a:srgbClr val="FFFFFF"/>
                </a:solidFill>
                <a:latin typeface="Calibri"/>
                <a:ea typeface="Calibri"/>
                <a:cs typeface="Calibri"/>
                <a:sym typeface="Calibri"/>
              </a:rPr>
              <a:t>Push Dose Epi: 10-20 mcg  boluses (1-2 mL) every 2 minutes (push dose instructions below) </a:t>
            </a:r>
            <a:endParaRPr sz="1900">
              <a:solidFill>
                <a:srgbClr val="FFFFFF"/>
              </a:solidFill>
              <a:latin typeface="Calibri"/>
              <a:ea typeface="Calibri"/>
              <a:cs typeface="Calibri"/>
              <a:sym typeface="Calibri"/>
            </a:endParaRPr>
          </a:p>
          <a:p>
            <a:pPr marL="457200" lvl="0" indent="-349250" algn="l" rtl="0">
              <a:spcBef>
                <a:spcPts val="0"/>
              </a:spcBef>
              <a:spcAft>
                <a:spcPts val="0"/>
              </a:spcAft>
              <a:buClr>
                <a:srgbClr val="FFFFFF"/>
              </a:buClr>
              <a:buSzPts val="1900"/>
              <a:buFont typeface="Calibri"/>
              <a:buChar char="●"/>
            </a:pPr>
            <a:r>
              <a:rPr lang="en-US" sz="1900">
                <a:solidFill>
                  <a:srgbClr val="FFFFFF"/>
                </a:solidFill>
                <a:latin typeface="Calibri"/>
                <a:ea typeface="Calibri"/>
                <a:cs typeface="Calibri"/>
                <a:sym typeface="Calibri"/>
              </a:rPr>
              <a:t>Epinephrine gtt: 0.05-0.3 mcg/kg/min IV/IO </a:t>
            </a:r>
            <a:endParaRPr sz="1900">
              <a:solidFill>
                <a:srgbClr val="FFFFFF"/>
              </a:solidFill>
              <a:latin typeface="Calibri"/>
              <a:ea typeface="Calibri"/>
              <a:cs typeface="Calibri"/>
              <a:sym typeface="Calibri"/>
            </a:endParaRPr>
          </a:p>
          <a:p>
            <a:pPr marL="457200" lvl="0" indent="-349250" algn="l" rtl="0">
              <a:spcBef>
                <a:spcPts val="0"/>
              </a:spcBef>
              <a:spcAft>
                <a:spcPts val="0"/>
              </a:spcAft>
              <a:buClr>
                <a:srgbClr val="FFFFFF"/>
              </a:buClr>
              <a:buSzPts val="1900"/>
              <a:buFont typeface="Calibri"/>
              <a:buChar char="●"/>
            </a:pPr>
            <a:r>
              <a:rPr lang="en-US" sz="1900">
                <a:solidFill>
                  <a:srgbClr val="FFFFFF"/>
                </a:solidFill>
                <a:latin typeface="Calibri"/>
                <a:ea typeface="Calibri"/>
                <a:cs typeface="Calibri"/>
                <a:sym typeface="Calibri"/>
              </a:rPr>
              <a:t>Norepinephrine: (Paramedic Only) (Pump Only) 0.05-0.5 mcg/kg/min IV/IO    </a:t>
            </a:r>
            <a:endParaRPr sz="1900">
              <a:solidFill>
                <a:srgbClr val="FFFFFF"/>
              </a:solidFill>
              <a:latin typeface="Calibri"/>
              <a:ea typeface="Calibri"/>
              <a:cs typeface="Calibri"/>
              <a:sym typeface="Calibri"/>
            </a:endParaRPr>
          </a:p>
          <a:p>
            <a:pPr marL="457200" lvl="0" indent="-349250" algn="l" rtl="0">
              <a:spcBef>
                <a:spcPts val="0"/>
              </a:spcBef>
              <a:spcAft>
                <a:spcPts val="0"/>
              </a:spcAft>
              <a:buClr>
                <a:srgbClr val="FFFFFF"/>
              </a:buClr>
              <a:buSzPts val="1900"/>
              <a:buFont typeface="Calibri"/>
              <a:buChar char="●"/>
            </a:pPr>
            <a:r>
              <a:rPr lang="en-US" sz="1900">
                <a:solidFill>
                  <a:srgbClr val="FFFFFF"/>
                </a:solidFill>
                <a:latin typeface="Calibri"/>
                <a:ea typeface="Calibri"/>
                <a:cs typeface="Calibri"/>
                <a:sym typeface="Calibri"/>
              </a:rPr>
              <a:t>Dopamine: (Paramedic Only) 2-20 mcg/kg/min IV/IO</a:t>
            </a:r>
            <a:endParaRPr sz="4100">
              <a:solidFill>
                <a:srgbClr val="FFFFFF"/>
              </a:solidFill>
              <a:latin typeface="Calibri"/>
              <a:ea typeface="Calibri"/>
              <a:cs typeface="Calibri"/>
              <a:sym typeface="Calibri"/>
            </a:endParaRPr>
          </a:p>
        </p:txBody>
      </p:sp>
      <p:sp>
        <p:nvSpPr>
          <p:cNvPr id="376" name="Google Shape;376;g2699f37be3b_0_4"/>
          <p:cNvSpPr txBox="1"/>
          <p:nvPr/>
        </p:nvSpPr>
        <p:spPr>
          <a:xfrm>
            <a:off x="628475" y="285500"/>
            <a:ext cx="8079000" cy="90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200">
                <a:solidFill>
                  <a:schemeClr val="lt1"/>
                </a:solidFill>
                <a:latin typeface="Calibri"/>
                <a:ea typeface="Calibri"/>
                <a:cs typeface="Calibri"/>
                <a:sym typeface="Calibri"/>
              </a:rPr>
              <a:t>Treatment of Shock in Sepsis</a:t>
            </a:r>
            <a:endParaRPr sz="3200">
              <a:solidFill>
                <a:schemeClr val="lt1"/>
              </a:solidFill>
              <a:latin typeface="Calibri"/>
              <a:ea typeface="Calibri"/>
              <a:cs typeface="Calibri"/>
              <a:sym typeface="Calibri"/>
            </a:endParaRPr>
          </a:p>
        </p:txBody>
      </p:sp>
      <p:sp>
        <p:nvSpPr>
          <p:cNvPr id="377" name="Google Shape;377;g2699f37be3b_0_4"/>
          <p:cNvSpPr txBox="1">
            <a:spLocks noGrp="1"/>
          </p:cNvSpPr>
          <p:nvPr>
            <p:ph type="sldNum" idx="12"/>
          </p:nvPr>
        </p:nvSpPr>
        <p:spPr>
          <a:xfrm>
            <a:off x="8556784" y="6333134"/>
            <a:ext cx="548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41"/>
          <p:cNvSpPr txBox="1"/>
          <p:nvPr/>
        </p:nvSpPr>
        <p:spPr>
          <a:xfrm>
            <a:off x="0" y="406400"/>
            <a:ext cx="9144000" cy="1214056"/>
          </a:xfrm>
          <a:prstGeom prst="rect">
            <a:avLst/>
          </a:prstGeom>
          <a:noFill/>
          <a:ln>
            <a:noFill/>
          </a:ln>
        </p:spPr>
        <p:txBody>
          <a:bodyPr spcFirstLastPara="1" wrap="square" lIns="91425" tIns="45700" rIns="91425" bIns="45700" anchor="t" anchorCtr="0">
            <a:normAutofit fontScale="75000" lnSpcReduction="20000"/>
          </a:bodyPr>
          <a:lstStyle/>
          <a:p>
            <a:pPr marL="0" marR="0" lvl="0" indent="0" algn="ctr" rtl="0">
              <a:spcBef>
                <a:spcPts val="0"/>
              </a:spcBef>
              <a:spcAft>
                <a:spcPts val="0"/>
              </a:spcAft>
              <a:buClr>
                <a:schemeClr val="lt1"/>
              </a:buClr>
              <a:buSzPct val="100000"/>
              <a:buFont typeface="Calibri"/>
              <a:buNone/>
            </a:pPr>
            <a:r>
              <a:rPr lang="en-US" sz="6640">
                <a:solidFill>
                  <a:schemeClr val="lt1"/>
                </a:solidFill>
                <a:latin typeface="Calibri"/>
                <a:ea typeface="Calibri"/>
                <a:cs typeface="Calibri"/>
                <a:sym typeface="Calibri"/>
              </a:rPr>
              <a:t>Respiratory Component of Sepsis</a:t>
            </a:r>
            <a:endParaRPr sz="6640">
              <a:solidFill>
                <a:schemeClr val="lt1"/>
              </a:solidFill>
              <a:latin typeface="Calibri"/>
              <a:ea typeface="Calibri"/>
              <a:cs typeface="Calibri"/>
              <a:sym typeface="Calibri"/>
            </a:endParaRPr>
          </a:p>
        </p:txBody>
      </p:sp>
      <p:sp>
        <p:nvSpPr>
          <p:cNvPr id="384" name="Google Shape;384;p41"/>
          <p:cNvSpPr txBox="1"/>
          <p:nvPr/>
        </p:nvSpPr>
        <p:spPr>
          <a:xfrm>
            <a:off x="952500" y="1488004"/>
            <a:ext cx="7334973" cy="3396526"/>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1"/>
              </a:buClr>
              <a:buSzPts val="3200"/>
              <a:buFont typeface="Arial"/>
              <a:buChar char="•"/>
            </a:pPr>
            <a:r>
              <a:rPr lang="en-US" sz="3200">
                <a:solidFill>
                  <a:schemeClr val="lt1"/>
                </a:solidFill>
                <a:latin typeface="Calibri"/>
                <a:ea typeface="Calibri"/>
                <a:cs typeface="Calibri"/>
                <a:sym typeface="Calibri"/>
              </a:rPr>
              <a:t>Mismatch of oxygen availability to changing needs of organs (ie. Increased oxygen demand)</a:t>
            </a:r>
            <a:endParaRPr/>
          </a:p>
          <a:p>
            <a:pPr marL="342900" marR="0" lvl="0" indent="-342900" algn="l" rtl="0">
              <a:spcBef>
                <a:spcPts val="640"/>
              </a:spcBef>
              <a:spcAft>
                <a:spcPts val="0"/>
              </a:spcAft>
              <a:buClr>
                <a:schemeClr val="lt1"/>
              </a:buClr>
              <a:buSzPts val="3200"/>
              <a:buFont typeface="Arial"/>
              <a:buChar char="•"/>
            </a:pPr>
            <a:r>
              <a:rPr lang="en-US" sz="3200">
                <a:solidFill>
                  <a:schemeClr val="lt1"/>
                </a:solidFill>
                <a:latin typeface="Calibri"/>
                <a:ea typeface="Calibri"/>
                <a:cs typeface="Calibri"/>
                <a:sym typeface="Calibri"/>
              </a:rPr>
              <a:t>Keep sats ≥ </a:t>
            </a:r>
            <a:r>
              <a:rPr lang="en-US" sz="3200">
                <a:solidFill>
                  <a:schemeClr val="lt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9</a:t>
            </a:r>
            <a:r>
              <a:rPr lang="en-US" sz="3200">
                <a:solidFill>
                  <a:schemeClr val="lt1"/>
                </a:solidFill>
                <a:latin typeface="Calibri"/>
                <a:ea typeface="Calibri"/>
                <a:cs typeface="Calibri"/>
                <a:sym typeface="Calibri"/>
              </a:rPr>
              <a:t>4 % (NRB, CPAP, intubation)</a:t>
            </a:r>
            <a:endParaRPr/>
          </a:p>
          <a:p>
            <a:pPr marL="342900" marR="0" lvl="0" indent="-342900" algn="l" rtl="0">
              <a:spcBef>
                <a:spcPts val="640"/>
              </a:spcBef>
              <a:spcAft>
                <a:spcPts val="0"/>
              </a:spcAft>
              <a:buClr>
                <a:schemeClr val="lt1"/>
              </a:buClr>
              <a:buSzPts val="3200"/>
              <a:buFont typeface="Arial"/>
              <a:buChar char="•"/>
            </a:pPr>
            <a:r>
              <a:rPr lang="en-US" sz="3200">
                <a:solidFill>
                  <a:schemeClr val="lt1"/>
                </a:solidFill>
                <a:latin typeface="Calibri"/>
                <a:ea typeface="Calibri"/>
                <a:cs typeface="Calibri"/>
                <a:sym typeface="Calibri"/>
              </a:rPr>
              <a:t>Respiratory failure can happen quickly</a:t>
            </a:r>
            <a:endParaRPr/>
          </a:p>
          <a:p>
            <a:pPr marL="342900" marR="0" lvl="0" indent="-342900" algn="l" rtl="0">
              <a:spcBef>
                <a:spcPts val="640"/>
              </a:spcBef>
              <a:spcAft>
                <a:spcPts val="0"/>
              </a:spcAft>
              <a:buClr>
                <a:schemeClr val="lt1"/>
              </a:buClr>
              <a:buSzPts val="3200"/>
              <a:buFont typeface="Arial"/>
              <a:buChar char="•"/>
            </a:pPr>
            <a:r>
              <a:rPr lang="en-US" sz="3200">
                <a:solidFill>
                  <a:schemeClr val="lt1"/>
                </a:solidFill>
                <a:latin typeface="Calibri"/>
                <a:ea typeface="Calibri"/>
                <a:cs typeface="Calibri"/>
                <a:sym typeface="Calibri"/>
              </a:rPr>
              <a:t>Acute Respiratory Distress Syndrome </a:t>
            </a:r>
            <a:endParaRPr/>
          </a:p>
        </p:txBody>
      </p:sp>
      <p:sp>
        <p:nvSpPr>
          <p:cNvPr id="385" name="Google Shape;385;p41"/>
          <p:cNvSpPr txBox="1">
            <a:spLocks noGrp="1"/>
          </p:cNvSpPr>
          <p:nvPr>
            <p:ph type="sldNum" idx="12"/>
          </p:nvPr>
        </p:nvSpPr>
        <p:spPr>
          <a:xfrm>
            <a:off x="8556784" y="6333134"/>
            <a:ext cx="548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42"/>
          <p:cNvSpPr txBox="1"/>
          <p:nvPr/>
        </p:nvSpPr>
        <p:spPr>
          <a:xfrm>
            <a:off x="0" y="-13733"/>
            <a:ext cx="9144000" cy="985991"/>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ctr" rtl="0">
              <a:spcBef>
                <a:spcPts val="0"/>
              </a:spcBef>
              <a:spcAft>
                <a:spcPts val="0"/>
              </a:spcAft>
              <a:buClr>
                <a:schemeClr val="lt1"/>
              </a:buClr>
              <a:buSzPct val="100000"/>
              <a:buFont typeface="Calibri"/>
              <a:buNone/>
            </a:pPr>
            <a:r>
              <a:rPr lang="en-US" sz="6800">
                <a:solidFill>
                  <a:schemeClr val="lt1"/>
                </a:solidFill>
                <a:latin typeface="Calibri"/>
                <a:ea typeface="Calibri"/>
                <a:cs typeface="Calibri"/>
                <a:sym typeface="Calibri"/>
              </a:rPr>
              <a:t>Severe Sepsis/Septic Shock</a:t>
            </a:r>
            <a:endParaRPr sz="6800">
              <a:solidFill>
                <a:schemeClr val="lt1"/>
              </a:solidFill>
              <a:latin typeface="Calibri"/>
              <a:ea typeface="Calibri"/>
              <a:cs typeface="Calibri"/>
              <a:sym typeface="Calibri"/>
            </a:endParaRPr>
          </a:p>
        </p:txBody>
      </p:sp>
      <p:sp>
        <p:nvSpPr>
          <p:cNvPr id="391" name="Google Shape;391;p42"/>
          <p:cNvSpPr txBox="1"/>
          <p:nvPr/>
        </p:nvSpPr>
        <p:spPr>
          <a:xfrm>
            <a:off x="2414659" y="972258"/>
            <a:ext cx="4391263" cy="483595"/>
          </a:xfrm>
          <a:prstGeom prst="rect">
            <a:avLst/>
          </a:prstGeom>
          <a:noFill/>
          <a:ln>
            <a:noFill/>
          </a:ln>
        </p:spPr>
        <p:txBody>
          <a:bodyPr spcFirstLastPara="1" wrap="square" lIns="130025" tIns="65000" rIns="130025" bIns="65000" anchor="t" anchorCtr="0">
            <a:noAutofit/>
          </a:bodyPr>
          <a:lstStyle/>
          <a:p>
            <a:pPr marL="487671" marR="0" lvl="0" indent="-487671" algn="ctr" rtl="0">
              <a:spcBef>
                <a:spcPts val="0"/>
              </a:spcBef>
              <a:spcAft>
                <a:spcPts val="0"/>
              </a:spcAft>
              <a:buNone/>
            </a:pPr>
            <a:r>
              <a:rPr lang="en-US" sz="2400">
                <a:solidFill>
                  <a:srgbClr val="FEFEFE"/>
                </a:solidFill>
                <a:latin typeface="Helvetica Neue Light"/>
                <a:ea typeface="Helvetica Neue Light"/>
                <a:cs typeface="Helvetica Neue Light"/>
                <a:sym typeface="Helvetica Neue Light"/>
              </a:rPr>
              <a:t>A story of imbalance…</a:t>
            </a:r>
            <a:endParaRPr/>
          </a:p>
        </p:txBody>
      </p:sp>
      <p:pic>
        <p:nvPicPr>
          <p:cNvPr id="392" name="Google Shape;392;p42" descr="C:\Program Files\Microsoft Office\MEDIA\CAGCAT10\j0300840.wmf"/>
          <p:cNvPicPr preferRelativeResize="0"/>
          <p:nvPr/>
        </p:nvPicPr>
        <p:blipFill rotWithShape="1">
          <a:blip r:embed="rId3">
            <a:alphaModFix/>
          </a:blip>
          <a:srcRect/>
          <a:stretch/>
        </p:blipFill>
        <p:spPr>
          <a:xfrm>
            <a:off x="2943857" y="1455853"/>
            <a:ext cx="3294905" cy="2774932"/>
          </a:xfrm>
          <a:prstGeom prst="rect">
            <a:avLst/>
          </a:prstGeom>
          <a:noFill/>
          <a:ln>
            <a:noFill/>
          </a:ln>
        </p:spPr>
      </p:pic>
      <p:sp>
        <p:nvSpPr>
          <p:cNvPr id="393" name="Google Shape;393;p42"/>
          <p:cNvSpPr txBox="1"/>
          <p:nvPr/>
        </p:nvSpPr>
        <p:spPr>
          <a:xfrm>
            <a:off x="30274" y="1928015"/>
            <a:ext cx="2689207" cy="1208724"/>
          </a:xfrm>
          <a:prstGeom prst="rect">
            <a:avLst/>
          </a:prstGeom>
          <a:noFill/>
          <a:ln>
            <a:noFill/>
          </a:ln>
        </p:spPr>
        <p:txBody>
          <a:bodyPr spcFirstLastPara="1" wrap="square" lIns="91425" tIns="45700" rIns="91425" bIns="45700" anchor="t" anchorCtr="0">
            <a:noAutofit/>
          </a:bodyPr>
          <a:lstStyle/>
          <a:p>
            <a:pPr marL="342900" marR="0" lvl="0" indent="-342900" algn="ctr" rtl="0">
              <a:spcBef>
                <a:spcPts val="0"/>
              </a:spcBef>
              <a:spcAft>
                <a:spcPts val="0"/>
              </a:spcAft>
              <a:buClr>
                <a:schemeClr val="lt1"/>
              </a:buClr>
              <a:buSzPts val="3200"/>
              <a:buFont typeface="Arial"/>
              <a:buNone/>
            </a:pPr>
            <a:r>
              <a:rPr lang="en-US" sz="3200">
                <a:solidFill>
                  <a:schemeClr val="lt1"/>
                </a:solidFill>
                <a:latin typeface="Calibri"/>
                <a:ea typeface="Calibri"/>
                <a:cs typeface="Calibri"/>
                <a:sym typeface="Calibri"/>
              </a:rPr>
              <a:t>Oxygen</a:t>
            </a:r>
            <a:endParaRPr/>
          </a:p>
          <a:p>
            <a:pPr marL="342900" marR="0" lvl="0" indent="-342900" algn="ctr" rtl="0">
              <a:spcBef>
                <a:spcPts val="640"/>
              </a:spcBef>
              <a:spcAft>
                <a:spcPts val="0"/>
              </a:spcAft>
              <a:buClr>
                <a:schemeClr val="lt1"/>
              </a:buClr>
              <a:buSzPts val="3200"/>
              <a:buFont typeface="Arial"/>
              <a:buNone/>
            </a:pPr>
            <a:r>
              <a:rPr lang="en-US" sz="3200">
                <a:solidFill>
                  <a:schemeClr val="lt1"/>
                </a:solidFill>
                <a:latin typeface="Calibri"/>
                <a:ea typeface="Calibri"/>
                <a:cs typeface="Calibri"/>
                <a:sym typeface="Calibri"/>
              </a:rPr>
              <a:t>Consumption</a:t>
            </a:r>
            <a:endParaRPr/>
          </a:p>
        </p:txBody>
      </p:sp>
      <p:sp>
        <p:nvSpPr>
          <p:cNvPr id="394" name="Google Shape;394;p42"/>
          <p:cNvSpPr txBox="1"/>
          <p:nvPr/>
        </p:nvSpPr>
        <p:spPr>
          <a:xfrm>
            <a:off x="6685290" y="1928027"/>
            <a:ext cx="1648491" cy="1243449"/>
          </a:xfrm>
          <a:prstGeom prst="rect">
            <a:avLst/>
          </a:prstGeom>
          <a:noFill/>
          <a:ln>
            <a:noFill/>
          </a:ln>
        </p:spPr>
        <p:txBody>
          <a:bodyPr spcFirstLastPara="1" wrap="square" lIns="130025" tIns="65000" rIns="130025" bIns="65000" anchor="t" anchorCtr="0">
            <a:noAutofit/>
          </a:bodyPr>
          <a:lstStyle/>
          <a:p>
            <a:pPr marL="487671" marR="0" lvl="0" indent="-487671" algn="l" rtl="0">
              <a:spcBef>
                <a:spcPts val="0"/>
              </a:spcBef>
              <a:spcAft>
                <a:spcPts val="0"/>
              </a:spcAft>
              <a:buNone/>
            </a:pPr>
            <a:r>
              <a:rPr lang="en-US" sz="3200">
                <a:solidFill>
                  <a:schemeClr val="lt1"/>
                </a:solidFill>
                <a:latin typeface="Calibri"/>
                <a:ea typeface="Calibri"/>
                <a:cs typeface="Calibri"/>
                <a:sym typeface="Calibri"/>
              </a:rPr>
              <a:t>Oxygen</a:t>
            </a:r>
            <a:endParaRPr/>
          </a:p>
          <a:p>
            <a:pPr marL="487671" marR="0" lvl="0" indent="-487671" algn="l" rtl="0">
              <a:spcBef>
                <a:spcPts val="640"/>
              </a:spcBef>
              <a:spcAft>
                <a:spcPts val="0"/>
              </a:spcAft>
              <a:buNone/>
            </a:pPr>
            <a:r>
              <a:rPr lang="en-US" sz="3200">
                <a:solidFill>
                  <a:schemeClr val="lt1"/>
                </a:solidFill>
                <a:latin typeface="Calibri"/>
                <a:ea typeface="Calibri"/>
                <a:cs typeface="Calibri"/>
                <a:sym typeface="Calibri"/>
              </a:rPr>
              <a:t>Delivery</a:t>
            </a:r>
            <a:endParaRPr/>
          </a:p>
        </p:txBody>
      </p:sp>
      <p:sp>
        <p:nvSpPr>
          <p:cNvPr id="395" name="Google Shape;395;p42"/>
          <p:cNvSpPr/>
          <p:nvPr/>
        </p:nvSpPr>
        <p:spPr>
          <a:xfrm>
            <a:off x="0" y="4220909"/>
            <a:ext cx="9144000" cy="1177756"/>
          </a:xfrm>
          <a:prstGeom prst="rect">
            <a:avLst/>
          </a:prstGeom>
          <a:noFill/>
          <a:ln>
            <a:noFill/>
          </a:ln>
        </p:spPr>
        <p:txBody>
          <a:bodyPr spcFirstLastPara="1" wrap="square" lIns="130025" tIns="65000" rIns="130025" bIns="65000" anchor="t" anchorCtr="0">
            <a:spAutoFit/>
          </a:bodyPr>
          <a:lstStyle/>
          <a:p>
            <a:pPr marL="0" marR="0" lvl="0" indent="0" algn="l" rtl="0">
              <a:spcBef>
                <a:spcPts val="0"/>
              </a:spcBef>
              <a:spcAft>
                <a:spcPts val="0"/>
              </a:spcAft>
              <a:buNone/>
            </a:pPr>
            <a:r>
              <a:rPr lang="en-US" sz="2000">
                <a:solidFill>
                  <a:schemeClr val="lt1"/>
                </a:solidFill>
                <a:latin typeface="Calibri"/>
                <a:ea typeface="Calibri"/>
                <a:cs typeface="Calibri"/>
                <a:sym typeface="Calibri"/>
              </a:rPr>
              <a:t>As sepsis progresses, circulatory abnormalities lead to an imbalance of systemic oxygen delivery and demand, resulting in global tissue hypoxia.</a:t>
            </a:r>
            <a:endParaRPr/>
          </a:p>
          <a:p>
            <a:pPr marL="0" marR="0" lvl="0" indent="0" algn="l" rtl="0">
              <a:spcBef>
                <a:spcPts val="0"/>
              </a:spcBef>
              <a:spcAft>
                <a:spcPts val="0"/>
              </a:spcAft>
              <a:buNone/>
            </a:pPr>
            <a:endParaRPr sz="800">
              <a:solidFill>
                <a:schemeClr val="lt1"/>
              </a:solidFill>
              <a:latin typeface="Calibri"/>
              <a:ea typeface="Calibri"/>
              <a:cs typeface="Calibri"/>
              <a:sym typeface="Calibri"/>
            </a:endParaRPr>
          </a:p>
          <a:p>
            <a:pPr marL="0" marR="0" lvl="0" indent="0" algn="l" rtl="0">
              <a:spcBef>
                <a:spcPts val="0"/>
              </a:spcBef>
              <a:spcAft>
                <a:spcPts val="0"/>
              </a:spcAft>
              <a:buNone/>
            </a:pPr>
            <a:r>
              <a:rPr lang="en-US" sz="2000">
                <a:solidFill>
                  <a:schemeClr val="lt1"/>
                </a:solidFill>
                <a:latin typeface="Calibri"/>
                <a:ea typeface="Calibri"/>
                <a:cs typeface="Calibri"/>
                <a:sym typeface="Calibri"/>
              </a:rPr>
              <a:t>Global tissue hypoxia is a key development preceding multi-organ failure and death.</a:t>
            </a:r>
            <a:endParaRPr/>
          </a:p>
        </p:txBody>
      </p:sp>
      <p:sp>
        <p:nvSpPr>
          <p:cNvPr id="396" name="Google Shape;396;p42"/>
          <p:cNvSpPr txBox="1">
            <a:spLocks noGrp="1"/>
          </p:cNvSpPr>
          <p:nvPr>
            <p:ph type="sldNum" idx="12"/>
          </p:nvPr>
        </p:nvSpPr>
        <p:spPr>
          <a:xfrm>
            <a:off x="8556784" y="6333134"/>
            <a:ext cx="548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43"/>
          <p:cNvSpPr txBox="1"/>
          <p:nvPr/>
        </p:nvSpPr>
        <p:spPr>
          <a:xfrm>
            <a:off x="952500" y="140175"/>
            <a:ext cx="7288675" cy="78064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4400"/>
              <a:buFont typeface="Calibri"/>
              <a:buNone/>
            </a:pPr>
            <a:r>
              <a:rPr lang="en-US" sz="4400">
                <a:solidFill>
                  <a:schemeClr val="lt1"/>
                </a:solidFill>
                <a:latin typeface="Calibri"/>
                <a:ea typeface="Calibri"/>
                <a:cs typeface="Calibri"/>
                <a:sym typeface="Calibri"/>
              </a:rPr>
              <a:t>Sepsis Pitfalls</a:t>
            </a:r>
            <a:endParaRPr sz="4400">
              <a:solidFill>
                <a:schemeClr val="lt1"/>
              </a:solidFill>
              <a:latin typeface="Calibri"/>
              <a:ea typeface="Calibri"/>
              <a:cs typeface="Calibri"/>
              <a:sym typeface="Calibri"/>
            </a:endParaRPr>
          </a:p>
        </p:txBody>
      </p:sp>
      <p:sp>
        <p:nvSpPr>
          <p:cNvPr id="402" name="Google Shape;402;p43"/>
          <p:cNvSpPr txBox="1"/>
          <p:nvPr/>
        </p:nvSpPr>
        <p:spPr>
          <a:xfrm>
            <a:off x="844975" y="1444924"/>
            <a:ext cx="7477246" cy="4516056"/>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1"/>
              </a:buClr>
              <a:buSzPts val="3200"/>
              <a:buFont typeface="Arial"/>
              <a:buChar char="•"/>
            </a:pPr>
            <a:r>
              <a:rPr lang="en-US" sz="3200">
                <a:solidFill>
                  <a:schemeClr val="lt1"/>
                </a:solidFill>
                <a:latin typeface="Calibri"/>
                <a:ea typeface="Calibri"/>
                <a:cs typeface="Calibri"/>
                <a:sym typeface="Calibri"/>
              </a:rPr>
              <a:t>Beta blockers block tachycardia response</a:t>
            </a:r>
            <a:endParaRPr/>
          </a:p>
          <a:p>
            <a:pPr marL="342900" marR="0" lvl="0" indent="-342900" algn="l" rtl="0">
              <a:spcBef>
                <a:spcPts val="640"/>
              </a:spcBef>
              <a:spcAft>
                <a:spcPts val="0"/>
              </a:spcAft>
              <a:buClr>
                <a:schemeClr val="lt1"/>
              </a:buClr>
              <a:buSzPts val="3200"/>
              <a:buFont typeface="Arial"/>
              <a:buChar char="•"/>
            </a:pPr>
            <a:r>
              <a:rPr lang="en-US" sz="3200">
                <a:solidFill>
                  <a:schemeClr val="lt1"/>
                </a:solidFill>
                <a:latin typeface="Calibri"/>
                <a:ea typeface="Calibri"/>
                <a:cs typeface="Calibri"/>
                <a:sym typeface="Calibri"/>
              </a:rPr>
              <a:t>Altered mentation not recognized as “end-organ failure”</a:t>
            </a:r>
            <a:endParaRPr/>
          </a:p>
          <a:p>
            <a:pPr marL="342900" marR="0" lvl="0" indent="-342900" algn="l" rtl="0">
              <a:spcBef>
                <a:spcPts val="640"/>
              </a:spcBef>
              <a:spcAft>
                <a:spcPts val="0"/>
              </a:spcAft>
              <a:buClr>
                <a:schemeClr val="lt1"/>
              </a:buClr>
              <a:buSzPts val="3200"/>
              <a:buFont typeface="Arial"/>
              <a:buChar char="•"/>
            </a:pPr>
            <a:r>
              <a:rPr lang="en-US" sz="3200">
                <a:solidFill>
                  <a:schemeClr val="lt1"/>
                </a:solidFill>
                <a:latin typeface="Calibri"/>
                <a:ea typeface="Calibri"/>
                <a:cs typeface="Calibri"/>
                <a:sym typeface="Calibri"/>
              </a:rPr>
              <a:t>Temperatures not checked</a:t>
            </a:r>
            <a:endParaRPr/>
          </a:p>
          <a:p>
            <a:pPr marL="342900" marR="0" lvl="0" indent="-342900" algn="l" rtl="0">
              <a:spcBef>
                <a:spcPts val="640"/>
              </a:spcBef>
              <a:spcAft>
                <a:spcPts val="0"/>
              </a:spcAft>
              <a:buClr>
                <a:schemeClr val="lt1"/>
              </a:buClr>
              <a:buSzPts val="3200"/>
              <a:buFont typeface="Arial"/>
              <a:buChar char="•"/>
            </a:pPr>
            <a:r>
              <a:rPr lang="en-US" sz="3200">
                <a:solidFill>
                  <a:schemeClr val="lt1"/>
                </a:solidFill>
                <a:latin typeface="Calibri"/>
                <a:ea typeface="Calibri"/>
                <a:cs typeface="Calibri"/>
                <a:sym typeface="Calibri"/>
              </a:rPr>
              <a:t>EtCO2 not checked or recognized</a:t>
            </a:r>
            <a:endParaRPr/>
          </a:p>
          <a:p>
            <a:pPr marL="342900" marR="0" lvl="0" indent="-342900" algn="l" rtl="0">
              <a:spcBef>
                <a:spcPts val="640"/>
              </a:spcBef>
              <a:spcAft>
                <a:spcPts val="0"/>
              </a:spcAft>
              <a:buClr>
                <a:schemeClr val="lt1"/>
              </a:buClr>
              <a:buSzPts val="3200"/>
              <a:buFont typeface="Arial"/>
              <a:buChar char="•"/>
            </a:pPr>
            <a:r>
              <a:rPr lang="en-US" sz="3200">
                <a:solidFill>
                  <a:schemeClr val="lt1"/>
                </a:solidFill>
                <a:latin typeface="Calibri"/>
                <a:ea typeface="Calibri"/>
                <a:cs typeface="Calibri"/>
                <a:sym typeface="Calibri"/>
              </a:rPr>
              <a:t>Discouragement due to hospital response</a:t>
            </a:r>
            <a:endParaRPr sz="3200">
              <a:solidFill>
                <a:schemeClr val="lt1"/>
              </a:solidFill>
              <a:latin typeface="Calibri"/>
              <a:ea typeface="Calibri"/>
              <a:cs typeface="Calibri"/>
              <a:sym typeface="Calibri"/>
            </a:endParaRPr>
          </a:p>
        </p:txBody>
      </p:sp>
      <p:sp>
        <p:nvSpPr>
          <p:cNvPr id="403" name="Google Shape;403;p43"/>
          <p:cNvSpPr txBox="1">
            <a:spLocks noGrp="1"/>
          </p:cNvSpPr>
          <p:nvPr>
            <p:ph type="sldNum" idx="12"/>
          </p:nvPr>
        </p:nvSpPr>
        <p:spPr>
          <a:xfrm>
            <a:off x="8556784" y="6333134"/>
            <a:ext cx="548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44"/>
          <p:cNvSpPr txBox="1"/>
          <p:nvPr/>
        </p:nvSpPr>
        <p:spPr>
          <a:xfrm>
            <a:off x="952500" y="174900"/>
            <a:ext cx="7265525" cy="91311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4400"/>
              <a:buFont typeface="Calibri"/>
              <a:buNone/>
            </a:pPr>
            <a:r>
              <a:rPr lang="en-US" sz="4400">
                <a:solidFill>
                  <a:schemeClr val="lt1"/>
                </a:solidFill>
                <a:latin typeface="Calibri"/>
                <a:ea typeface="Calibri"/>
                <a:cs typeface="Calibri"/>
                <a:sym typeface="Calibri"/>
              </a:rPr>
              <a:t>EtCO2 and Lactate</a:t>
            </a:r>
            <a:endParaRPr sz="4400">
              <a:solidFill>
                <a:schemeClr val="lt1"/>
              </a:solidFill>
              <a:latin typeface="Calibri"/>
              <a:ea typeface="Calibri"/>
              <a:cs typeface="Calibri"/>
              <a:sym typeface="Calibri"/>
            </a:endParaRPr>
          </a:p>
        </p:txBody>
      </p:sp>
      <p:sp>
        <p:nvSpPr>
          <p:cNvPr id="410" name="Google Shape;410;p44"/>
          <p:cNvSpPr txBox="1"/>
          <p:nvPr/>
        </p:nvSpPr>
        <p:spPr>
          <a:xfrm>
            <a:off x="706055" y="1990864"/>
            <a:ext cx="7943287" cy="2384391"/>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1"/>
              </a:buClr>
              <a:buSzPts val="3200"/>
              <a:buFont typeface="Arial"/>
              <a:buChar char="•"/>
            </a:pPr>
            <a:r>
              <a:rPr lang="en-US" sz="3200">
                <a:solidFill>
                  <a:schemeClr val="lt1"/>
                </a:solidFill>
                <a:latin typeface="Calibri"/>
                <a:ea typeface="Calibri"/>
                <a:cs typeface="Calibri"/>
                <a:sym typeface="Calibri"/>
              </a:rPr>
              <a:t>Low EtCO2 associated with high lactic acid</a:t>
            </a:r>
            <a:endParaRPr/>
          </a:p>
          <a:p>
            <a:pPr marL="342900" marR="0" lvl="0" indent="-342900" algn="l" rtl="0">
              <a:spcBef>
                <a:spcPts val="640"/>
              </a:spcBef>
              <a:spcAft>
                <a:spcPts val="0"/>
              </a:spcAft>
              <a:buClr>
                <a:schemeClr val="lt1"/>
              </a:buClr>
              <a:buSzPts val="3200"/>
              <a:buFont typeface="Arial"/>
              <a:buChar char="•"/>
            </a:pPr>
            <a:r>
              <a:rPr lang="en-US" sz="3200">
                <a:solidFill>
                  <a:schemeClr val="lt1"/>
                </a:solidFill>
                <a:latin typeface="Calibri"/>
                <a:ea typeface="Calibri"/>
                <a:cs typeface="Calibri"/>
                <a:sym typeface="Calibri"/>
              </a:rPr>
              <a:t>Low EtCO2 predicts mortality</a:t>
            </a:r>
            <a:endParaRPr/>
          </a:p>
          <a:p>
            <a:pPr marL="342900" marR="0" lvl="0" indent="-342900" algn="l" rtl="0">
              <a:spcBef>
                <a:spcPts val="640"/>
              </a:spcBef>
              <a:spcAft>
                <a:spcPts val="0"/>
              </a:spcAft>
              <a:buClr>
                <a:schemeClr val="lt1"/>
              </a:buClr>
              <a:buSzPts val="3200"/>
              <a:buFont typeface="Arial"/>
              <a:buChar char="•"/>
            </a:pPr>
            <a:r>
              <a:rPr lang="en-US" sz="3200">
                <a:solidFill>
                  <a:schemeClr val="lt1"/>
                </a:solidFill>
                <a:latin typeface="Calibri"/>
                <a:ea typeface="Calibri"/>
                <a:cs typeface="Calibri"/>
                <a:sym typeface="Calibri"/>
              </a:rPr>
              <a:t>EtCO2 of 25 mmHg = lactate up to 6.1 mm/L</a:t>
            </a:r>
            <a:endParaRPr/>
          </a:p>
        </p:txBody>
      </p:sp>
      <p:sp>
        <p:nvSpPr>
          <p:cNvPr id="411" name="Google Shape;411;p44"/>
          <p:cNvSpPr txBox="1">
            <a:spLocks noGrp="1"/>
          </p:cNvSpPr>
          <p:nvPr>
            <p:ph type="sldNum" idx="12"/>
          </p:nvPr>
        </p:nvSpPr>
        <p:spPr>
          <a:xfrm>
            <a:off x="8556784" y="6333134"/>
            <a:ext cx="548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pic>
        <p:nvPicPr>
          <p:cNvPr id="423" name="Google Shape;423;p46" descr="FB icon.eps"/>
          <p:cNvPicPr preferRelativeResize="0"/>
          <p:nvPr/>
        </p:nvPicPr>
        <p:blipFill rotWithShape="1">
          <a:blip r:embed="rId3">
            <a:alphaModFix/>
          </a:blip>
          <a:srcRect/>
          <a:stretch/>
        </p:blipFill>
        <p:spPr>
          <a:xfrm>
            <a:off x="3170615" y="3929829"/>
            <a:ext cx="182880" cy="182880"/>
          </a:xfrm>
          <a:prstGeom prst="rect">
            <a:avLst/>
          </a:prstGeom>
          <a:noFill/>
          <a:ln>
            <a:noFill/>
          </a:ln>
        </p:spPr>
      </p:pic>
      <p:pic>
        <p:nvPicPr>
          <p:cNvPr id="424" name="Google Shape;424;p46" descr="Twitter icon.eps"/>
          <p:cNvPicPr preferRelativeResize="0"/>
          <p:nvPr/>
        </p:nvPicPr>
        <p:blipFill rotWithShape="1">
          <a:blip r:embed="rId4">
            <a:alphaModFix/>
          </a:blip>
          <a:srcRect/>
          <a:stretch/>
        </p:blipFill>
        <p:spPr>
          <a:xfrm>
            <a:off x="3893670" y="3512970"/>
            <a:ext cx="182880" cy="182880"/>
          </a:xfrm>
          <a:prstGeom prst="rect">
            <a:avLst/>
          </a:prstGeom>
          <a:noFill/>
          <a:ln>
            <a:noFill/>
          </a:ln>
        </p:spPr>
      </p:pic>
      <p:pic>
        <p:nvPicPr>
          <p:cNvPr id="425" name="Google Shape;425;p46" descr="12340-3_ADHS_CorpID_PPT temp 4.3_V4_3.eps"/>
          <p:cNvPicPr preferRelativeResize="0"/>
          <p:nvPr/>
        </p:nvPicPr>
        <p:blipFill rotWithShape="1">
          <a:blip r:embed="rId5">
            <a:alphaModFix/>
          </a:blip>
          <a:srcRect/>
          <a:stretch/>
        </p:blipFill>
        <p:spPr>
          <a:xfrm>
            <a:off x="0" y="0"/>
            <a:ext cx="9144000" cy="6858000"/>
          </a:xfrm>
          <a:prstGeom prst="rect">
            <a:avLst/>
          </a:prstGeom>
          <a:noFill/>
          <a:ln>
            <a:noFill/>
          </a:ln>
        </p:spPr>
      </p:pic>
      <p:sp>
        <p:nvSpPr>
          <p:cNvPr id="426" name="Google Shape;426;p46"/>
          <p:cNvSpPr txBox="1"/>
          <p:nvPr/>
        </p:nvSpPr>
        <p:spPr>
          <a:xfrm>
            <a:off x="1915556" y="1371297"/>
            <a:ext cx="5299232" cy="285488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100">
                <a:solidFill>
                  <a:schemeClr val="lt1"/>
                </a:solidFill>
                <a:latin typeface="Fira Sans"/>
                <a:ea typeface="Fira Sans"/>
                <a:cs typeface="Fira Sans"/>
                <a:sym typeface="Fira Sans"/>
              </a:rPr>
              <a:t>THANK YOU</a:t>
            </a:r>
            <a:endParaRPr/>
          </a:p>
          <a:p>
            <a:pPr marL="0" marR="0" lvl="0" indent="0" algn="ctr" rtl="0">
              <a:lnSpc>
                <a:spcPct val="200000"/>
              </a:lnSpc>
              <a:spcBef>
                <a:spcPts val="0"/>
              </a:spcBef>
              <a:spcAft>
                <a:spcPts val="0"/>
              </a:spcAft>
              <a:buNone/>
            </a:pPr>
            <a:r>
              <a:rPr lang="en-US" sz="1900">
                <a:solidFill>
                  <a:schemeClr val="lt1"/>
                </a:solidFill>
                <a:latin typeface="Fira Sans"/>
                <a:ea typeface="Fira Sans"/>
                <a:cs typeface="Fira Sans"/>
                <a:sym typeface="Fira Sans"/>
              </a:rPr>
              <a:t>Presenter Name  </a:t>
            </a:r>
            <a:r>
              <a:rPr lang="en-US" sz="1900">
                <a:solidFill>
                  <a:schemeClr val="lt1"/>
                </a:solidFill>
                <a:latin typeface="Fira Sans Light"/>
                <a:ea typeface="Fira Sans Light"/>
                <a:cs typeface="Fira Sans Light"/>
                <a:sym typeface="Fira Sans Light"/>
              </a:rPr>
              <a:t>|  Title</a:t>
            </a:r>
            <a:endParaRPr/>
          </a:p>
          <a:p>
            <a:pPr marL="0" marR="0" lvl="0" indent="0" algn="ctr" rtl="0">
              <a:spcBef>
                <a:spcPts val="0"/>
              </a:spcBef>
              <a:spcAft>
                <a:spcPts val="0"/>
              </a:spcAft>
              <a:buNone/>
            </a:pPr>
            <a:r>
              <a:rPr lang="en-US" sz="1900" u="sng">
                <a:solidFill>
                  <a:schemeClr val="lt1"/>
                </a:solidFill>
                <a:latin typeface="Fira Sans Light"/>
                <a:ea typeface="Fira Sans Light"/>
                <a:cs typeface="Fira Sans Light"/>
                <a:sym typeface="Fira Sans Light"/>
                <a:hlinkClick r:id="rId6">
                  <a:extLst>
                    <a:ext uri="{A12FA001-AC4F-418D-AE19-62706E023703}">
                      <ahyp:hlinkClr xmlns:ahyp="http://schemas.microsoft.com/office/drawing/2018/hyperlinkcolor" val="tx"/>
                    </a:ext>
                  </a:extLst>
                </a:hlinkClick>
              </a:rPr>
              <a:t>presentersemail@azdhs.gov</a:t>
            </a:r>
            <a:r>
              <a:rPr lang="en-US" sz="1900">
                <a:solidFill>
                  <a:schemeClr val="lt1"/>
                </a:solidFill>
                <a:latin typeface="Fira Sans Light"/>
                <a:ea typeface="Fira Sans Light"/>
                <a:cs typeface="Fira Sans Light"/>
                <a:sym typeface="Fira Sans Light"/>
              </a:rPr>
              <a:t>  |  602-542-1025</a:t>
            </a:r>
            <a:endParaRPr/>
          </a:p>
          <a:p>
            <a:pPr marL="0" marR="0" lvl="0" indent="0" algn="ctr" rtl="0">
              <a:lnSpc>
                <a:spcPct val="70000"/>
              </a:lnSpc>
              <a:spcBef>
                <a:spcPts val="0"/>
              </a:spcBef>
              <a:spcAft>
                <a:spcPts val="0"/>
              </a:spcAft>
              <a:buNone/>
            </a:pPr>
            <a:endParaRPr sz="1900">
              <a:solidFill>
                <a:schemeClr val="lt1"/>
              </a:solidFill>
              <a:latin typeface="Fira Sans Light"/>
              <a:ea typeface="Fira Sans Light"/>
              <a:cs typeface="Fira Sans Light"/>
              <a:sym typeface="Fira Sans Light"/>
            </a:endParaRPr>
          </a:p>
          <a:p>
            <a:pPr marL="0" marR="0" lvl="0" indent="0" algn="ctr" rtl="0">
              <a:lnSpc>
                <a:spcPct val="120000"/>
              </a:lnSpc>
              <a:spcBef>
                <a:spcPts val="0"/>
              </a:spcBef>
              <a:spcAft>
                <a:spcPts val="0"/>
              </a:spcAft>
              <a:buNone/>
            </a:pPr>
            <a:r>
              <a:rPr lang="en-US" sz="1900">
                <a:solidFill>
                  <a:schemeClr val="lt1"/>
                </a:solidFill>
                <a:latin typeface="Fira Sans"/>
                <a:ea typeface="Fira Sans"/>
                <a:cs typeface="Fira Sans"/>
                <a:sym typeface="Fira Sans"/>
              </a:rPr>
              <a:t> azhealth.gov</a:t>
            </a:r>
            <a:endParaRPr sz="1900">
              <a:solidFill>
                <a:schemeClr val="lt1"/>
              </a:solidFill>
              <a:latin typeface="Fira Sans"/>
              <a:ea typeface="Fira Sans"/>
              <a:cs typeface="Fira Sans"/>
              <a:sym typeface="Fira Sans"/>
            </a:endParaRPr>
          </a:p>
          <a:p>
            <a:pPr marL="0" marR="0" lvl="0" indent="0" algn="ctr" rtl="0">
              <a:lnSpc>
                <a:spcPct val="150000"/>
              </a:lnSpc>
              <a:spcBef>
                <a:spcPts val="0"/>
              </a:spcBef>
              <a:spcAft>
                <a:spcPts val="0"/>
              </a:spcAft>
              <a:buNone/>
            </a:pPr>
            <a:r>
              <a:rPr lang="en-US" sz="1900">
                <a:solidFill>
                  <a:schemeClr val="lt1"/>
                </a:solidFill>
                <a:latin typeface="Fira Sans"/>
                <a:ea typeface="Fira Sans"/>
                <a:cs typeface="Fira Sans"/>
                <a:sym typeface="Fira Sans"/>
              </a:rPr>
              <a:t>@azdhs</a:t>
            </a:r>
            <a:endParaRPr sz="1900">
              <a:solidFill>
                <a:schemeClr val="lt1"/>
              </a:solidFill>
              <a:latin typeface="Fira Sans"/>
              <a:ea typeface="Fira Sans"/>
              <a:cs typeface="Fira Sans"/>
              <a:sym typeface="Fira Sans"/>
            </a:endParaRPr>
          </a:p>
          <a:p>
            <a:pPr marL="0" marR="0" lvl="0" indent="0" algn="ctr" rtl="0">
              <a:lnSpc>
                <a:spcPct val="150000"/>
              </a:lnSpc>
              <a:spcBef>
                <a:spcPts val="0"/>
              </a:spcBef>
              <a:spcAft>
                <a:spcPts val="0"/>
              </a:spcAft>
              <a:buNone/>
            </a:pPr>
            <a:r>
              <a:rPr lang="en-US" sz="1900">
                <a:solidFill>
                  <a:schemeClr val="lt1"/>
                </a:solidFill>
                <a:latin typeface="Fira Sans"/>
                <a:ea typeface="Fira Sans"/>
                <a:cs typeface="Fira Sans"/>
                <a:sym typeface="Fira Sans"/>
              </a:rPr>
              <a:t>facebook.com/azdhs</a:t>
            </a:r>
            <a:endParaRPr sz="1900">
              <a:solidFill>
                <a:schemeClr val="lt1"/>
              </a:solidFill>
              <a:latin typeface="Fira Sans Light"/>
              <a:ea typeface="Fira Sans Light"/>
              <a:cs typeface="Fira Sans Light"/>
              <a:sym typeface="Fira Sans Light"/>
            </a:endParaRPr>
          </a:p>
        </p:txBody>
      </p:sp>
      <p:sp>
        <p:nvSpPr>
          <p:cNvPr id="427" name="Google Shape;427;p46"/>
          <p:cNvSpPr txBox="1">
            <a:spLocks noGrp="1"/>
          </p:cNvSpPr>
          <p:nvPr>
            <p:ph type="sldNum" idx="12"/>
          </p:nvPr>
        </p:nvSpPr>
        <p:spPr>
          <a:xfrm>
            <a:off x="8556784" y="6333134"/>
            <a:ext cx="548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5"/>
          <p:cNvSpPr txBox="1">
            <a:spLocks noGrp="1"/>
          </p:cNvSpPr>
          <p:nvPr>
            <p:ph type="title"/>
          </p:nvPr>
        </p:nvSpPr>
        <p:spPr>
          <a:xfrm>
            <a:off x="1886673" y="0"/>
            <a:ext cx="5338984" cy="116148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Defining Sepsis</a:t>
            </a:r>
            <a:endParaRPr/>
          </a:p>
        </p:txBody>
      </p:sp>
      <p:sp>
        <p:nvSpPr>
          <p:cNvPr id="98" name="Google Shape;98;p5"/>
          <p:cNvSpPr txBox="1"/>
          <p:nvPr/>
        </p:nvSpPr>
        <p:spPr>
          <a:xfrm>
            <a:off x="481011" y="1142356"/>
            <a:ext cx="8223152" cy="4019953"/>
          </a:xfrm>
          <a:prstGeom prst="rect">
            <a:avLst/>
          </a:prstGeom>
          <a:noFill/>
          <a:ln>
            <a:noFill/>
          </a:ln>
        </p:spPr>
        <p:txBody>
          <a:bodyPr spcFirstLastPara="1" wrap="square" lIns="91425" tIns="45700" rIns="91425" bIns="45700" anchor="t" anchorCtr="0">
            <a:noAutofit/>
          </a:bodyPr>
          <a:lstStyle/>
          <a:p>
            <a:pPr marL="0" marR="0" lvl="0" indent="0" algn="l" rtl="0">
              <a:spcBef>
                <a:spcPts val="640"/>
              </a:spcBef>
              <a:spcAft>
                <a:spcPts val="0"/>
              </a:spcAft>
              <a:buNone/>
            </a:pPr>
            <a:r>
              <a:rPr lang="en-US" sz="2800" b="1">
                <a:solidFill>
                  <a:srgbClr val="FFFFFF"/>
                </a:solidFill>
                <a:latin typeface="Calibri"/>
                <a:ea typeface="Calibri"/>
                <a:cs typeface="Calibri"/>
                <a:sym typeface="Calibri"/>
              </a:rPr>
              <a:t>Sepsis is the body’s extreme response to an infection. It is a life-threatening medical emergency. Sepsis happens when an infection you already have triggers a chain reaction throughout your body. </a:t>
            </a:r>
            <a:endParaRPr sz="2800" b="1">
              <a:solidFill>
                <a:srgbClr val="FFFFFF"/>
              </a:solidFill>
              <a:latin typeface="Calibri"/>
              <a:ea typeface="Calibri"/>
              <a:cs typeface="Calibri"/>
              <a:sym typeface="Calibri"/>
            </a:endParaRPr>
          </a:p>
          <a:p>
            <a:pPr marL="0" marR="0" lvl="0" indent="0" algn="l" rtl="0">
              <a:spcBef>
                <a:spcPts val="640"/>
              </a:spcBef>
              <a:spcAft>
                <a:spcPts val="0"/>
              </a:spcAft>
              <a:buNone/>
            </a:pPr>
            <a:r>
              <a:rPr lang="en-US" sz="2800" b="1">
                <a:solidFill>
                  <a:srgbClr val="FFFFFF"/>
                </a:solidFill>
                <a:latin typeface="Calibri"/>
                <a:ea typeface="Calibri"/>
                <a:cs typeface="Calibri"/>
                <a:sym typeface="Calibri"/>
              </a:rPr>
              <a:t>Without timely treatment, sepsis can rapidly lead to tissue damage, organ failure, and death.</a:t>
            </a:r>
            <a:endParaRPr sz="2800" b="1">
              <a:solidFill>
                <a:srgbClr val="FFFFFF"/>
              </a:solidFill>
              <a:latin typeface="Calibri"/>
              <a:ea typeface="Calibri"/>
              <a:cs typeface="Calibri"/>
              <a:sym typeface="Calibri"/>
            </a:endParaRPr>
          </a:p>
          <a:p>
            <a:pPr marL="0" marR="0" lvl="0" indent="0" algn="l" rtl="0">
              <a:spcBef>
                <a:spcPts val="640"/>
              </a:spcBef>
              <a:spcAft>
                <a:spcPts val="0"/>
              </a:spcAft>
              <a:buNone/>
            </a:pPr>
            <a:endParaRPr sz="2800" b="1">
              <a:solidFill>
                <a:srgbClr val="FFFFFF"/>
              </a:solidFill>
              <a:latin typeface="Calibri"/>
              <a:ea typeface="Calibri"/>
              <a:cs typeface="Calibri"/>
              <a:sym typeface="Calibri"/>
            </a:endParaRPr>
          </a:p>
          <a:p>
            <a:pPr marL="0" marR="0" lvl="0" indent="0" algn="l" rtl="0">
              <a:spcBef>
                <a:spcPts val="640"/>
              </a:spcBef>
              <a:spcAft>
                <a:spcPts val="0"/>
              </a:spcAft>
              <a:buNone/>
            </a:pPr>
            <a:r>
              <a:rPr lang="en-US" sz="1800" b="1">
                <a:solidFill>
                  <a:srgbClr val="FFFFFF"/>
                </a:solidFill>
                <a:latin typeface="Calibri"/>
                <a:ea typeface="Calibri"/>
                <a:cs typeface="Calibri"/>
                <a:sym typeface="Calibri"/>
              </a:rPr>
              <a:t>Source: </a:t>
            </a:r>
            <a:r>
              <a:rPr lang="en-US" sz="1800" b="1" u="sng">
                <a:solidFill>
                  <a:schemeClr val="hlink"/>
                </a:solidFill>
                <a:latin typeface="Calibri"/>
                <a:ea typeface="Calibri"/>
                <a:cs typeface="Calibri"/>
                <a:sym typeface="Calibri"/>
                <a:hlinkClick r:id="rId3"/>
              </a:rPr>
              <a:t>Centers for Disease Control and Prevention, What is Sepsis?</a:t>
            </a:r>
            <a:endParaRPr sz="1800" b="1">
              <a:solidFill>
                <a:srgbClr val="FFFFFF"/>
              </a:solidFill>
              <a:latin typeface="Calibri"/>
              <a:ea typeface="Calibri"/>
              <a:cs typeface="Calibri"/>
              <a:sym typeface="Calibri"/>
            </a:endParaRPr>
          </a:p>
        </p:txBody>
      </p:sp>
      <p:sp>
        <p:nvSpPr>
          <p:cNvPr id="99" name="Google Shape;99;p5"/>
          <p:cNvSpPr txBox="1">
            <a:spLocks noGrp="1"/>
          </p:cNvSpPr>
          <p:nvPr>
            <p:ph type="sldNum" idx="12"/>
          </p:nvPr>
        </p:nvSpPr>
        <p:spPr>
          <a:xfrm>
            <a:off x="8556784" y="6333134"/>
            <a:ext cx="548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g2c1bb5ac20d_0_1"/>
          <p:cNvPicPr preferRelativeResize="0"/>
          <p:nvPr/>
        </p:nvPicPr>
        <p:blipFill>
          <a:blip r:embed="rId3">
            <a:alphaModFix/>
          </a:blip>
          <a:stretch>
            <a:fillRect/>
          </a:stretch>
        </p:blipFill>
        <p:spPr>
          <a:xfrm>
            <a:off x="152400" y="152400"/>
            <a:ext cx="8839198" cy="5469871"/>
          </a:xfrm>
          <a:prstGeom prst="rect">
            <a:avLst/>
          </a:prstGeom>
          <a:noFill/>
          <a:ln>
            <a:noFill/>
          </a:ln>
        </p:spPr>
      </p:pic>
      <p:sp>
        <p:nvSpPr>
          <p:cNvPr id="106" name="Google Shape;106;g2c1bb5ac20d_0_1"/>
          <p:cNvSpPr txBox="1">
            <a:spLocks noGrp="1"/>
          </p:cNvSpPr>
          <p:nvPr>
            <p:ph type="sldNum" idx="12"/>
          </p:nvPr>
        </p:nvSpPr>
        <p:spPr>
          <a:xfrm>
            <a:off x="8556784" y="6333134"/>
            <a:ext cx="548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g2c1bb5ac20d_0_42"/>
          <p:cNvPicPr preferRelativeResize="0"/>
          <p:nvPr/>
        </p:nvPicPr>
        <p:blipFill>
          <a:blip r:embed="rId3">
            <a:alphaModFix/>
          </a:blip>
          <a:stretch>
            <a:fillRect/>
          </a:stretch>
        </p:blipFill>
        <p:spPr>
          <a:xfrm>
            <a:off x="152400" y="152400"/>
            <a:ext cx="8839199" cy="5172865"/>
          </a:xfrm>
          <a:prstGeom prst="rect">
            <a:avLst/>
          </a:prstGeom>
          <a:noFill/>
          <a:ln>
            <a:noFill/>
          </a:ln>
        </p:spPr>
      </p:pic>
      <p:sp>
        <p:nvSpPr>
          <p:cNvPr id="113" name="Google Shape;113;g2c1bb5ac20d_0_42"/>
          <p:cNvSpPr txBox="1">
            <a:spLocks noGrp="1"/>
          </p:cNvSpPr>
          <p:nvPr>
            <p:ph type="sldNum" idx="12"/>
          </p:nvPr>
        </p:nvSpPr>
        <p:spPr>
          <a:xfrm>
            <a:off x="8556784" y="6333134"/>
            <a:ext cx="548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9" descr="Screen Shot 2016-03-12 at 10.39.16 AM.png"/>
          <p:cNvPicPr preferRelativeResize="0"/>
          <p:nvPr/>
        </p:nvPicPr>
        <p:blipFill rotWithShape="1">
          <a:blip r:embed="rId3">
            <a:alphaModFix/>
          </a:blip>
          <a:srcRect/>
          <a:stretch/>
        </p:blipFill>
        <p:spPr>
          <a:xfrm>
            <a:off x="1250066" y="42136"/>
            <a:ext cx="6979534" cy="3603891"/>
          </a:xfrm>
          <a:prstGeom prst="rect">
            <a:avLst/>
          </a:prstGeom>
          <a:noFill/>
          <a:ln>
            <a:noFill/>
          </a:ln>
          <a:effectLst>
            <a:outerShdw blurRad="254000" dist="127000" dir="5400000" rotWithShape="0">
              <a:srgbClr val="000000">
                <a:alpha val="69803"/>
              </a:srgbClr>
            </a:outerShdw>
          </a:effectLst>
        </p:spPr>
      </p:pic>
      <p:pic>
        <p:nvPicPr>
          <p:cNvPr id="119" name="Google Shape;119;p9" descr="Image"/>
          <p:cNvPicPr preferRelativeResize="0"/>
          <p:nvPr/>
        </p:nvPicPr>
        <p:blipFill rotWithShape="1">
          <a:blip r:embed="rId4">
            <a:alphaModFix/>
          </a:blip>
          <a:srcRect/>
          <a:stretch/>
        </p:blipFill>
        <p:spPr>
          <a:xfrm>
            <a:off x="3780360" y="3673089"/>
            <a:ext cx="1583280" cy="1863316"/>
          </a:xfrm>
          <a:prstGeom prst="rect">
            <a:avLst/>
          </a:prstGeom>
          <a:noFill/>
          <a:ln>
            <a:noFill/>
          </a:ln>
        </p:spPr>
      </p:pic>
      <p:sp>
        <p:nvSpPr>
          <p:cNvPr id="120" name="Google Shape;120;p9"/>
          <p:cNvSpPr txBox="1">
            <a:spLocks noGrp="1"/>
          </p:cNvSpPr>
          <p:nvPr>
            <p:ph type="sldNum" idx="12"/>
          </p:nvPr>
        </p:nvSpPr>
        <p:spPr>
          <a:xfrm>
            <a:off x="8556784" y="6333134"/>
            <a:ext cx="548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0"/>
          <p:cNvSpPr txBox="1"/>
          <p:nvPr/>
        </p:nvSpPr>
        <p:spPr>
          <a:xfrm>
            <a:off x="1045100" y="209625"/>
            <a:ext cx="7034032" cy="947838"/>
          </a:xfrm>
          <a:prstGeom prst="rect">
            <a:avLst/>
          </a:prstGeom>
          <a:noFill/>
          <a:ln>
            <a:noFill/>
          </a:ln>
        </p:spPr>
        <p:txBody>
          <a:bodyPr spcFirstLastPara="1" wrap="square" lIns="91425" tIns="45700" rIns="91425" bIns="45700" anchor="t" anchorCtr="0">
            <a:normAutofit fontScale="60000" lnSpcReduction="20000"/>
          </a:bodyPr>
          <a:lstStyle/>
          <a:p>
            <a:pPr marL="0" marR="0" lvl="0" indent="0" algn="ctr" rtl="0">
              <a:spcBef>
                <a:spcPts val="0"/>
              </a:spcBef>
              <a:spcAft>
                <a:spcPts val="0"/>
              </a:spcAft>
              <a:buClr>
                <a:schemeClr val="lt1"/>
              </a:buClr>
              <a:buSzPct val="100000"/>
              <a:buFont typeface="Calibri"/>
              <a:buNone/>
            </a:pPr>
            <a:r>
              <a:rPr lang="en-US" sz="6640" b="0" i="0" u="none" strike="noStrike" cap="none">
                <a:solidFill>
                  <a:schemeClr val="lt1"/>
                </a:solidFill>
                <a:latin typeface="Calibri"/>
                <a:ea typeface="Calibri"/>
                <a:cs typeface="Calibri"/>
                <a:sym typeface="Calibri"/>
              </a:rPr>
              <a:t>Normal Response to Infection</a:t>
            </a:r>
            <a:endParaRPr sz="6640" b="0" i="0" u="none" strike="noStrike" cap="none">
              <a:solidFill>
                <a:schemeClr val="lt1"/>
              </a:solidFill>
              <a:latin typeface="Calibri"/>
              <a:ea typeface="Calibri"/>
              <a:cs typeface="Calibri"/>
              <a:sym typeface="Calibri"/>
            </a:endParaRPr>
          </a:p>
        </p:txBody>
      </p:sp>
      <p:sp>
        <p:nvSpPr>
          <p:cNvPr id="126" name="Google Shape;126;p10"/>
          <p:cNvSpPr txBox="1"/>
          <p:nvPr/>
        </p:nvSpPr>
        <p:spPr>
          <a:xfrm>
            <a:off x="663135" y="1363898"/>
            <a:ext cx="8029452" cy="4134093"/>
          </a:xfrm>
          <a:prstGeom prst="rect">
            <a:avLst/>
          </a:prstGeom>
          <a:noFill/>
          <a:ln>
            <a:noFill/>
          </a:ln>
        </p:spPr>
        <p:txBody>
          <a:bodyPr spcFirstLastPara="1" wrap="square" lIns="91425" tIns="45700" rIns="91425" bIns="45700" anchor="t" anchorCtr="0">
            <a:noAutofit/>
          </a:bodyPr>
          <a:lstStyle/>
          <a:p>
            <a:pPr marL="388620" marR="0" lvl="0" indent="-388620" algn="l" rtl="0">
              <a:spcBef>
                <a:spcPts val="0"/>
              </a:spcBef>
              <a:spcAft>
                <a:spcPts val="0"/>
              </a:spcAft>
              <a:buClr>
                <a:schemeClr val="lt1"/>
              </a:buClr>
              <a:buSzPts val="2400"/>
              <a:buFont typeface="Arial"/>
              <a:buChar char="•"/>
            </a:pPr>
            <a:r>
              <a:rPr lang="en-US" sz="2400" b="0" i="0" u="none" strike="noStrike" cap="none">
                <a:solidFill>
                  <a:schemeClr val="lt1"/>
                </a:solidFill>
                <a:latin typeface="Calibri"/>
                <a:ea typeface="Calibri"/>
                <a:cs typeface="Calibri"/>
                <a:sym typeface="Calibri"/>
              </a:rPr>
              <a:t>Local infection</a:t>
            </a:r>
            <a:endParaRPr/>
          </a:p>
          <a:p>
            <a:pPr marL="388620" marR="0" lvl="0" indent="-388620" algn="l" rtl="0">
              <a:spcBef>
                <a:spcPts val="1200"/>
              </a:spcBef>
              <a:spcAft>
                <a:spcPts val="0"/>
              </a:spcAft>
              <a:buClr>
                <a:schemeClr val="lt1"/>
              </a:buClr>
              <a:buSzPts val="2400"/>
              <a:buFont typeface="Arial"/>
              <a:buChar char="•"/>
            </a:pPr>
            <a:r>
              <a:rPr lang="en-US" sz="2400" b="0" i="0" u="none" strike="noStrike" cap="none">
                <a:solidFill>
                  <a:schemeClr val="lt1"/>
                </a:solidFill>
                <a:latin typeface="Calibri"/>
                <a:ea typeface="Calibri"/>
                <a:cs typeface="Calibri"/>
                <a:sym typeface="Calibri"/>
              </a:rPr>
              <a:t>Non-specific inflammatory response</a:t>
            </a:r>
            <a:endParaRPr/>
          </a:p>
          <a:p>
            <a:pPr marL="388620" marR="0" lvl="0" indent="-388620" algn="l" rtl="0">
              <a:spcBef>
                <a:spcPts val="1200"/>
              </a:spcBef>
              <a:spcAft>
                <a:spcPts val="0"/>
              </a:spcAft>
              <a:buClr>
                <a:schemeClr val="lt1"/>
              </a:buClr>
              <a:buSzPts val="2400"/>
              <a:buFont typeface="Arial"/>
              <a:buChar char="•"/>
            </a:pPr>
            <a:r>
              <a:rPr lang="en-US" sz="2400" b="0" i="0" u="none" strike="noStrike" cap="none">
                <a:solidFill>
                  <a:schemeClr val="lt1"/>
                </a:solidFill>
                <a:latin typeface="Calibri"/>
                <a:ea typeface="Calibri"/>
                <a:cs typeface="Calibri"/>
                <a:sym typeface="Calibri"/>
              </a:rPr>
              <a:t>3 phases</a:t>
            </a:r>
            <a:endParaRPr/>
          </a:p>
          <a:p>
            <a:pPr marL="777240" marR="0" lvl="1" indent="-388620" algn="l" rtl="0">
              <a:spcBef>
                <a:spcPts val="1200"/>
              </a:spcBef>
              <a:spcAft>
                <a:spcPts val="0"/>
              </a:spcAft>
              <a:buClr>
                <a:schemeClr val="lt1"/>
              </a:buClr>
              <a:buSzPts val="2400"/>
              <a:buFont typeface="Arial"/>
              <a:buChar char="–"/>
            </a:pPr>
            <a:r>
              <a:rPr lang="en-US" sz="2400" b="0" i="0" u="none" strike="noStrike" cap="none">
                <a:solidFill>
                  <a:schemeClr val="lt1"/>
                </a:solidFill>
                <a:latin typeface="Calibri"/>
                <a:ea typeface="Calibri"/>
                <a:cs typeface="Calibri"/>
                <a:sym typeface="Calibri"/>
              </a:rPr>
              <a:t>Vasodilation - increased blood flow to site, infusion of antibodies and cells to fight infection</a:t>
            </a:r>
            <a:endParaRPr/>
          </a:p>
          <a:p>
            <a:pPr marL="777240" marR="0" lvl="1" indent="-388620" algn="l" rtl="0">
              <a:spcBef>
                <a:spcPts val="1200"/>
              </a:spcBef>
              <a:spcAft>
                <a:spcPts val="0"/>
              </a:spcAft>
              <a:buClr>
                <a:schemeClr val="lt1"/>
              </a:buClr>
              <a:buSzPts val="2400"/>
              <a:buFont typeface="Arial"/>
              <a:buChar char="–"/>
            </a:pPr>
            <a:r>
              <a:rPr lang="en-US" sz="2400" b="0" i="0" u="none" strike="noStrike" cap="none">
                <a:solidFill>
                  <a:schemeClr val="lt1"/>
                </a:solidFill>
                <a:latin typeface="Calibri"/>
                <a:ea typeface="Calibri"/>
                <a:cs typeface="Calibri"/>
                <a:sym typeface="Calibri"/>
              </a:rPr>
              <a:t>Vessel permeability - antibodies and cells exit bloodstream and enter infected tissue</a:t>
            </a:r>
            <a:endParaRPr/>
          </a:p>
          <a:p>
            <a:pPr marL="777240" marR="0" lvl="1" indent="-388620" algn="l" rtl="0">
              <a:spcBef>
                <a:spcPts val="1200"/>
              </a:spcBef>
              <a:spcAft>
                <a:spcPts val="0"/>
              </a:spcAft>
              <a:buClr>
                <a:schemeClr val="lt1"/>
              </a:buClr>
              <a:buSzPts val="2400"/>
              <a:buFont typeface="Arial"/>
              <a:buChar char="–"/>
            </a:pPr>
            <a:r>
              <a:rPr lang="en-US" sz="2400" b="0" i="0" u="none" strike="noStrike" cap="none">
                <a:solidFill>
                  <a:schemeClr val="lt1"/>
                </a:solidFill>
                <a:latin typeface="Calibri"/>
                <a:ea typeface="Calibri"/>
                <a:cs typeface="Calibri"/>
                <a:sym typeface="Calibri"/>
              </a:rPr>
              <a:t>Once infection is controlled, tissue repairs itself</a:t>
            </a:r>
            <a:endParaRPr/>
          </a:p>
        </p:txBody>
      </p:sp>
      <p:sp>
        <p:nvSpPr>
          <p:cNvPr id="127" name="Google Shape;127;p10"/>
          <p:cNvSpPr txBox="1">
            <a:spLocks noGrp="1"/>
          </p:cNvSpPr>
          <p:nvPr>
            <p:ph type="sldNum" idx="12"/>
          </p:nvPr>
        </p:nvSpPr>
        <p:spPr>
          <a:xfrm>
            <a:off x="8556784" y="6333134"/>
            <a:ext cx="548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Office Theme">
  <a:themeElements>
    <a:clrScheme name="Waveform">
      <a:dk1>
        <a:srgbClr val="000000"/>
      </a:dk1>
      <a:lt1>
        <a:srgbClr val="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3586</Words>
  <Application>Microsoft Office PowerPoint</Application>
  <PresentationFormat>On-screen Show (4:3)</PresentationFormat>
  <Paragraphs>310</Paragraphs>
  <Slides>46</Slides>
  <Notes>46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Fira Sans Light</vt:lpstr>
      <vt:lpstr>Roboto</vt:lpstr>
      <vt:lpstr>Helvetica Neue</vt:lpstr>
      <vt:lpstr>Helvetica Neue Light</vt:lpstr>
      <vt:lpstr>Calibri</vt:lpstr>
      <vt:lpstr>Arial</vt:lpstr>
      <vt:lpstr>Fira Sans</vt:lpstr>
      <vt:lpstr>Office Theme</vt:lpstr>
      <vt:lpstr>PowerPoint Presentation</vt:lpstr>
      <vt:lpstr>PowerPoint Presentation</vt:lpstr>
      <vt:lpstr>PowerPoint Presentation</vt:lpstr>
      <vt:lpstr>“Sepsis is caused when the body’s immune system becomes overactive in response to an infection, causing inflammation which can affect how well other tissues and organs work.”</vt:lpstr>
      <vt:lpstr>Defining Sepsis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BrookeWest</dc:creator>
  <cp:lastModifiedBy>Shelley Bissell</cp:lastModifiedBy>
  <cp:revision>4</cp:revision>
  <dcterms:created xsi:type="dcterms:W3CDTF">2016-05-18T19:23:34Z</dcterms:created>
  <dcterms:modified xsi:type="dcterms:W3CDTF">2024-04-05T23:11:07Z</dcterms:modified>
</cp:coreProperties>
</file>