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94" r:id="rId4"/>
    <p:sldId id="309" r:id="rId5"/>
    <p:sldId id="295" r:id="rId6"/>
    <p:sldId id="296" r:id="rId7"/>
    <p:sldId id="297" r:id="rId8"/>
    <p:sldId id="299" r:id="rId9"/>
    <p:sldId id="300" r:id="rId10"/>
    <p:sldId id="302" r:id="rId11"/>
    <p:sldId id="310" r:id="rId12"/>
    <p:sldId id="311" r:id="rId13"/>
    <p:sldId id="312" r:id="rId14"/>
    <p:sldId id="301" r:id="rId15"/>
    <p:sldId id="303" r:id="rId16"/>
    <p:sldId id="313" r:id="rId17"/>
    <p:sldId id="305" r:id="rId18"/>
    <p:sldId id="325" r:id="rId19"/>
    <p:sldId id="326" r:id="rId20"/>
    <p:sldId id="327" r:id="rId21"/>
    <p:sldId id="328" r:id="rId22"/>
    <p:sldId id="306" r:id="rId23"/>
    <p:sldId id="329" r:id="rId24"/>
    <p:sldId id="281" r:id="rId25"/>
    <p:sldId id="316" r:id="rId26"/>
    <p:sldId id="318" r:id="rId27"/>
    <p:sldId id="317" r:id="rId28"/>
    <p:sldId id="315" r:id="rId2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00FF"/>
    <a:srgbClr val="CC04A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100" d="100"/>
          <a:sy n="100" d="100"/>
        </p:scale>
        <p:origin x="-917"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A7B5F-1774-4673-A030-E1325C17EB97}"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08975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A7B5F-1774-4673-A030-E1325C17EB97}"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257542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A7B5F-1774-4673-A030-E1325C17EB97}"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73506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A7B5F-1774-4673-A030-E1325C17EB97}"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331697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A7B5F-1774-4673-A030-E1325C17EB97}"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9922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1A7B5F-1774-4673-A030-E1325C17EB97}"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41355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A7B5F-1774-4673-A030-E1325C17EB97}"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6161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A7B5F-1774-4673-A030-E1325C17EB97}"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63205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A7B5F-1774-4673-A030-E1325C17EB97}"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163358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A7B5F-1774-4673-A030-E1325C17EB97}"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1814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A7B5F-1774-4673-A030-E1325C17EB97}"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037F-4218-4F91-A8E8-27BE73EAD9D4}" type="slidenum">
              <a:rPr lang="en-US" smtClean="0"/>
              <a:t>‹#›</a:t>
            </a:fld>
            <a:endParaRPr lang="en-US"/>
          </a:p>
        </p:txBody>
      </p:sp>
    </p:spTree>
    <p:extLst>
      <p:ext uri="{BB962C8B-B14F-4D97-AF65-F5344CB8AC3E}">
        <p14:creationId xmlns:p14="http://schemas.microsoft.com/office/powerpoint/2010/main" val="342179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A7B5F-1774-4673-A030-E1325C17EB97}"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5037F-4218-4F91-A8E8-27BE73EAD9D4}" type="slidenum">
              <a:rPr lang="en-US" smtClean="0"/>
              <a:t>‹#›</a:t>
            </a:fld>
            <a:endParaRPr lang="en-US"/>
          </a:p>
        </p:txBody>
      </p:sp>
      <p:pic>
        <p:nvPicPr>
          <p:cNvPr id="1026" name="Picture 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6388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51478" y="6365463"/>
            <a:ext cx="3429000" cy="338554"/>
          </a:xfrm>
          <a:prstGeom prst="rect">
            <a:avLst/>
          </a:prstGeom>
          <a:noFill/>
          <a:ln>
            <a:noFill/>
          </a:ln>
        </p:spPr>
        <p:txBody>
          <a:bodyPr wrap="square" rtlCol="0">
            <a:spAutoFit/>
          </a:bodyPr>
          <a:lstStyle/>
          <a:p>
            <a:r>
              <a:rPr lang="en-US" sz="1600" b="1" i="1" dirty="0" smtClean="0">
                <a:ln>
                  <a:noFill/>
                </a:ln>
                <a:solidFill>
                  <a:schemeClr val="bg1"/>
                </a:solidFill>
                <a:latin typeface="Goudy Old Style" pitchFamily="18" charset="0"/>
                <a:cs typeface="Times New Roman" pitchFamily="18" charset="0"/>
              </a:rPr>
              <a:t>Health and Wellness for all Arizonans</a:t>
            </a:r>
            <a:endParaRPr lang="en-US" sz="1600" b="1" i="1" dirty="0">
              <a:ln>
                <a:noFill/>
              </a:ln>
              <a:solidFill>
                <a:schemeClr val="bg1"/>
              </a:solidFill>
              <a:latin typeface="Goudy Old Style" pitchFamily="18" charset="0"/>
              <a:cs typeface="Times New Roman" pitchFamily="18" charset="0"/>
            </a:endParaRPr>
          </a:p>
        </p:txBody>
      </p:sp>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55753" y="5805488"/>
            <a:ext cx="731047" cy="519112"/>
          </a:xfrm>
          <a:prstGeom prst="rect">
            <a:avLst/>
          </a:prstGeom>
        </p:spPr>
      </p:pic>
    </p:spTree>
    <p:extLst>
      <p:ext uri="{BB962C8B-B14F-4D97-AF65-F5344CB8AC3E}">
        <p14:creationId xmlns:p14="http://schemas.microsoft.com/office/powerpoint/2010/main" val="2631475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23160"/>
            <a:ext cx="2757414" cy="25752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2819400"/>
            <a:ext cx="2209800" cy="1538883"/>
          </a:xfrm>
          <a:prstGeom prst="rect">
            <a:avLst/>
          </a:prstGeom>
          <a:noFill/>
        </p:spPr>
        <p:txBody>
          <a:bodyPr wrap="square" rtlCol="0">
            <a:spAutoFit/>
          </a:bodyPr>
          <a:lstStyle/>
          <a:p>
            <a:pPr algn="ctr"/>
            <a:r>
              <a:rPr lang="en-US" sz="5400" dirty="0" smtClean="0">
                <a:solidFill>
                  <a:srgbClr val="000099"/>
                </a:solidFill>
              </a:rPr>
              <a:t>2015 </a:t>
            </a:r>
            <a:r>
              <a:rPr lang="en-US" sz="2000" dirty="0" smtClean="0">
                <a:solidFill>
                  <a:srgbClr val="000099"/>
                </a:solidFill>
              </a:rPr>
              <a:t>Training Programs</a:t>
            </a:r>
          </a:p>
          <a:p>
            <a:pPr algn="ctr"/>
            <a:r>
              <a:rPr lang="en-US" sz="2000" dirty="0" smtClean="0">
                <a:solidFill>
                  <a:srgbClr val="000099"/>
                </a:solidFill>
              </a:rPr>
              <a:t>System Instruction</a:t>
            </a:r>
            <a:endParaRPr lang="en-US" sz="2000" dirty="0">
              <a:solidFill>
                <a:srgbClr val="000099"/>
              </a:solidFill>
            </a:endParaRPr>
          </a:p>
        </p:txBody>
      </p:sp>
      <p:sp>
        <p:nvSpPr>
          <p:cNvPr id="3" name="TextBox 2"/>
          <p:cNvSpPr txBox="1"/>
          <p:nvPr/>
        </p:nvSpPr>
        <p:spPr>
          <a:xfrm>
            <a:off x="850312" y="5189212"/>
            <a:ext cx="7620000" cy="461665"/>
          </a:xfrm>
          <a:prstGeom prst="rect">
            <a:avLst/>
          </a:prstGeom>
          <a:noFill/>
        </p:spPr>
        <p:txBody>
          <a:bodyPr wrap="square" rtlCol="0">
            <a:spAutoFit/>
          </a:bodyPr>
          <a:lstStyle/>
          <a:p>
            <a:r>
              <a:rPr lang="en-US" sz="2400" b="1" dirty="0" smtClean="0">
                <a:solidFill>
                  <a:srgbClr val="C00000"/>
                </a:solidFill>
              </a:rPr>
              <a:t>Requesting A </a:t>
            </a:r>
            <a:r>
              <a:rPr lang="en-US" sz="2400" b="1" u="sng" dirty="0" smtClean="0">
                <a:solidFill>
                  <a:srgbClr val="C00000"/>
                </a:solidFill>
              </a:rPr>
              <a:t>New</a:t>
            </a:r>
            <a:r>
              <a:rPr lang="en-US" sz="2400" b="1" dirty="0" smtClean="0">
                <a:solidFill>
                  <a:srgbClr val="C00000"/>
                </a:solidFill>
              </a:rPr>
              <a:t> Instructor To Be Added To The Database</a:t>
            </a:r>
            <a:endParaRPr lang="en-US" sz="2400" b="1" dirty="0">
              <a:solidFill>
                <a:srgbClr val="C00000"/>
              </a:solidFill>
            </a:endParaRPr>
          </a:p>
        </p:txBody>
      </p:sp>
      <p:sp>
        <p:nvSpPr>
          <p:cNvPr id="9" name="TextBox 8"/>
          <p:cNvSpPr txBox="1"/>
          <p:nvPr/>
        </p:nvSpPr>
        <p:spPr>
          <a:xfrm>
            <a:off x="6172200" y="2819400"/>
            <a:ext cx="2590800" cy="1538883"/>
          </a:xfrm>
          <a:prstGeom prst="rect">
            <a:avLst/>
          </a:prstGeom>
          <a:noFill/>
        </p:spPr>
        <p:txBody>
          <a:bodyPr wrap="square" rtlCol="0">
            <a:spAutoFit/>
          </a:bodyPr>
          <a:lstStyle/>
          <a:p>
            <a:pPr algn="ctr"/>
            <a:r>
              <a:rPr lang="en-US" sz="5400" dirty="0" smtClean="0">
                <a:solidFill>
                  <a:srgbClr val="000099"/>
                </a:solidFill>
              </a:rPr>
              <a:t>2015</a:t>
            </a:r>
          </a:p>
          <a:p>
            <a:pPr algn="ctr"/>
            <a:r>
              <a:rPr lang="en-US" sz="2000" dirty="0" smtClean="0">
                <a:solidFill>
                  <a:srgbClr val="000099"/>
                </a:solidFill>
              </a:rPr>
              <a:t>Training Programs</a:t>
            </a:r>
          </a:p>
          <a:p>
            <a:pPr algn="ctr"/>
            <a:r>
              <a:rPr lang="en-US" sz="2000" dirty="0" smtClean="0">
                <a:solidFill>
                  <a:srgbClr val="000099"/>
                </a:solidFill>
              </a:rPr>
              <a:t>System Instruction</a:t>
            </a:r>
            <a:endParaRPr lang="en-US" sz="2000" dirty="0">
              <a:solidFill>
                <a:srgbClr val="000099"/>
              </a:solidFill>
            </a:endParaRPr>
          </a:p>
        </p:txBody>
      </p:sp>
      <p:pic>
        <p:nvPicPr>
          <p:cNvPr id="8" name="Picture 7"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53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ADMINISTRATION\STAFF FOLDERS\Angie\1 Staff Folders\Doug Crunk\Working Docs\Instructor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438400"/>
            <a:ext cx="5096619"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2362200"/>
            <a:ext cx="3200400" cy="3046988"/>
          </a:xfrm>
          <a:prstGeom prst="rect">
            <a:avLst/>
          </a:prstGeom>
          <a:noFill/>
        </p:spPr>
        <p:txBody>
          <a:bodyPr wrap="square" rtlCol="0">
            <a:spAutoFit/>
          </a:bodyPr>
          <a:lstStyle/>
          <a:p>
            <a:r>
              <a:rPr lang="en-US" sz="2400" dirty="0" smtClean="0"/>
              <a:t>For this example, we are using the primary role of EMCT.</a:t>
            </a:r>
          </a:p>
          <a:p>
            <a:endParaRPr lang="en-US" sz="2400" dirty="0"/>
          </a:p>
          <a:p>
            <a:r>
              <a:rPr lang="en-US" sz="2400" dirty="0" smtClean="0"/>
              <a:t>Enter the instructors certificate  / license number and click </a:t>
            </a:r>
            <a:r>
              <a:rPr lang="en-US" sz="2400" b="1" dirty="0" smtClean="0"/>
              <a:t>Search</a:t>
            </a:r>
            <a:r>
              <a:rPr lang="en-US" sz="2400" dirty="0" smtClean="0"/>
              <a:t>.</a:t>
            </a:r>
            <a:endParaRPr lang="en-US" sz="2400" dirty="0"/>
          </a:p>
        </p:txBody>
      </p:sp>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ADMINISTRATION\STAFF FOLDERS\Angie\1 Staff Folders\Doug Crunk\Working Docs\Instructor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09801"/>
            <a:ext cx="5487166" cy="33246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198" y="2209800"/>
            <a:ext cx="2971802" cy="3416320"/>
          </a:xfrm>
          <a:prstGeom prst="rect">
            <a:avLst/>
          </a:prstGeom>
          <a:noFill/>
        </p:spPr>
        <p:txBody>
          <a:bodyPr wrap="square" rtlCol="0">
            <a:spAutoFit/>
          </a:bodyPr>
          <a:lstStyle/>
          <a:p>
            <a:r>
              <a:rPr lang="en-US" sz="2400" dirty="0" smtClean="0"/>
              <a:t>To verify the information on a prospective instructor toggle the tabs above their name. The next three slides will show a representation of this instructors account.</a:t>
            </a:r>
            <a:endParaRPr lang="en-US" sz="2400" dirty="0"/>
          </a:p>
        </p:txBody>
      </p:sp>
      <p:sp>
        <p:nvSpPr>
          <p:cNvPr id="3" name="Down Arrow 2"/>
          <p:cNvSpPr/>
          <p:nvPr/>
        </p:nvSpPr>
        <p:spPr>
          <a:xfrm>
            <a:off x="4495800" y="3150158"/>
            <a:ext cx="2378110" cy="671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024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ADMINISTRATION\STAFF FOLDERS\Angie\1 Staff Folders\Doug Crunk\Working Docs\Instructor 7.PNG"/>
          <p:cNvPicPr>
            <a:picLocks noChangeAspect="1" noChangeArrowheads="1"/>
          </p:cNvPicPr>
          <p:nvPr/>
        </p:nvPicPr>
        <p:blipFill rotWithShape="1">
          <a:blip r:embed="rId4">
            <a:extLst>
              <a:ext uri="{28A0092B-C50C-407E-A947-70E740481C1C}">
                <a14:useLocalDpi xmlns:a14="http://schemas.microsoft.com/office/drawing/2010/main" val="0"/>
              </a:ext>
            </a:extLst>
          </a:blip>
          <a:srcRect b="1907"/>
          <a:stretch/>
        </p:blipFill>
        <p:spPr bwMode="auto">
          <a:xfrm>
            <a:off x="1752600" y="2286000"/>
            <a:ext cx="5382377" cy="3457574"/>
          </a:xfrm>
          <a:prstGeom prst="rect">
            <a:avLst/>
          </a:prstGeom>
          <a:noFill/>
          <a:extLst>
            <a:ext uri="{909E8E84-426E-40DD-AFC4-6F175D3DCCD1}">
              <a14:hiddenFill xmlns:a14="http://schemas.microsoft.com/office/drawing/2010/main">
                <a:solidFill>
                  <a:srgbClr val="FFFFFF"/>
                </a:solidFill>
              </a14:hiddenFill>
            </a:ext>
          </a:extLst>
        </p:spPr>
      </p:pic>
      <p:sp>
        <p:nvSpPr>
          <p:cNvPr id="3" name="Pentagon 2"/>
          <p:cNvSpPr/>
          <p:nvPr/>
        </p:nvSpPr>
        <p:spPr>
          <a:xfrm>
            <a:off x="3276600" y="5029200"/>
            <a:ext cx="838200" cy="4571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3276600" y="5006340"/>
            <a:ext cx="2514600" cy="685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877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ADMINISTRATION\STAFF FOLDERS\Angie\1 Staff Folders\Doug Crunk\Working Docs\Instructor 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286" y="2286000"/>
            <a:ext cx="546811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7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62200"/>
            <a:ext cx="5791200" cy="329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ADMINISTRATION\STAFF FOLDERS\Angie\1 Staff Folders\Doug Crunk\Working Docs\Instructor 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86000"/>
            <a:ext cx="5258545" cy="3438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2808744"/>
            <a:ext cx="3352800" cy="2308324"/>
          </a:xfrm>
          <a:prstGeom prst="rect">
            <a:avLst/>
          </a:prstGeom>
          <a:noFill/>
        </p:spPr>
        <p:txBody>
          <a:bodyPr wrap="square" rtlCol="0">
            <a:spAutoFit/>
          </a:bodyPr>
          <a:lstStyle/>
          <a:p>
            <a:r>
              <a:rPr lang="en-US" sz="2400" dirty="0" smtClean="0"/>
              <a:t>The fifth and final tab on this screen allows a </a:t>
            </a:r>
            <a:r>
              <a:rPr lang="en-US" sz="2400" b="1" dirty="0" smtClean="0">
                <a:solidFill>
                  <a:srgbClr val="FF0000"/>
                </a:solidFill>
              </a:rPr>
              <a:t>Org</a:t>
            </a:r>
            <a:r>
              <a:rPr lang="en-US" sz="2400" dirty="0" smtClean="0"/>
              <a:t> </a:t>
            </a:r>
            <a:r>
              <a:rPr lang="en-US" sz="2400" b="1" dirty="0" smtClean="0">
                <a:solidFill>
                  <a:srgbClr val="FF0000"/>
                </a:solidFill>
              </a:rPr>
              <a:t>Coordinator</a:t>
            </a:r>
            <a:r>
              <a:rPr lang="en-US" sz="2400" dirty="0" smtClean="0"/>
              <a:t> to attest the candidates methodology qualification and attach required documentation.</a:t>
            </a:r>
            <a:endParaRPr lang="en-US" sz="2400" dirty="0"/>
          </a:p>
        </p:txBody>
      </p:sp>
      <p:sp>
        <p:nvSpPr>
          <p:cNvPr id="3" name="Up Arrow 2"/>
          <p:cNvSpPr/>
          <p:nvPr/>
        </p:nvSpPr>
        <p:spPr>
          <a:xfrm>
            <a:off x="3733800" y="4787202"/>
            <a:ext cx="1600200" cy="7620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ADMINISTRATION\STAFF FOLDERS\Angie\1 Staff Folders\Doug Crunk\Working Docs\Instructor 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00276"/>
            <a:ext cx="5438775" cy="3514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198" y="2362200"/>
            <a:ext cx="2895602" cy="3046988"/>
          </a:xfrm>
          <a:prstGeom prst="rect">
            <a:avLst/>
          </a:prstGeom>
          <a:noFill/>
        </p:spPr>
        <p:txBody>
          <a:bodyPr wrap="square" rtlCol="0">
            <a:spAutoFit/>
          </a:bodyPr>
          <a:lstStyle/>
          <a:p>
            <a:r>
              <a:rPr lang="en-US" sz="2400" dirty="0" smtClean="0"/>
              <a:t>Once the </a:t>
            </a:r>
            <a:r>
              <a:rPr lang="en-US" sz="2400" b="1" dirty="0" smtClean="0">
                <a:solidFill>
                  <a:srgbClr val="FF0000"/>
                </a:solidFill>
              </a:rPr>
              <a:t>Org</a:t>
            </a:r>
            <a:r>
              <a:rPr lang="en-US" sz="2400" dirty="0" smtClean="0"/>
              <a:t> </a:t>
            </a:r>
            <a:r>
              <a:rPr lang="en-US" sz="2400" b="1" dirty="0" smtClean="0">
                <a:solidFill>
                  <a:srgbClr val="FF0000"/>
                </a:solidFill>
              </a:rPr>
              <a:t>Coordinator</a:t>
            </a:r>
            <a:r>
              <a:rPr lang="en-US" sz="2400" dirty="0" smtClean="0"/>
              <a:t> has selected Yes, as an attestation, they can attach corresponding documentation through the browse feature.  </a:t>
            </a:r>
            <a:endParaRPr lang="en-US" sz="2400" dirty="0"/>
          </a:p>
        </p:txBody>
      </p:sp>
      <p:sp>
        <p:nvSpPr>
          <p:cNvPr id="7" name="Left Arrow 6"/>
          <p:cNvSpPr/>
          <p:nvPr/>
        </p:nvSpPr>
        <p:spPr>
          <a:xfrm>
            <a:off x="6934200" y="4572000"/>
            <a:ext cx="1676400" cy="3810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716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smtClean="0">
                <a:solidFill>
                  <a:srgbClr val="000099"/>
                </a:solidFill>
              </a:rPr>
              <a:t>Bureau of EMS and Trauma System</a:t>
            </a:r>
            <a:br>
              <a:rPr lang="en-US" sz="2400" b="1" smtClean="0">
                <a:solidFill>
                  <a:srgbClr val="000099"/>
                </a:solidFill>
              </a:rPr>
            </a:br>
            <a:r>
              <a:rPr lang="en-US" sz="2400" b="1" smtClean="0">
                <a:solidFill>
                  <a:srgbClr val="000099"/>
                </a:solidFill>
              </a:rPr>
              <a:t>Secure, Encrypted, On-Line</a:t>
            </a:r>
            <a:br>
              <a:rPr lang="en-US" sz="2400" b="1" smtClean="0">
                <a:solidFill>
                  <a:srgbClr val="000099"/>
                </a:solidFill>
              </a:rPr>
            </a:br>
            <a:r>
              <a:rPr lang="en-US" sz="2400" b="1" smtClean="0">
                <a:solidFill>
                  <a:srgbClr val="000099"/>
                </a:solidFill>
              </a:rPr>
              <a:t>EMS Services System</a:t>
            </a:r>
            <a:endParaRPr lang="en-US" sz="2400" b="1" dirty="0">
              <a:solidFill>
                <a:srgbClr val="000099"/>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G:\ADMINISTRATION\STAFF FOLDERS\Angie\1 Staff Folders\Doug Crunk\Working Docs\Instructor 12.PNG"/>
          <p:cNvPicPr>
            <a:picLocks noChangeAspect="1" noChangeArrowheads="1"/>
          </p:cNvPicPr>
          <p:nvPr/>
        </p:nvPicPr>
        <p:blipFill rotWithShape="1">
          <a:blip r:embed="rId4">
            <a:extLst>
              <a:ext uri="{28A0092B-C50C-407E-A947-70E740481C1C}">
                <a14:useLocalDpi xmlns:a14="http://schemas.microsoft.com/office/drawing/2010/main" val="0"/>
              </a:ext>
            </a:extLst>
          </a:blip>
          <a:srcRect l="1402" t="1670" r="1673" b="6497"/>
          <a:stretch/>
        </p:blipFill>
        <p:spPr bwMode="auto">
          <a:xfrm>
            <a:off x="1904999" y="2019300"/>
            <a:ext cx="4800601"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DOC\Capture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438400"/>
            <a:ext cx="4953000" cy="304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2254239"/>
            <a:ext cx="3352800" cy="3293209"/>
          </a:xfrm>
          <a:prstGeom prst="rect">
            <a:avLst/>
          </a:prstGeom>
          <a:noFill/>
        </p:spPr>
        <p:txBody>
          <a:bodyPr wrap="square" rtlCol="0">
            <a:spAutoFit/>
          </a:bodyPr>
          <a:lstStyle/>
          <a:p>
            <a:r>
              <a:rPr lang="en-US" sz="1600" dirty="0"/>
              <a:t>For this example, we are using the primary role of </a:t>
            </a:r>
            <a:r>
              <a:rPr lang="en-US" sz="1600" dirty="0" smtClean="0"/>
              <a:t>a Registered Nurse.</a:t>
            </a:r>
            <a:endParaRPr lang="en-US" sz="1600" dirty="0"/>
          </a:p>
          <a:p>
            <a:endParaRPr lang="en-US" sz="1600" dirty="0" smtClean="0"/>
          </a:p>
          <a:p>
            <a:r>
              <a:rPr lang="en-US" sz="1600" dirty="0" smtClean="0"/>
              <a:t>Choosing the role of Registered Nurse </a:t>
            </a:r>
            <a:r>
              <a:rPr lang="en-US" sz="1600" dirty="0"/>
              <a:t>will </a:t>
            </a:r>
            <a:r>
              <a:rPr lang="en-US" sz="1600" dirty="0" smtClean="0"/>
              <a:t>load this </a:t>
            </a:r>
            <a:r>
              <a:rPr lang="en-US" sz="1600" dirty="0"/>
              <a:t>screen, allowing the </a:t>
            </a:r>
            <a:r>
              <a:rPr lang="en-US" sz="1600" b="1" dirty="0">
                <a:solidFill>
                  <a:srgbClr val="FF0000"/>
                </a:solidFill>
              </a:rPr>
              <a:t>Org</a:t>
            </a:r>
            <a:r>
              <a:rPr lang="en-US" sz="1600" dirty="0"/>
              <a:t> </a:t>
            </a:r>
            <a:r>
              <a:rPr lang="en-US" sz="1600" b="1" dirty="0" smtClean="0">
                <a:solidFill>
                  <a:srgbClr val="FF0000"/>
                </a:solidFill>
              </a:rPr>
              <a:t>Coordinator </a:t>
            </a:r>
            <a:r>
              <a:rPr lang="en-US" sz="1600" dirty="0"/>
              <a:t>to either enter the </a:t>
            </a:r>
            <a:r>
              <a:rPr lang="en-US" sz="1600" dirty="0" smtClean="0"/>
              <a:t>License </a:t>
            </a:r>
            <a:r>
              <a:rPr lang="en-US" sz="1600" dirty="0"/>
              <a:t>Number of a </a:t>
            </a:r>
            <a:r>
              <a:rPr lang="en-US" sz="1600" dirty="0" smtClean="0"/>
              <a:t>nurse.</a:t>
            </a:r>
          </a:p>
          <a:p>
            <a:endParaRPr lang="en-US" sz="1600" dirty="0" smtClean="0"/>
          </a:p>
          <a:p>
            <a:r>
              <a:rPr lang="en-US" sz="1600" dirty="0" smtClean="0"/>
              <a:t>If you don’t know the license number, we provide a direct link to the </a:t>
            </a:r>
            <a:r>
              <a:rPr lang="en-US" sz="1600" dirty="0"/>
              <a:t>Arizona </a:t>
            </a:r>
            <a:r>
              <a:rPr lang="en-US" sz="1600" dirty="0" smtClean="0"/>
              <a:t>State Board of Nursing as shown on the next slide.</a:t>
            </a:r>
          </a:p>
          <a:p>
            <a:endParaRPr lang="en-US" sz="1600" dirty="0" smtClean="0"/>
          </a:p>
        </p:txBody>
      </p:sp>
      <p:sp>
        <p:nvSpPr>
          <p:cNvPr id="7" name="Bent-Up Arrow 6"/>
          <p:cNvSpPr/>
          <p:nvPr/>
        </p:nvSpPr>
        <p:spPr>
          <a:xfrm>
            <a:off x="3657600" y="3733800"/>
            <a:ext cx="3200400" cy="1066800"/>
          </a:xfrm>
          <a:prstGeom prst="ben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57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DOC\Capture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314575"/>
            <a:ext cx="5004972"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198" y="2743200"/>
            <a:ext cx="2961132" cy="2585323"/>
          </a:xfrm>
          <a:prstGeom prst="rect">
            <a:avLst/>
          </a:prstGeom>
          <a:noFill/>
        </p:spPr>
        <p:txBody>
          <a:bodyPr wrap="none" rtlCol="0">
            <a:spAutoFit/>
          </a:bodyPr>
          <a:lstStyle/>
          <a:p>
            <a:r>
              <a:rPr lang="en-US" dirty="0"/>
              <a:t>This is the Arizona </a:t>
            </a:r>
          </a:p>
          <a:p>
            <a:r>
              <a:rPr lang="en-US" dirty="0" smtClean="0"/>
              <a:t>State </a:t>
            </a:r>
            <a:r>
              <a:rPr lang="en-US" dirty="0"/>
              <a:t>Board </a:t>
            </a:r>
            <a:r>
              <a:rPr lang="en-US" dirty="0" smtClean="0"/>
              <a:t>of Nursing screen</a:t>
            </a:r>
            <a:endParaRPr lang="en-US" dirty="0"/>
          </a:p>
          <a:p>
            <a:r>
              <a:rPr lang="en-US" dirty="0" smtClean="0"/>
              <a:t>where </a:t>
            </a:r>
            <a:r>
              <a:rPr lang="en-US" dirty="0"/>
              <a:t>an </a:t>
            </a:r>
            <a:r>
              <a:rPr lang="en-US" b="1" dirty="0">
                <a:solidFill>
                  <a:srgbClr val="FF0000"/>
                </a:solidFill>
              </a:rPr>
              <a:t>Org</a:t>
            </a:r>
            <a:r>
              <a:rPr lang="en-US" dirty="0"/>
              <a:t> </a:t>
            </a:r>
          </a:p>
          <a:p>
            <a:r>
              <a:rPr lang="en-US" b="1" dirty="0">
                <a:solidFill>
                  <a:srgbClr val="FF0000"/>
                </a:solidFill>
              </a:rPr>
              <a:t>Coordinator</a:t>
            </a:r>
            <a:r>
              <a:rPr lang="en-US" dirty="0"/>
              <a:t> can search </a:t>
            </a:r>
          </a:p>
          <a:p>
            <a:r>
              <a:rPr lang="en-US" dirty="0" smtClean="0"/>
              <a:t>for a nurse to be added as an</a:t>
            </a:r>
          </a:p>
          <a:p>
            <a:r>
              <a:rPr lang="en-US" dirty="0" smtClean="0"/>
              <a:t>Instructor.</a:t>
            </a:r>
          </a:p>
          <a:p>
            <a:r>
              <a:rPr lang="en-US" dirty="0" smtClean="0"/>
              <a:t>Remember that a nurse also</a:t>
            </a:r>
          </a:p>
          <a:p>
            <a:r>
              <a:rPr lang="en-US" dirty="0" smtClean="0"/>
              <a:t>Has to have methodology </a:t>
            </a:r>
          </a:p>
          <a:p>
            <a:r>
              <a:rPr lang="en-US" dirty="0" smtClean="0"/>
              <a:t>Documentation.</a:t>
            </a:r>
            <a:endParaRPr lang="en-US" dirty="0"/>
          </a:p>
        </p:txBody>
      </p:sp>
    </p:spTree>
    <p:extLst>
      <p:ext uri="{BB962C8B-B14F-4D97-AF65-F5344CB8AC3E}">
        <p14:creationId xmlns:p14="http://schemas.microsoft.com/office/powerpoint/2010/main" val="1512985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a:stretch>
            <a:fillRect/>
          </a:stretch>
        </p:blipFill>
        <p:spPr>
          <a:xfrm>
            <a:off x="4038600" y="2225040"/>
            <a:ext cx="4724400" cy="3337559"/>
          </a:xfrm>
          <a:prstGeom prst="rect">
            <a:avLst/>
          </a:prstGeom>
        </p:spPr>
      </p:pic>
      <p:sp>
        <p:nvSpPr>
          <p:cNvPr id="3" name="TextBox 2"/>
          <p:cNvSpPr txBox="1"/>
          <p:nvPr/>
        </p:nvSpPr>
        <p:spPr>
          <a:xfrm>
            <a:off x="553817" y="2362200"/>
            <a:ext cx="3200400" cy="2754600"/>
          </a:xfrm>
          <a:prstGeom prst="rect">
            <a:avLst/>
          </a:prstGeom>
          <a:noFill/>
        </p:spPr>
        <p:txBody>
          <a:bodyPr wrap="square" rtlCol="0">
            <a:spAutoFit/>
          </a:bodyPr>
          <a:lstStyle/>
          <a:p>
            <a:endParaRPr lang="en-US" sz="1100" dirty="0"/>
          </a:p>
          <a:p>
            <a:r>
              <a:rPr lang="en-US" sz="2400" dirty="0" smtClean="0"/>
              <a:t>Click login from the public home page.  This will take you to the authorized user login screen shown on the next slide.</a:t>
            </a:r>
          </a:p>
          <a:p>
            <a:endParaRPr lang="en-US" dirty="0"/>
          </a:p>
        </p:txBody>
      </p:sp>
    </p:spTree>
    <p:extLst>
      <p:ext uri="{BB962C8B-B14F-4D97-AF65-F5344CB8AC3E}">
        <p14:creationId xmlns:p14="http://schemas.microsoft.com/office/powerpoint/2010/main" val="2055517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smtClean="0">
                <a:solidFill>
                  <a:srgbClr val="000099"/>
                </a:solidFill>
              </a:rPr>
              <a:t>Bureau of EMS and Trauma System</a:t>
            </a:r>
            <a:br>
              <a:rPr lang="en-US" sz="2400" b="1" smtClean="0">
                <a:solidFill>
                  <a:srgbClr val="000099"/>
                </a:solidFill>
              </a:rPr>
            </a:br>
            <a:r>
              <a:rPr lang="en-US" sz="2400" b="1" smtClean="0">
                <a:solidFill>
                  <a:srgbClr val="000099"/>
                </a:solidFill>
              </a:rPr>
              <a:t>Secure, Encrypted, On-Line</a:t>
            </a:r>
            <a:br>
              <a:rPr lang="en-US" sz="2400" b="1" smtClean="0">
                <a:solidFill>
                  <a:srgbClr val="000099"/>
                </a:solidFill>
              </a:rPr>
            </a:br>
            <a:r>
              <a:rPr lang="en-US" sz="2400" b="1" smtClean="0">
                <a:solidFill>
                  <a:srgbClr val="000099"/>
                </a:solidFill>
              </a:rPr>
              <a:t>EMS Services System</a:t>
            </a:r>
            <a:endParaRPr lang="en-US" sz="2400" b="1" dirty="0">
              <a:solidFill>
                <a:srgbClr val="000099"/>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DOC\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743200"/>
            <a:ext cx="5126355"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438400"/>
            <a:ext cx="3352800" cy="3462486"/>
          </a:xfrm>
          <a:prstGeom prst="rect">
            <a:avLst/>
          </a:prstGeom>
          <a:noFill/>
        </p:spPr>
        <p:txBody>
          <a:bodyPr wrap="square" rtlCol="0">
            <a:spAutoFit/>
          </a:bodyPr>
          <a:lstStyle/>
          <a:p>
            <a:r>
              <a:rPr lang="en-US" sz="1600" dirty="0"/>
              <a:t>For this example, we are using the primary role of a Registered Nurse.</a:t>
            </a:r>
          </a:p>
          <a:p>
            <a:endParaRPr lang="en-US" sz="1600" dirty="0"/>
          </a:p>
          <a:p>
            <a:r>
              <a:rPr lang="en-US" sz="1600" dirty="0"/>
              <a:t>Choosing the role of </a:t>
            </a:r>
            <a:r>
              <a:rPr lang="en-US" sz="1600" dirty="0" smtClean="0"/>
              <a:t>MD, DO, or Physician Assistant,  </a:t>
            </a:r>
            <a:r>
              <a:rPr lang="en-US" sz="1600" dirty="0"/>
              <a:t>will load this screen, allowing the </a:t>
            </a:r>
            <a:r>
              <a:rPr lang="en-US" sz="1600" b="1" dirty="0">
                <a:solidFill>
                  <a:srgbClr val="FF0000"/>
                </a:solidFill>
              </a:rPr>
              <a:t>Org</a:t>
            </a:r>
            <a:r>
              <a:rPr lang="en-US" sz="1600" dirty="0"/>
              <a:t> </a:t>
            </a:r>
            <a:r>
              <a:rPr lang="en-US" sz="1600" b="1" dirty="0">
                <a:solidFill>
                  <a:srgbClr val="FF0000"/>
                </a:solidFill>
              </a:rPr>
              <a:t>Coordinator </a:t>
            </a:r>
            <a:r>
              <a:rPr lang="en-US" sz="1600" dirty="0"/>
              <a:t>to either enter the License Number of a Physician </a:t>
            </a:r>
            <a:r>
              <a:rPr lang="en-US" sz="1600" dirty="0" smtClean="0"/>
              <a:t>or </a:t>
            </a:r>
            <a:r>
              <a:rPr lang="en-US" sz="1600" dirty="0"/>
              <a:t>Physician Assistant</a:t>
            </a:r>
            <a:r>
              <a:rPr lang="en-US" sz="1600" dirty="0" smtClean="0"/>
              <a:t>.</a:t>
            </a:r>
            <a:endParaRPr lang="en-US" sz="1600" dirty="0"/>
          </a:p>
          <a:p>
            <a:endParaRPr lang="en-US" sz="1600" dirty="0"/>
          </a:p>
          <a:p>
            <a:r>
              <a:rPr lang="en-US" sz="1600" dirty="0"/>
              <a:t>If you don’t know the license number, we provide a direct link to the Arizona </a:t>
            </a:r>
            <a:r>
              <a:rPr lang="en-US" sz="1600" dirty="0" smtClean="0"/>
              <a:t>Medical Board as </a:t>
            </a:r>
            <a:r>
              <a:rPr lang="en-US" sz="1600" dirty="0"/>
              <a:t>shown on the next slide.</a:t>
            </a:r>
          </a:p>
          <a:p>
            <a:endParaRPr lang="en-US" sz="1100" dirty="0"/>
          </a:p>
        </p:txBody>
      </p:sp>
      <p:sp>
        <p:nvSpPr>
          <p:cNvPr id="7" name="Bent-Up Arrow 6"/>
          <p:cNvSpPr/>
          <p:nvPr/>
        </p:nvSpPr>
        <p:spPr>
          <a:xfrm>
            <a:off x="3581400" y="3581400"/>
            <a:ext cx="3200400" cy="1600200"/>
          </a:xfrm>
          <a:prstGeom prst="ben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653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DOC\Capture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09801"/>
            <a:ext cx="5184112" cy="3428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1527" y="2362200"/>
            <a:ext cx="3329886" cy="2585323"/>
          </a:xfrm>
          <a:prstGeom prst="rect">
            <a:avLst/>
          </a:prstGeom>
          <a:noFill/>
        </p:spPr>
        <p:txBody>
          <a:bodyPr wrap="none" rtlCol="0">
            <a:spAutoFit/>
          </a:bodyPr>
          <a:lstStyle/>
          <a:p>
            <a:r>
              <a:rPr lang="en-US" dirty="0" smtClean="0"/>
              <a:t>This is the Arizona Medical Board</a:t>
            </a:r>
          </a:p>
          <a:p>
            <a:r>
              <a:rPr lang="en-US" dirty="0" smtClean="0"/>
              <a:t>screen where an </a:t>
            </a:r>
            <a:r>
              <a:rPr lang="en-US" b="1" dirty="0" smtClean="0">
                <a:solidFill>
                  <a:srgbClr val="FF0000"/>
                </a:solidFill>
              </a:rPr>
              <a:t>Org Coordinator</a:t>
            </a:r>
          </a:p>
          <a:p>
            <a:r>
              <a:rPr lang="en-US" dirty="0" smtClean="0"/>
              <a:t>can search either an MD, DO, or</a:t>
            </a:r>
          </a:p>
          <a:p>
            <a:r>
              <a:rPr lang="en-US" dirty="0" smtClean="0"/>
              <a:t>Physician Assistant.</a:t>
            </a:r>
          </a:p>
          <a:p>
            <a:endParaRPr lang="en-US" dirty="0" smtClean="0"/>
          </a:p>
          <a:p>
            <a:r>
              <a:rPr lang="en-US" dirty="0" smtClean="0"/>
              <a:t>Remember </a:t>
            </a:r>
            <a:r>
              <a:rPr lang="en-US" dirty="0"/>
              <a:t>that a </a:t>
            </a:r>
            <a:r>
              <a:rPr lang="en-US" dirty="0" smtClean="0"/>
              <a:t>Doctor, or PA</a:t>
            </a:r>
          </a:p>
          <a:p>
            <a:r>
              <a:rPr lang="en-US" dirty="0" smtClean="0"/>
              <a:t>also have </a:t>
            </a:r>
            <a:r>
              <a:rPr lang="en-US" dirty="0"/>
              <a:t>to have </a:t>
            </a:r>
            <a:r>
              <a:rPr lang="en-US" dirty="0" smtClean="0"/>
              <a:t>Methodology</a:t>
            </a:r>
          </a:p>
          <a:p>
            <a:r>
              <a:rPr lang="en-US" dirty="0" smtClean="0"/>
              <a:t>documentation</a:t>
            </a:r>
            <a:r>
              <a:rPr lang="en-US" dirty="0"/>
              <a:t>.</a:t>
            </a:r>
          </a:p>
          <a:p>
            <a:endParaRPr lang="en-US" dirty="0"/>
          </a:p>
        </p:txBody>
      </p:sp>
      <p:sp>
        <p:nvSpPr>
          <p:cNvPr id="13" name="Left Arrow 12"/>
          <p:cNvSpPr/>
          <p:nvPr/>
        </p:nvSpPr>
        <p:spPr>
          <a:xfrm>
            <a:off x="7338060" y="3962400"/>
            <a:ext cx="1526512" cy="756523"/>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751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ADMINISTRATION\STAFF FOLDERS\Angie\1 Staff Folders\Doug Crunk\Working Docs\Instructor 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86000"/>
            <a:ext cx="4981575"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2286000"/>
            <a:ext cx="3581400" cy="3631763"/>
          </a:xfrm>
          <a:prstGeom prst="rect">
            <a:avLst/>
          </a:prstGeom>
          <a:noFill/>
        </p:spPr>
        <p:txBody>
          <a:bodyPr wrap="square" rtlCol="0">
            <a:spAutoFit/>
          </a:bodyPr>
          <a:lstStyle/>
          <a:p>
            <a:r>
              <a:rPr lang="en-US" sz="2300" dirty="0" smtClean="0"/>
              <a:t>When all documentation has been satisfied click the add button. This instructor will remain in a pending status until approved by a Bureau staff member. </a:t>
            </a:r>
          </a:p>
          <a:p>
            <a:r>
              <a:rPr lang="en-US" sz="2300" dirty="0" smtClean="0"/>
              <a:t>Once approved this instructor will be available to any training center in the state instructor pool.</a:t>
            </a:r>
            <a:endParaRPr lang="en-US" sz="2300" dirty="0"/>
          </a:p>
        </p:txBody>
      </p:sp>
      <p:sp>
        <p:nvSpPr>
          <p:cNvPr id="7" name="Right Arrow 6"/>
          <p:cNvSpPr/>
          <p:nvPr/>
        </p:nvSpPr>
        <p:spPr>
          <a:xfrm>
            <a:off x="6705600" y="5029200"/>
            <a:ext cx="1447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875" y="2423279"/>
            <a:ext cx="2819400" cy="3139321"/>
          </a:xfrm>
          <a:prstGeom prst="rect">
            <a:avLst/>
          </a:prstGeom>
          <a:noFill/>
        </p:spPr>
        <p:txBody>
          <a:bodyPr wrap="square" rtlCol="0">
            <a:spAutoFit/>
          </a:bodyPr>
          <a:lstStyle/>
          <a:p>
            <a:r>
              <a:rPr lang="en-US" dirty="0" smtClean="0"/>
              <a:t>If you received your instructor methodology many years ago in a galaxy far </a:t>
            </a:r>
            <a:r>
              <a:rPr lang="en-US" dirty="0" err="1" smtClean="0"/>
              <a:t>far</a:t>
            </a:r>
            <a:r>
              <a:rPr lang="en-US" dirty="0" smtClean="0"/>
              <a:t> away…… </a:t>
            </a:r>
          </a:p>
          <a:p>
            <a:endParaRPr lang="en-US" dirty="0" smtClean="0"/>
          </a:p>
          <a:p>
            <a:r>
              <a:rPr lang="en-US" dirty="0" smtClean="0"/>
              <a:t>Simply, upload this sample letter using this content on your agency letterhead signed by your fire chief, medical director, or program director</a:t>
            </a:r>
            <a:endParaRPr lang="en-US" dirty="0"/>
          </a:p>
        </p:txBody>
      </p:sp>
      <p:pic>
        <p:nvPicPr>
          <p:cNvPr id="1026" name="Picture 2"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2190751"/>
            <a:ext cx="4876799" cy="337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2013 Files\On-Line Application Project\New Bureau Logos\New Imag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52625" y="723721"/>
            <a:ext cx="4630370" cy="1200329"/>
          </a:xfrm>
          <a:prstGeom prst="rect">
            <a:avLst/>
          </a:prstGeom>
          <a:noFill/>
        </p:spPr>
        <p:txBody>
          <a:bodyPr wrap="none" rtlCol="0">
            <a:sp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On-Line</a:t>
            </a:r>
            <a:br>
              <a:rPr lang="en-US" sz="2400" b="1" dirty="0">
                <a:solidFill>
                  <a:srgbClr val="000099"/>
                </a:solidFill>
              </a:rPr>
            </a:br>
            <a:r>
              <a:rPr lang="en-US" sz="2400" b="1" dirty="0">
                <a:solidFill>
                  <a:srgbClr val="000099"/>
                </a:solidFill>
              </a:rPr>
              <a:t>EMS Services System</a:t>
            </a:r>
            <a:endParaRPr lang="en-US" sz="2400" dirty="0"/>
          </a:p>
        </p:txBody>
      </p:sp>
    </p:spTree>
    <p:extLst>
      <p:ext uri="{BB962C8B-B14F-4D97-AF65-F5344CB8AC3E}">
        <p14:creationId xmlns:p14="http://schemas.microsoft.com/office/powerpoint/2010/main" val="3685280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G:\ADMINISTRATION\STAFF FOLDERS\Angie\1 Staff Folders\Doug Crunk\Working Docs\Instructor 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09800"/>
            <a:ext cx="5363324" cy="35293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198" y="2362200"/>
            <a:ext cx="2895602" cy="3046988"/>
          </a:xfrm>
          <a:prstGeom prst="rect">
            <a:avLst/>
          </a:prstGeom>
          <a:noFill/>
        </p:spPr>
        <p:txBody>
          <a:bodyPr wrap="square" rtlCol="0">
            <a:spAutoFit/>
          </a:bodyPr>
          <a:lstStyle/>
          <a:p>
            <a:r>
              <a:rPr lang="en-US" sz="2400" dirty="0" smtClean="0"/>
              <a:t>Another method for finding your instructor is to either enter their last name in the Lookup field or a global search in the Primary Role drop down box. </a:t>
            </a:r>
            <a:endParaRPr lang="en-US" sz="2400" dirty="0"/>
          </a:p>
        </p:txBody>
      </p:sp>
    </p:spTree>
    <p:extLst>
      <p:ext uri="{BB962C8B-B14F-4D97-AF65-F5344CB8AC3E}">
        <p14:creationId xmlns:p14="http://schemas.microsoft.com/office/powerpoint/2010/main" val="49892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t>
            </a:r>
            <a:r>
              <a:rPr lang="en-US" sz="2400" b="1" dirty="0" smtClean="0">
                <a:solidFill>
                  <a:srgbClr val="000099"/>
                </a:solidFill>
              </a:rPr>
              <a:t>and </a:t>
            </a:r>
            <a:r>
              <a:rPr lang="en-US" sz="2400" b="1" dirty="0">
                <a:solidFill>
                  <a:srgbClr val="000099"/>
                </a:solidFill>
              </a:rPr>
              <a:t>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G:\ADMINISTRATION\STAFF FOLDERS\Angie\1 Staff Folders\Doug Crunk\Working Docs\Instructor 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09801"/>
            <a:ext cx="5249024" cy="3505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2286000"/>
            <a:ext cx="3200402" cy="3785652"/>
          </a:xfrm>
          <a:prstGeom prst="rect">
            <a:avLst/>
          </a:prstGeom>
          <a:noFill/>
        </p:spPr>
        <p:txBody>
          <a:bodyPr wrap="square" rtlCol="0">
            <a:spAutoFit/>
          </a:bodyPr>
          <a:lstStyle/>
          <a:p>
            <a:r>
              <a:rPr lang="en-US" sz="2400" dirty="0" smtClean="0"/>
              <a:t>To add a name using either one of these methods, click on the space to the right of the candidates name and choose Create New Instructor. Follow previous instructions to finish entering this prospective instructor.</a:t>
            </a:r>
            <a:endParaRPr lang="en-US" sz="2400" dirty="0"/>
          </a:p>
        </p:txBody>
      </p:sp>
      <p:sp>
        <p:nvSpPr>
          <p:cNvPr id="6" name="Up Arrow 5"/>
          <p:cNvSpPr/>
          <p:nvPr/>
        </p:nvSpPr>
        <p:spPr>
          <a:xfrm>
            <a:off x="4105275" y="5105400"/>
            <a:ext cx="304800" cy="3809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646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0400" y="2181227"/>
            <a:ext cx="251120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t>Login as Org Coordinator</a:t>
            </a:r>
            <a:endParaRPr lang="en-US" dirty="0"/>
          </a:p>
        </p:txBody>
      </p:sp>
      <p:sp>
        <p:nvSpPr>
          <p:cNvPr id="6" name="TextBox 5"/>
          <p:cNvSpPr txBox="1"/>
          <p:nvPr/>
        </p:nvSpPr>
        <p:spPr>
          <a:xfrm>
            <a:off x="3393769" y="3661291"/>
            <a:ext cx="22533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Create New Instructor</a:t>
            </a:r>
            <a:endParaRPr lang="en-US" dirty="0"/>
          </a:p>
        </p:txBody>
      </p:sp>
      <p:sp>
        <p:nvSpPr>
          <p:cNvPr id="7" name="TextBox 6"/>
          <p:cNvSpPr txBox="1"/>
          <p:nvPr/>
        </p:nvSpPr>
        <p:spPr>
          <a:xfrm>
            <a:off x="1258129" y="2791896"/>
            <a:ext cx="170508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Search By Name</a:t>
            </a:r>
            <a:endParaRPr lang="en-US" dirty="0"/>
          </a:p>
        </p:txBody>
      </p:sp>
      <p:sp>
        <p:nvSpPr>
          <p:cNvPr id="8" name="TextBox 7"/>
          <p:cNvSpPr txBox="1"/>
          <p:nvPr/>
        </p:nvSpPr>
        <p:spPr>
          <a:xfrm>
            <a:off x="3426415" y="2794516"/>
            <a:ext cx="2112117"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Search By Certificate</a:t>
            </a:r>
          </a:p>
          <a:p>
            <a:r>
              <a:rPr lang="en-US" dirty="0" smtClean="0"/>
              <a:t>Or License Number</a:t>
            </a:r>
            <a:endParaRPr lang="en-US" dirty="0"/>
          </a:p>
        </p:txBody>
      </p:sp>
      <p:sp>
        <p:nvSpPr>
          <p:cNvPr id="9" name="TextBox 8"/>
          <p:cNvSpPr txBox="1"/>
          <p:nvPr/>
        </p:nvSpPr>
        <p:spPr>
          <a:xfrm>
            <a:off x="5943600" y="2799665"/>
            <a:ext cx="155606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Search By Role</a:t>
            </a:r>
            <a:endParaRPr lang="en-US" dirty="0"/>
          </a:p>
        </p:txBody>
      </p:sp>
      <p:sp>
        <p:nvSpPr>
          <p:cNvPr id="10" name="TextBox 9"/>
          <p:cNvSpPr txBox="1"/>
          <p:nvPr/>
        </p:nvSpPr>
        <p:spPr>
          <a:xfrm>
            <a:off x="2209800" y="4267200"/>
            <a:ext cx="170200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Verify Instructor</a:t>
            </a:r>
          </a:p>
          <a:p>
            <a:r>
              <a:rPr lang="en-US" dirty="0" smtClean="0"/>
              <a:t>Information</a:t>
            </a:r>
            <a:endParaRPr lang="en-US" dirty="0"/>
          </a:p>
        </p:txBody>
      </p:sp>
      <p:sp>
        <p:nvSpPr>
          <p:cNvPr id="11" name="TextBox 10"/>
          <p:cNvSpPr txBox="1"/>
          <p:nvPr/>
        </p:nvSpPr>
        <p:spPr>
          <a:xfrm>
            <a:off x="5042827" y="4248150"/>
            <a:ext cx="2106346"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Attach Methodology</a:t>
            </a:r>
          </a:p>
          <a:p>
            <a:r>
              <a:rPr lang="en-US" dirty="0" smtClean="0"/>
              <a:t>Documentation</a:t>
            </a:r>
            <a:endParaRPr lang="en-US" dirty="0"/>
          </a:p>
        </p:txBody>
      </p:sp>
      <p:sp>
        <p:nvSpPr>
          <p:cNvPr id="12" name="TextBox 11"/>
          <p:cNvSpPr txBox="1"/>
          <p:nvPr/>
        </p:nvSpPr>
        <p:spPr>
          <a:xfrm>
            <a:off x="1905000" y="5105400"/>
            <a:ext cx="5486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Check Status As Approved By Bureau</a:t>
            </a:r>
          </a:p>
          <a:p>
            <a:endParaRPr lang="en-US" dirty="0"/>
          </a:p>
        </p:txBody>
      </p:sp>
      <p:cxnSp>
        <p:nvCxnSpPr>
          <p:cNvPr id="18" name="Straight Arrow Connector 17"/>
          <p:cNvCxnSpPr/>
          <p:nvPr/>
        </p:nvCxnSpPr>
        <p:spPr>
          <a:xfrm>
            <a:off x="5711600" y="2550559"/>
            <a:ext cx="917800" cy="241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0"/>
          </p:cNvCxnSpPr>
          <p:nvPr/>
        </p:nvCxnSpPr>
        <p:spPr>
          <a:xfrm flipH="1">
            <a:off x="2110670" y="2550559"/>
            <a:ext cx="1089730" cy="241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 idx="2"/>
          </p:cNvCxnSpPr>
          <p:nvPr/>
        </p:nvCxnSpPr>
        <p:spPr>
          <a:xfrm flipH="1">
            <a:off x="4454300" y="2550559"/>
            <a:ext cx="1700" cy="243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8" idx="2"/>
          </p:cNvCxnSpPr>
          <p:nvPr/>
        </p:nvCxnSpPr>
        <p:spPr>
          <a:xfrm flipH="1">
            <a:off x="4482473" y="3440847"/>
            <a:ext cx="1" cy="140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82474" y="4030623"/>
            <a:ext cx="0" cy="84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482474" y="4114800"/>
            <a:ext cx="1688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70500" y="4114800"/>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963211" y="4114800"/>
            <a:ext cx="14927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963211" y="4114800"/>
            <a:ext cx="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989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807" y="2514600"/>
            <a:ext cx="7946919" cy="1938992"/>
          </a:xfrm>
          <a:prstGeom prst="rect">
            <a:avLst/>
          </a:prstGeom>
          <a:noFill/>
        </p:spPr>
        <p:txBody>
          <a:bodyPr wrap="none" rtlCol="0">
            <a:spAutoFit/>
          </a:bodyPr>
          <a:lstStyle/>
          <a:p>
            <a:pPr algn="ctr"/>
            <a:r>
              <a:rPr lang="en-US" sz="2000" dirty="0" smtClean="0"/>
              <a:t>This instructor, once approved, will be placed in the state instructor pool. </a:t>
            </a:r>
            <a:endParaRPr lang="en-US" sz="2000" dirty="0"/>
          </a:p>
          <a:p>
            <a:pPr algn="ctr"/>
            <a:r>
              <a:rPr lang="en-US" sz="2000" dirty="0" smtClean="0"/>
              <a:t>They are now available to be pulled from that pool, to your ORG pool</a:t>
            </a:r>
          </a:p>
          <a:p>
            <a:pPr algn="ctr"/>
            <a:r>
              <a:rPr lang="en-US" sz="2000" dirty="0" smtClean="0"/>
              <a:t>for daily use. If an instructor is approved to be placed in the state </a:t>
            </a:r>
          </a:p>
          <a:p>
            <a:pPr algn="ctr"/>
            <a:r>
              <a:rPr lang="en-US" sz="2000" dirty="0" smtClean="0"/>
              <a:t>Instructor pool and does not show as either a Lead Instructor or Substitute</a:t>
            </a:r>
          </a:p>
          <a:p>
            <a:pPr algn="ctr"/>
            <a:r>
              <a:rPr lang="en-US" sz="2000" dirty="0" smtClean="0"/>
              <a:t>Lead Instructor for a period of 24 months, the database will automatically</a:t>
            </a:r>
          </a:p>
          <a:p>
            <a:pPr algn="ctr"/>
            <a:r>
              <a:rPr lang="en-US" sz="2000" dirty="0" smtClean="0"/>
              <a:t>drop them from use.</a:t>
            </a:r>
            <a:endParaRPr lang="en-US" sz="2000" dirty="0"/>
          </a:p>
        </p:txBody>
      </p:sp>
      <p:pic>
        <p:nvPicPr>
          <p:cNvPr id="2054" name="Picture 6" descr="animated swimming photo: swimming diving.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7200"/>
            <a:ext cx="240112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61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2209801"/>
            <a:ext cx="3872983" cy="1015663"/>
          </a:xfrm>
          <a:prstGeom prst="rect">
            <a:avLst/>
          </a:prstGeom>
          <a:noFill/>
        </p:spPr>
        <p:txBody>
          <a:bodyPr wrap="none" rtlCol="0">
            <a:spAutoFit/>
          </a:bodyPr>
          <a:lstStyle/>
          <a:p>
            <a:r>
              <a:rPr lang="en-US" sz="6000" dirty="0" smtClean="0"/>
              <a:t>Moving On!</a:t>
            </a:r>
            <a:endParaRPr lang="en-US" sz="6000" dirty="0"/>
          </a:p>
        </p:txBody>
      </p:sp>
      <p:pic>
        <p:nvPicPr>
          <p:cNvPr id="6" name="Picture 2" descr="http://media.cagle.com/216/2011/10/18/99458_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25464"/>
            <a:ext cx="6172200" cy="234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3817" y="2362200"/>
            <a:ext cx="3200400" cy="3123932"/>
          </a:xfrm>
          <a:prstGeom prst="rect">
            <a:avLst/>
          </a:prstGeom>
          <a:noFill/>
        </p:spPr>
        <p:txBody>
          <a:bodyPr wrap="square" rtlCol="0">
            <a:spAutoFit/>
          </a:bodyPr>
          <a:lstStyle/>
          <a:p>
            <a:endParaRPr lang="en-US" sz="1100" dirty="0"/>
          </a:p>
          <a:p>
            <a:pPr algn="just"/>
            <a:r>
              <a:rPr lang="en-US" sz="2400" dirty="0" smtClean="0"/>
              <a:t>From this authorized user login, enter your logon name and logon password.  Use the </a:t>
            </a:r>
            <a:r>
              <a:rPr lang="en-US" sz="2400" dirty="0"/>
              <a:t>l</a:t>
            </a:r>
            <a:r>
              <a:rPr lang="en-US" sz="2400" dirty="0" smtClean="0"/>
              <a:t>ogin you developed for a </a:t>
            </a:r>
            <a:r>
              <a:rPr lang="en-US" sz="2400" b="1" dirty="0" smtClean="0">
                <a:solidFill>
                  <a:srgbClr val="FF0000"/>
                </a:solidFill>
              </a:rPr>
              <a:t>Org</a:t>
            </a:r>
            <a:r>
              <a:rPr lang="en-US" sz="2400" dirty="0" smtClean="0"/>
              <a:t> </a:t>
            </a:r>
            <a:r>
              <a:rPr lang="en-US" sz="2400" b="1" dirty="0" smtClean="0">
                <a:solidFill>
                  <a:srgbClr val="FF0000"/>
                </a:solidFill>
              </a:rPr>
              <a:t>Coordinator</a:t>
            </a:r>
            <a:r>
              <a:rPr lang="en-US" sz="2400" dirty="0" smtClean="0"/>
              <a:t>, not your EMCT.</a:t>
            </a:r>
          </a:p>
          <a:p>
            <a:endParaRPr lang="en-US" dirty="0"/>
          </a:p>
        </p:txBody>
      </p:sp>
      <p:pic>
        <p:nvPicPr>
          <p:cNvPr id="8" name="Picture 7"/>
          <p:cNvPicPr/>
          <p:nvPr/>
        </p:nvPicPr>
        <p:blipFill>
          <a:blip r:embed="rId4"/>
          <a:stretch>
            <a:fillRect/>
          </a:stretch>
        </p:blipFill>
        <p:spPr>
          <a:xfrm>
            <a:off x="3886200" y="2209800"/>
            <a:ext cx="4953000" cy="3568719"/>
          </a:xfrm>
          <a:prstGeom prst="rect">
            <a:avLst/>
          </a:prstGeom>
        </p:spPr>
      </p:pic>
    </p:spTree>
    <p:extLst>
      <p:ext uri="{BB962C8B-B14F-4D97-AF65-F5344CB8AC3E}">
        <p14:creationId xmlns:p14="http://schemas.microsoft.com/office/powerpoint/2010/main" val="2769806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2133600"/>
            <a:ext cx="3429002" cy="3908762"/>
          </a:xfrm>
          <a:prstGeom prst="rect">
            <a:avLst/>
          </a:prstGeom>
          <a:noFill/>
        </p:spPr>
        <p:txBody>
          <a:bodyPr wrap="square" rtlCol="0">
            <a:spAutoFit/>
          </a:bodyPr>
          <a:lstStyle/>
          <a:p>
            <a:r>
              <a:rPr lang="en-US" sz="2000" dirty="0" smtClean="0"/>
              <a:t>If you can not locate the individual you wish to select as your new instructor from the pool of authorized account users.  This means that the individual has not yet created a user account with the Bureau.  Refer them to the following web site and have them register an account as shown here.</a:t>
            </a:r>
          </a:p>
          <a:p>
            <a:pPr algn="ctr"/>
            <a:r>
              <a:rPr lang="en-US" sz="2000" dirty="0" smtClean="0">
                <a:solidFill>
                  <a:srgbClr val="0000FF"/>
                </a:solidFill>
              </a:rPr>
              <a:t>https</a:t>
            </a:r>
            <a:r>
              <a:rPr lang="en-US" sz="2000" dirty="0">
                <a:solidFill>
                  <a:srgbClr val="0000FF"/>
                </a:solidFill>
              </a:rPr>
              <a:t>://ems.azdhs.gov</a:t>
            </a:r>
            <a:r>
              <a:rPr lang="en-US" sz="2000" dirty="0" smtClean="0">
                <a:solidFill>
                  <a:srgbClr val="0000FF"/>
                </a:solidFill>
              </a:rPr>
              <a:t>/ </a:t>
            </a:r>
            <a:endParaRPr lang="en-US" sz="2000" dirty="0">
              <a:solidFill>
                <a:srgbClr val="0000FF"/>
              </a:solidFill>
            </a:endParaRPr>
          </a:p>
        </p:txBody>
      </p:sp>
      <p:pic>
        <p:nvPicPr>
          <p:cNvPr id="9" name="Picture 8"/>
          <p:cNvPicPr/>
          <p:nvPr/>
        </p:nvPicPr>
        <p:blipFill>
          <a:blip r:embed="rId4"/>
          <a:stretch>
            <a:fillRect/>
          </a:stretch>
        </p:blipFill>
        <p:spPr>
          <a:xfrm>
            <a:off x="3962400" y="2240280"/>
            <a:ext cx="4876800" cy="3398520"/>
          </a:xfrm>
          <a:prstGeom prst="rect">
            <a:avLst/>
          </a:prstGeom>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040" y="2996862"/>
            <a:ext cx="13906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93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47902"/>
            <a:ext cx="5754655" cy="339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8135" y="2209800"/>
            <a:ext cx="2796540" cy="3939540"/>
          </a:xfrm>
          <a:prstGeom prst="rect">
            <a:avLst/>
          </a:prstGeom>
          <a:noFill/>
        </p:spPr>
        <p:txBody>
          <a:bodyPr wrap="square" rtlCol="0">
            <a:spAutoFit/>
          </a:bodyPr>
          <a:lstStyle/>
          <a:p>
            <a:r>
              <a:rPr lang="en-US" sz="2200" dirty="0" smtClean="0"/>
              <a:t>To add a new instructor to the Bureau Database click on the </a:t>
            </a:r>
            <a:r>
              <a:rPr lang="en-US" sz="2200" b="1" dirty="0" smtClean="0"/>
              <a:t>“Instructors” link</a:t>
            </a:r>
            <a:r>
              <a:rPr lang="en-US" sz="2200" dirty="0" smtClean="0"/>
              <a:t> on the left side of the screen.</a:t>
            </a:r>
          </a:p>
          <a:p>
            <a:endParaRPr lang="en-US" sz="800" dirty="0"/>
          </a:p>
          <a:p>
            <a:r>
              <a:rPr lang="en-US" sz="2200" dirty="0" smtClean="0"/>
              <a:t>This is to add an instructor not already in the Database and requires Bureau approval.</a:t>
            </a:r>
            <a:endParaRPr lang="en-US" sz="2200" dirty="0"/>
          </a:p>
        </p:txBody>
      </p:sp>
    </p:spTree>
    <p:extLst>
      <p:ext uri="{BB962C8B-B14F-4D97-AF65-F5344CB8AC3E}">
        <p14:creationId xmlns:p14="http://schemas.microsoft.com/office/powerpoint/2010/main" val="3239196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73" y="2362200"/>
            <a:ext cx="461419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0" y="2209800"/>
            <a:ext cx="3352800" cy="3508653"/>
          </a:xfrm>
          <a:prstGeom prst="rect">
            <a:avLst/>
          </a:prstGeom>
          <a:noFill/>
        </p:spPr>
        <p:txBody>
          <a:bodyPr wrap="square" rtlCol="0">
            <a:spAutoFit/>
          </a:bodyPr>
          <a:lstStyle/>
          <a:p>
            <a:r>
              <a:rPr lang="en-US" sz="1900" dirty="0" smtClean="0"/>
              <a:t>This screen allows you to either enter the name of the individual in the top </a:t>
            </a:r>
            <a:r>
              <a:rPr lang="en-US" sz="1900" b="1" dirty="0" smtClean="0"/>
              <a:t>“Quick Search” </a:t>
            </a:r>
            <a:r>
              <a:rPr lang="en-US" sz="1900" dirty="0" smtClean="0"/>
              <a:t>Box, or use the more specific  First &amp; Last name in the bottom two boxes.</a:t>
            </a:r>
          </a:p>
          <a:p>
            <a:endParaRPr lang="en-US" sz="800" dirty="0"/>
          </a:p>
          <a:p>
            <a:r>
              <a:rPr lang="en-US" sz="1900" dirty="0" smtClean="0"/>
              <a:t>If you elect to use the more specific method, you will need to select the type of role of that individual.</a:t>
            </a:r>
          </a:p>
          <a:p>
            <a:endParaRPr lang="en-US" sz="800" dirty="0"/>
          </a:p>
          <a:p>
            <a:r>
              <a:rPr lang="en-US" sz="1600" dirty="0" smtClean="0"/>
              <a:t>This is shown on the next  two slides.</a:t>
            </a:r>
            <a:endParaRPr lang="en-US" sz="1600" dirty="0"/>
          </a:p>
        </p:txBody>
      </p:sp>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00"/>
            <a:ext cx="5486400" cy="338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198" y="2362200"/>
            <a:ext cx="2895602" cy="3662541"/>
          </a:xfrm>
          <a:prstGeom prst="rect">
            <a:avLst/>
          </a:prstGeom>
          <a:noFill/>
        </p:spPr>
        <p:txBody>
          <a:bodyPr wrap="square" rtlCol="0">
            <a:spAutoFit/>
          </a:bodyPr>
          <a:lstStyle/>
          <a:p>
            <a:r>
              <a:rPr lang="en-US" sz="1600" dirty="0" smtClean="0"/>
              <a:t>The </a:t>
            </a:r>
            <a:r>
              <a:rPr lang="en-US" sz="1600" b="1" dirty="0" smtClean="0"/>
              <a:t>“Select Primary Role” </a:t>
            </a:r>
            <a:r>
              <a:rPr lang="en-US" sz="1600" dirty="0" smtClean="0"/>
              <a:t>drop down menu is asking you to identify the profession of this new instructor.</a:t>
            </a:r>
          </a:p>
          <a:p>
            <a:endParaRPr lang="en-US" sz="800" dirty="0"/>
          </a:p>
          <a:p>
            <a:pPr marL="285750" indent="-285750">
              <a:buFont typeface="Arial" pitchFamily="34" charset="0"/>
              <a:buChar char="•"/>
            </a:pPr>
            <a:r>
              <a:rPr lang="en-US" sz="1400" b="1" dirty="0" smtClean="0">
                <a:solidFill>
                  <a:srgbClr val="00B0F0"/>
                </a:solidFill>
              </a:rPr>
              <a:t>EMCT</a:t>
            </a:r>
          </a:p>
          <a:p>
            <a:pPr marL="285750" indent="-285750">
              <a:buFont typeface="Arial" pitchFamily="34" charset="0"/>
              <a:buChar char="•"/>
            </a:pPr>
            <a:r>
              <a:rPr lang="en-US" sz="1400" b="1" dirty="0" smtClean="0">
                <a:solidFill>
                  <a:srgbClr val="00B0F0"/>
                </a:solidFill>
              </a:rPr>
              <a:t>Medical Doctor</a:t>
            </a:r>
          </a:p>
          <a:p>
            <a:pPr marL="285750" indent="-285750">
              <a:buFont typeface="Arial" pitchFamily="34" charset="0"/>
              <a:buChar char="•"/>
            </a:pPr>
            <a:r>
              <a:rPr lang="en-US" sz="1400" b="1" dirty="0" smtClean="0">
                <a:solidFill>
                  <a:srgbClr val="00B0F0"/>
                </a:solidFill>
              </a:rPr>
              <a:t>Registered Nurse</a:t>
            </a:r>
          </a:p>
          <a:p>
            <a:pPr marL="285750" indent="-285750">
              <a:buFont typeface="Arial" pitchFamily="34" charset="0"/>
              <a:buChar char="•"/>
            </a:pPr>
            <a:r>
              <a:rPr lang="en-US" sz="1400" b="1" dirty="0" smtClean="0">
                <a:solidFill>
                  <a:srgbClr val="00B0F0"/>
                </a:solidFill>
              </a:rPr>
              <a:t>Physician Assistant</a:t>
            </a:r>
          </a:p>
          <a:p>
            <a:endParaRPr lang="en-US" sz="800" dirty="0" smtClean="0"/>
          </a:p>
          <a:p>
            <a:r>
              <a:rPr lang="en-US" sz="1600" dirty="0" smtClean="0"/>
              <a:t>When this field is selected an additional box appears allowing for the entry of the certification or license number instead of the name of the individual; as shown on the next slide. </a:t>
            </a:r>
            <a:endParaRPr lang="en-US" sz="1600" dirty="0"/>
          </a:p>
        </p:txBody>
      </p:sp>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ADMINISTRATION\STAFF FOLDERS\Angie\1 Staff Folders\Doug Crunk\Working Docs\Instructor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0211" y="2200275"/>
            <a:ext cx="5372850" cy="34485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198" y="2709208"/>
            <a:ext cx="2667002" cy="1938992"/>
          </a:xfrm>
          <a:prstGeom prst="rect">
            <a:avLst/>
          </a:prstGeom>
          <a:noFill/>
        </p:spPr>
        <p:txBody>
          <a:bodyPr wrap="square" rtlCol="0">
            <a:spAutoFit/>
          </a:bodyPr>
          <a:lstStyle/>
          <a:p>
            <a:r>
              <a:rPr lang="en-US" sz="2400" dirty="0" smtClean="0"/>
              <a:t>To begin the process of adding an instructor, click the Create New Instructor tab.</a:t>
            </a:r>
            <a:endParaRPr lang="en-US" sz="2400" dirty="0"/>
          </a:p>
        </p:txBody>
      </p:sp>
      <p:sp>
        <p:nvSpPr>
          <p:cNvPr id="10" name="Right Arrow 9"/>
          <p:cNvSpPr/>
          <p:nvPr/>
        </p:nvSpPr>
        <p:spPr>
          <a:xfrm>
            <a:off x="6477000" y="5105400"/>
            <a:ext cx="9906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a:solidFill>
                  <a:srgbClr val="000099"/>
                </a:solidFill>
              </a:rPr>
              <a:t>EMS Services System</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762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7620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ADMINISTRATION\STAFF FOLDERS\Angie\1 Staff Folders\Doug Crunk\Working Docs\Instructor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86000"/>
            <a:ext cx="5353798"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19675" y="3124200"/>
            <a:ext cx="1219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050" dirty="0" smtClean="0"/>
          </a:p>
          <a:p>
            <a:r>
              <a:rPr lang="en-US" sz="1050" dirty="0" smtClean="0"/>
              <a:t>EMCT</a:t>
            </a:r>
          </a:p>
          <a:p>
            <a:r>
              <a:rPr lang="en-US" sz="1050" dirty="0" smtClean="0"/>
              <a:t>Medical Director</a:t>
            </a:r>
          </a:p>
          <a:p>
            <a:r>
              <a:rPr lang="en-US" sz="1050" dirty="0" smtClean="0"/>
              <a:t>Registered Nurse</a:t>
            </a:r>
          </a:p>
          <a:p>
            <a:r>
              <a:rPr lang="en-US" sz="1050" dirty="0" smtClean="0"/>
              <a:t>Physician Assistant</a:t>
            </a:r>
          </a:p>
          <a:p>
            <a:pPr algn="ctr"/>
            <a:endParaRPr lang="en-US" sz="1050" dirty="0"/>
          </a:p>
        </p:txBody>
      </p:sp>
      <p:sp>
        <p:nvSpPr>
          <p:cNvPr id="9" name="TextBox 8"/>
          <p:cNvSpPr txBox="1"/>
          <p:nvPr/>
        </p:nvSpPr>
        <p:spPr>
          <a:xfrm>
            <a:off x="457198" y="3143071"/>
            <a:ext cx="3048002" cy="1569660"/>
          </a:xfrm>
          <a:prstGeom prst="rect">
            <a:avLst/>
          </a:prstGeom>
          <a:noFill/>
        </p:spPr>
        <p:txBody>
          <a:bodyPr wrap="square" rtlCol="0">
            <a:spAutoFit/>
          </a:bodyPr>
          <a:lstStyle/>
          <a:p>
            <a:r>
              <a:rPr lang="en-US" sz="2400" dirty="0" smtClean="0"/>
              <a:t>Choose the Primary Role of the instructor to be added and click on it.</a:t>
            </a:r>
            <a:endParaRPr lang="en-US" sz="2400" dirty="0"/>
          </a:p>
        </p:txBody>
      </p:sp>
    </p:spTree>
    <p:extLst>
      <p:ext uri="{BB962C8B-B14F-4D97-AF65-F5344CB8AC3E}">
        <p14:creationId xmlns:p14="http://schemas.microsoft.com/office/powerpoint/2010/main" val="129982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hs-landscap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adhs-landscape-master</Template>
  <TotalTime>1264</TotalTime>
  <Words>1081</Words>
  <Application>Microsoft Office PowerPoint</Application>
  <PresentationFormat>On-screen Show (4:3)</PresentationFormat>
  <Paragraphs>121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adhs-landscape-master</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PowerPoint Presentation</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lpstr>Bureau of EMS and Trauma System Secure, Encrypted, On-Line EMS Services System</vt:lpstr>
    </vt:vector>
  </TitlesOfParts>
  <Company>AzDHS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Gannon Wegner</dc:creator>
  <cp:lastModifiedBy>Ron Anderson</cp:lastModifiedBy>
  <cp:revision>150</cp:revision>
  <cp:lastPrinted>2014-03-12T15:56:28Z</cp:lastPrinted>
  <dcterms:created xsi:type="dcterms:W3CDTF">2013-12-19T23:26:39Z</dcterms:created>
  <dcterms:modified xsi:type="dcterms:W3CDTF">2015-04-16T19:18:46Z</dcterms:modified>
</cp:coreProperties>
</file>