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5" r:id="rId3"/>
    <p:sldId id="264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27" r:id="rId18"/>
    <p:sldId id="309" r:id="rId19"/>
    <p:sldId id="310" r:id="rId20"/>
    <p:sldId id="326" r:id="rId21"/>
    <p:sldId id="311" r:id="rId22"/>
    <p:sldId id="312" r:id="rId23"/>
    <p:sldId id="314" r:id="rId24"/>
    <p:sldId id="321" r:id="rId25"/>
    <p:sldId id="322" r:id="rId26"/>
    <p:sldId id="323" r:id="rId27"/>
    <p:sldId id="281" r:id="rId2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72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4EE6-D56E-4158-A141-32309B646A4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14693-9E49-4ABB-84B0-85D058DF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4693-9E49-4ABB-84B0-85D058DF7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4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A7B5F-1774-4673-A030-E1325C17EB9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1478" y="6365463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>
                  <a:noFill/>
                </a:ln>
                <a:solidFill>
                  <a:schemeClr val="bg1"/>
                </a:solidFill>
                <a:latin typeface="Goudy Old Style" pitchFamily="18" charset="0"/>
                <a:cs typeface="Times New Roman" pitchFamily="18" charset="0"/>
              </a:rPr>
              <a:t>Health and Wellness for all Arizonans</a:t>
            </a:r>
            <a:endParaRPr lang="en-US" sz="1600" b="1" i="1" dirty="0">
              <a:ln>
                <a:noFill/>
              </a:ln>
              <a:solidFill>
                <a:schemeClr val="bg1"/>
              </a:solidFill>
              <a:latin typeface="Goudy Old Style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53" y="5805488"/>
            <a:ext cx="731047" cy="5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dhs.gov/bem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93" y="2423160"/>
            <a:ext cx="2757414" cy="25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819400"/>
            <a:ext cx="2209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99"/>
                </a:solidFill>
              </a:rPr>
              <a:t>2015 </a:t>
            </a:r>
            <a:r>
              <a:rPr lang="en-US" sz="2000" dirty="0" smtClean="0">
                <a:solidFill>
                  <a:srgbClr val="000099"/>
                </a:solidFill>
              </a:rPr>
              <a:t>Training Programs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System Instruction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189213"/>
            <a:ext cx="53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Requesting Approval of A Course Session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819400"/>
            <a:ext cx="2590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99"/>
                </a:solidFill>
              </a:rPr>
              <a:t>2015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Training Programs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System Instruction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51054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8" y="2551837"/>
            <a:ext cx="3276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Once </a:t>
            </a:r>
            <a:r>
              <a:rPr lang="en-US" sz="2400" dirty="0"/>
              <a:t>the </a:t>
            </a:r>
            <a:r>
              <a:rPr lang="en-US" sz="2400" dirty="0" smtClean="0"/>
              <a:t>allotted </a:t>
            </a:r>
            <a:r>
              <a:rPr lang="en-US" sz="2400" dirty="0"/>
              <a:t>hours </a:t>
            </a:r>
          </a:p>
          <a:p>
            <a:r>
              <a:rPr lang="en-US" sz="2400" dirty="0"/>
              <a:t>are above the minimum</a:t>
            </a:r>
          </a:p>
          <a:p>
            <a:r>
              <a:rPr lang="en-US" sz="2400" dirty="0"/>
              <a:t>criteria by rule, you are</a:t>
            </a:r>
          </a:p>
          <a:p>
            <a:r>
              <a:rPr lang="en-US" sz="2400" dirty="0"/>
              <a:t>ready to select the </a:t>
            </a:r>
            <a:r>
              <a:rPr lang="en-US" sz="2400" dirty="0" smtClean="0"/>
              <a:t>“Course Schedule” </a:t>
            </a:r>
            <a:r>
              <a:rPr lang="en-US" sz="2400" dirty="0"/>
              <a:t>tab.</a:t>
            </a:r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50911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8" y="2828836"/>
            <a:ext cx="289560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screen and the </a:t>
            </a:r>
            <a:r>
              <a:rPr lang="en-US" sz="2400" dirty="0" smtClean="0"/>
              <a:t>input of </a:t>
            </a:r>
            <a:r>
              <a:rPr lang="en-US" sz="2400" dirty="0"/>
              <a:t>information, should </a:t>
            </a:r>
            <a:r>
              <a:rPr lang="en-US" sz="2400" dirty="0" smtClean="0"/>
              <a:t>be self </a:t>
            </a:r>
            <a:r>
              <a:rPr lang="en-US" sz="2400" dirty="0"/>
              <a:t>explanatory</a:t>
            </a:r>
            <a:r>
              <a:rPr lang="en-US" sz="2400" dirty="0" smtClean="0"/>
              <a:t>.</a:t>
            </a:r>
          </a:p>
          <a:p>
            <a:endParaRPr lang="en-US" sz="1400" dirty="0"/>
          </a:p>
          <a:p>
            <a:pPr algn="ctr"/>
            <a:r>
              <a:rPr lang="en-US" sz="2400" dirty="0" smtClean="0"/>
              <a:t>Next, select the “Course Venue” tab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4972493" y="2514600"/>
            <a:ext cx="869156" cy="152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362200"/>
            <a:ext cx="5686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8" y="2274838"/>
            <a:ext cx="27432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information is the </a:t>
            </a:r>
          </a:p>
          <a:p>
            <a:r>
              <a:rPr lang="en-US" sz="2000" dirty="0"/>
              <a:t>actual </a:t>
            </a:r>
            <a:r>
              <a:rPr lang="en-US" sz="2000" b="1" u="sng" dirty="0">
                <a:solidFill>
                  <a:srgbClr val="0000FF"/>
                </a:solidFill>
              </a:rPr>
              <a:t>location of </a:t>
            </a:r>
            <a:r>
              <a:rPr lang="en-US" sz="2000" b="1" u="sng" dirty="0" smtClean="0">
                <a:solidFill>
                  <a:srgbClr val="0000FF"/>
                </a:solidFill>
              </a:rPr>
              <a:t>instruction </a:t>
            </a:r>
            <a:r>
              <a:rPr lang="en-US" sz="2000" dirty="0" smtClean="0"/>
              <a:t>and </a:t>
            </a:r>
            <a:r>
              <a:rPr lang="en-US" sz="2000" b="1" u="sng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</a:t>
            </a:r>
            <a:r>
              <a:rPr lang="en-US" sz="2000" dirty="0"/>
              <a:t>that of the </a:t>
            </a:r>
            <a:r>
              <a:rPr lang="en-US" sz="2000" dirty="0" smtClean="0"/>
              <a:t>main campus </a:t>
            </a:r>
            <a:r>
              <a:rPr lang="en-US" sz="2000" dirty="0"/>
              <a:t>or training center.</a:t>
            </a:r>
          </a:p>
          <a:p>
            <a:endParaRPr lang="en-US" dirty="0" smtClean="0"/>
          </a:p>
          <a:p>
            <a:r>
              <a:rPr lang="en-US" sz="2000" dirty="0" smtClean="0"/>
              <a:t>Unless, the instruction</a:t>
            </a:r>
            <a:endParaRPr lang="en-US" sz="2000" dirty="0"/>
          </a:p>
          <a:p>
            <a:r>
              <a:rPr lang="en-US" sz="2000" dirty="0" smtClean="0"/>
              <a:t>is at </a:t>
            </a:r>
            <a:r>
              <a:rPr lang="en-US" sz="2000" dirty="0"/>
              <a:t>the main campus or </a:t>
            </a:r>
            <a:r>
              <a:rPr lang="en-US" sz="2000" dirty="0" smtClean="0"/>
              <a:t>training center</a:t>
            </a:r>
            <a:r>
              <a:rPr lang="en-US" sz="2000" dirty="0"/>
              <a:t>.</a:t>
            </a:r>
          </a:p>
        </p:txBody>
      </p:sp>
      <p:sp>
        <p:nvSpPr>
          <p:cNvPr id="6" name="Down Arrow 5"/>
          <p:cNvSpPr/>
          <p:nvPr/>
        </p:nvSpPr>
        <p:spPr>
          <a:xfrm>
            <a:off x="6477000" y="2532321"/>
            <a:ext cx="914400" cy="152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5245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8" y="2446226"/>
            <a:ext cx="27432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Click on the “Course Instructors” tab and you will see the qualified instructors in your training center pool of names.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7467600" y="2405468"/>
            <a:ext cx="865876" cy="228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5029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0"/>
            <a:ext cx="289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Choose an instructor from the list of instructors approved for your training center.</a:t>
            </a:r>
          </a:p>
          <a:p>
            <a:endParaRPr lang="en-US" sz="2000" dirty="0" smtClean="0"/>
          </a:p>
          <a:p>
            <a:endParaRPr lang="en-US" sz="1400" dirty="0" smtClean="0"/>
          </a:p>
          <a:p>
            <a:r>
              <a:rPr lang="en-US" sz="2000" dirty="0" smtClean="0"/>
              <a:t>Simply click in the blank space to the right of their name as shown.</a:t>
            </a:r>
            <a:endParaRPr lang="en-US" sz="2000" dirty="0"/>
          </a:p>
        </p:txBody>
      </p:sp>
      <p:sp>
        <p:nvSpPr>
          <p:cNvPr id="8" name="Left-Up Arrow 7"/>
          <p:cNvSpPr/>
          <p:nvPr/>
        </p:nvSpPr>
        <p:spPr>
          <a:xfrm>
            <a:off x="2514600" y="4724400"/>
            <a:ext cx="3619500" cy="685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50863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438399"/>
            <a:ext cx="182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verify your choice by noting the assigned instructor highlighted below. </a:t>
            </a:r>
            <a:endParaRPr lang="en-US" sz="2400" dirty="0"/>
          </a:p>
        </p:txBody>
      </p:sp>
      <p:sp>
        <p:nvSpPr>
          <p:cNvPr id="7" name="Striped Right Arrow 6"/>
          <p:cNvSpPr/>
          <p:nvPr/>
        </p:nvSpPr>
        <p:spPr>
          <a:xfrm>
            <a:off x="2362200" y="4800600"/>
            <a:ext cx="18288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4745248" cy="33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86000"/>
            <a:ext cx="3733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accent6"/>
              </a:solidFill>
            </a:endParaRPr>
          </a:p>
          <a:p>
            <a:r>
              <a:rPr lang="en-US" sz="2400" dirty="0" smtClean="0"/>
              <a:t>You must choose two instructors</a:t>
            </a:r>
            <a:r>
              <a:rPr lang="en-US" sz="2400" dirty="0"/>
              <a:t>, for </a:t>
            </a:r>
            <a:r>
              <a:rPr lang="en-US" sz="2400" dirty="0" smtClean="0"/>
              <a:t>all submitted </a:t>
            </a:r>
            <a:r>
              <a:rPr lang="en-US" sz="2400" dirty="0"/>
              <a:t>courses.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one lead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one substitute lead</a:t>
            </a:r>
          </a:p>
          <a:p>
            <a:r>
              <a:rPr lang="en-US" sz="2400" dirty="0" smtClean="0"/>
              <a:t>“Qualified adjunct faculty, does not count as substitute lead”.</a:t>
            </a:r>
            <a:endParaRPr lang="en-US" sz="2400" dirty="0"/>
          </a:p>
        </p:txBody>
      </p:sp>
      <p:sp>
        <p:nvSpPr>
          <p:cNvPr id="3" name="Left Arrow 2"/>
          <p:cNvSpPr/>
          <p:nvPr/>
        </p:nvSpPr>
        <p:spPr>
          <a:xfrm>
            <a:off x="7467600" y="4419600"/>
            <a:ext cx="1295400" cy="1295399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7526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3048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191" y="2383214"/>
            <a:ext cx="3276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final screen before submission, are required attestations taken from rule and must be acknowledged and check marked before submitting. 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615266" y="1778000"/>
            <a:ext cx="5223933" cy="3860799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3352800" y="2383214"/>
            <a:ext cx="762000" cy="267765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6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52628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8" y="2286000"/>
            <a:ext cx="38862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Once submitted to the Bureau for approval, this course will be reviewed &amp; approved as provided for in rule.</a:t>
            </a:r>
          </a:p>
          <a:p>
            <a:endParaRPr lang="en-US" sz="800" dirty="0" smtClean="0"/>
          </a:p>
          <a:p>
            <a:r>
              <a:rPr lang="en-US" sz="1600" dirty="0" smtClean="0"/>
              <a:t>An electronic “Course Session Approval Number”, will be sent back to your secure email box and looks like this:</a:t>
            </a:r>
          </a:p>
          <a:p>
            <a:endParaRPr lang="en-US" sz="800" dirty="0"/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451-2-333467</a:t>
            </a:r>
            <a:endParaRPr lang="en-US" sz="800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                  ↓      ↓        ↓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sz="1100" b="1" dirty="0" smtClean="0">
                <a:solidFill>
                  <a:srgbClr val="7030A0"/>
                </a:solidFill>
              </a:rPr>
              <a:t>                        Program      Course     Course</a:t>
            </a:r>
          </a:p>
          <a:p>
            <a:r>
              <a:rPr lang="en-US" sz="1100" b="1" dirty="0" smtClean="0">
                <a:solidFill>
                  <a:srgbClr val="7030A0"/>
                </a:solidFill>
              </a:rPr>
              <a:t>                           Type           Level       Session</a:t>
            </a:r>
            <a:r>
              <a:rPr lang="en-US" sz="800" b="1" dirty="0" smtClean="0">
                <a:solidFill>
                  <a:srgbClr val="7030A0"/>
                </a:solidFill>
              </a:rPr>
              <a:t>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endParaRPr lang="en-US" sz="800" dirty="0" smtClean="0"/>
          </a:p>
          <a:p>
            <a:r>
              <a:rPr lang="en-US" sz="1600" dirty="0" smtClean="0"/>
              <a:t>Use this number from that day forward &amp; include it on your completion certificates.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92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85998"/>
            <a:ext cx="5257800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514600"/>
            <a:ext cx="3238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approved, you will see the associated</a:t>
            </a:r>
          </a:p>
          <a:p>
            <a:r>
              <a:rPr lang="en-US" sz="2400" dirty="0" smtClean="0"/>
              <a:t>course session number, and you may now assign</a:t>
            </a:r>
          </a:p>
          <a:p>
            <a:r>
              <a:rPr lang="en-US" sz="2400" dirty="0" smtClean="0"/>
              <a:t>students to this course beginning to build</a:t>
            </a:r>
          </a:p>
          <a:p>
            <a:r>
              <a:rPr lang="en-US" sz="2400" dirty="0" smtClean="0"/>
              <a:t>the course </a:t>
            </a:r>
            <a:r>
              <a:rPr lang="en-US" sz="2400" dirty="0" smtClean="0">
                <a:solidFill>
                  <a:srgbClr val="FF0000"/>
                </a:solidFill>
              </a:rPr>
              <a:t>“Assigned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Student” </a:t>
            </a:r>
            <a:r>
              <a:rPr lang="en-US" sz="2400" dirty="0" smtClean="0"/>
              <a:t>list.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5867400" y="2819400"/>
            <a:ext cx="762000" cy="381000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38" y="2971799"/>
            <a:ext cx="3505202" cy="2728591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Simply </a:t>
            </a:r>
            <a:r>
              <a:rPr lang="en-US" sz="2800" dirty="0">
                <a:solidFill>
                  <a:schemeClr val="tx1"/>
                </a:solidFill>
              </a:rPr>
              <a:t>go to 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www.azdhs.gov/bems</a:t>
            </a:r>
            <a:r>
              <a:rPr lang="en-US" sz="2800" dirty="0" smtClean="0">
                <a:solidFill>
                  <a:schemeClr val="tx1"/>
                </a:solidFill>
              </a:rPr>
              <a:t>  On the left side of the Bureau Web Page Select: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“Online Services”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255521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Do We Access The New System?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01600"/>
            <a:ext cx="4537075" cy="289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ndersro\AppData\Local\Microsoft\Windows\Temporary Internet Files\Content.IE5\76TSXID1\MC910216309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505200"/>
            <a:ext cx="163644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85998"/>
            <a:ext cx="5257800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514600"/>
            <a:ext cx="323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accent6"/>
              </a:solidFill>
            </a:endParaRPr>
          </a:p>
          <a:p>
            <a:r>
              <a:rPr lang="en-US" sz="2800" dirty="0" smtClean="0"/>
              <a:t>Select</a:t>
            </a:r>
            <a:r>
              <a:rPr lang="en-US" sz="2800" b="1" dirty="0" smtClean="0"/>
              <a:t> “</a:t>
            </a:r>
            <a:r>
              <a:rPr lang="en-US" sz="2800" b="1" dirty="0" smtClean="0">
                <a:solidFill>
                  <a:schemeClr val="accent6"/>
                </a:solidFill>
              </a:rPr>
              <a:t> Assign Students” </a:t>
            </a:r>
            <a:r>
              <a:rPr lang="en-US" sz="2800" dirty="0" smtClean="0"/>
              <a:t>tab by clicking on it.</a:t>
            </a:r>
            <a:endParaRPr lang="en-US" sz="2800" dirty="0" smtClean="0">
              <a:solidFill>
                <a:schemeClr val="accent6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4000" y="4953000"/>
            <a:ext cx="1569720" cy="91439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37" y="2438400"/>
            <a:ext cx="320040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students are added to a course through the current EMCT Database. </a:t>
            </a:r>
          </a:p>
          <a:p>
            <a:endParaRPr lang="en-US" sz="11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An EMCT that shows as Preregistered is one who has not opened an active account and must do so before they can be attached.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400" dirty="0" smtClean="0"/>
          </a:p>
          <a:p>
            <a:r>
              <a:rPr lang="en-US" sz="2400" dirty="0" smtClean="0"/>
              <a:t>We will cover this in the</a:t>
            </a:r>
          </a:p>
          <a:p>
            <a:r>
              <a:rPr lang="en-US" sz="2400" dirty="0" smtClean="0"/>
              <a:t>next PowerPoint.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1"/>
            <a:ext cx="4894700" cy="34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5935980" y="3993043"/>
            <a:ext cx="1066800" cy="1379057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673" y="2514601"/>
            <a:ext cx="2971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Enter </a:t>
            </a:r>
            <a:r>
              <a:rPr lang="en-US" sz="2000" dirty="0"/>
              <a:t>the name you are looking  for in the Filter results field and look below for results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Once located, click to the right of the selected name.</a:t>
            </a:r>
          </a:p>
        </p:txBody>
      </p:sp>
      <p:pic>
        <p:nvPicPr>
          <p:cNvPr id="1026" name="Picture 2" descr="M:\OEMS\ADMINISTRATION\STAFF FOLDERS\Angie\1 Staff Folders\Doug Crunk\Working Docs\Captur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2299982"/>
            <a:ext cx="5419724" cy="34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5257800" y="2895600"/>
            <a:ext cx="1295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175760" y="4953000"/>
            <a:ext cx="381000" cy="11614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362200"/>
            <a:ext cx="358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accent6"/>
              </a:solidFill>
            </a:endParaRPr>
          </a:p>
          <a:p>
            <a:r>
              <a:rPr lang="en-US" sz="2400" dirty="0" smtClean="0"/>
              <a:t>As you can see, the student is ready to be assigned to the course.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Make sure your selection is correct and click the “</a:t>
            </a:r>
            <a:r>
              <a:rPr lang="en-US" sz="2400" dirty="0" smtClean="0">
                <a:solidFill>
                  <a:srgbClr val="FF0000"/>
                </a:solidFill>
              </a:rPr>
              <a:t>Add Student to Course</a:t>
            </a:r>
            <a:r>
              <a:rPr lang="en-US" sz="2400" dirty="0" smtClean="0"/>
              <a:t>” tab.</a:t>
            </a:r>
            <a:endParaRPr lang="en-US" sz="2400" dirty="0"/>
          </a:p>
        </p:txBody>
      </p:sp>
      <p:pic>
        <p:nvPicPr>
          <p:cNvPr id="2050" name="Picture 2" descr="M:\OEMS\ADMINISTRATION\STAFF FOLDERS\Angie\1 Staff Folders\Doug Crunk\Working Docs\Captu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1"/>
            <a:ext cx="4953724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657600" y="5105400"/>
            <a:ext cx="3581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468648" cy="1371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457198" y="2533650"/>
            <a:ext cx="2971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accent6"/>
              </a:solidFill>
            </a:endParaRPr>
          </a:p>
          <a:p>
            <a:r>
              <a:rPr lang="en-US" sz="2800" dirty="0" smtClean="0"/>
              <a:t>This student has now been added to your active </a:t>
            </a:r>
            <a:r>
              <a:rPr lang="en-US" sz="2800" b="1" dirty="0" smtClean="0">
                <a:solidFill>
                  <a:srgbClr val="FF0000"/>
                </a:solidFill>
              </a:rPr>
              <a:t>“Assigned Students” </a:t>
            </a:r>
            <a:r>
              <a:rPr lang="en-US" sz="2800" dirty="0" smtClean="0"/>
              <a:t>list.</a:t>
            </a:r>
          </a:p>
        </p:txBody>
      </p:sp>
      <p:pic>
        <p:nvPicPr>
          <p:cNvPr id="3074" name="Picture 2" descr="M:\OEMS\ADMINISTRATION\STAFF FOLDERS\Angie\1 Staff Folders\Doug Crunk\Working Docs\Captu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12959"/>
            <a:ext cx="5220429" cy="32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181600" y="3972442"/>
            <a:ext cx="838200" cy="21855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673" y="2286000"/>
            <a:ext cx="29718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>
              <a:solidFill>
                <a:schemeClr val="accent6"/>
              </a:solidFill>
            </a:endParaRPr>
          </a:p>
          <a:p>
            <a:r>
              <a:rPr lang="en-US" sz="2800" dirty="0" smtClean="0"/>
              <a:t>This student can also be deleted from the active student assigned list by selecting and clicking the delete tab.</a:t>
            </a:r>
          </a:p>
        </p:txBody>
      </p:sp>
      <p:pic>
        <p:nvPicPr>
          <p:cNvPr id="4098" name="Picture 2" descr="M:\OEMS\ADMINISTRATION\STAFF FOLDERS\Angie\1 Staff Folders\Doug Crunk\Working Docs\Captu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26712"/>
            <a:ext cx="5220429" cy="32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200400" y="5181600"/>
            <a:ext cx="4544324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12" y="2213610"/>
            <a:ext cx="3156587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accent6"/>
              </a:solidFill>
            </a:endParaRPr>
          </a:p>
          <a:p>
            <a:r>
              <a:rPr lang="en-US" sz="2550" dirty="0" smtClean="0"/>
              <a:t>Once your assigned students listing has met the maximum students by rule, the database will not allow the addition of other students.</a:t>
            </a:r>
          </a:p>
        </p:txBody>
      </p:sp>
      <p:pic>
        <p:nvPicPr>
          <p:cNvPr id="5122" name="Picture 2" descr="M:\OEMS\ADMINISTRATION\STAFF FOLDERS\Angie\1 Staff Folders\Doug Crunk\Working Docs\Captu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1"/>
            <a:ext cx="5220429" cy="32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334000" y="4648200"/>
            <a:ext cx="1143000" cy="3048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3048000"/>
            <a:ext cx="4239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Moving On!</a:t>
            </a:r>
            <a:endParaRPr lang="en-US" sz="6600" dirty="0"/>
          </a:p>
        </p:txBody>
      </p:sp>
      <p:pic>
        <p:nvPicPr>
          <p:cNvPr id="6" name="Picture 2" descr="Moving truck Royalty Free Stock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098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038600" y="2225040"/>
            <a:ext cx="4724400" cy="3337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817" y="2362200"/>
            <a:ext cx="32004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algn="just"/>
            <a:r>
              <a:rPr lang="en-US" sz="2400" dirty="0" smtClean="0"/>
              <a:t>Click on the login from the public home page.  This will take you to the authorized user login screen shown on the next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817" y="2362200"/>
            <a:ext cx="32004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algn="just"/>
            <a:r>
              <a:rPr lang="en-US" sz="2400" dirty="0" smtClean="0"/>
              <a:t>From this authorized user login, enter your logon name and logon password.  Use the Logon you developed for a </a:t>
            </a:r>
            <a:r>
              <a:rPr lang="en-US" sz="2400" b="1" dirty="0" smtClean="0">
                <a:solidFill>
                  <a:srgbClr val="FF0000"/>
                </a:solidFill>
              </a:rPr>
              <a:t>Org Coordinator</a:t>
            </a:r>
            <a:r>
              <a:rPr lang="en-US" sz="2400" dirty="0" smtClean="0"/>
              <a:t>, not your EMCT.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886200" y="2209800"/>
            <a:ext cx="4953000" cy="35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28851"/>
            <a:ext cx="6240673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198" y="2828836"/>
            <a:ext cx="1905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/>
              <a:t>the menu on the</a:t>
            </a:r>
          </a:p>
          <a:p>
            <a:r>
              <a:rPr lang="en-US" sz="2400" dirty="0" smtClean="0"/>
              <a:t>left </a:t>
            </a:r>
            <a:r>
              <a:rPr lang="en-US" sz="2400" dirty="0"/>
              <a:t>side of the page,</a:t>
            </a:r>
          </a:p>
          <a:p>
            <a:r>
              <a:rPr lang="en-US" sz="2400" dirty="0" smtClean="0"/>
              <a:t>choose </a:t>
            </a:r>
            <a:r>
              <a:rPr lang="en-US" sz="2400" dirty="0"/>
              <a:t>the </a:t>
            </a:r>
            <a:r>
              <a:rPr lang="en-US" sz="2400" dirty="0" smtClean="0"/>
              <a:t>courses </a:t>
            </a:r>
            <a:r>
              <a:rPr lang="en-US" sz="2400" dirty="0"/>
              <a:t>tab.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352800" y="3124200"/>
            <a:ext cx="978408" cy="484632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285998"/>
            <a:ext cx="3609975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8" y="2828836"/>
            <a:ext cx="64008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accent6"/>
              </a:solidFill>
            </a:endParaRPr>
          </a:p>
          <a:p>
            <a:r>
              <a:rPr lang="en-US" sz="2400" dirty="0"/>
              <a:t>Next click on the </a:t>
            </a:r>
          </a:p>
          <a:p>
            <a:r>
              <a:rPr lang="en-US" sz="2400" dirty="0"/>
              <a:t>“Create New</a:t>
            </a:r>
          </a:p>
          <a:p>
            <a:r>
              <a:rPr lang="en-US" sz="2400" dirty="0"/>
              <a:t>Course” tab.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267200" y="4634484"/>
            <a:ext cx="978408" cy="4846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900" y="2466975"/>
            <a:ext cx="2133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You </a:t>
            </a:r>
            <a:r>
              <a:rPr lang="en-US" sz="2400" dirty="0"/>
              <a:t>are now ready to input</a:t>
            </a:r>
          </a:p>
          <a:p>
            <a:r>
              <a:rPr lang="en-US" sz="2400" dirty="0"/>
              <a:t>the course </a:t>
            </a:r>
            <a:r>
              <a:rPr lang="en-US" sz="2400" dirty="0" smtClean="0"/>
              <a:t>information; </a:t>
            </a:r>
            <a:r>
              <a:rPr lang="en-US" sz="2400" dirty="0"/>
              <a:t>a</a:t>
            </a:r>
          </a:p>
          <a:p>
            <a:r>
              <a:rPr lang="en-US" sz="2400" dirty="0"/>
              <a:t>field at a time beginning</a:t>
            </a:r>
          </a:p>
          <a:p>
            <a:r>
              <a:rPr lang="en-US" sz="2400" dirty="0"/>
              <a:t>with course name.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580369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581400" y="2590800"/>
            <a:ext cx="762000" cy="228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1"/>
            <a:ext cx="5181600" cy="33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8" y="2828836"/>
            <a:ext cx="2971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is a new field that </a:t>
            </a:r>
            <a:r>
              <a:rPr lang="en-US" sz="2400" dirty="0" smtClean="0"/>
              <a:t>allows another electronic </a:t>
            </a:r>
            <a:r>
              <a:rPr lang="en-US" sz="2400" dirty="0"/>
              <a:t>lookup</a:t>
            </a:r>
          </a:p>
          <a:p>
            <a:r>
              <a:rPr lang="en-US" sz="2400" dirty="0"/>
              <a:t>for any individual course.</a:t>
            </a:r>
          </a:p>
        </p:txBody>
      </p:sp>
      <p:sp>
        <p:nvSpPr>
          <p:cNvPr id="9" name="Left Arrow 8"/>
          <p:cNvSpPr/>
          <p:nvPr/>
        </p:nvSpPr>
        <p:spPr>
          <a:xfrm>
            <a:off x="8077200" y="3448050"/>
            <a:ext cx="685800" cy="304800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413338"/>
            <a:ext cx="56292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413338"/>
            <a:ext cx="28193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accent6"/>
              </a:solidFill>
            </a:endParaRPr>
          </a:p>
          <a:p>
            <a:r>
              <a:rPr lang="en-US" sz="2000" dirty="0"/>
              <a:t>Entering </a:t>
            </a:r>
            <a:r>
              <a:rPr lang="en-US" sz="2000" dirty="0" smtClean="0"/>
              <a:t>the parameters of </a:t>
            </a:r>
            <a:r>
              <a:rPr lang="en-US" sz="2000" dirty="0"/>
              <a:t>any individual course</a:t>
            </a:r>
          </a:p>
          <a:p>
            <a:r>
              <a:rPr lang="en-US" sz="2000" dirty="0"/>
              <a:t>must meet that of rule.</a:t>
            </a:r>
          </a:p>
          <a:p>
            <a:endParaRPr lang="en-US" sz="2000" dirty="0" smtClean="0"/>
          </a:p>
          <a:p>
            <a:r>
              <a:rPr lang="en-US" sz="2000" dirty="0" smtClean="0"/>
              <a:t>As </a:t>
            </a:r>
            <a:r>
              <a:rPr lang="en-US" sz="2000" dirty="0"/>
              <a:t>you can see 400 </a:t>
            </a:r>
            <a:r>
              <a:rPr lang="en-US" sz="2000" dirty="0" smtClean="0"/>
              <a:t>didactic hours </a:t>
            </a:r>
            <a:r>
              <a:rPr lang="en-US" sz="2000" dirty="0"/>
              <a:t>would flag the </a:t>
            </a:r>
            <a:r>
              <a:rPr lang="en-US" sz="2000" dirty="0" smtClean="0"/>
              <a:t>field and </a:t>
            </a:r>
            <a:r>
              <a:rPr lang="en-US" sz="2000" dirty="0"/>
              <a:t>disallow moving to the next tab.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239000" y="3200400"/>
            <a:ext cx="505724" cy="813138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hs-landscape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adhs-landscape-master</Template>
  <TotalTime>1299</TotalTime>
  <Words>834</Words>
  <Application>Microsoft Office PowerPoint</Application>
  <PresentationFormat>On-screen Show (4:3)</PresentationFormat>
  <Paragraphs>124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adhs-landscape-master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</vt:vector>
  </TitlesOfParts>
  <Company>AzDHS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Gannon Wegner</dc:creator>
  <cp:lastModifiedBy>Douglas Crunk</cp:lastModifiedBy>
  <cp:revision>153</cp:revision>
  <cp:lastPrinted>2014-03-12T15:56:28Z</cp:lastPrinted>
  <dcterms:created xsi:type="dcterms:W3CDTF">2013-12-19T23:26:39Z</dcterms:created>
  <dcterms:modified xsi:type="dcterms:W3CDTF">2015-04-03T17:20:52Z</dcterms:modified>
</cp:coreProperties>
</file>