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9" r:id="rId13"/>
    <p:sldId id="310" r:id="rId14"/>
    <p:sldId id="303" r:id="rId15"/>
    <p:sldId id="304" r:id="rId16"/>
    <p:sldId id="305" r:id="rId17"/>
    <p:sldId id="306" r:id="rId18"/>
    <p:sldId id="313" r:id="rId19"/>
    <p:sldId id="311" r:id="rId20"/>
    <p:sldId id="312" r:id="rId21"/>
    <p:sldId id="281" r:id="rId2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7B5F-1774-4673-A030-E1325C17EB9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037F-4218-4F91-A8E8-27BE73EAD9D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1478" y="6365463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>
                  <a:noFill/>
                </a:ln>
                <a:solidFill>
                  <a:schemeClr val="bg1"/>
                </a:solidFill>
                <a:latin typeface="Goudy Old Style" pitchFamily="18" charset="0"/>
                <a:cs typeface="Times New Roman" pitchFamily="18" charset="0"/>
              </a:rPr>
              <a:t>Health and Wellness for all Arizonans</a:t>
            </a:r>
            <a:endParaRPr lang="en-US" sz="1600" b="1" i="1" dirty="0">
              <a:ln>
                <a:noFill/>
              </a:ln>
              <a:solidFill>
                <a:schemeClr val="bg1"/>
              </a:solidFill>
              <a:latin typeface="Goudy Old Style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53" y="5805488"/>
            <a:ext cx="731047" cy="5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93" y="2423160"/>
            <a:ext cx="2757414" cy="25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819400"/>
            <a:ext cx="2209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99"/>
                </a:solidFill>
              </a:rPr>
              <a:t>2015 </a:t>
            </a:r>
            <a:r>
              <a:rPr lang="en-US" sz="2000" dirty="0" smtClean="0">
                <a:solidFill>
                  <a:srgbClr val="000099"/>
                </a:solidFill>
              </a:rPr>
              <a:t>Training Programs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System Instruction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189213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Adding Student Final Scores To A Course Session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819400"/>
            <a:ext cx="2590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99"/>
                </a:solidFill>
              </a:rPr>
              <a:t>2015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Training Programs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System Instruction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3283803"/>
            <a:ext cx="29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 choose the </a:t>
            </a:r>
            <a:r>
              <a:rPr lang="en-US" sz="2400" b="1" dirty="0" smtClean="0"/>
              <a:t>Add Student Score</a:t>
            </a:r>
            <a:r>
              <a:rPr lang="en-US" sz="2400" dirty="0" smtClean="0"/>
              <a:t> tab</a:t>
            </a:r>
            <a:endParaRPr lang="en-US" sz="2400" dirty="0"/>
          </a:p>
        </p:txBody>
      </p:sp>
      <p:pic>
        <p:nvPicPr>
          <p:cNvPr id="8194" name="Picture 2" descr="G:\ADMINISTRATION\STAFF FOLDERS\Angie\1 Staff Folders\Doug Crunk\Working Docs\Capture 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1"/>
            <a:ext cx="513030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6366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</a:t>
            </a:r>
            <a:r>
              <a:rPr lang="en-US" sz="2400" b="1" dirty="0" smtClean="0"/>
              <a:t>Test Score </a:t>
            </a:r>
            <a:r>
              <a:rPr lang="en-US" sz="2400" dirty="0" smtClean="0"/>
              <a:t>and </a:t>
            </a:r>
            <a:r>
              <a:rPr lang="en-US" sz="2400" b="1" dirty="0" smtClean="0"/>
              <a:t>Test Score Date </a:t>
            </a:r>
            <a:r>
              <a:rPr lang="en-US" sz="2400" dirty="0" smtClean="0"/>
              <a:t>and click </a:t>
            </a:r>
            <a:r>
              <a:rPr lang="en-US" sz="2400" b="1" dirty="0" smtClean="0"/>
              <a:t>Save.</a:t>
            </a:r>
            <a:endParaRPr lang="en-US" sz="2400" b="1" dirty="0"/>
          </a:p>
        </p:txBody>
      </p:sp>
      <p:pic>
        <p:nvPicPr>
          <p:cNvPr id="9219" name="Picture 3" descr="G:\ADMINISTRATION\STAFF FOLDERS\Angie\1 Staff Folders\Doug Crunk\Working Docs\Capture 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04919"/>
            <a:ext cx="5115671" cy="32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14600" y="2362200"/>
            <a:ext cx="6324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2667000"/>
            <a:ext cx="1828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 click on the ADD Practical Skills</a:t>
            </a:r>
          </a:p>
          <a:p>
            <a:r>
              <a:rPr lang="en-US" sz="2400" dirty="0" smtClean="0"/>
              <a:t>Results button to input results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5124450" y="4071372"/>
            <a:ext cx="1905000" cy="8488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352800" y="2438399"/>
            <a:ext cx="5481320" cy="304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819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Enter the results as either a pass</a:t>
            </a:r>
          </a:p>
          <a:p>
            <a:r>
              <a:rPr lang="en-US" sz="2400" dirty="0" smtClean="0"/>
              <a:t>or fail, and the date the student</a:t>
            </a:r>
          </a:p>
          <a:p>
            <a:r>
              <a:rPr lang="en-US" sz="2400" dirty="0" smtClean="0"/>
              <a:t>took the exam, and click save.</a:t>
            </a:r>
            <a:endParaRPr lang="en-US" sz="2400" dirty="0"/>
          </a:p>
        </p:txBody>
      </p:sp>
      <p:sp>
        <p:nvSpPr>
          <p:cNvPr id="10" name="Left-Up Arrow 9"/>
          <p:cNvSpPr/>
          <p:nvPr/>
        </p:nvSpPr>
        <p:spPr>
          <a:xfrm>
            <a:off x="1828800" y="4648200"/>
            <a:ext cx="6650248" cy="381000"/>
          </a:xfrm>
          <a:prstGeom prst="lef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9261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you can see a </a:t>
            </a:r>
            <a:r>
              <a:rPr lang="en-US" sz="2400" b="1" dirty="0" smtClean="0"/>
              <a:t>”New Student Score Record” </a:t>
            </a:r>
            <a:r>
              <a:rPr lang="en-US" sz="2400" dirty="0" smtClean="0"/>
              <a:t>has been created </a:t>
            </a:r>
            <a:endParaRPr lang="en-US" sz="2400" dirty="0"/>
          </a:p>
        </p:txBody>
      </p:sp>
      <p:pic>
        <p:nvPicPr>
          <p:cNvPr id="10242" name="Picture 2" descr="G:\ADMINISTRATION\STAFF FOLDERS\Angie\1 Staff Folders\Doug Crunk\Working Docs\Capture 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1"/>
            <a:ext cx="530616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2209801"/>
            <a:ext cx="5306166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New Student Score record has been created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514600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Scores can be confirmed by checking the Student Score tab. If a correction needs to be made select the </a:t>
            </a:r>
            <a:r>
              <a:rPr lang="en-US" sz="2400" b="1" dirty="0" smtClean="0"/>
              <a:t>Delete Student Score </a:t>
            </a:r>
            <a:r>
              <a:rPr lang="en-US" sz="2400" dirty="0" smtClean="0"/>
              <a:t>tab.</a:t>
            </a:r>
            <a:endParaRPr lang="en-US" sz="2400" dirty="0"/>
          </a:p>
        </p:txBody>
      </p:sp>
      <p:pic>
        <p:nvPicPr>
          <p:cNvPr id="11266" name="Picture 2" descr="G:\ADMINISTRATION\STAFF FOLDERS\Angie\1 Staff Folders\Doug Crunk\Working Docs\Capture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1"/>
            <a:ext cx="5325219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G:\ADMINISTRATION\STAFF FOLDERS\Angie\1 Staff Folders\Doug Crunk\Working Docs\Capture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2"/>
            <a:ext cx="5363324" cy="35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9868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database will offer you a drop down box confirming your desire to delete the students score. By selecting this it will effectively eliminate any scores for this student and this course.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5908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recorded training will stay in this users file perpetually and can be seen by their Agency Administration or authorized staff individuals. </a:t>
            </a:r>
            <a:endParaRPr lang="en-US" sz="2400" dirty="0"/>
          </a:p>
        </p:txBody>
      </p:sp>
      <p:pic>
        <p:nvPicPr>
          <p:cNvPr id="13314" name="Picture 2" descr="G:\ADMINISTRATION\STAFF FOLDERS\Angie\1 Staff Folders\Doug Crunk\Working Docs\Capture 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0275"/>
            <a:ext cx="535380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DOC\Score 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39" y="2819400"/>
            <a:ext cx="493776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819400"/>
            <a:ext cx="33116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are shown as </a:t>
            </a:r>
          </a:p>
          <a:p>
            <a:r>
              <a:rPr lang="en-US" sz="2400" dirty="0" smtClean="0"/>
              <a:t>a pass or fail, and </a:t>
            </a:r>
          </a:p>
          <a:p>
            <a:r>
              <a:rPr lang="en-US" sz="2400" dirty="0" smtClean="0"/>
              <a:t>reflect the date of the</a:t>
            </a:r>
          </a:p>
          <a:p>
            <a:r>
              <a:rPr lang="en-US" sz="2400" dirty="0" smtClean="0"/>
              <a:t>Practical exam for review</a:t>
            </a:r>
          </a:p>
          <a:p>
            <a:r>
              <a:rPr lang="en-US" sz="2400" dirty="0" smtClean="0"/>
              <a:t>By both their school and</a:t>
            </a:r>
          </a:p>
          <a:p>
            <a:r>
              <a:rPr lang="en-US" sz="2400" dirty="0" smtClean="0"/>
              <a:t>Agency if they have 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5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OC\Sco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438400"/>
            <a:ext cx="48006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397" y="3400335"/>
            <a:ext cx="3583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Enter students Practical</a:t>
            </a:r>
          </a:p>
          <a:p>
            <a:r>
              <a:rPr lang="en-US" sz="2400" dirty="0" smtClean="0"/>
              <a:t>Test results by clicking</a:t>
            </a:r>
          </a:p>
          <a:p>
            <a:r>
              <a:rPr lang="en-US" sz="2400" dirty="0" smtClean="0"/>
              <a:t>Pass or Failed, and the test </a:t>
            </a:r>
          </a:p>
          <a:p>
            <a:r>
              <a:rPr lang="en-US" sz="2400" dirty="0" smtClean="0"/>
              <a:t>date completed.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20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581400" y="2225040"/>
            <a:ext cx="5181600" cy="3489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672477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the login from the public home page.  This will take you to the authorized user login screen shown on the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229" y="3405235"/>
            <a:ext cx="2890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insert the students</a:t>
            </a:r>
          </a:p>
          <a:p>
            <a:r>
              <a:rPr lang="en-US" sz="2400" dirty="0" smtClean="0"/>
              <a:t>Practical Test Results</a:t>
            </a:r>
          </a:p>
          <a:p>
            <a:r>
              <a:rPr lang="en-US" sz="2400" dirty="0" smtClean="0"/>
              <a:t>select the tab of the </a:t>
            </a:r>
          </a:p>
          <a:p>
            <a:r>
              <a:rPr lang="en-US" sz="2400" dirty="0" smtClean="0"/>
              <a:t>Same name.</a:t>
            </a:r>
            <a:endParaRPr lang="en-US" sz="2400" dirty="0"/>
          </a:p>
        </p:txBody>
      </p:sp>
      <p:pic>
        <p:nvPicPr>
          <p:cNvPr id="1027" name="Picture 3" descr="F:\DOC\Score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2250"/>
            <a:ext cx="5145675" cy="26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467350" y="2762250"/>
            <a:ext cx="762000" cy="36195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2143126"/>
            <a:ext cx="5611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MOVING ON!!</a:t>
            </a:r>
            <a:endParaRPr lang="en-US" sz="6600" dirty="0"/>
          </a:p>
        </p:txBody>
      </p:sp>
      <p:pic>
        <p:nvPicPr>
          <p:cNvPr id="10" name="Picture 9" descr="http://4.bp.blogspot.com/-uoGuca0cHsY/T93lfHM2osI/AAAAAAAJAVc/GOlyQDNA9DI/s320/animation+factory+(18)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7999"/>
            <a:ext cx="2425700" cy="2740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9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817" y="2362200"/>
            <a:ext cx="32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this authorized user login, enter your logon name and logon password.  Use the logon you developed for a </a:t>
            </a:r>
            <a:r>
              <a:rPr lang="en-US" sz="2400" b="1" dirty="0" smtClean="0">
                <a:solidFill>
                  <a:srgbClr val="FF0000"/>
                </a:solidFill>
              </a:rPr>
              <a:t>Org Coordinator</a:t>
            </a:r>
            <a:r>
              <a:rPr lang="en-US" sz="2400" dirty="0" smtClean="0"/>
              <a:t>, not your EMCT.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886200" y="2209800"/>
            <a:ext cx="4953000" cy="35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ADMINISTRATION\STAFF FOLDERS\Angie\1 Staff Folders\Doug Crunk\Working Docs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5443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8" y="2209800"/>
            <a:ext cx="2590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and click the Course tab on the left. Using the quick search feature of the Course Name field, enter the appointed course name to continue.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91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300234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case, the Course Name Used is </a:t>
            </a:r>
            <a:r>
              <a:rPr lang="en-US" sz="2400" b="1" dirty="0" smtClean="0"/>
              <a:t>NEW. </a:t>
            </a:r>
            <a:r>
              <a:rPr lang="en-US" sz="2400" dirty="0" smtClean="0"/>
              <a:t>Once inputted click</a:t>
            </a:r>
            <a:r>
              <a:rPr lang="en-US" sz="2400" b="1" dirty="0" smtClean="0"/>
              <a:t> Search.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 descr="G:\ADMINISTRATION\STAFF FOLDERS\Angie\1 Staff Folders\Doug Crunk\Working Docs\Captu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5077577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8229600" y="3429000"/>
            <a:ext cx="249448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358" y="2438400"/>
            <a:ext cx="2695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programs selected course session will appear as shown below. Click directly on the </a:t>
            </a:r>
            <a:r>
              <a:rPr lang="en-US" sz="2400" b="1" dirty="0" smtClean="0"/>
              <a:t>Name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(NEW) </a:t>
            </a:r>
            <a:r>
              <a:rPr lang="en-US" sz="2400" dirty="0" smtClean="0"/>
              <a:t>of the course.</a:t>
            </a:r>
            <a:endParaRPr lang="en-US" sz="2400" dirty="0"/>
          </a:p>
        </p:txBody>
      </p:sp>
      <p:pic>
        <p:nvPicPr>
          <p:cNvPr id="4098" name="Picture 2" descr="G:\ADMINISTRATION\STAFF FOLDERS\Angie\1 Staff Folders\Doug Crunk\Working Docs\Captu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1"/>
            <a:ext cx="5544303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752600" y="4829175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503944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Confirm the course session information by selecting each tab, and upon confirmation that this is the course you want to use. Select the </a:t>
            </a:r>
            <a:r>
              <a:rPr lang="en-US" sz="2400" b="1" dirty="0" smtClean="0"/>
              <a:t>Students</a:t>
            </a:r>
            <a:r>
              <a:rPr lang="en-US" sz="2400" dirty="0" smtClean="0"/>
              <a:t> tab.</a:t>
            </a:r>
            <a:endParaRPr lang="en-US" sz="2400" dirty="0"/>
          </a:p>
        </p:txBody>
      </p:sp>
      <p:pic>
        <p:nvPicPr>
          <p:cNvPr id="5122" name="Picture 2" descr="G:\ADMINISTRATION\STAFF FOLDERS\Angie\1 Staff Folders\Doug Crunk\Working Docs\Capture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8" y="2209802"/>
            <a:ext cx="5020429" cy="35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3622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Confirm student roster and select the first student for inputting of grades.</a:t>
            </a:r>
          </a:p>
          <a:p>
            <a:r>
              <a:rPr lang="en-US" sz="2000" dirty="0" smtClean="0"/>
              <a:t>Click directly on the students name and their Student Details will populate.</a:t>
            </a:r>
            <a:endParaRPr lang="en-US" sz="2000" dirty="0"/>
          </a:p>
        </p:txBody>
      </p:sp>
      <p:pic>
        <p:nvPicPr>
          <p:cNvPr id="6146" name="Picture 2" descr="G:\ADMINISTRATION\STAFF FOLDERS\Angie\1 Staff Folders\Doug Crunk\Working Docs\Capture 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1"/>
            <a:ext cx="537285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648200" y="3406141"/>
            <a:ext cx="1143000" cy="233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5486400" cy="12192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Bureau of EMS and Trauma System</a:t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Secure, Encrypted, </a:t>
            </a:r>
            <a:r>
              <a:rPr lang="en-US" sz="2400" b="1" dirty="0" smtClean="0">
                <a:solidFill>
                  <a:srgbClr val="000099"/>
                </a:solidFill>
              </a:rPr>
              <a:t>On-Line</a:t>
            </a:r>
            <a:r>
              <a:rPr lang="en-US" sz="2400" b="1" dirty="0">
                <a:solidFill>
                  <a:srgbClr val="000099"/>
                </a:solidFill>
              </a:rPr>
              <a:t/>
            </a:r>
            <a:br>
              <a:rPr lang="en-US" sz="2400" b="1" dirty="0">
                <a:solidFill>
                  <a:srgbClr val="000099"/>
                </a:solidFill>
              </a:rPr>
            </a:br>
            <a:r>
              <a:rPr lang="en-US" sz="2400" b="1" dirty="0">
                <a:solidFill>
                  <a:srgbClr val="000099"/>
                </a:solidFill>
              </a:rPr>
              <a:t>EMS Services System</a:t>
            </a:r>
          </a:p>
        </p:txBody>
      </p:sp>
      <p:pic>
        <p:nvPicPr>
          <p:cNvPr id="4" name="Picture 3" descr="F:\2013 Files\On-Line Application Project\New Bureau Logos\New Image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762000"/>
            <a:ext cx="84337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2013 Files\On-Line Application Project\New Bureau Logos\Web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1"/>
            <a:ext cx="14686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514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G:\ADMINISTRATION\STAFF FOLDERS\Angie\1 Staff Folders\Doug Crunk\Working Docs\Capture 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47902"/>
            <a:ext cx="5325219" cy="34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8" y="2644676"/>
            <a:ext cx="2667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 you have confirmed that this is the correct student, click on the </a:t>
            </a:r>
            <a:r>
              <a:rPr lang="en-US" sz="2400" b="1" dirty="0" smtClean="0"/>
              <a:t>Student Score </a:t>
            </a:r>
            <a:r>
              <a:rPr lang="en-US" sz="2400" dirty="0" smtClean="0"/>
              <a:t>tab.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hs-landscape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adhs-landscape-master</Template>
  <TotalTime>747</TotalTime>
  <Words>560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adhs-landscape-master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  <vt:lpstr>Bureau of EMS and Trauma System Secure, Encrypted, On-Line EMS Services System</vt:lpstr>
    </vt:vector>
  </TitlesOfParts>
  <Company>AzDHS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Gannon Wegner</dc:creator>
  <cp:lastModifiedBy>Douglas Crunk</cp:lastModifiedBy>
  <cp:revision>98</cp:revision>
  <cp:lastPrinted>2014-03-12T15:56:28Z</cp:lastPrinted>
  <dcterms:created xsi:type="dcterms:W3CDTF">2013-12-19T23:26:39Z</dcterms:created>
  <dcterms:modified xsi:type="dcterms:W3CDTF">2015-04-01T17:25:14Z</dcterms:modified>
</cp:coreProperties>
</file>