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9" r:id="rId2"/>
    <p:sldId id="260" r:id="rId3"/>
    <p:sldId id="261" r:id="rId4"/>
    <p:sldId id="262" r:id="rId5"/>
    <p:sldId id="263" r:id="rId6"/>
    <p:sldId id="264" r:id="rId7"/>
    <p:sldId id="265" r:id="rId8"/>
    <p:sldId id="266" r:id="rId9"/>
    <p:sldId id="329" r:id="rId10"/>
    <p:sldId id="316" r:id="rId11"/>
    <p:sldId id="268" r:id="rId12"/>
    <p:sldId id="269" r:id="rId13"/>
    <p:sldId id="270" r:id="rId14"/>
    <p:sldId id="331" r:id="rId15"/>
    <p:sldId id="272" r:id="rId16"/>
    <p:sldId id="271" r:id="rId17"/>
    <p:sldId id="274" r:id="rId18"/>
    <p:sldId id="317" r:id="rId19"/>
    <p:sldId id="275" r:id="rId20"/>
    <p:sldId id="273" r:id="rId21"/>
    <p:sldId id="318" r:id="rId22"/>
    <p:sldId id="277" r:id="rId23"/>
    <p:sldId id="332" r:id="rId24"/>
    <p:sldId id="279" r:id="rId25"/>
    <p:sldId id="280" r:id="rId26"/>
    <p:sldId id="281" r:id="rId27"/>
    <p:sldId id="322" r:id="rId28"/>
    <p:sldId id="323" r:id="rId29"/>
    <p:sldId id="285" r:id="rId30"/>
    <p:sldId id="286" r:id="rId31"/>
    <p:sldId id="287" r:id="rId32"/>
    <p:sldId id="288" r:id="rId33"/>
    <p:sldId id="289" r:id="rId34"/>
    <p:sldId id="290" r:id="rId35"/>
    <p:sldId id="291" r:id="rId36"/>
    <p:sldId id="292" r:id="rId37"/>
    <p:sldId id="324" r:id="rId38"/>
    <p:sldId id="325" r:id="rId39"/>
    <p:sldId id="293" r:id="rId40"/>
    <p:sldId id="294" r:id="rId41"/>
    <p:sldId id="295" r:id="rId42"/>
    <p:sldId id="296" r:id="rId43"/>
    <p:sldId id="297" r:id="rId44"/>
    <p:sldId id="326" r:id="rId45"/>
    <p:sldId id="298" r:id="rId46"/>
    <p:sldId id="299" r:id="rId47"/>
    <p:sldId id="300" r:id="rId48"/>
    <p:sldId id="301" r:id="rId49"/>
    <p:sldId id="302" r:id="rId50"/>
    <p:sldId id="303" r:id="rId51"/>
    <p:sldId id="305" r:id="rId52"/>
    <p:sldId id="306" r:id="rId53"/>
    <p:sldId id="327" r:id="rId54"/>
    <p:sldId id="328" r:id="rId55"/>
    <p:sldId id="307" r:id="rId56"/>
    <p:sldId id="308" r:id="rId57"/>
    <p:sldId id="309" r:id="rId58"/>
    <p:sldId id="310" r:id="rId59"/>
    <p:sldId id="311" r:id="rId60"/>
    <p:sldId id="312" r:id="rId61"/>
    <p:sldId id="313" r:id="rId62"/>
    <p:sldId id="314" r:id="rId63"/>
    <p:sldId id="315" r:id="rId64"/>
    <p:sldId id="258" r:id="rId6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82" autoAdjust="0"/>
  </p:normalViewPr>
  <p:slideViewPr>
    <p:cSldViewPr snapToGrid="0" snapToObjects="1">
      <p:cViewPr>
        <p:scale>
          <a:sx n="60" d="100"/>
          <a:sy n="60" d="100"/>
        </p:scale>
        <p:origin x="-3000" y="-9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AFD15F0-673D-495B-A811-61807D074575}" type="datetimeFigureOut">
              <a:rPr lang="en-US" smtClean="0"/>
              <a:t>1/31/2020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BCFD669-B3A0-4DD3-A1E3-C76709A69206}" type="slidenum">
              <a:rPr lang="en-US" smtClean="0"/>
              <a:t>‹#›</a:t>
            </a:fld>
            <a:endParaRPr lang="en-US"/>
          </a:p>
        </p:txBody>
      </p:sp>
    </p:spTree>
    <p:extLst>
      <p:ext uri="{BB962C8B-B14F-4D97-AF65-F5344CB8AC3E}">
        <p14:creationId xmlns:p14="http://schemas.microsoft.com/office/powerpoint/2010/main" val="230621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FCF327-6A3E-D044-90E8-FCDFC3331AC4}" type="datetimeFigureOut">
              <a:rPr lang="en-US" smtClean="0"/>
              <a:t>1/31/2020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607C13-6A55-4841-9596-59D9EC51CE2F}" type="slidenum">
              <a:rPr lang="en-US" smtClean="0"/>
              <a:t>‹#›</a:t>
            </a:fld>
            <a:endParaRPr lang="en-US"/>
          </a:p>
        </p:txBody>
      </p:sp>
    </p:spTree>
    <p:extLst>
      <p:ext uri="{BB962C8B-B14F-4D97-AF65-F5344CB8AC3E}">
        <p14:creationId xmlns:p14="http://schemas.microsoft.com/office/powerpoint/2010/main" val="4014739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Compliant with 2018 update from the National Association of EMS Physicians</a:t>
            </a:r>
            <a:r>
              <a:rPr lang="en-US" baseline="0" dirty="0" smtClean="0"/>
              <a:t> (NAEMSP) in collaboration with the American College of Surgeons Committee on Trauma (ACS-COT) and the American College of Emergency Physicians (ACEP)</a:t>
            </a:r>
            <a:r>
              <a:rPr lang="en-US" dirty="0" smtClean="0"/>
              <a:t>.  </a:t>
            </a:r>
            <a:r>
              <a:rPr lang="en-US" baseline="0" dirty="0" smtClean="0"/>
              <a:t>Revised and approved by Education Committee on July 18, 2019</a:t>
            </a:r>
            <a:r>
              <a:rPr lang="en-US" baseline="0" dirty="0" smtClean="0"/>
              <a:t>. Approved by MDC January 23, 2020.</a:t>
            </a:r>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1</a:t>
            </a:fld>
            <a:endParaRPr lang="en-US"/>
          </a:p>
        </p:txBody>
      </p:sp>
    </p:spTree>
    <p:extLst>
      <p:ext uri="{BB962C8B-B14F-4D97-AF65-F5344CB8AC3E}">
        <p14:creationId xmlns:p14="http://schemas.microsoft.com/office/powerpoint/2010/main" val="277664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18</a:t>
            </a:fld>
            <a:endParaRPr lang="en-US"/>
          </a:p>
        </p:txBody>
      </p:sp>
    </p:spTree>
    <p:extLst>
      <p:ext uri="{BB962C8B-B14F-4D97-AF65-F5344CB8AC3E}">
        <p14:creationId xmlns:p14="http://schemas.microsoft.com/office/powerpoint/2010/main" val="346401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19</a:t>
            </a:fld>
            <a:endParaRPr lang="en-US"/>
          </a:p>
        </p:txBody>
      </p:sp>
    </p:spTree>
    <p:extLst>
      <p:ext uri="{BB962C8B-B14F-4D97-AF65-F5344CB8AC3E}">
        <p14:creationId xmlns:p14="http://schemas.microsoft.com/office/powerpoint/2010/main" val="345658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group of patients is extremely high risk, as you cannot perform an adequate history and exam on them</a:t>
            </a:r>
            <a:endParaRPr lang="en-US" dirty="0"/>
          </a:p>
        </p:txBody>
      </p:sp>
    </p:spTree>
    <p:extLst>
      <p:ext uri="{BB962C8B-B14F-4D97-AF65-F5344CB8AC3E}">
        <p14:creationId xmlns:p14="http://schemas.microsoft.com/office/powerpoint/2010/main" val="1821319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rPr lang="en-US" dirty="0" smtClean="0"/>
              <a:t>On</a:t>
            </a:r>
            <a:r>
              <a:rPr lang="en-US" baseline="0" dirty="0" smtClean="0"/>
              <a:t>e more time</a:t>
            </a:r>
            <a:r>
              <a:rPr lang="mr-IN" baseline="0" dirty="0" smtClean="0"/>
              <a: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22</a:t>
            </a:fld>
            <a:endParaRPr lang="en-US"/>
          </a:p>
        </p:txBody>
      </p:sp>
    </p:spTree>
    <p:extLst>
      <p:ext uri="{BB962C8B-B14F-4D97-AF65-F5344CB8AC3E}">
        <p14:creationId xmlns:p14="http://schemas.microsoft.com/office/powerpoint/2010/main" val="235211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Fall height is from CDC Field Triage </a:t>
            </a:r>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24</a:t>
            </a:fld>
            <a:endParaRPr lang="en-US"/>
          </a:p>
        </p:txBody>
      </p:sp>
    </p:spTree>
    <p:extLst>
      <p:ext uri="{BB962C8B-B14F-4D97-AF65-F5344CB8AC3E}">
        <p14:creationId xmlns:p14="http://schemas.microsoft.com/office/powerpoint/2010/main" val="3536017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26</a:t>
            </a:fld>
            <a:endParaRPr lang="en-US"/>
          </a:p>
        </p:txBody>
      </p:sp>
    </p:spTree>
    <p:extLst>
      <p:ext uri="{BB962C8B-B14F-4D97-AF65-F5344CB8AC3E}">
        <p14:creationId xmlns:p14="http://schemas.microsoft.com/office/powerpoint/2010/main" val="161181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rPr lang="en-US" dirty="0" smtClean="0"/>
              <a:t>On</a:t>
            </a:r>
            <a:r>
              <a:rPr lang="en-US" baseline="0" dirty="0" smtClean="0"/>
              <a:t>e more time</a:t>
            </a:r>
            <a:r>
              <a:rPr lang="mr-IN" baseline="0" dirty="0" smtClean="0"/>
              <a:t>…</a:t>
            </a:r>
            <a:r>
              <a:rPr lang="en-US" baseline="0" dirty="0" smtClean="0"/>
              <a:t> review this consensus-based list.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this patient meet criteria for SMR now?</a:t>
            </a:r>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29</a:t>
            </a:fld>
            <a:endParaRPr lang="en-US"/>
          </a:p>
        </p:txBody>
      </p:sp>
    </p:spTree>
    <p:extLst>
      <p:ext uri="{BB962C8B-B14F-4D97-AF65-F5344CB8AC3E}">
        <p14:creationId xmlns:p14="http://schemas.microsoft.com/office/powerpoint/2010/main" val="88827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30</a:t>
            </a:fld>
            <a:endParaRPr lang="en-US"/>
          </a:p>
        </p:txBody>
      </p:sp>
    </p:spTree>
    <p:extLst>
      <p:ext uri="{BB962C8B-B14F-4D97-AF65-F5344CB8AC3E}">
        <p14:creationId xmlns:p14="http://schemas.microsoft.com/office/powerpoint/2010/main" val="199851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r>
              <a:rPr dirty="0"/>
              <a:t>When applied to the patient, a cervical collar can cause vascular obstruction of blood draining from the brain. This effect was prospectively observed in the study published in 1996. The authors tested standard </a:t>
            </a:r>
            <a:r>
              <a:rPr dirty="0" err="1"/>
              <a:t>Stifneck</a:t>
            </a:r>
            <a:r>
              <a:rPr dirty="0"/>
              <a:t> rigid collars on injured patients requiring ICP monitoring. They observed a mean rise in ICP of 4.5 mm Hg. At the same time, MAP was not changing significantly, so they new this rise was from distortion of venous drainage specifically.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r>
              <a:rPr dirty="0"/>
              <a:t>The classic example of cord injury from blunt compression without fracture is that of the central cord syndrome in </a:t>
            </a:r>
            <a:r>
              <a:rPr lang="en-US" dirty="0" smtClean="0"/>
              <a:t>a </a:t>
            </a:r>
            <a:r>
              <a:rPr dirty="0" smtClean="0"/>
              <a:t>patient </a:t>
            </a:r>
            <a:r>
              <a:rPr dirty="0"/>
              <a:t>with hyperextension. The patient presents with extremity weakness in the upper extremities more than the lower, with possible sensory abnormalities below the level of the lesion and urinary retention. This results from buckling of hypertrophic ligamenta flava. This compression causes concussion or contusion of the central spinal cord.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have options in this case. </a:t>
            </a:r>
          </a:p>
          <a:p>
            <a:pPr marL="232943" indent="-232943">
              <a:buAutoNum type="arabicParenR"/>
            </a:pPr>
            <a:r>
              <a:rPr lang="en-US" baseline="0" dirty="0" smtClean="0"/>
              <a:t>maintain full SMR, but treat pain with padding and/or fentanyl</a:t>
            </a:r>
          </a:p>
          <a:p>
            <a:pPr marL="232943" indent="-232943">
              <a:buAutoNum type="arabicParenR"/>
            </a:pPr>
            <a:r>
              <a:rPr lang="en-US" baseline="0" dirty="0" smtClean="0"/>
              <a:t>Maintain collar and log-roll precautions, but remove backboard carefully and document why</a:t>
            </a:r>
          </a:p>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35</a:t>
            </a:fld>
            <a:endParaRPr lang="en-US"/>
          </a:p>
        </p:txBody>
      </p:sp>
    </p:spTree>
    <p:extLst>
      <p:ext uri="{BB962C8B-B14F-4D97-AF65-F5344CB8AC3E}">
        <p14:creationId xmlns:p14="http://schemas.microsoft.com/office/powerpoint/2010/main" val="3853198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lnSpc>
                <a:spcPct val="125000"/>
              </a:lnSpc>
              <a:defRPr/>
            </a:pPr>
            <a:r>
              <a:rPr lang="en-US" dirty="0" smtClean="0"/>
              <a:t>Pathologic fracture = fracture</a:t>
            </a:r>
            <a:r>
              <a:rPr lang="en-US" baseline="0" dirty="0" smtClean="0"/>
              <a:t> caused by cancer</a:t>
            </a:r>
            <a:endParaRPr lang="en-US" dirty="0" smtClean="0"/>
          </a:p>
          <a:p>
            <a:endParaRPr lang="en-US" dirty="0"/>
          </a:p>
        </p:txBody>
      </p:sp>
    </p:spTree>
    <p:extLst>
      <p:ext uri="{BB962C8B-B14F-4D97-AF65-F5344CB8AC3E}">
        <p14:creationId xmlns:p14="http://schemas.microsoft.com/office/powerpoint/2010/main" val="200612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Repetitive questioning</a:t>
            </a:r>
            <a:r>
              <a:rPr lang="en-US" baseline="0" dirty="0" smtClean="0"/>
              <a:t> is a verbal score of 4, not 5. This patient is UNRELIABLE and needs some form of SMR!!!</a:t>
            </a:r>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44</a:t>
            </a:fld>
            <a:endParaRPr lang="en-US"/>
          </a:p>
        </p:txBody>
      </p:sp>
    </p:spTree>
    <p:extLst>
      <p:ext uri="{BB962C8B-B14F-4D97-AF65-F5344CB8AC3E}">
        <p14:creationId xmlns:p14="http://schemas.microsoft.com/office/powerpoint/2010/main" val="1350501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r>
              <a:t>According to NHSTA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t>Example from Alameda County and State of Oklahoma.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50</a:t>
            </a:fld>
            <a:endParaRPr lang="en-US"/>
          </a:p>
        </p:txBody>
      </p:sp>
    </p:spTree>
    <p:extLst>
      <p:ext uri="{BB962C8B-B14F-4D97-AF65-F5344CB8AC3E}">
        <p14:creationId xmlns:p14="http://schemas.microsoft.com/office/powerpoint/2010/main" val="320582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 slides 52-54 for discussion,</a:t>
            </a:r>
            <a:r>
              <a:rPr lang="en-US" baseline="0" dirty="0" smtClean="0"/>
              <a:t> decision making why/why not, expectations of others, mismatched expectations, reminder for communication </a:t>
            </a:r>
            <a:r>
              <a:rPr lang="en-US" baseline="0" dirty="0" err="1" smtClean="0"/>
              <a:t>onscene</a:t>
            </a:r>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54</a:t>
            </a:fld>
            <a:endParaRPr lang="en-US"/>
          </a:p>
        </p:txBody>
      </p:sp>
    </p:spTree>
    <p:extLst>
      <p:ext uri="{BB962C8B-B14F-4D97-AF65-F5344CB8AC3E}">
        <p14:creationId xmlns:p14="http://schemas.microsoft.com/office/powerpoint/2010/main" val="2053873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prstGeom prst="rect">
            <a:avLst/>
          </a:prstGeom>
        </p:spPr>
        <p:txBody>
          <a:bodyPr/>
          <a:lstStyle/>
          <a:p>
            <a:endParaRPr/>
          </a:p>
        </p:txBody>
      </p:sp>
      <p:sp>
        <p:nvSpPr>
          <p:cNvPr id="372" name="Shape 372"/>
          <p:cNvSpPr>
            <a:spLocks noGrp="1"/>
          </p:cNvSpPr>
          <p:nvPr>
            <p:ph type="body" sz="quarter" idx="1"/>
          </p:nvPr>
        </p:nvSpPr>
        <p:spPr>
          <a:prstGeom prst="rect">
            <a:avLst/>
          </a:prstGeom>
        </p:spPr>
        <p:txBody>
          <a:bodyPr/>
          <a:lstStyle/>
          <a:p>
            <a:r>
              <a:t>There is high quality research that describes features uniquely associated to pediatric patients that help predict c-spine injury. The first 2 sound familiar; AMS and focal near deficits. However, researchers did not find posterior midline neck tenderness to be associated with injury, but self-reported neck pain and torticollis were.</a:t>
            </a:r>
          </a:p>
          <a:p>
            <a:r>
              <a:t>We also see diving and high-risk auto accidents, both “mechanisms,” which is what we have been emphasizing less in screening adults. “Predisposing conditions” like Down’s syndrome are also included.</a:t>
            </a:r>
          </a:p>
          <a:p>
            <a:r>
              <a:t>Leonard found that having 1 or more of these findings was 98% sensitive and 26% specific for c-spine injury.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noRot="1" noChangeAspect="1"/>
          </p:cNvSpPr>
          <p:nvPr>
            <p:ph type="sldImg"/>
          </p:nvPr>
        </p:nvSpPr>
        <p:spPr>
          <a:prstGeom prst="rect">
            <a:avLst/>
          </a:prstGeom>
        </p:spPr>
        <p:txBody>
          <a:bodyPr/>
          <a:lstStyle/>
          <a:p>
            <a:endParaRPr/>
          </a:p>
        </p:txBody>
      </p:sp>
      <p:sp>
        <p:nvSpPr>
          <p:cNvPr id="379" name="Shape 379"/>
          <p:cNvSpPr>
            <a:spLocks noGrp="1"/>
          </p:cNvSpPr>
          <p:nvPr>
            <p:ph type="body" sz="quarter" idx="1"/>
          </p:nvPr>
        </p:nvSpPr>
        <p:spPr>
          <a:prstGeom prst="rect">
            <a:avLst/>
          </a:prstGeom>
        </p:spPr>
        <p:txBody>
          <a:bodyPr/>
          <a:lstStyle/>
          <a:p>
            <a:r>
              <a:t>Approximately 15% of Downs Syndrome patients suffer from AAI. The exact cause is not known, but it likely is due to laxity in the cruciate ligament that holds together C1 and C2.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t>It has been proven that backboards cause neck and back pain in previously asymptomatic patients; clinically this often results in the ordering of costly diagnostic testing that initially may not have been necessary. Studies have shown that spinal immobilization in a supine position results in a reduction of respiratory capacity by as much as 15-20% and furthermore, respiratory effectiveness is markedly reduced by commonly used restraint systems. We all know that spinal immobilization takes time and multiple personnel. Delays in transport are known to worsen outcomes for critically ill trauma patients. Rigid backboards are known to cause elevations in tissue interface pressure enough to potentially cause pressure necrosis (aka decubitus ulcers); this risk is highest in the patient who is insensate from spinal cord injury and cannot feel pain from a pressure spot.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often we see crews give patients GCS scores of 15 when they are confused, repetitive, amnestic</a:t>
            </a:r>
            <a:r>
              <a:rPr lang="en-US" baseline="0" dirty="0" smtClean="0"/>
              <a:t> to the event, etc. These are not 15s. They are less than 15 and as such, MANDATE some form of SMR when mechanism is present or suspected. If you don’t understand the GCS, best to revisit and rehearse it.</a:t>
            </a:r>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62</a:t>
            </a:fld>
            <a:endParaRPr lang="en-US"/>
          </a:p>
        </p:txBody>
      </p:sp>
    </p:spTree>
    <p:extLst>
      <p:ext uri="{BB962C8B-B14F-4D97-AF65-F5344CB8AC3E}">
        <p14:creationId xmlns:p14="http://schemas.microsoft.com/office/powerpoint/2010/main" val="228258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t>Before you take to the streets and burn all your collars and backboards, remember the concept of arguing from ignorance. We simply don’t know if this equipment offers any real benefit, but that doesn’t automatically mean that it doesn’t. </a:t>
            </a:r>
          </a:p>
          <a:p>
            <a:endParaRPr/>
          </a:p>
          <a:p>
            <a:r>
              <a:t>Our EMS providers should probably still be applying full collar and backboard to these patients unless they have a reasonable and well-documented concern that full board and collar would make the patient’s situation or condition worse.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The application of the equipment is now a matter of “risk </a:t>
            </a:r>
            <a:r>
              <a:rPr lang="en-US" dirty="0" err="1" smtClean="0"/>
              <a:t>vs</a:t>
            </a:r>
            <a:r>
              <a:rPr lang="en-US" dirty="0" smtClean="0"/>
              <a:t> benefit” in every case </a:t>
            </a:r>
            <a:r>
              <a:rPr lang="mr-IN" dirty="0" smtClean="0"/>
              <a:t>–</a:t>
            </a:r>
            <a:r>
              <a:rPr lang="en-US" dirty="0" smtClean="0"/>
              <a:t> no longer default to packaging all patients with mechanism.</a:t>
            </a:r>
          </a:p>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6</a:t>
            </a:fld>
            <a:endParaRPr lang="en-US"/>
          </a:p>
        </p:txBody>
      </p:sp>
    </p:spTree>
    <p:extLst>
      <p:ext uri="{BB962C8B-B14F-4D97-AF65-F5344CB8AC3E}">
        <p14:creationId xmlns:p14="http://schemas.microsoft.com/office/powerpoint/2010/main" val="230614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8</a:t>
            </a:fld>
            <a:endParaRPr lang="en-US"/>
          </a:p>
        </p:txBody>
      </p:sp>
    </p:spTree>
    <p:extLst>
      <p:ext uri="{BB962C8B-B14F-4D97-AF65-F5344CB8AC3E}">
        <p14:creationId xmlns:p14="http://schemas.microsoft.com/office/powerpoint/2010/main" val="208117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10</a:t>
            </a:fld>
            <a:endParaRPr lang="en-US"/>
          </a:p>
        </p:txBody>
      </p:sp>
    </p:spTree>
    <p:extLst>
      <p:ext uri="{BB962C8B-B14F-4D97-AF65-F5344CB8AC3E}">
        <p14:creationId xmlns:p14="http://schemas.microsoft.com/office/powerpoint/2010/main" val="154679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Any of these low risk findings in NORMAL, RELIABLE, NON-DISTRACTED,</a:t>
            </a:r>
            <a:r>
              <a:rPr lang="en-US" baseline="0" dirty="0" smtClean="0"/>
              <a:t> NON-INTOXICATED patients allow for safe omission of SMR.</a:t>
            </a:r>
            <a:endParaRPr lang="en-US" dirty="0" smtClean="0"/>
          </a:p>
          <a:p>
            <a:endParaRPr lang="en-US" dirty="0"/>
          </a:p>
        </p:txBody>
      </p:sp>
      <p:sp>
        <p:nvSpPr>
          <p:cNvPr id="4" name="Slide Number Placeholder 3"/>
          <p:cNvSpPr>
            <a:spLocks noGrp="1"/>
          </p:cNvSpPr>
          <p:nvPr>
            <p:ph type="sldNum" sz="quarter" idx="10"/>
          </p:nvPr>
        </p:nvSpPr>
        <p:spPr/>
        <p:txBody>
          <a:bodyPr/>
          <a:lstStyle/>
          <a:p>
            <a:fld id="{E4607C13-6A55-4841-9596-59D9EC51CE2F}" type="slidenum">
              <a:rPr lang="en-US" smtClean="0"/>
              <a:t>11</a:t>
            </a:fld>
            <a:endParaRPr lang="en-US"/>
          </a:p>
        </p:txBody>
      </p:sp>
    </p:spTree>
    <p:extLst>
      <p:ext uri="{BB962C8B-B14F-4D97-AF65-F5344CB8AC3E}">
        <p14:creationId xmlns:p14="http://schemas.microsoft.com/office/powerpoint/2010/main" val="299427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rPr lang="en-US" dirty="0" smtClean="0"/>
              <a:t>** replace with CDC  version-</a:t>
            </a:r>
            <a:r>
              <a:rPr lang="en-US" dirty="0" err="1" smtClean="0"/>
              <a:t>wg</a:t>
            </a:r>
            <a:r>
              <a:rPr lang="en-US" dirty="0" smtClean="0"/>
              <a:t> 4/16/19    ** add box for highlights.  </a:t>
            </a:r>
            <a:r>
              <a:rPr dirty="0" smtClean="0"/>
              <a:t>Review </a:t>
            </a:r>
            <a:r>
              <a:rPr dirty="0"/>
              <a:t>the dangerous mechanisms from the adult Trauma Triage page. For adults, these mechanisms justify the use of SMR.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7573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42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049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4437983" y="6500812"/>
            <a:ext cx="259104" cy="267891"/>
          </a:xfrm>
          <a:prstGeom prst="rect">
            <a:avLst/>
          </a:prstGeom>
        </p:spPr>
        <p:txBody>
          <a:bodyPr lIns="64291" tIns="32146" rIns="64291" bIns="32146"/>
          <a:lstStyle/>
          <a:p>
            <a:fld id="{86CB4B4D-7CA3-9044-876B-883B54F8677D}" type="slidenum">
              <a:t>‹#›</a:t>
            </a:fld>
            <a:endParaRPr/>
          </a:p>
        </p:txBody>
      </p:sp>
    </p:spTree>
    <p:extLst>
      <p:ext uri="{BB962C8B-B14F-4D97-AF65-F5344CB8AC3E}">
        <p14:creationId xmlns:p14="http://schemas.microsoft.com/office/powerpoint/2010/main" val="38815987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xfrm>
            <a:off x="4437983" y="6500812"/>
            <a:ext cx="259104" cy="267891"/>
          </a:xfrm>
          <a:prstGeom prst="rect">
            <a:avLst/>
          </a:prstGeom>
        </p:spPr>
        <p:txBody>
          <a:bodyPr lIns="64291" tIns="32146" rIns="64291" bIns="32146"/>
          <a:lstStyle/>
          <a:p>
            <a:fld id="{86CB4B4D-7CA3-9044-876B-883B54F8677D}" type="slidenum">
              <a:t>‹#›</a:t>
            </a:fld>
            <a:endParaRPr/>
          </a:p>
        </p:txBody>
      </p:sp>
    </p:spTree>
    <p:extLst>
      <p:ext uri="{BB962C8B-B14F-4D97-AF65-F5344CB8AC3E}">
        <p14:creationId xmlns:p14="http://schemas.microsoft.com/office/powerpoint/2010/main" val="40293239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5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0181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A20BA2D-33BB-8E4D-AC1C-BEB3ED73C540}" type="datetimeFigureOut">
              <a:rPr lang="en-US" smtClean="0"/>
              <a:t>1/31/2020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DE253F-F01B-0744-BF62-46202CEFA61C}" type="slidenum">
              <a:rPr lang="en-US" smtClean="0"/>
              <a:t>‹#›</a:t>
            </a:fld>
            <a:endParaRPr lang="en-US"/>
          </a:p>
        </p:txBody>
      </p:sp>
    </p:spTree>
    <p:extLst>
      <p:ext uri="{BB962C8B-B14F-4D97-AF65-F5344CB8AC3E}">
        <p14:creationId xmlns:p14="http://schemas.microsoft.com/office/powerpoint/2010/main" val="344758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529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549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1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83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12340-3_ADHS_CorpID_PPT temp 4.3_V4_1.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71823"/>
            <a:ext cx="9144000" cy="6858000"/>
          </a:xfrm>
          <a:prstGeom prst="rect">
            <a:avLst/>
          </a:prstGeom>
        </p:spPr>
      </p:pic>
    </p:spTree>
    <p:extLst>
      <p:ext uri="{BB962C8B-B14F-4D97-AF65-F5344CB8AC3E}">
        <p14:creationId xmlns:p14="http://schemas.microsoft.com/office/powerpoint/2010/main" val="126294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hyperlink" Target="mailto:presentersemail@adhs.gov" TargetMode="Externa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ctrTitle"/>
          </p:nvPr>
        </p:nvSpPr>
        <p:spPr>
          <a:prstGeom prst="rect">
            <a:avLst/>
          </a:prstGeom>
        </p:spPr>
        <p:txBody>
          <a:bodyPr/>
          <a:lstStyle/>
          <a:p>
            <a:r>
              <a:rPr dirty="0"/>
              <a:t>Spinal Motion </a:t>
            </a:r>
            <a:r>
              <a:rPr dirty="0" smtClean="0"/>
              <a:t>Restriction</a:t>
            </a:r>
            <a:r>
              <a:rPr lang="en-US" dirty="0" smtClean="0"/>
              <a:t> Refresher</a:t>
            </a:r>
            <a:endParaRPr dirty="0"/>
          </a:p>
        </p:txBody>
      </p:sp>
      <p:sp>
        <p:nvSpPr>
          <p:cNvPr id="178" name="Shape 178"/>
          <p:cNvSpPr>
            <a:spLocks noGrp="1"/>
          </p:cNvSpPr>
          <p:nvPr>
            <p:ph type="subTitle" sz="quarter" idx="1"/>
          </p:nvPr>
        </p:nvSpPr>
        <p:spPr>
          <a:prstGeom prst="rect">
            <a:avLst/>
          </a:prstGeom>
        </p:spPr>
        <p:txBody>
          <a:bodyPr/>
          <a:lstStyle/>
          <a:p>
            <a:r>
              <a:rPr dirty="0" smtClean="0"/>
              <a:t>201</a:t>
            </a:r>
            <a:r>
              <a:rPr lang="en-US" dirty="0" smtClean="0"/>
              <a:t>9</a:t>
            </a:r>
            <a:r>
              <a:rPr dirty="0" smtClean="0"/>
              <a:t> </a:t>
            </a:r>
            <a:r>
              <a:rPr dirty="0"/>
              <a:t>Update</a:t>
            </a:r>
          </a:p>
        </p:txBody>
      </p:sp>
      <p:sp>
        <p:nvSpPr>
          <p:cNvPr id="179" name="Shape 179"/>
          <p:cNvSpPr/>
          <p:nvPr/>
        </p:nvSpPr>
        <p:spPr>
          <a:xfrm>
            <a:off x="3367217" y="4765581"/>
            <a:ext cx="2192454" cy="441463"/>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defRPr sz="2400" b="1">
                <a:latin typeface="Helvetica"/>
                <a:ea typeface="Helvetica"/>
                <a:cs typeface="Helvetica"/>
                <a:sym typeface="Helvetica"/>
              </a:defRPr>
            </a:pPr>
            <a:r>
              <a:rPr lang="en-US" dirty="0" smtClean="0"/>
              <a:t>AZ DHS BEMS</a:t>
            </a:r>
            <a:endParaRPr dirty="0"/>
          </a:p>
        </p:txBody>
      </p:sp>
      <p:pic>
        <p:nvPicPr>
          <p:cNvPr id="181" name="EMT-logo.png"/>
          <p:cNvPicPr>
            <a:picLocks noChangeAspect="1"/>
          </p:cNvPicPr>
          <p:nvPr/>
        </p:nvPicPr>
        <p:blipFill>
          <a:blip r:embed="rId3">
            <a:extLst/>
          </a:blip>
          <a:stretch>
            <a:fillRect/>
          </a:stretch>
        </p:blipFill>
        <p:spPr>
          <a:xfrm>
            <a:off x="7208244" y="5122831"/>
            <a:ext cx="1457123" cy="1457123"/>
          </a:xfrm>
          <a:prstGeom prst="rect">
            <a:avLst/>
          </a:prstGeom>
          <a:ln w="12700">
            <a:miter lim="400000"/>
          </a:ln>
        </p:spPr>
      </p:pic>
    </p:spTree>
    <p:extLst>
      <p:ext uri="{BB962C8B-B14F-4D97-AF65-F5344CB8AC3E}">
        <p14:creationId xmlns:p14="http://schemas.microsoft.com/office/powerpoint/2010/main" val="1069358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294" y="1898372"/>
            <a:ext cx="2679836" cy="1200329"/>
          </a:xfrm>
          <a:prstGeom prst="rect">
            <a:avLst/>
          </a:prstGeom>
          <a:noFill/>
        </p:spPr>
        <p:txBody>
          <a:bodyPr wrap="none" rtlCol="0">
            <a:spAutoFit/>
          </a:bodyPr>
          <a:lstStyle/>
          <a:p>
            <a:pPr algn="ctr"/>
            <a:r>
              <a:rPr lang="en-US" sz="3600" dirty="0" smtClean="0"/>
              <a:t>SMR Adult</a:t>
            </a:r>
          </a:p>
          <a:p>
            <a:pPr algn="ctr"/>
            <a:r>
              <a:rPr lang="en-US" sz="3600" dirty="0" smtClean="0"/>
              <a:t>Blunt Trauma</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22" y="0"/>
            <a:ext cx="5083886" cy="696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29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latin typeface="Arial" charset="0"/>
                <a:cs typeface="Arial" charset="0"/>
              </a:rPr>
              <a:t>Adults: </a:t>
            </a:r>
            <a:r>
              <a:rPr lang="en-US" sz="4600" b="1" u="sng" dirty="0">
                <a:latin typeface="Arial" charset="0"/>
                <a:cs typeface="Arial" charset="0"/>
              </a:rPr>
              <a:t>Low Risk </a:t>
            </a:r>
            <a:r>
              <a:rPr lang="en-US" sz="4600" dirty="0">
                <a:latin typeface="Arial" charset="0"/>
                <a:cs typeface="Arial" charset="0"/>
              </a:rPr>
              <a:t>Patients</a:t>
            </a:r>
            <a:endParaRPr lang="en-US" sz="4600" dirty="0"/>
          </a:p>
        </p:txBody>
      </p:sp>
      <p:sp>
        <p:nvSpPr>
          <p:cNvPr id="3" name="Text Placeholder 2"/>
          <p:cNvSpPr>
            <a:spLocks noGrp="1"/>
          </p:cNvSpPr>
          <p:nvPr>
            <p:ph type="body" idx="1"/>
          </p:nvPr>
        </p:nvSpPr>
        <p:spPr>
          <a:xfrm>
            <a:off x="457200" y="1600201"/>
            <a:ext cx="8229600" cy="4153688"/>
          </a:xfrm>
        </p:spPr>
        <p:txBody>
          <a:bodyPr>
            <a:normAutofit lnSpcReduction="10000"/>
          </a:bodyPr>
          <a:lstStyle/>
          <a:p>
            <a:pPr eaLnBrk="1" hangingPunct="1"/>
            <a:r>
              <a:rPr lang="en-US" dirty="0" smtClean="0">
                <a:latin typeface="Arial" charset="0"/>
                <a:cs typeface="Arial" charset="0"/>
              </a:rPr>
              <a:t>Minor rear-end collisions</a:t>
            </a:r>
            <a:endParaRPr lang="en-US" dirty="0">
              <a:latin typeface="Arial" charset="0"/>
              <a:cs typeface="Arial" charset="0"/>
            </a:endParaRPr>
          </a:p>
          <a:p>
            <a:pPr eaLnBrk="1" hangingPunct="1"/>
            <a:r>
              <a:rPr lang="en-US" dirty="0" smtClean="0">
                <a:latin typeface="Trebuchet MS" charset="0"/>
              </a:rPr>
              <a:t>Ambulatory on scene at any time</a:t>
            </a:r>
            <a:endParaRPr lang="en-US" sz="1400" dirty="0">
              <a:latin typeface="Trebuchet MS" charset="0"/>
            </a:endParaRPr>
          </a:p>
          <a:p>
            <a:pPr eaLnBrk="1" hangingPunct="1"/>
            <a:r>
              <a:rPr lang="en-US" dirty="0" smtClean="0">
                <a:latin typeface="Trebuchet MS" charset="0"/>
              </a:rPr>
              <a:t>No neck pain on scene</a:t>
            </a:r>
            <a:endParaRPr lang="en-US" sz="1400" dirty="0">
              <a:latin typeface="Trebuchet MS" charset="0"/>
            </a:endParaRPr>
          </a:p>
          <a:p>
            <a:pPr eaLnBrk="1" hangingPunct="1"/>
            <a:r>
              <a:rPr lang="en-US" dirty="0" smtClean="0">
                <a:latin typeface="Trebuchet MS" charset="0"/>
              </a:rPr>
              <a:t>No midline cervical spine tenderness or anatomic abnormality</a:t>
            </a:r>
          </a:p>
          <a:p>
            <a:pPr eaLnBrk="1" hangingPunct="1"/>
            <a:r>
              <a:rPr lang="en-US" dirty="0" smtClean="0">
                <a:solidFill>
                  <a:srgbClr val="FF0000"/>
                </a:solidFill>
                <a:latin typeface="Trebuchet MS" charset="0"/>
                <a:cs typeface="Arial" charset="0"/>
              </a:rPr>
              <a:t>MUST BE GCS = 15, reliable, no distracting injuries, no intoxication, no </a:t>
            </a:r>
            <a:r>
              <a:rPr lang="en-US" dirty="0" err="1" smtClean="0">
                <a:solidFill>
                  <a:srgbClr val="FF0000"/>
                </a:solidFill>
                <a:latin typeface="Trebuchet MS" charset="0"/>
                <a:cs typeface="Arial" charset="0"/>
              </a:rPr>
              <a:t>neuro</a:t>
            </a:r>
            <a:r>
              <a:rPr lang="en-US" dirty="0" smtClean="0">
                <a:solidFill>
                  <a:srgbClr val="FF0000"/>
                </a:solidFill>
                <a:latin typeface="Trebuchet MS" charset="0"/>
                <a:cs typeface="Arial" charset="0"/>
              </a:rPr>
              <a:t> complaints or findings***</a:t>
            </a:r>
            <a:endParaRPr lang="en-US" dirty="0">
              <a:solidFill>
                <a:srgbClr val="FF0000"/>
              </a:solidFill>
              <a:latin typeface="Arial" charset="0"/>
              <a:cs typeface="Arial" charset="0"/>
            </a:endParaRPr>
          </a:p>
        </p:txBody>
      </p:sp>
    </p:spTree>
    <p:extLst>
      <p:ext uri="{BB962C8B-B14F-4D97-AF65-F5344CB8AC3E}">
        <p14:creationId xmlns:p14="http://schemas.microsoft.com/office/powerpoint/2010/main" val="390994568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latin typeface="Trebuchet MS" charset="0"/>
              </a:rPr>
              <a:t>Adult </a:t>
            </a:r>
            <a:r>
              <a:rPr lang="en-US" sz="4600" b="1" u="sng" dirty="0">
                <a:latin typeface="Trebuchet MS" charset="0"/>
              </a:rPr>
              <a:t>Low Risk </a:t>
            </a:r>
            <a:r>
              <a:rPr lang="en-US" sz="4600" dirty="0">
                <a:latin typeface="Trebuchet MS" charset="0"/>
              </a:rPr>
              <a:t>Patients</a:t>
            </a:r>
            <a:endParaRPr lang="en-US" sz="4600" dirty="0"/>
          </a:p>
        </p:txBody>
      </p:sp>
      <p:sp>
        <p:nvSpPr>
          <p:cNvPr id="3" name="Text Placeholder 2"/>
          <p:cNvSpPr>
            <a:spLocks noGrp="1"/>
          </p:cNvSpPr>
          <p:nvPr>
            <p:ph type="body" idx="1"/>
          </p:nvPr>
        </p:nvSpPr>
        <p:spPr/>
        <p:txBody>
          <a:bodyPr/>
          <a:lstStyle/>
          <a:p>
            <a:pPr marL="0" lvl="1" indent="0" algn="ctr">
              <a:buNone/>
              <a:defRPr/>
            </a:pPr>
            <a:r>
              <a:rPr lang="en-US" dirty="0">
                <a:latin typeface="Arial" charset="0"/>
                <a:ea typeface="Arial" charset="0"/>
                <a:cs typeface="Arial" charset="0"/>
              </a:rPr>
              <a:t>Ages15-65</a:t>
            </a:r>
          </a:p>
          <a:p>
            <a:pPr>
              <a:buFont typeface="Wingdings 2" pitchFamily="18" charset="2"/>
              <a:buChar char=""/>
              <a:defRPr/>
            </a:pPr>
            <a:endParaRPr lang="en-US" dirty="0">
              <a:latin typeface="Arial" charset="0"/>
              <a:ea typeface="Arial" charset="0"/>
              <a:cs typeface="Arial" charset="0"/>
            </a:endParaRPr>
          </a:p>
          <a:p>
            <a:pPr marL="0" indent="0" algn="ctr">
              <a:buNone/>
              <a:defRPr/>
            </a:pPr>
            <a:r>
              <a:rPr lang="en-US" dirty="0">
                <a:latin typeface="Arial" charset="0"/>
                <a:ea typeface="Arial" charset="0"/>
                <a:cs typeface="Arial" charset="0"/>
              </a:rPr>
              <a:t>***These patients do not need a collar or backboard***</a:t>
            </a:r>
            <a:endParaRPr lang="en-US" dirty="0"/>
          </a:p>
          <a:p>
            <a:endParaRPr lang="en-US" dirty="0"/>
          </a:p>
        </p:txBody>
      </p:sp>
    </p:spTree>
    <p:extLst>
      <p:ext uri="{BB962C8B-B14F-4D97-AF65-F5344CB8AC3E}">
        <p14:creationId xmlns:p14="http://schemas.microsoft.com/office/powerpoint/2010/main" val="28058230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Screen Shot 2014-01-03 at 14.23.18.png"/>
          <p:cNvPicPr>
            <a:picLocks noChangeAspect="1"/>
          </p:cNvPicPr>
          <p:nvPr/>
        </p:nvPicPr>
        <p:blipFill>
          <a:blip r:embed="rId3">
            <a:extLst/>
          </a:blip>
          <a:stretch>
            <a:fillRect/>
          </a:stretch>
        </p:blipFill>
        <p:spPr>
          <a:xfrm>
            <a:off x="3768373" y="132682"/>
            <a:ext cx="5152064" cy="6858001"/>
          </a:xfrm>
          <a:prstGeom prst="rect">
            <a:avLst/>
          </a:prstGeom>
          <a:ln w="28575" cmpd="sng">
            <a:solidFill>
              <a:schemeClr val="tx1"/>
            </a:solidFill>
            <a:miter lim="400000"/>
          </a:ln>
        </p:spPr>
      </p:pic>
      <p:sp>
        <p:nvSpPr>
          <p:cNvPr id="249" name="Shape 249"/>
          <p:cNvSpPr/>
          <p:nvPr/>
        </p:nvSpPr>
        <p:spPr>
          <a:xfrm>
            <a:off x="3768374" y="2632491"/>
            <a:ext cx="3103252" cy="1802537"/>
          </a:xfrm>
          <a:prstGeom prst="rect">
            <a:avLst/>
          </a:prstGeom>
          <a:ln w="57150" cmpd="sng">
            <a:solidFill>
              <a:srgbClr val="FF2600"/>
            </a:solidFill>
            <a:miter lim="400000"/>
          </a:ln>
          <a:effectLst/>
        </p:spPr>
        <p:txBody>
          <a:bodyPr lIns="35717" tIns="35717" rIns="35717" bIns="35717" anchor="ctr"/>
          <a:lstStyle/>
          <a:p>
            <a:pPr>
              <a:defRPr sz="2400">
                <a:effectLst>
                  <a:outerShdw blurRad="25400" dist="23998" dir="2700000" rotWithShape="0">
                    <a:srgbClr val="000000">
                      <a:alpha val="31034"/>
                    </a:srgbClr>
                  </a:outerShdw>
                </a:effectLst>
              </a:defRPr>
            </a:pPr>
            <a:endParaRPr>
              <a:ln w="28575" cmpd="sng">
                <a:solidFill>
                  <a:schemeClr val="tx1"/>
                </a:solidFill>
              </a:ln>
            </a:endParaRPr>
          </a:p>
        </p:txBody>
      </p:sp>
    </p:spTree>
    <p:extLst>
      <p:ext uri="{BB962C8B-B14F-4D97-AF65-F5344CB8AC3E}">
        <p14:creationId xmlns:p14="http://schemas.microsoft.com/office/powerpoint/2010/main" val="181771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2428" y="3244333"/>
            <a:ext cx="4949710" cy="923330"/>
          </a:xfrm>
          <a:prstGeom prst="rect">
            <a:avLst/>
          </a:prstGeom>
        </p:spPr>
        <p:txBody>
          <a:bodyPr wrap="square">
            <a:spAutoFit/>
          </a:bodyPr>
          <a:lstStyle/>
          <a:p>
            <a:r>
              <a:rPr lang="en-US" dirty="0"/>
              <a:t>** add slide for </a:t>
            </a:r>
            <a:r>
              <a:rPr lang="en-US" dirty="0" smtClean="0"/>
              <a:t>reminder decreasing </a:t>
            </a:r>
            <a:r>
              <a:rPr lang="en-US" dirty="0"/>
              <a:t>movement </a:t>
            </a:r>
            <a:r>
              <a:rPr lang="en-US" dirty="0" err="1" smtClean="0"/>
              <a:t>verbage</a:t>
            </a:r>
            <a:r>
              <a:rPr lang="en-US" dirty="0" smtClean="0"/>
              <a:t>/increase </a:t>
            </a:r>
            <a:r>
              <a:rPr lang="en-US" dirty="0" err="1" smtClean="0"/>
              <a:t>pt</a:t>
            </a:r>
            <a:r>
              <a:rPr lang="en-US" dirty="0" smtClean="0"/>
              <a:t> safety.  If refusal, please document.</a:t>
            </a:r>
            <a:endParaRPr lang="en-US" dirty="0"/>
          </a:p>
        </p:txBody>
      </p:sp>
    </p:spTree>
    <p:extLst>
      <p:ext uri="{BB962C8B-B14F-4D97-AF65-F5344CB8AC3E}">
        <p14:creationId xmlns:p14="http://schemas.microsoft.com/office/powerpoint/2010/main" val="175901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latin typeface="Arial" charset="0"/>
                <a:cs typeface="Arial" charset="0"/>
              </a:rPr>
              <a:t>Adult </a:t>
            </a:r>
            <a:r>
              <a:rPr lang="en-US" b="1" dirty="0" smtClean="0">
                <a:solidFill>
                  <a:srgbClr val="FF0000"/>
                </a:solidFill>
                <a:latin typeface="Arial" charset="0"/>
                <a:cs typeface="Arial" charset="0"/>
              </a:rPr>
              <a:t>High </a:t>
            </a:r>
            <a:r>
              <a:rPr lang="en-US" b="1" dirty="0">
                <a:solidFill>
                  <a:srgbClr val="FF0000"/>
                </a:solidFill>
                <a:latin typeface="Arial" charset="0"/>
                <a:cs typeface="Arial" charset="0"/>
              </a:rPr>
              <a:t>Risk </a:t>
            </a:r>
            <a:r>
              <a:rPr lang="en-US" dirty="0">
                <a:latin typeface="Arial" charset="0"/>
                <a:cs typeface="Arial" charset="0"/>
              </a:rPr>
              <a:t>Patients</a:t>
            </a:r>
            <a:endParaRPr lang="en-US" dirty="0"/>
          </a:p>
        </p:txBody>
      </p:sp>
      <p:sp>
        <p:nvSpPr>
          <p:cNvPr id="3" name="Text Placeholder 2"/>
          <p:cNvSpPr>
            <a:spLocks noGrp="1"/>
          </p:cNvSpPr>
          <p:nvPr>
            <p:ph type="body" idx="1"/>
          </p:nvPr>
        </p:nvSpPr>
        <p:spPr>
          <a:xfrm>
            <a:off x="457200" y="2102496"/>
            <a:ext cx="8229600" cy="2892033"/>
          </a:xfrm>
        </p:spPr>
        <p:txBody>
          <a:bodyPr>
            <a:normAutofit/>
          </a:bodyPr>
          <a:lstStyle/>
          <a:p>
            <a:pPr>
              <a:buFont typeface="Wingdings 2" pitchFamily="18" charset="2"/>
              <a:buChar char=""/>
              <a:defRPr/>
            </a:pPr>
            <a:r>
              <a:rPr lang="en-US" b="1" u="sng" dirty="0" smtClean="0">
                <a:solidFill>
                  <a:srgbClr val="FF0000"/>
                </a:solidFill>
                <a:latin typeface="Arial" charset="0"/>
                <a:cs typeface="Arial" charset="0"/>
              </a:rPr>
              <a:t>Age &gt; 65!!!</a:t>
            </a:r>
          </a:p>
          <a:p>
            <a:pPr marL="0" indent="0">
              <a:buNone/>
              <a:defRPr/>
            </a:pPr>
            <a:endParaRPr lang="en-US" b="1" u="sng" dirty="0" smtClean="0">
              <a:solidFill>
                <a:srgbClr val="FF0000"/>
              </a:solidFill>
              <a:latin typeface="Arial" charset="0"/>
              <a:cs typeface="Arial" charset="0"/>
            </a:endParaRPr>
          </a:p>
          <a:p>
            <a:pPr>
              <a:buFont typeface="Wingdings 2" pitchFamily="18" charset="2"/>
              <a:buChar char=""/>
              <a:defRPr/>
            </a:pPr>
            <a:r>
              <a:rPr lang="en-US" dirty="0" smtClean="0">
                <a:latin typeface="Arial" charset="0"/>
                <a:cs typeface="Arial" charset="0"/>
              </a:rPr>
              <a:t>Positive exam or complaint (deformity, midline pain, numbness, tingling or weakness)</a:t>
            </a:r>
          </a:p>
        </p:txBody>
      </p:sp>
    </p:spTree>
    <p:extLst>
      <p:ext uri="{BB962C8B-B14F-4D97-AF65-F5344CB8AC3E}">
        <p14:creationId xmlns:p14="http://schemas.microsoft.com/office/powerpoint/2010/main" val="417120891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cs typeface="Arial" charset="0"/>
              </a:rPr>
              <a:t>Adult </a:t>
            </a:r>
            <a:r>
              <a:rPr lang="en-US" b="1" dirty="0">
                <a:solidFill>
                  <a:srgbClr val="FF0000"/>
                </a:solidFill>
                <a:latin typeface="Arial" charset="0"/>
                <a:cs typeface="Arial" charset="0"/>
              </a:rPr>
              <a:t>High Risk </a:t>
            </a:r>
            <a:r>
              <a:rPr lang="en-US" dirty="0">
                <a:latin typeface="Arial" charset="0"/>
                <a:cs typeface="Arial" charset="0"/>
              </a:rPr>
              <a:t>Patients</a:t>
            </a:r>
            <a:endParaRPr lang="en-US" dirty="0"/>
          </a:p>
        </p:txBody>
      </p:sp>
      <p:sp>
        <p:nvSpPr>
          <p:cNvPr id="3" name="Text Placeholder 2"/>
          <p:cNvSpPr>
            <a:spLocks noGrp="1"/>
          </p:cNvSpPr>
          <p:nvPr>
            <p:ph type="body" idx="1"/>
          </p:nvPr>
        </p:nvSpPr>
        <p:spPr/>
        <p:txBody>
          <a:bodyPr>
            <a:normAutofit fontScale="92500" lnSpcReduction="10000"/>
          </a:bodyPr>
          <a:lstStyle/>
          <a:p>
            <a:pPr>
              <a:buFont typeface="Wingdings 2" pitchFamily="18" charset="2"/>
              <a:buChar char=""/>
              <a:defRPr/>
            </a:pPr>
            <a:r>
              <a:rPr lang="en-US" dirty="0"/>
              <a:t>Step 3 from the trauma triage criteria (ACS criteria)</a:t>
            </a:r>
          </a:p>
          <a:p>
            <a:pPr lvl="1">
              <a:buFont typeface="Wingdings 2" pitchFamily="18" charset="2"/>
              <a:buChar char=""/>
              <a:defRPr/>
            </a:pPr>
            <a:r>
              <a:rPr lang="en-US" b="1" dirty="0"/>
              <a:t>Adult fall &gt; 20 feet (One story is equal 10 feet)</a:t>
            </a:r>
            <a:endParaRPr lang="en-US" sz="1000" dirty="0"/>
          </a:p>
          <a:p>
            <a:pPr lvl="1">
              <a:buFont typeface="Wingdings 2" pitchFamily="18" charset="2"/>
              <a:buChar char=""/>
              <a:defRPr/>
            </a:pPr>
            <a:r>
              <a:rPr lang="en-US" dirty="0"/>
              <a:t>Ejection from automobile</a:t>
            </a:r>
            <a:endParaRPr lang="en-US" sz="1000" dirty="0"/>
          </a:p>
          <a:p>
            <a:pPr lvl="1">
              <a:buFont typeface="Wingdings 2" pitchFamily="18" charset="2"/>
              <a:buChar char=""/>
              <a:defRPr/>
            </a:pPr>
            <a:r>
              <a:rPr lang="en-US" dirty="0"/>
              <a:t>Death in the same passenger compartment </a:t>
            </a:r>
            <a:endParaRPr lang="en-US" sz="1000" dirty="0"/>
          </a:p>
          <a:p>
            <a:pPr lvl="1">
              <a:buFont typeface="Wingdings 2" pitchFamily="18" charset="2"/>
              <a:buChar char=""/>
              <a:defRPr/>
            </a:pPr>
            <a:r>
              <a:rPr lang="en-US" dirty="0"/>
              <a:t>Vehicle intrusion &gt; 12 inches, occupant site.  &gt; 18 inches, any site</a:t>
            </a:r>
            <a:endParaRPr lang="en-US" sz="1000" dirty="0"/>
          </a:p>
          <a:p>
            <a:pPr lvl="1">
              <a:buFont typeface="Wingdings 2" pitchFamily="18" charset="2"/>
              <a:buChar char=""/>
              <a:defRPr/>
            </a:pPr>
            <a:r>
              <a:rPr lang="en-US" dirty="0"/>
              <a:t>Motorcycle crash &gt; 20mph</a:t>
            </a:r>
            <a:endParaRPr lang="en-US" sz="1000" dirty="0"/>
          </a:p>
          <a:p>
            <a:pPr lvl="1">
              <a:buFont typeface="Wingdings 2" pitchFamily="18" charset="2"/>
              <a:buChar char=""/>
              <a:defRPr/>
            </a:pPr>
            <a:r>
              <a:rPr lang="en-US" dirty="0"/>
              <a:t>Auto vs. Pedestrian/Bicyclist (Thrown, run over, or with significant impact</a:t>
            </a:r>
            <a:r>
              <a:rPr lang="en-US" dirty="0" smtClean="0"/>
              <a:t>)</a:t>
            </a:r>
            <a:endParaRPr lang="en-US" sz="1000" dirty="0"/>
          </a:p>
        </p:txBody>
      </p:sp>
    </p:spTree>
    <p:extLst>
      <p:ext uri="{BB962C8B-B14F-4D97-AF65-F5344CB8AC3E}">
        <p14:creationId xmlns:p14="http://schemas.microsoft.com/office/powerpoint/2010/main" val="18539415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cs typeface="Arial" charset="0"/>
              </a:rPr>
              <a:t>Adult </a:t>
            </a:r>
            <a:r>
              <a:rPr lang="en-US" b="1" dirty="0">
                <a:solidFill>
                  <a:srgbClr val="FF0000"/>
                </a:solidFill>
                <a:latin typeface="Arial" charset="0"/>
                <a:cs typeface="Arial" charset="0"/>
              </a:rPr>
              <a:t>High Risk </a:t>
            </a:r>
            <a:r>
              <a:rPr lang="en-US" dirty="0">
                <a:latin typeface="Arial" charset="0"/>
                <a:cs typeface="Arial" charset="0"/>
              </a:rPr>
              <a:t>Patients</a:t>
            </a:r>
            <a:endParaRPr lang="en-US" dirty="0"/>
          </a:p>
        </p:txBody>
      </p:sp>
      <p:sp>
        <p:nvSpPr>
          <p:cNvPr id="3" name="Text Placeholder 2"/>
          <p:cNvSpPr>
            <a:spLocks noGrp="1"/>
          </p:cNvSpPr>
          <p:nvPr>
            <p:ph type="body" idx="1"/>
          </p:nvPr>
        </p:nvSpPr>
        <p:spPr/>
        <p:txBody>
          <a:bodyPr/>
          <a:lstStyle/>
          <a:p>
            <a:pPr>
              <a:buFont typeface="Wingdings 2" pitchFamily="18" charset="2"/>
              <a:buChar char=""/>
              <a:defRPr/>
            </a:pPr>
            <a:r>
              <a:rPr lang="en-US" dirty="0"/>
              <a:t>Diving injuries or </a:t>
            </a:r>
            <a:r>
              <a:rPr lang="en-US" dirty="0" smtClean="0"/>
              <a:t>axial </a:t>
            </a:r>
            <a:r>
              <a:rPr lang="en-US" dirty="0"/>
              <a:t>loading</a:t>
            </a:r>
          </a:p>
          <a:p>
            <a:pPr>
              <a:buFont typeface="Wingdings 2" pitchFamily="18" charset="2"/>
              <a:buChar char=""/>
              <a:defRPr/>
            </a:pPr>
            <a:r>
              <a:rPr lang="en-US" dirty="0"/>
              <a:t>Sudden acceleration/deceleration</a:t>
            </a:r>
          </a:p>
          <a:p>
            <a:pPr>
              <a:buFont typeface="Wingdings 2" pitchFamily="18" charset="2"/>
              <a:buChar char=""/>
              <a:defRPr/>
            </a:pPr>
            <a:r>
              <a:rPr lang="en-US" dirty="0"/>
              <a:t>Bending forces to the neck and torso</a:t>
            </a:r>
          </a:p>
          <a:p>
            <a:pPr>
              <a:buFont typeface="Wingdings 2" pitchFamily="18" charset="2"/>
              <a:buChar char=""/>
              <a:defRPr/>
            </a:pPr>
            <a:r>
              <a:rPr lang="en-US" dirty="0"/>
              <a:t>Violent impact</a:t>
            </a:r>
            <a:r>
              <a:rPr lang="en-US" strike="sngStrike" dirty="0"/>
              <a:t>s</a:t>
            </a:r>
            <a:r>
              <a:rPr lang="en-US" dirty="0"/>
              <a:t> to the head, neck, torso or pelvis (excludes isolated penetrating trauma)</a:t>
            </a:r>
          </a:p>
          <a:p>
            <a:pPr>
              <a:buFont typeface="Wingdings 2" pitchFamily="18" charset="2"/>
              <a:buChar char=""/>
              <a:defRPr/>
            </a:pPr>
            <a:r>
              <a:rPr lang="en-US" dirty="0"/>
              <a:t>Presence of numbness or </a:t>
            </a:r>
            <a:r>
              <a:rPr lang="en-US" dirty="0" smtClean="0"/>
              <a:t>parasthesias</a:t>
            </a:r>
            <a:endParaRPr lang="en-US" dirty="0"/>
          </a:p>
        </p:txBody>
      </p:sp>
    </p:spTree>
    <p:extLst>
      <p:ext uri="{BB962C8B-B14F-4D97-AF65-F5344CB8AC3E}">
        <p14:creationId xmlns:p14="http://schemas.microsoft.com/office/powerpoint/2010/main" val="83161208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a:t>
            </a:r>
            <a:r>
              <a:rPr lang="en-US" b="1" dirty="0" smtClean="0">
                <a:solidFill>
                  <a:srgbClr val="FF0000"/>
                </a:solidFill>
              </a:rPr>
              <a:t>High Risk </a:t>
            </a:r>
            <a:r>
              <a:rPr lang="en-US" dirty="0" smtClean="0"/>
              <a:t>Patients</a:t>
            </a:r>
            <a:endParaRPr lang="en-US" dirty="0"/>
          </a:p>
        </p:txBody>
      </p:sp>
      <p:sp>
        <p:nvSpPr>
          <p:cNvPr id="3" name="Content Placeholder 2"/>
          <p:cNvSpPr>
            <a:spLocks noGrp="1"/>
          </p:cNvSpPr>
          <p:nvPr>
            <p:ph idx="1"/>
          </p:nvPr>
        </p:nvSpPr>
        <p:spPr/>
        <p:txBody>
          <a:bodyPr/>
          <a:lstStyle/>
          <a:p>
            <a:pPr marL="0" indent="0" algn="ctr">
              <a:buNone/>
            </a:pPr>
            <a:r>
              <a:rPr lang="en-US" dirty="0" smtClean="0">
                <a:solidFill>
                  <a:srgbClr val="FF0000"/>
                </a:solidFill>
              </a:rPr>
              <a:t>***You should STRONGLY CONSIDER SMR packaging these patients***</a:t>
            </a:r>
          </a:p>
          <a:p>
            <a:pPr marL="0" indent="0" algn="ctr">
              <a:buNone/>
            </a:pPr>
            <a:endParaRPr lang="en-US" dirty="0"/>
          </a:p>
          <a:p>
            <a:pPr marL="0" indent="0" algn="ctr">
              <a:buNone/>
            </a:pPr>
            <a:r>
              <a:rPr lang="en-US" dirty="0" smtClean="0"/>
              <a:t>As in, “default to a collar/supine </a:t>
            </a:r>
            <a:r>
              <a:rPr lang="en-US" i="1" dirty="0"/>
              <a:t>at </a:t>
            </a:r>
            <a:r>
              <a:rPr lang="en-US" i="1" dirty="0" smtClean="0"/>
              <a:t>a minimum,</a:t>
            </a:r>
            <a:r>
              <a:rPr lang="en-US" dirty="0" smtClean="0"/>
              <a:t> until patient condition obviously deteriorates because of it.”  If patient does not tolerate this, document on </a:t>
            </a:r>
            <a:r>
              <a:rPr lang="en-US" dirty="0" err="1" smtClean="0"/>
              <a:t>ePCR</a:t>
            </a:r>
            <a:r>
              <a:rPr lang="en-US" dirty="0" smtClean="0"/>
              <a:t>.</a:t>
            </a:r>
            <a:endParaRPr lang="en-US" dirty="0"/>
          </a:p>
        </p:txBody>
      </p:sp>
    </p:spTree>
    <p:extLst>
      <p:ext uri="{BB962C8B-B14F-4D97-AF65-F5344CB8AC3E}">
        <p14:creationId xmlns:p14="http://schemas.microsoft.com/office/powerpoint/2010/main" val="139392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t>Adult High Risk Patients</a:t>
            </a:r>
          </a:p>
        </p:txBody>
      </p:sp>
      <p:sp>
        <p:nvSpPr>
          <p:cNvPr id="3" name="Text Placeholder 2"/>
          <p:cNvSpPr>
            <a:spLocks noGrp="1"/>
          </p:cNvSpPr>
          <p:nvPr>
            <p:ph type="body" idx="1"/>
          </p:nvPr>
        </p:nvSpPr>
        <p:spPr/>
        <p:txBody>
          <a:bodyPr/>
          <a:lstStyle/>
          <a:p>
            <a:r>
              <a:rPr lang="en-US" dirty="0"/>
              <a:t>If a patient meets high risk mechanism criteria, </a:t>
            </a:r>
            <a:r>
              <a:rPr lang="en-US" dirty="0">
                <a:solidFill>
                  <a:srgbClr val="FF0000"/>
                </a:solidFill>
              </a:rPr>
              <a:t>strongly consider SMR</a:t>
            </a:r>
          </a:p>
          <a:p>
            <a:pPr lvl="1"/>
            <a:r>
              <a:rPr lang="en-US" dirty="0"/>
              <a:t>Cervical collar and </a:t>
            </a:r>
            <a:r>
              <a:rPr lang="en-US" dirty="0" smtClean="0"/>
              <a:t>supine position on gurney, scoop </a:t>
            </a:r>
            <a:r>
              <a:rPr lang="en-US" dirty="0"/>
              <a:t>stretcher, </a:t>
            </a:r>
            <a:r>
              <a:rPr lang="en-US" dirty="0" smtClean="0"/>
              <a:t>vacuum mattress, or backboard</a:t>
            </a:r>
            <a:endParaRPr lang="en-US" dirty="0"/>
          </a:p>
          <a:p>
            <a:pPr lvl="0">
              <a:spcBef>
                <a:spcPts val="0"/>
              </a:spcBef>
              <a:tabLst>
                <a:tab pos="457200" algn="l"/>
              </a:tabLst>
            </a:pPr>
            <a:r>
              <a:rPr lang="en-US" dirty="0">
                <a:highlight>
                  <a:srgbClr val="FFFF00"/>
                </a:highlight>
                <a:latin typeface="Times New Roman"/>
                <a:ea typeface="Calibri"/>
                <a:cs typeface="Times New Roman"/>
              </a:rPr>
              <a:t>If patient is unable to tolerate a collar, supine position, or backboard this MUST be clearly documented in the </a:t>
            </a:r>
            <a:r>
              <a:rPr lang="en-US" dirty="0" err="1" smtClean="0">
                <a:highlight>
                  <a:srgbClr val="FFFF00"/>
                </a:highlight>
                <a:latin typeface="Times New Roman"/>
                <a:ea typeface="Calibri"/>
                <a:cs typeface="Times New Roman"/>
              </a:rPr>
              <a:t>ePCR</a:t>
            </a:r>
            <a:endParaRPr lang="en-US" dirty="0" smtClean="0">
              <a:highlight>
                <a:srgbClr val="FFFF00"/>
              </a:highlight>
              <a:latin typeface="Times New Roman"/>
              <a:ea typeface="Calibri"/>
              <a:cs typeface="Times New Roman"/>
            </a:endParaRPr>
          </a:p>
          <a:p>
            <a:pPr lvl="0">
              <a:spcBef>
                <a:spcPts val="0"/>
              </a:spcBef>
              <a:tabLst>
                <a:tab pos="457200" algn="l"/>
              </a:tabLst>
            </a:pPr>
            <a:r>
              <a:rPr lang="en-US" dirty="0" smtClean="0"/>
              <a:t>If needed, hold manual c-spine instead of forcing a collar onto patient</a:t>
            </a:r>
            <a:endParaRPr lang="en-US" dirty="0">
              <a:effectLst/>
              <a:latin typeface="Times New Roman"/>
              <a:ea typeface="Calibri"/>
              <a:cs typeface="Times New Roman"/>
            </a:endParaRPr>
          </a:p>
        </p:txBody>
      </p:sp>
    </p:spTree>
    <p:extLst>
      <p:ext uri="{BB962C8B-B14F-4D97-AF65-F5344CB8AC3E}">
        <p14:creationId xmlns:p14="http://schemas.microsoft.com/office/powerpoint/2010/main" val="18735258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Why are we doing a refresher?</a:t>
            </a:r>
            <a:endParaRPr lang="en-US" dirty="0"/>
          </a:p>
        </p:txBody>
      </p:sp>
      <p:sp>
        <p:nvSpPr>
          <p:cNvPr id="6" name="Text Placeholder 5"/>
          <p:cNvSpPr>
            <a:spLocks noGrp="1"/>
          </p:cNvSpPr>
          <p:nvPr>
            <p:ph type="body" idx="1"/>
          </p:nvPr>
        </p:nvSpPr>
        <p:spPr/>
        <p:txBody>
          <a:bodyPr>
            <a:normAutofit/>
          </a:bodyPr>
          <a:lstStyle/>
          <a:p>
            <a:r>
              <a:rPr lang="en-US" dirty="0" smtClean="0"/>
              <a:t>Overall, we have had excellent success with the roll-out of SMR across Arizona</a:t>
            </a:r>
          </a:p>
          <a:p>
            <a:r>
              <a:rPr lang="en-US" dirty="0" smtClean="0"/>
              <a:t>The incidence of spinal cord injury has NOT increased since the roll-out of SMR</a:t>
            </a:r>
          </a:p>
          <a:p>
            <a:r>
              <a:rPr lang="en-US" dirty="0" smtClean="0"/>
              <a:t>However, there have been cases of missed cervical spine injuries</a:t>
            </a:r>
          </a:p>
          <a:p>
            <a:pPr lvl="1"/>
            <a:r>
              <a:rPr lang="en-US" b="1" dirty="0" smtClean="0"/>
              <a:t>All of these cases have been due to protocol non-compliance***</a:t>
            </a:r>
            <a:endParaRPr lang="en-US" b="1" dirty="0"/>
          </a:p>
        </p:txBody>
      </p:sp>
    </p:spTree>
    <p:extLst>
      <p:ext uri="{BB962C8B-B14F-4D97-AF65-F5344CB8AC3E}">
        <p14:creationId xmlns:p14="http://schemas.microsoft.com/office/powerpoint/2010/main" val="12882494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b="1" u="sng" dirty="0">
                <a:solidFill>
                  <a:srgbClr val="FF0000"/>
                </a:solidFill>
                <a:latin typeface="Arial" charset="0"/>
                <a:cs typeface="Arial" charset="0"/>
              </a:rPr>
              <a:t>Unreliable</a:t>
            </a:r>
            <a:r>
              <a:rPr lang="en-US" sz="4600" dirty="0">
                <a:solidFill>
                  <a:srgbClr val="FF0000"/>
                </a:solidFill>
                <a:latin typeface="Arial" charset="0"/>
                <a:cs typeface="Arial" charset="0"/>
              </a:rPr>
              <a:t> </a:t>
            </a:r>
            <a:r>
              <a:rPr lang="en-US" sz="4600" dirty="0">
                <a:latin typeface="Arial" charset="0"/>
                <a:cs typeface="Arial" charset="0"/>
              </a:rPr>
              <a:t>Patients</a:t>
            </a:r>
            <a:endParaRPr lang="en-US" sz="4600" dirty="0"/>
          </a:p>
        </p:txBody>
      </p:sp>
      <p:sp>
        <p:nvSpPr>
          <p:cNvPr id="3" name="Text Placeholder 2"/>
          <p:cNvSpPr>
            <a:spLocks noGrp="1"/>
          </p:cNvSpPr>
          <p:nvPr>
            <p:ph type="body" idx="1"/>
          </p:nvPr>
        </p:nvSpPr>
        <p:spPr>
          <a:xfrm>
            <a:off x="457200" y="1600200"/>
            <a:ext cx="8229600" cy="4115201"/>
          </a:xfrm>
        </p:spPr>
        <p:txBody>
          <a:bodyPr>
            <a:normAutofit fontScale="85000" lnSpcReduction="10000"/>
          </a:bodyPr>
          <a:lstStyle/>
          <a:p>
            <a:pPr eaLnBrk="1" hangingPunct="1"/>
            <a:r>
              <a:rPr lang="en-US" u="sng" dirty="0">
                <a:latin typeface="Arial" charset="0"/>
                <a:cs typeface="Arial" charset="0"/>
              </a:rPr>
              <a:t>Uncooperative</a:t>
            </a:r>
          </a:p>
          <a:p>
            <a:pPr eaLnBrk="1" hangingPunct="1"/>
            <a:r>
              <a:rPr lang="en-US" dirty="0">
                <a:latin typeface="Arial" charset="0"/>
                <a:cs typeface="Arial" charset="0"/>
              </a:rPr>
              <a:t>Evidence of drug or alcohol intoxication </a:t>
            </a:r>
            <a:r>
              <a:rPr lang="en-US" u="sng" dirty="0">
                <a:latin typeface="Arial" charset="0"/>
                <a:cs typeface="Arial" charset="0"/>
              </a:rPr>
              <a:t>and/or </a:t>
            </a:r>
            <a:r>
              <a:rPr lang="en-US" u="sng" dirty="0" smtClean="0">
                <a:latin typeface="Arial" charset="0"/>
                <a:cs typeface="Arial" charset="0"/>
              </a:rPr>
              <a:t>use</a:t>
            </a:r>
          </a:p>
          <a:p>
            <a:pPr lvl="1"/>
            <a:r>
              <a:rPr lang="en-US" dirty="0" smtClean="0">
                <a:latin typeface="Arial" charset="0"/>
                <a:cs typeface="Arial" charset="0"/>
              </a:rPr>
              <a:t>Do they have decision making capacity???</a:t>
            </a:r>
            <a:endParaRPr lang="en-US" dirty="0">
              <a:latin typeface="Arial" charset="0"/>
              <a:cs typeface="Arial" charset="0"/>
            </a:endParaRPr>
          </a:p>
          <a:p>
            <a:pPr eaLnBrk="1" hangingPunct="1"/>
            <a:r>
              <a:rPr lang="en-US" u="sng" dirty="0">
                <a:latin typeface="Arial" charset="0"/>
                <a:cs typeface="Arial" charset="0"/>
              </a:rPr>
              <a:t>Painful</a:t>
            </a:r>
            <a:r>
              <a:rPr lang="en-US" dirty="0">
                <a:latin typeface="Arial" charset="0"/>
                <a:cs typeface="Arial" charset="0"/>
              </a:rPr>
              <a:t> or distracting injuries</a:t>
            </a:r>
          </a:p>
          <a:p>
            <a:pPr eaLnBrk="1" hangingPunct="1"/>
            <a:r>
              <a:rPr lang="en-US" dirty="0">
                <a:latin typeface="Arial" charset="0"/>
                <a:cs typeface="Arial" charset="0"/>
              </a:rPr>
              <a:t>Language barrier or inability to communicate</a:t>
            </a:r>
          </a:p>
          <a:p>
            <a:pPr lvl="1"/>
            <a:r>
              <a:rPr lang="en-US" dirty="0">
                <a:latin typeface="Arial" charset="0"/>
                <a:cs typeface="Arial" charset="0"/>
              </a:rPr>
              <a:t>Dementia, developmental </a:t>
            </a:r>
            <a:r>
              <a:rPr lang="en-US" dirty="0" smtClean="0">
                <a:latin typeface="Arial" charset="0"/>
                <a:cs typeface="Arial" charset="0"/>
              </a:rPr>
              <a:t>delay</a:t>
            </a:r>
            <a:endParaRPr lang="en-US" dirty="0">
              <a:latin typeface="Arial" charset="0"/>
              <a:cs typeface="Arial" charset="0"/>
            </a:endParaRPr>
          </a:p>
          <a:p>
            <a:pPr algn="ctr">
              <a:buNone/>
            </a:pPr>
            <a:r>
              <a:rPr lang="en-US" dirty="0">
                <a:solidFill>
                  <a:srgbClr val="FF0000"/>
                </a:solidFill>
                <a:latin typeface="Arial" charset="0"/>
                <a:cs typeface="Arial" charset="0"/>
              </a:rPr>
              <a:t>*</a:t>
            </a:r>
            <a:r>
              <a:rPr lang="en-US" dirty="0" smtClean="0">
                <a:solidFill>
                  <a:srgbClr val="FF0000"/>
                </a:solidFill>
                <a:latin typeface="Arial" charset="0"/>
                <a:cs typeface="Arial" charset="0"/>
              </a:rPr>
              <a:t>*All of these </a:t>
            </a:r>
            <a:r>
              <a:rPr lang="en-US">
                <a:solidFill>
                  <a:srgbClr val="FF0000"/>
                </a:solidFill>
                <a:latin typeface="Arial" charset="0"/>
                <a:cs typeface="Arial" charset="0"/>
              </a:rPr>
              <a:t>patients </a:t>
            </a:r>
            <a:r>
              <a:rPr lang="en-US" smtClean="0">
                <a:solidFill>
                  <a:srgbClr val="FF0000"/>
                </a:solidFill>
                <a:latin typeface="Arial" charset="0"/>
                <a:cs typeface="Arial" charset="0"/>
              </a:rPr>
              <a:t>must get </a:t>
            </a:r>
            <a:r>
              <a:rPr lang="en-US" dirty="0" smtClean="0">
                <a:solidFill>
                  <a:srgbClr val="FF0000"/>
                </a:solidFill>
                <a:latin typeface="Arial" charset="0"/>
                <a:cs typeface="Arial" charset="0"/>
              </a:rPr>
              <a:t>some form of SMR. If you cannot apply a cervical collar, you must document why.**</a:t>
            </a:r>
            <a:endParaRPr lang="en-US" dirty="0">
              <a:solidFill>
                <a:srgbClr val="FF0000"/>
              </a:solidFill>
              <a:latin typeface="Arial" charset="0"/>
              <a:cs typeface="Arial" charset="0"/>
            </a:endParaRPr>
          </a:p>
        </p:txBody>
      </p:sp>
    </p:spTree>
    <p:extLst>
      <p:ext uri="{BB962C8B-B14F-4D97-AF65-F5344CB8AC3E}">
        <p14:creationId xmlns:p14="http://schemas.microsoft.com/office/powerpoint/2010/main" val="342732287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892969" y="178594"/>
            <a:ext cx="7358063" cy="1714500"/>
          </a:xfrm>
          <a:prstGeom prst="rect">
            <a:avLst/>
          </a:prstGeom>
        </p:spPr>
        <p:txBody>
          <a:bodyPr/>
          <a:lstStyle/>
          <a:p>
            <a:r>
              <a:rPr dirty="0"/>
              <a:t>Backboards</a:t>
            </a:r>
          </a:p>
        </p:txBody>
      </p:sp>
      <p:sp>
        <p:nvSpPr>
          <p:cNvPr id="238" name="Shape 238"/>
          <p:cNvSpPr>
            <a:spLocks noGrp="1"/>
          </p:cNvSpPr>
          <p:nvPr>
            <p:ph type="body" idx="1"/>
          </p:nvPr>
        </p:nvSpPr>
        <p:spPr>
          <a:xfrm>
            <a:off x="892969" y="1946672"/>
            <a:ext cx="7358063" cy="4018359"/>
          </a:xfrm>
          <a:prstGeom prst="rect">
            <a:avLst/>
          </a:prstGeom>
        </p:spPr>
        <p:txBody>
          <a:bodyPr>
            <a:normAutofit fontScale="77500" lnSpcReduction="20000"/>
          </a:bodyPr>
          <a:lstStyle/>
          <a:p>
            <a:pPr marL="262523" indent="-262523" defTabSz="402536">
              <a:spcBef>
                <a:spcPts val="2883"/>
              </a:spcBef>
              <a:buSzPct val="100000"/>
              <a:defRPr sz="3724" b="1">
                <a:latin typeface="Helvetica"/>
                <a:ea typeface="Helvetica"/>
                <a:cs typeface="Helvetica"/>
                <a:sym typeface="Helvetica"/>
              </a:defRPr>
            </a:pPr>
            <a:r>
              <a:rPr dirty="0"/>
              <a:t>Still reasonable for…</a:t>
            </a:r>
          </a:p>
          <a:p>
            <a:pPr marL="525047" lvl="1" indent="-262523" defTabSz="402536">
              <a:spcBef>
                <a:spcPts val="2883"/>
              </a:spcBef>
              <a:buSzPct val="100000"/>
              <a:defRPr sz="3724"/>
            </a:pPr>
            <a:r>
              <a:rPr dirty="0"/>
              <a:t>Blunt trauma with </a:t>
            </a:r>
            <a:r>
              <a:rPr dirty="0" smtClean="0"/>
              <a:t>ALOC</a:t>
            </a:r>
            <a:endParaRPr dirty="0"/>
          </a:p>
          <a:p>
            <a:pPr marL="525047" lvl="1" indent="-262523" defTabSz="402536">
              <a:spcBef>
                <a:spcPts val="2883"/>
              </a:spcBef>
              <a:buSzPct val="100000"/>
              <a:defRPr sz="3724"/>
            </a:pPr>
            <a:r>
              <a:rPr dirty="0"/>
              <a:t>Spine pain/tenderness and neuro complaint</a:t>
            </a:r>
          </a:p>
          <a:p>
            <a:pPr marL="525047" lvl="1" indent="-262523" defTabSz="402536">
              <a:spcBef>
                <a:spcPts val="2883"/>
              </a:spcBef>
              <a:buSzPct val="100000"/>
              <a:defRPr sz="3724"/>
            </a:pPr>
            <a:r>
              <a:rPr dirty="0"/>
              <a:t>Anatomic deformity of spine</a:t>
            </a:r>
          </a:p>
          <a:p>
            <a:pPr marL="525047" lvl="1" indent="-262523" defTabSz="402536">
              <a:spcBef>
                <a:spcPts val="2883"/>
              </a:spcBef>
              <a:buSzPct val="100000"/>
              <a:defRPr sz="3724"/>
            </a:pPr>
            <a:r>
              <a:rPr dirty="0"/>
              <a:t>High-energy mechanism </a:t>
            </a:r>
            <a:r>
              <a:rPr lang="en-US" dirty="0" smtClean="0"/>
              <a:t>or</a:t>
            </a:r>
            <a:r>
              <a:rPr dirty="0" smtClean="0"/>
              <a:t> </a:t>
            </a:r>
            <a:r>
              <a:rPr dirty="0"/>
              <a:t>ALOC, distracting injury, inability to communicate</a:t>
            </a:r>
          </a:p>
        </p:txBody>
      </p:sp>
      <p:sp>
        <p:nvSpPr>
          <p:cNvPr id="2" name="TextBox 1"/>
          <p:cNvSpPr txBox="1"/>
          <p:nvPr/>
        </p:nvSpPr>
        <p:spPr>
          <a:xfrm rot="1034438">
            <a:off x="6221180" y="1829891"/>
            <a:ext cx="2390824" cy="523220"/>
          </a:xfrm>
          <a:prstGeom prst="rect">
            <a:avLst/>
          </a:prstGeom>
          <a:solidFill>
            <a:srgbClr val="FFFF00"/>
          </a:solidFill>
        </p:spPr>
        <p:txBody>
          <a:bodyPr wrap="none" rtlCol="0">
            <a:spAutoFit/>
          </a:bodyPr>
          <a:lstStyle/>
          <a:p>
            <a:r>
              <a:rPr lang="en-US" sz="2800" b="1" dirty="0" smtClean="0">
                <a:solidFill>
                  <a:srgbClr val="FF0000"/>
                </a:solidFill>
              </a:rPr>
              <a:t>IMPORTANT!!!</a:t>
            </a:r>
          </a:p>
        </p:txBody>
      </p:sp>
    </p:spTree>
    <p:extLst>
      <p:ext uri="{BB962C8B-B14F-4D97-AF65-F5344CB8AC3E}">
        <p14:creationId xmlns:p14="http://schemas.microsoft.com/office/powerpoint/2010/main" val="42579178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600" dirty="0">
                <a:latin typeface="Arial" charset="0"/>
                <a:cs typeface="Arial" charset="0"/>
              </a:rPr>
              <a:t>Isolated Penetrating Trauma</a:t>
            </a:r>
            <a:endParaRPr lang="en-US" sz="4600" dirty="0"/>
          </a:p>
        </p:txBody>
      </p:sp>
      <p:sp>
        <p:nvSpPr>
          <p:cNvPr id="4" name="Text Placeholder 3"/>
          <p:cNvSpPr>
            <a:spLocks noGrp="1"/>
          </p:cNvSpPr>
          <p:nvPr>
            <p:ph type="body" idx="1"/>
          </p:nvPr>
        </p:nvSpPr>
        <p:spPr/>
        <p:txBody>
          <a:bodyPr/>
          <a:lstStyle/>
          <a:p>
            <a:pPr eaLnBrk="1" hangingPunct="1"/>
            <a:r>
              <a:rPr lang="en-US" u="sng" dirty="0" smtClean="0">
                <a:latin typeface="Arial" charset="0"/>
                <a:cs typeface="Arial" charset="0"/>
              </a:rPr>
              <a:t>No role for SMR in Isolated Penetrating Trauma</a:t>
            </a:r>
          </a:p>
          <a:p>
            <a:pPr eaLnBrk="1" hangingPunct="1"/>
            <a:endParaRPr lang="en-US" u="sng" dirty="0">
              <a:latin typeface="Arial" charset="0"/>
              <a:cs typeface="Arial" charset="0"/>
            </a:endParaRPr>
          </a:p>
          <a:p>
            <a:pPr eaLnBrk="1" hangingPunct="1"/>
            <a:endParaRPr lang="en-US" u="sng" dirty="0">
              <a:latin typeface="Arial" charset="0"/>
              <a:cs typeface="Arial" charset="0"/>
            </a:endParaRPr>
          </a:p>
          <a:p>
            <a:pPr algn="ctr">
              <a:buNone/>
            </a:pPr>
            <a:r>
              <a:rPr lang="en-US" dirty="0">
                <a:latin typeface="Arial" charset="0"/>
                <a:cs typeface="Arial" charset="0"/>
              </a:rPr>
              <a:t>**Applies to both Adults and Pediatrics*</a:t>
            </a:r>
            <a:r>
              <a:rPr lang="en-US" dirty="0" smtClean="0">
                <a:latin typeface="Arial" charset="0"/>
                <a:cs typeface="Arial" charset="0"/>
              </a:rPr>
              <a:t>*</a:t>
            </a:r>
            <a:endParaRPr lang="en-US" dirty="0">
              <a:latin typeface="Arial" charset="0"/>
              <a:cs typeface="Arial" charset="0"/>
            </a:endParaRPr>
          </a:p>
        </p:txBody>
      </p:sp>
    </p:spTree>
    <p:extLst>
      <p:ext uri="{BB962C8B-B14F-4D97-AF65-F5344CB8AC3E}">
        <p14:creationId xmlns:p14="http://schemas.microsoft.com/office/powerpoint/2010/main" val="145302548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000" y="-3151"/>
            <a:ext cx="5252380" cy="704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6741" y="2071792"/>
            <a:ext cx="2770694" cy="1200329"/>
          </a:xfrm>
          <a:prstGeom prst="rect">
            <a:avLst/>
          </a:prstGeom>
          <a:noFill/>
        </p:spPr>
        <p:txBody>
          <a:bodyPr wrap="none" rtlCol="0">
            <a:spAutoFit/>
          </a:bodyPr>
          <a:lstStyle/>
          <a:p>
            <a:pPr algn="ctr"/>
            <a:r>
              <a:rPr lang="en-US" sz="3600" dirty="0" smtClean="0">
                <a:solidFill>
                  <a:prstClr val="black"/>
                </a:solidFill>
              </a:rPr>
              <a:t>SMR </a:t>
            </a:r>
            <a:r>
              <a:rPr lang="en-US" sz="3600" dirty="0" err="1" smtClean="0">
                <a:solidFill>
                  <a:prstClr val="black"/>
                </a:solidFill>
              </a:rPr>
              <a:t>Peds</a:t>
            </a:r>
            <a:endParaRPr lang="en-US" sz="3600" dirty="0" smtClean="0">
              <a:solidFill>
                <a:prstClr val="black"/>
              </a:solidFill>
            </a:endParaRPr>
          </a:p>
          <a:p>
            <a:pPr algn="ctr"/>
            <a:r>
              <a:rPr lang="en-US" sz="3600" dirty="0" smtClean="0">
                <a:solidFill>
                  <a:prstClr val="black"/>
                </a:solidFill>
              </a:rPr>
              <a:t>Blunt Trauma</a:t>
            </a:r>
            <a:endParaRPr lang="en-US" sz="3600" dirty="0">
              <a:solidFill>
                <a:prstClr val="black"/>
              </a:solidFill>
            </a:endParaRPr>
          </a:p>
        </p:txBody>
      </p:sp>
    </p:spTree>
    <p:extLst>
      <p:ext uri="{BB962C8B-B14F-4D97-AF65-F5344CB8AC3E}">
        <p14:creationId xmlns:p14="http://schemas.microsoft.com/office/powerpoint/2010/main" val="2785177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cs typeface="Arial" charset="0"/>
              </a:rPr>
              <a:t>Pediatric </a:t>
            </a:r>
            <a:r>
              <a:rPr lang="en-US" b="1" dirty="0" smtClean="0">
                <a:solidFill>
                  <a:srgbClr val="FF0000"/>
                </a:solidFill>
                <a:latin typeface="Arial" charset="0"/>
                <a:cs typeface="Arial" charset="0"/>
              </a:rPr>
              <a:t>High Risk </a:t>
            </a:r>
            <a:r>
              <a:rPr lang="en-US" dirty="0" smtClean="0">
                <a:latin typeface="Arial" charset="0"/>
                <a:cs typeface="Arial" charset="0"/>
              </a:rPr>
              <a:t>Patients</a:t>
            </a:r>
            <a:endParaRPr lang="en-US" dirty="0"/>
          </a:p>
        </p:txBody>
      </p:sp>
      <p:sp>
        <p:nvSpPr>
          <p:cNvPr id="3" name="Text Placeholder 2"/>
          <p:cNvSpPr>
            <a:spLocks noGrp="1"/>
          </p:cNvSpPr>
          <p:nvPr>
            <p:ph type="body" idx="1"/>
          </p:nvPr>
        </p:nvSpPr>
        <p:spPr>
          <a:xfrm>
            <a:off x="669727" y="1821656"/>
            <a:ext cx="7804547" cy="4336352"/>
          </a:xfrm>
        </p:spPr>
        <p:txBody>
          <a:bodyPr>
            <a:normAutofit fontScale="85000" lnSpcReduction="20000"/>
          </a:bodyPr>
          <a:lstStyle/>
          <a:p>
            <a:pPr>
              <a:buFont typeface="Wingdings 2" pitchFamily="18" charset="2"/>
              <a:buChar char=""/>
              <a:defRPr/>
            </a:pPr>
            <a:r>
              <a:rPr lang="en-US" dirty="0"/>
              <a:t>Step 3 from the trauma triage criteria (ACS criteria)</a:t>
            </a:r>
          </a:p>
          <a:p>
            <a:pPr lvl="1">
              <a:buFont typeface="Wingdings 2" pitchFamily="18" charset="2"/>
              <a:buChar char=""/>
              <a:defRPr/>
            </a:pPr>
            <a:r>
              <a:rPr lang="en-US" b="1" dirty="0">
                <a:solidFill>
                  <a:srgbClr val="FF0000"/>
                </a:solidFill>
              </a:rPr>
              <a:t>Pediatric fall &gt; 10 feet or 2-3 times the height of the child</a:t>
            </a:r>
            <a:endParaRPr lang="en-US" sz="1000" dirty="0">
              <a:solidFill>
                <a:srgbClr val="FF0000"/>
              </a:solidFill>
            </a:endParaRPr>
          </a:p>
          <a:p>
            <a:pPr lvl="1">
              <a:buFont typeface="Wingdings 2" pitchFamily="18" charset="2"/>
              <a:buChar char=""/>
              <a:defRPr/>
            </a:pPr>
            <a:r>
              <a:rPr lang="en-US" b="1" dirty="0" smtClean="0">
                <a:solidFill>
                  <a:srgbClr val="FF0000"/>
                </a:solidFill>
              </a:rPr>
              <a:t>Speed &gt; 55 MPH</a:t>
            </a:r>
          </a:p>
          <a:p>
            <a:pPr lvl="1">
              <a:buFont typeface="Wingdings 2" pitchFamily="18" charset="2"/>
              <a:buChar char=""/>
              <a:defRPr/>
            </a:pPr>
            <a:r>
              <a:rPr lang="en-US" dirty="0" smtClean="0"/>
              <a:t>Ejection </a:t>
            </a:r>
            <a:r>
              <a:rPr lang="en-US" dirty="0"/>
              <a:t>from automobile</a:t>
            </a:r>
            <a:endParaRPr lang="en-US" sz="1000" dirty="0"/>
          </a:p>
          <a:p>
            <a:pPr lvl="1">
              <a:buFont typeface="Wingdings 2" pitchFamily="18" charset="2"/>
              <a:buChar char=""/>
              <a:defRPr/>
            </a:pPr>
            <a:r>
              <a:rPr lang="en-US" dirty="0"/>
              <a:t>Death in the same passenger compartment </a:t>
            </a:r>
            <a:endParaRPr lang="en-US" sz="1000" dirty="0"/>
          </a:p>
          <a:p>
            <a:pPr lvl="1">
              <a:buFont typeface="Wingdings 2" pitchFamily="18" charset="2"/>
              <a:buChar char=""/>
              <a:defRPr/>
            </a:pPr>
            <a:r>
              <a:rPr lang="en-US" dirty="0"/>
              <a:t>Vehicle intrusion &gt; 12 inches, occupant site.  &gt; 18 inches, any </a:t>
            </a:r>
            <a:r>
              <a:rPr lang="en-US" dirty="0" smtClean="0"/>
              <a:t>site</a:t>
            </a:r>
          </a:p>
          <a:p>
            <a:pPr lvl="1">
              <a:buFont typeface="Wingdings 2" pitchFamily="18" charset="2"/>
              <a:buChar char=""/>
              <a:defRPr/>
            </a:pPr>
            <a:r>
              <a:rPr lang="en-US" dirty="0" smtClean="0"/>
              <a:t>Head on or roll over collision</a:t>
            </a:r>
            <a:endParaRPr lang="en-US" dirty="0"/>
          </a:p>
          <a:p>
            <a:pPr lvl="1">
              <a:buFont typeface="Wingdings 2" pitchFamily="18" charset="2"/>
              <a:buChar char=""/>
              <a:defRPr/>
            </a:pPr>
            <a:r>
              <a:rPr lang="en-US" dirty="0"/>
              <a:t>Motorcycle crash &gt; 20mph</a:t>
            </a:r>
            <a:endParaRPr lang="en-US" sz="1000" dirty="0"/>
          </a:p>
          <a:p>
            <a:pPr lvl="1">
              <a:buFont typeface="Wingdings 2" pitchFamily="18" charset="2"/>
              <a:buChar char=""/>
              <a:defRPr/>
            </a:pPr>
            <a:r>
              <a:rPr lang="en-US" dirty="0"/>
              <a:t>Auto vs. Pedestrian/Bicyclist (Thrown, run over, or with significant impact</a:t>
            </a:r>
            <a:r>
              <a:rPr lang="en-US" dirty="0" smtClean="0"/>
              <a:t>)</a:t>
            </a:r>
            <a:endParaRPr lang="en-US" sz="1000" dirty="0"/>
          </a:p>
        </p:txBody>
      </p:sp>
    </p:spTree>
    <p:extLst>
      <p:ext uri="{BB962C8B-B14F-4D97-AF65-F5344CB8AC3E}">
        <p14:creationId xmlns:p14="http://schemas.microsoft.com/office/powerpoint/2010/main" val="364940824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cs typeface="Arial" charset="0"/>
              </a:rPr>
              <a:t>Pediatric </a:t>
            </a:r>
            <a:r>
              <a:rPr lang="en-US" b="1" dirty="0">
                <a:solidFill>
                  <a:srgbClr val="FF0000"/>
                </a:solidFill>
                <a:latin typeface="Arial" charset="0"/>
                <a:cs typeface="Arial" charset="0"/>
              </a:rPr>
              <a:t>High Risk </a:t>
            </a:r>
            <a:r>
              <a:rPr lang="en-US" dirty="0">
                <a:latin typeface="Arial" charset="0"/>
                <a:cs typeface="Arial" charset="0"/>
              </a:rPr>
              <a:t>Patients</a:t>
            </a:r>
            <a:endParaRPr lang="en-US" dirty="0"/>
          </a:p>
        </p:txBody>
      </p:sp>
      <p:sp>
        <p:nvSpPr>
          <p:cNvPr id="3" name="Text Placeholder 2"/>
          <p:cNvSpPr>
            <a:spLocks noGrp="1"/>
          </p:cNvSpPr>
          <p:nvPr>
            <p:ph type="body" idx="1"/>
          </p:nvPr>
        </p:nvSpPr>
        <p:spPr>
          <a:xfrm>
            <a:off x="457200" y="1600200"/>
            <a:ext cx="8229600" cy="4076713"/>
          </a:xfrm>
        </p:spPr>
        <p:txBody>
          <a:bodyPr>
            <a:normAutofit fontScale="92500"/>
          </a:bodyPr>
          <a:lstStyle/>
          <a:p>
            <a:pPr>
              <a:buFont typeface="Wingdings 2" pitchFamily="18" charset="2"/>
              <a:buChar char=""/>
              <a:defRPr/>
            </a:pPr>
            <a:r>
              <a:rPr lang="en-US" dirty="0"/>
              <a:t>Diving injuries or Axial loading</a:t>
            </a:r>
          </a:p>
          <a:p>
            <a:pPr>
              <a:buFont typeface="Wingdings 2" pitchFamily="18" charset="2"/>
              <a:buChar char=""/>
              <a:defRPr/>
            </a:pPr>
            <a:r>
              <a:rPr lang="en-US" dirty="0"/>
              <a:t>Sudden acceleration/deceleration</a:t>
            </a:r>
          </a:p>
          <a:p>
            <a:pPr>
              <a:buFont typeface="Wingdings 2" pitchFamily="18" charset="2"/>
              <a:buChar char=""/>
              <a:defRPr/>
            </a:pPr>
            <a:r>
              <a:rPr lang="en-US" dirty="0"/>
              <a:t>Bending forces to the neck and torso</a:t>
            </a:r>
          </a:p>
          <a:p>
            <a:pPr>
              <a:buFont typeface="Wingdings 2" pitchFamily="18" charset="2"/>
              <a:buChar char=""/>
              <a:defRPr/>
            </a:pPr>
            <a:r>
              <a:rPr lang="en-US" dirty="0"/>
              <a:t>Violent impact</a:t>
            </a:r>
            <a:r>
              <a:rPr lang="en-US" strike="sngStrike" dirty="0"/>
              <a:t>s</a:t>
            </a:r>
            <a:r>
              <a:rPr lang="en-US" dirty="0"/>
              <a:t> to the head, neck, torso or pelvis (excludes isolated penetrating trauma)</a:t>
            </a:r>
          </a:p>
          <a:p>
            <a:pPr>
              <a:buFont typeface="Wingdings 2" pitchFamily="18" charset="2"/>
              <a:buChar char=""/>
              <a:defRPr/>
            </a:pPr>
            <a:r>
              <a:rPr lang="en-US" dirty="0"/>
              <a:t>Presence of </a:t>
            </a:r>
            <a:r>
              <a:rPr lang="en-US" dirty="0" smtClean="0"/>
              <a:t>numbness, parasthesias, or weakness</a:t>
            </a:r>
            <a:endParaRPr lang="en-US" dirty="0" smtClean="0">
              <a:latin typeface="Arial" charset="0"/>
              <a:cs typeface="Arial" charset="0"/>
            </a:endParaRPr>
          </a:p>
          <a:p>
            <a:pPr>
              <a:buFont typeface="Wingdings 2" pitchFamily="18" charset="2"/>
              <a:buChar char=""/>
              <a:defRPr/>
            </a:pPr>
            <a:r>
              <a:rPr lang="en-US" dirty="0" smtClean="0">
                <a:latin typeface="Arial" charset="0"/>
                <a:cs typeface="Arial" charset="0"/>
              </a:rPr>
              <a:t>Altered </a:t>
            </a:r>
            <a:r>
              <a:rPr lang="en-US" dirty="0">
                <a:latin typeface="Arial" charset="0"/>
                <a:cs typeface="Arial" charset="0"/>
              </a:rPr>
              <a:t>LOC (GCS less than 15</a:t>
            </a:r>
            <a:r>
              <a:rPr lang="en-US" dirty="0" smtClean="0">
                <a:latin typeface="Arial" charset="0"/>
                <a:cs typeface="Arial" charset="0"/>
              </a:rPr>
              <a:t>)</a:t>
            </a:r>
            <a:endParaRPr lang="en-US" dirty="0">
              <a:latin typeface="Arial" charset="0"/>
              <a:cs typeface="Arial" charset="0"/>
            </a:endParaRPr>
          </a:p>
        </p:txBody>
      </p:sp>
    </p:spTree>
    <p:extLst>
      <p:ext uri="{BB962C8B-B14F-4D97-AF65-F5344CB8AC3E}">
        <p14:creationId xmlns:p14="http://schemas.microsoft.com/office/powerpoint/2010/main" val="55692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latin typeface="Arial" charset="0"/>
                <a:cs typeface="Arial" charset="0"/>
              </a:rPr>
              <a:t>Pediatric Physical Assessment</a:t>
            </a:r>
            <a:endParaRPr lang="en-US" sz="4200" dirty="0"/>
          </a:p>
        </p:txBody>
      </p:sp>
      <p:sp>
        <p:nvSpPr>
          <p:cNvPr id="3" name="Text Placeholder 2"/>
          <p:cNvSpPr>
            <a:spLocks noGrp="1"/>
          </p:cNvSpPr>
          <p:nvPr>
            <p:ph type="body" idx="1"/>
          </p:nvPr>
        </p:nvSpPr>
        <p:spPr/>
        <p:txBody>
          <a:bodyPr>
            <a:normAutofit fontScale="92500"/>
          </a:bodyPr>
          <a:lstStyle/>
          <a:p>
            <a:pPr eaLnBrk="1" hangingPunct="1">
              <a:lnSpc>
                <a:spcPct val="90000"/>
              </a:lnSpc>
            </a:pPr>
            <a:r>
              <a:rPr lang="en-US" sz="3000" dirty="0">
                <a:latin typeface="Arial" charset="0"/>
                <a:cs typeface="Arial" charset="0"/>
              </a:rPr>
              <a:t>Palpate the spine – pain or deformity?</a:t>
            </a:r>
          </a:p>
          <a:p>
            <a:pPr eaLnBrk="1" hangingPunct="1">
              <a:lnSpc>
                <a:spcPct val="90000"/>
              </a:lnSpc>
            </a:pPr>
            <a:r>
              <a:rPr lang="en-US" sz="3000" b="1" dirty="0">
                <a:solidFill>
                  <a:schemeClr val="tx1"/>
                </a:solidFill>
                <a:latin typeface="Arial" charset="0"/>
                <a:cs typeface="Arial" charset="0"/>
              </a:rPr>
              <a:t>Self-Limited movement of the neck = predictive of injury </a:t>
            </a:r>
            <a:r>
              <a:rPr lang="en-US" sz="3000" b="1" dirty="0">
                <a:solidFill>
                  <a:schemeClr val="tx1"/>
                </a:solidFill>
                <a:latin typeface="Arial" charset="0"/>
                <a:cs typeface="Arial" charset="0"/>
                <a:sym typeface="Wingdings" charset="0"/>
              </a:rPr>
              <a:t> Use collar with log roll precautions</a:t>
            </a:r>
            <a:endParaRPr lang="en-US" sz="3000" b="1" dirty="0">
              <a:solidFill>
                <a:schemeClr val="tx1"/>
              </a:solidFill>
              <a:latin typeface="Arial" charset="0"/>
              <a:cs typeface="Arial" charset="0"/>
            </a:endParaRPr>
          </a:p>
          <a:p>
            <a:pPr eaLnBrk="1" hangingPunct="1">
              <a:lnSpc>
                <a:spcPct val="90000"/>
              </a:lnSpc>
            </a:pPr>
            <a:r>
              <a:rPr lang="en-US" sz="3000" dirty="0">
                <a:latin typeface="Arial" charset="0"/>
                <a:cs typeface="Arial" charset="0"/>
              </a:rPr>
              <a:t>Wrist/Hand extension bilaterally (no longer grips)</a:t>
            </a:r>
          </a:p>
          <a:p>
            <a:pPr eaLnBrk="1" hangingPunct="1">
              <a:lnSpc>
                <a:spcPct val="90000"/>
              </a:lnSpc>
            </a:pPr>
            <a:r>
              <a:rPr lang="en-US" sz="3000" dirty="0">
                <a:latin typeface="Arial" charset="0"/>
                <a:cs typeface="Arial" charset="0"/>
              </a:rPr>
              <a:t>Foot plantar flexion bilaterally (push foot down)</a:t>
            </a:r>
          </a:p>
          <a:p>
            <a:pPr eaLnBrk="1" hangingPunct="1">
              <a:lnSpc>
                <a:spcPct val="90000"/>
              </a:lnSpc>
            </a:pPr>
            <a:r>
              <a:rPr lang="en-US" sz="3000" dirty="0">
                <a:latin typeface="Arial" charset="0"/>
                <a:cs typeface="Arial" charset="0"/>
              </a:rPr>
              <a:t>Foot dorsiflexion bilaterally (pull foot up)</a:t>
            </a:r>
          </a:p>
          <a:p>
            <a:pPr eaLnBrk="1" hangingPunct="1">
              <a:lnSpc>
                <a:spcPct val="90000"/>
              </a:lnSpc>
            </a:pPr>
            <a:r>
              <a:rPr lang="en-US" sz="3000" dirty="0">
                <a:latin typeface="Arial" charset="0"/>
                <a:cs typeface="Arial" charset="0"/>
              </a:rPr>
              <a:t>Check  sensation in all extremities </a:t>
            </a:r>
          </a:p>
          <a:p>
            <a:pPr lvl="1">
              <a:lnSpc>
                <a:spcPct val="90000"/>
              </a:lnSpc>
            </a:pPr>
            <a:r>
              <a:rPr lang="en-US" dirty="0">
                <a:latin typeface="Arial" charset="0"/>
                <a:cs typeface="Arial" charset="0"/>
              </a:rPr>
              <a:t>Evaluate for numbness/tingling/</a:t>
            </a:r>
            <a:r>
              <a:rPr lang="en-US" dirty="0" smtClean="0">
                <a:latin typeface="Arial" charset="0"/>
                <a:cs typeface="Arial" charset="0"/>
              </a:rPr>
              <a:t>parasthesias</a:t>
            </a:r>
            <a:endParaRPr lang="en-US" dirty="0">
              <a:latin typeface="Arial" charset="0"/>
              <a:cs typeface="Arial" charset="0"/>
            </a:endParaRPr>
          </a:p>
        </p:txBody>
      </p:sp>
    </p:spTree>
    <p:extLst>
      <p:ext uri="{BB962C8B-B14F-4D97-AF65-F5344CB8AC3E}">
        <p14:creationId xmlns:p14="http://schemas.microsoft.com/office/powerpoint/2010/main" val="285998781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892969" y="178594"/>
            <a:ext cx="7358063" cy="1714500"/>
          </a:xfrm>
          <a:prstGeom prst="rect">
            <a:avLst/>
          </a:prstGeom>
        </p:spPr>
        <p:txBody>
          <a:bodyPr/>
          <a:lstStyle/>
          <a:p>
            <a:r>
              <a:rPr dirty="0"/>
              <a:t>Backboards</a:t>
            </a:r>
          </a:p>
        </p:txBody>
      </p:sp>
      <p:sp>
        <p:nvSpPr>
          <p:cNvPr id="238" name="Shape 238"/>
          <p:cNvSpPr>
            <a:spLocks noGrp="1"/>
          </p:cNvSpPr>
          <p:nvPr>
            <p:ph type="body" idx="1"/>
          </p:nvPr>
        </p:nvSpPr>
        <p:spPr>
          <a:xfrm>
            <a:off x="892969" y="1946672"/>
            <a:ext cx="7358063" cy="4018359"/>
          </a:xfrm>
          <a:prstGeom prst="rect">
            <a:avLst/>
          </a:prstGeom>
        </p:spPr>
        <p:txBody>
          <a:bodyPr>
            <a:normAutofit fontScale="77500" lnSpcReduction="20000"/>
          </a:bodyPr>
          <a:lstStyle/>
          <a:p>
            <a:pPr marL="262523" indent="-262523" defTabSz="402536">
              <a:spcBef>
                <a:spcPts val="2883"/>
              </a:spcBef>
              <a:buSzPct val="100000"/>
              <a:defRPr sz="3724" b="1">
                <a:latin typeface="Helvetica"/>
                <a:ea typeface="Helvetica"/>
                <a:cs typeface="Helvetica"/>
                <a:sym typeface="Helvetica"/>
              </a:defRPr>
            </a:pPr>
            <a:r>
              <a:rPr dirty="0"/>
              <a:t>Still reasonable for…</a:t>
            </a:r>
          </a:p>
          <a:p>
            <a:pPr marL="525047" lvl="1" indent="-262523" defTabSz="402536">
              <a:spcBef>
                <a:spcPts val="2883"/>
              </a:spcBef>
              <a:buSzPct val="100000"/>
              <a:defRPr sz="3724"/>
            </a:pPr>
            <a:r>
              <a:rPr dirty="0"/>
              <a:t>Blunt trauma with </a:t>
            </a:r>
            <a:r>
              <a:rPr dirty="0" smtClean="0"/>
              <a:t>ALOC</a:t>
            </a:r>
            <a:endParaRPr dirty="0"/>
          </a:p>
          <a:p>
            <a:pPr marL="525047" lvl="1" indent="-262523" defTabSz="402536">
              <a:spcBef>
                <a:spcPts val="2883"/>
              </a:spcBef>
              <a:buSzPct val="100000"/>
              <a:defRPr sz="3724"/>
            </a:pPr>
            <a:r>
              <a:rPr dirty="0"/>
              <a:t>Spine pain/tenderness and neuro complaint</a:t>
            </a:r>
          </a:p>
          <a:p>
            <a:pPr marL="525047" lvl="1" indent="-262523" defTabSz="402536">
              <a:spcBef>
                <a:spcPts val="2883"/>
              </a:spcBef>
              <a:buSzPct val="100000"/>
              <a:defRPr sz="3724"/>
            </a:pPr>
            <a:r>
              <a:rPr dirty="0"/>
              <a:t>Anatomic deformity of spine</a:t>
            </a:r>
          </a:p>
          <a:p>
            <a:pPr marL="525047" lvl="1" indent="-262523" defTabSz="402536">
              <a:spcBef>
                <a:spcPts val="2883"/>
              </a:spcBef>
              <a:buSzPct val="100000"/>
              <a:defRPr sz="3724"/>
            </a:pPr>
            <a:r>
              <a:rPr dirty="0"/>
              <a:t>High-energy mechanism </a:t>
            </a:r>
            <a:r>
              <a:rPr lang="en-US" dirty="0" smtClean="0"/>
              <a:t>or</a:t>
            </a:r>
            <a:r>
              <a:rPr dirty="0" smtClean="0"/>
              <a:t> </a:t>
            </a:r>
            <a:r>
              <a:rPr dirty="0"/>
              <a:t>ALOC, distracting injury, inability to communicate</a:t>
            </a:r>
          </a:p>
        </p:txBody>
      </p:sp>
      <p:sp>
        <p:nvSpPr>
          <p:cNvPr id="2" name="TextBox 1"/>
          <p:cNvSpPr txBox="1"/>
          <p:nvPr/>
        </p:nvSpPr>
        <p:spPr>
          <a:xfrm rot="1034438">
            <a:off x="6221180" y="1829891"/>
            <a:ext cx="2390824" cy="523220"/>
          </a:xfrm>
          <a:prstGeom prst="rect">
            <a:avLst/>
          </a:prstGeom>
          <a:solidFill>
            <a:srgbClr val="FFFF00"/>
          </a:solidFill>
        </p:spPr>
        <p:txBody>
          <a:bodyPr wrap="none" rtlCol="0">
            <a:spAutoFit/>
          </a:bodyPr>
          <a:lstStyle/>
          <a:p>
            <a:r>
              <a:rPr lang="en-US" sz="2800" b="1" dirty="0" smtClean="0">
                <a:solidFill>
                  <a:srgbClr val="FF0000"/>
                </a:solidFill>
              </a:rPr>
              <a:t>IMPORTANT!!!</a:t>
            </a:r>
          </a:p>
        </p:txBody>
      </p:sp>
    </p:spTree>
    <p:extLst>
      <p:ext uri="{BB962C8B-B14F-4D97-AF65-F5344CB8AC3E}">
        <p14:creationId xmlns:p14="http://schemas.microsoft.com/office/powerpoint/2010/main" val="21747351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t>Case Studies</a:t>
            </a:r>
            <a:endParaRPr lang="en-US" sz="6600" b="1" dirty="0"/>
          </a:p>
        </p:txBody>
      </p:sp>
    </p:spTree>
    <p:extLst>
      <p:ext uri="{BB962C8B-B14F-4D97-AF65-F5344CB8AC3E}">
        <p14:creationId xmlns:p14="http://schemas.microsoft.com/office/powerpoint/2010/main" val="1292339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p:nvPr>
        </p:nvSpPr>
        <p:spPr>
          <a:prstGeom prst="rect">
            <a:avLst/>
          </a:prstGeom>
        </p:spPr>
        <p:txBody>
          <a:bodyPr/>
          <a:lstStyle/>
          <a:p>
            <a:r>
              <a:t>Case #1</a:t>
            </a:r>
          </a:p>
        </p:txBody>
      </p:sp>
      <p:sp>
        <p:nvSpPr>
          <p:cNvPr id="281" name="Shape 281"/>
          <p:cNvSpPr>
            <a:spLocks noGrp="1"/>
          </p:cNvSpPr>
          <p:nvPr>
            <p:ph type="body" idx="1"/>
          </p:nvPr>
        </p:nvSpPr>
        <p:spPr>
          <a:prstGeom prst="rect">
            <a:avLst/>
          </a:prstGeom>
        </p:spPr>
        <p:txBody>
          <a:bodyPr/>
          <a:lstStyle/>
          <a:p>
            <a:r>
              <a:t>0540: Fall Injury</a:t>
            </a:r>
          </a:p>
          <a:p>
            <a:r>
              <a:t>55 yo male, fell from standing at home, c/o lac to eyebrow, admit to 3 beers, found on ground</a:t>
            </a:r>
          </a:p>
          <a:p>
            <a:r>
              <a:t>Clear speech, A/Ox4, motor exam nl, no TTP, FROM, sensory grossly intact</a:t>
            </a:r>
          </a:p>
        </p:txBody>
      </p:sp>
    </p:spTree>
    <p:extLst>
      <p:ext uri="{BB962C8B-B14F-4D97-AF65-F5344CB8AC3E}">
        <p14:creationId xmlns:p14="http://schemas.microsoft.com/office/powerpoint/2010/main" val="1418044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p>
            <a:r>
              <a:t>How Does SI Hurt?</a:t>
            </a:r>
          </a:p>
        </p:txBody>
      </p:sp>
      <p:sp>
        <p:nvSpPr>
          <p:cNvPr id="226" name="Shape 226"/>
          <p:cNvSpPr>
            <a:spLocks noGrp="1"/>
          </p:cNvSpPr>
          <p:nvPr>
            <p:ph type="body" idx="1"/>
          </p:nvPr>
        </p:nvSpPr>
        <p:spPr>
          <a:prstGeom prst="rect">
            <a:avLst/>
          </a:prstGeom>
        </p:spPr>
        <p:txBody>
          <a:bodyPr/>
          <a:lstStyle/>
          <a:p>
            <a:r>
              <a:t>Cervical collars</a:t>
            </a:r>
          </a:p>
          <a:p>
            <a:pPr lvl="1"/>
            <a:r>
              <a:t>Proven to increase ICP</a:t>
            </a:r>
          </a:p>
          <a:p>
            <a:pPr lvl="1"/>
            <a:r>
              <a:t>Transfer force to ends</a:t>
            </a:r>
          </a:p>
          <a:p>
            <a:pPr lvl="1"/>
            <a:r>
              <a:t>Obscure neck injuries</a:t>
            </a:r>
          </a:p>
          <a:p>
            <a:pPr lvl="1"/>
            <a:r>
              <a:t>Produce axial distracting force</a:t>
            </a:r>
          </a:p>
          <a:p>
            <a:pPr lvl="1"/>
            <a:r>
              <a:t>Make airway management more difficult</a:t>
            </a:r>
          </a:p>
        </p:txBody>
      </p:sp>
      <p:pic>
        <p:nvPicPr>
          <p:cNvPr id="227" name="Screen Shot 2013-11-19 at 13.46.56.png"/>
          <p:cNvPicPr>
            <a:picLocks noChangeAspect="1"/>
          </p:cNvPicPr>
          <p:nvPr/>
        </p:nvPicPr>
        <p:blipFill>
          <a:blip r:embed="rId3">
            <a:extLst/>
          </a:blip>
          <a:stretch>
            <a:fillRect/>
          </a:stretch>
        </p:blipFill>
        <p:spPr>
          <a:xfrm>
            <a:off x="6656608" y="1696352"/>
            <a:ext cx="1919349" cy="2118284"/>
          </a:xfrm>
          <a:prstGeom prst="rect">
            <a:avLst/>
          </a:prstGeom>
          <a:ln w="25400">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4592079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title"/>
          </p:nvPr>
        </p:nvSpPr>
        <p:spPr>
          <a:prstGeom prst="rect">
            <a:avLst/>
          </a:prstGeom>
        </p:spPr>
        <p:txBody>
          <a:bodyPr/>
          <a:lstStyle/>
          <a:p>
            <a:r>
              <a:t>Case #1</a:t>
            </a:r>
          </a:p>
        </p:txBody>
      </p:sp>
      <p:sp>
        <p:nvSpPr>
          <p:cNvPr id="284" name="Shape 284"/>
          <p:cNvSpPr>
            <a:spLocks noGrp="1"/>
          </p:cNvSpPr>
          <p:nvPr>
            <p:ph type="body" idx="1"/>
          </p:nvPr>
        </p:nvSpPr>
        <p:spPr>
          <a:prstGeom prst="rect">
            <a:avLst/>
          </a:prstGeom>
        </p:spPr>
        <p:txBody>
          <a:bodyPr/>
          <a:lstStyle/>
          <a:p>
            <a:r>
              <a:rPr lang="en-US" dirty="0" smtClean="0"/>
              <a:t>En route to hospital now </a:t>
            </a:r>
            <a:r>
              <a:rPr dirty="0" smtClean="0"/>
              <a:t>C</a:t>
            </a:r>
            <a:r>
              <a:rPr dirty="0"/>
              <a:t>/o tingling in both </a:t>
            </a:r>
            <a:r>
              <a:rPr dirty="0" smtClean="0"/>
              <a:t>hands</a:t>
            </a:r>
            <a:endParaRPr lang="en-US" dirty="0" smtClean="0"/>
          </a:p>
          <a:p>
            <a:pPr marL="0" indent="0">
              <a:buNone/>
            </a:pPr>
            <a:endParaRPr lang="en-US" dirty="0" smtClean="0"/>
          </a:p>
          <a:p>
            <a:r>
              <a:rPr lang="en-US" sz="2800" dirty="0" smtClean="0"/>
              <a:t>How does this change your initial SMR decision?</a:t>
            </a:r>
          </a:p>
          <a:p>
            <a:r>
              <a:rPr lang="en-US" sz="2800" dirty="0" smtClean="0"/>
              <a:t>What do you think happened while en route?</a:t>
            </a:r>
            <a:endParaRPr sz="2800" dirty="0"/>
          </a:p>
        </p:txBody>
      </p:sp>
    </p:spTree>
    <p:extLst>
      <p:ext uri="{BB962C8B-B14F-4D97-AF65-F5344CB8AC3E}">
        <p14:creationId xmlns:p14="http://schemas.microsoft.com/office/powerpoint/2010/main" val="339281676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title"/>
          </p:nvPr>
        </p:nvSpPr>
        <p:spPr>
          <a:prstGeom prst="rect">
            <a:avLst/>
          </a:prstGeom>
        </p:spPr>
        <p:txBody>
          <a:bodyPr/>
          <a:lstStyle/>
          <a:p>
            <a:r>
              <a:t>Case #2</a:t>
            </a:r>
          </a:p>
        </p:txBody>
      </p:sp>
      <p:sp>
        <p:nvSpPr>
          <p:cNvPr id="287" name="Shape 287"/>
          <p:cNvSpPr>
            <a:spLocks noGrp="1"/>
          </p:cNvSpPr>
          <p:nvPr>
            <p:ph type="body" idx="1"/>
          </p:nvPr>
        </p:nvSpPr>
        <p:spPr>
          <a:prstGeom prst="rect">
            <a:avLst/>
          </a:prstGeom>
        </p:spPr>
        <p:txBody>
          <a:bodyPr/>
          <a:lstStyle/>
          <a:p>
            <a:r>
              <a:rPr dirty="0"/>
              <a:t>1430: Fall Injury</a:t>
            </a:r>
          </a:p>
          <a:p>
            <a:r>
              <a:rPr dirty="0"/>
              <a:t>58 yo obese male </a:t>
            </a:r>
            <a:r>
              <a:rPr dirty="0" smtClean="0"/>
              <a:t>found on </a:t>
            </a:r>
            <a:r>
              <a:rPr dirty="0"/>
              <a:t>bathroom </a:t>
            </a:r>
            <a:r>
              <a:rPr dirty="0" smtClean="0"/>
              <a:t>floor</a:t>
            </a:r>
            <a:r>
              <a:rPr lang="en-US" dirty="0" smtClean="0"/>
              <a:t> </a:t>
            </a:r>
            <a:r>
              <a:rPr lang="mr-IN" dirty="0" smtClean="0"/>
              <a:t>–</a:t>
            </a:r>
            <a:r>
              <a:rPr lang="en-US" dirty="0" smtClean="0"/>
              <a:t> very small space</a:t>
            </a:r>
          </a:p>
          <a:p>
            <a:r>
              <a:rPr lang="en-US" dirty="0" smtClean="0"/>
              <a:t>Denied falling, just too weak in legs</a:t>
            </a:r>
            <a:endParaRPr dirty="0"/>
          </a:p>
          <a:p>
            <a:r>
              <a:rPr dirty="0"/>
              <a:t>Complex extrication, A/Ox4, motor intact, no TTP</a:t>
            </a:r>
          </a:p>
        </p:txBody>
      </p:sp>
    </p:spTree>
    <p:extLst>
      <p:ext uri="{BB962C8B-B14F-4D97-AF65-F5344CB8AC3E}">
        <p14:creationId xmlns:p14="http://schemas.microsoft.com/office/powerpoint/2010/main" val="6163155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title"/>
          </p:nvPr>
        </p:nvSpPr>
        <p:spPr>
          <a:prstGeom prst="rect">
            <a:avLst/>
          </a:prstGeom>
        </p:spPr>
        <p:txBody>
          <a:bodyPr/>
          <a:lstStyle/>
          <a:p>
            <a:r>
              <a:t>Case #2</a:t>
            </a:r>
          </a:p>
        </p:txBody>
      </p:sp>
      <p:sp>
        <p:nvSpPr>
          <p:cNvPr id="290" name="Shape 290"/>
          <p:cNvSpPr>
            <a:spLocks noGrp="1"/>
          </p:cNvSpPr>
          <p:nvPr>
            <p:ph type="body" idx="1"/>
          </p:nvPr>
        </p:nvSpPr>
        <p:spPr>
          <a:prstGeom prst="rect">
            <a:avLst/>
          </a:prstGeom>
        </p:spPr>
        <p:txBody>
          <a:bodyPr/>
          <a:lstStyle/>
          <a:p>
            <a:r>
              <a:rPr dirty="0"/>
              <a:t>Hx of cervical spinal stenosis</a:t>
            </a:r>
          </a:p>
          <a:p>
            <a:r>
              <a:rPr dirty="0"/>
              <a:t>C/O severe burning and tingling in hands</a:t>
            </a:r>
          </a:p>
          <a:p>
            <a:r>
              <a:rPr dirty="0"/>
              <a:t>“But they always tingle to some degree…</a:t>
            </a:r>
            <a:r>
              <a:rPr dirty="0" smtClean="0"/>
              <a:t>”</a:t>
            </a:r>
            <a:endParaRPr lang="en-US" dirty="0" smtClean="0"/>
          </a:p>
          <a:p>
            <a:endParaRPr lang="en-US" dirty="0"/>
          </a:p>
          <a:p>
            <a:r>
              <a:rPr lang="en-US" sz="2800" dirty="0" smtClean="0"/>
              <a:t>Does it matter that tingling may be old?</a:t>
            </a:r>
          </a:p>
          <a:p>
            <a:r>
              <a:rPr lang="en-US" sz="2800" dirty="0" smtClean="0"/>
              <a:t>Does it matter if he fell? Can you trust story?</a:t>
            </a:r>
            <a:endParaRPr sz="2800" dirty="0"/>
          </a:p>
        </p:txBody>
      </p:sp>
    </p:spTree>
    <p:extLst>
      <p:ext uri="{BB962C8B-B14F-4D97-AF65-F5344CB8AC3E}">
        <p14:creationId xmlns:p14="http://schemas.microsoft.com/office/powerpoint/2010/main" val="151211956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p:nvPr>
        </p:nvSpPr>
        <p:spPr>
          <a:prstGeom prst="rect">
            <a:avLst/>
          </a:prstGeom>
        </p:spPr>
        <p:txBody>
          <a:bodyPr>
            <a:normAutofit/>
          </a:bodyPr>
          <a:lstStyle>
            <a:lvl1pPr defTabSz="560831">
              <a:defRPr sz="7679"/>
            </a:lvl1pPr>
          </a:lstStyle>
          <a:p>
            <a:r>
              <a:rPr sz="6000" dirty="0"/>
              <a:t>Central Cord Syndrome</a:t>
            </a:r>
          </a:p>
        </p:txBody>
      </p:sp>
      <p:pic>
        <p:nvPicPr>
          <p:cNvPr id="301" name="central_cord_syndrome.png"/>
          <p:cNvPicPr>
            <a:picLocks noChangeAspect="1"/>
          </p:cNvPicPr>
          <p:nvPr/>
        </p:nvPicPr>
        <p:blipFill>
          <a:blip r:embed="rId3">
            <a:extLst/>
          </a:blip>
          <a:stretch>
            <a:fillRect/>
          </a:stretch>
        </p:blipFill>
        <p:spPr>
          <a:xfrm>
            <a:off x="2245547" y="1616478"/>
            <a:ext cx="4335633" cy="3902070"/>
          </a:xfrm>
          <a:prstGeom prst="rect">
            <a:avLst/>
          </a:prstGeom>
          <a:ln w="25400">
            <a:solidFill>
              <a:srgbClr val="FFFFFF"/>
            </a:solidFill>
            <a:miter lim="400000"/>
          </a:ln>
        </p:spPr>
      </p:pic>
    </p:spTree>
    <p:extLst>
      <p:ext uri="{BB962C8B-B14F-4D97-AF65-F5344CB8AC3E}">
        <p14:creationId xmlns:p14="http://schemas.microsoft.com/office/powerpoint/2010/main" val="280974199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prstGeom prst="rect">
            <a:avLst/>
          </a:prstGeom>
        </p:spPr>
        <p:txBody>
          <a:bodyPr/>
          <a:lstStyle/>
          <a:p>
            <a:r>
              <a:t>Case #3</a:t>
            </a:r>
          </a:p>
        </p:txBody>
      </p:sp>
      <p:sp>
        <p:nvSpPr>
          <p:cNvPr id="327" name="Shape 327"/>
          <p:cNvSpPr>
            <a:spLocks noGrp="1"/>
          </p:cNvSpPr>
          <p:nvPr>
            <p:ph type="body" idx="1"/>
          </p:nvPr>
        </p:nvSpPr>
        <p:spPr>
          <a:prstGeom prst="rect">
            <a:avLst/>
          </a:prstGeom>
        </p:spPr>
        <p:txBody>
          <a:bodyPr/>
          <a:lstStyle/>
          <a:p>
            <a:r>
              <a:t>1815: 962</a:t>
            </a:r>
          </a:p>
          <a:p>
            <a:r>
              <a:t>91 yo male, front passenger, T-boned to PS, moderate damage, found sitting in PS</a:t>
            </a:r>
          </a:p>
          <a:p>
            <a:r>
              <a:t>C/O severe R ribcage pain, crying, difficult to assess due to pain</a:t>
            </a:r>
          </a:p>
          <a:p>
            <a:r>
              <a:t>Motor intact, sensory intact, spine intact, ?TTP</a:t>
            </a:r>
          </a:p>
        </p:txBody>
      </p:sp>
    </p:spTree>
    <p:extLst>
      <p:ext uri="{BB962C8B-B14F-4D97-AF65-F5344CB8AC3E}">
        <p14:creationId xmlns:p14="http://schemas.microsoft.com/office/powerpoint/2010/main" val="20123623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title"/>
          </p:nvPr>
        </p:nvSpPr>
        <p:spPr>
          <a:prstGeom prst="rect">
            <a:avLst/>
          </a:prstGeom>
        </p:spPr>
        <p:txBody>
          <a:bodyPr/>
          <a:lstStyle/>
          <a:p>
            <a:r>
              <a:t>Case #3</a:t>
            </a:r>
          </a:p>
        </p:txBody>
      </p:sp>
      <p:sp>
        <p:nvSpPr>
          <p:cNvPr id="330" name="Shape 330"/>
          <p:cNvSpPr>
            <a:spLocks noGrp="1"/>
          </p:cNvSpPr>
          <p:nvPr>
            <p:ph type="body" idx="1"/>
          </p:nvPr>
        </p:nvSpPr>
        <p:spPr>
          <a:prstGeom prst="rect">
            <a:avLst/>
          </a:prstGeom>
        </p:spPr>
        <p:txBody>
          <a:bodyPr/>
          <a:lstStyle/>
          <a:p>
            <a:r>
              <a:rPr dirty="0"/>
              <a:t>Patient screaming in pain once on backboard supine</a:t>
            </a:r>
          </a:p>
          <a:p>
            <a:r>
              <a:rPr dirty="0"/>
              <a:t>HR 130, </a:t>
            </a:r>
            <a:r>
              <a:rPr dirty="0" smtClean="0"/>
              <a:t>RR</a:t>
            </a:r>
            <a:r>
              <a:rPr lang="en-US" dirty="0" smtClean="0"/>
              <a:t> </a:t>
            </a:r>
            <a:r>
              <a:rPr dirty="0" smtClean="0"/>
              <a:t>30</a:t>
            </a:r>
            <a:r>
              <a:rPr dirty="0"/>
              <a:t>, obvious </a:t>
            </a:r>
            <a:r>
              <a:rPr dirty="0" smtClean="0"/>
              <a:t>distress</a:t>
            </a:r>
            <a:endParaRPr lang="en-US" dirty="0" smtClean="0"/>
          </a:p>
          <a:p>
            <a:endParaRPr lang="en-US" dirty="0"/>
          </a:p>
          <a:p>
            <a:r>
              <a:rPr lang="en-US" sz="2800" dirty="0" smtClean="0"/>
              <a:t>Now what can you do?</a:t>
            </a:r>
            <a:endParaRPr sz="2800" dirty="0"/>
          </a:p>
        </p:txBody>
      </p:sp>
    </p:spTree>
    <p:extLst>
      <p:ext uri="{BB962C8B-B14F-4D97-AF65-F5344CB8AC3E}">
        <p14:creationId xmlns:p14="http://schemas.microsoft.com/office/powerpoint/2010/main" val="311454364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t>Case #4</a:t>
            </a:r>
          </a:p>
        </p:txBody>
      </p:sp>
      <p:sp>
        <p:nvSpPr>
          <p:cNvPr id="333" name="Shape 333"/>
          <p:cNvSpPr>
            <a:spLocks noGrp="1"/>
          </p:cNvSpPr>
          <p:nvPr>
            <p:ph type="body" idx="1"/>
          </p:nvPr>
        </p:nvSpPr>
        <p:spPr>
          <a:prstGeom prst="rect">
            <a:avLst/>
          </a:prstGeom>
        </p:spPr>
        <p:txBody>
          <a:bodyPr/>
          <a:lstStyle/>
          <a:p>
            <a:r>
              <a:t>1448: Fall Injury</a:t>
            </a:r>
          </a:p>
          <a:p>
            <a:r>
              <a:t>87 yo female, slip on wet sidewalk, found on ground, c/o R hip pain</a:t>
            </a:r>
          </a:p>
          <a:p>
            <a:r>
              <a:t>RLE rotated, shortened, TTP hip, A/Ox4, motor/sensory intact, head normal, neck, back no TTP</a:t>
            </a:r>
          </a:p>
          <a:p>
            <a:r>
              <a:t>Hip pain severe, tearful, yelling at times</a:t>
            </a:r>
          </a:p>
        </p:txBody>
      </p:sp>
    </p:spTree>
    <p:extLst>
      <p:ext uri="{BB962C8B-B14F-4D97-AF65-F5344CB8AC3E}">
        <p14:creationId xmlns:p14="http://schemas.microsoft.com/office/powerpoint/2010/main" val="120505160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normAutofit lnSpcReduction="10000"/>
          </a:bodyPr>
          <a:lstStyle/>
          <a:p>
            <a:r>
              <a:rPr lang="en-US" dirty="0" smtClean="0"/>
              <a:t>Isolated hip fractures and spine injury</a:t>
            </a:r>
          </a:p>
          <a:p>
            <a:r>
              <a:rPr lang="en-US" dirty="0" smtClean="0"/>
              <a:t>Do we need to SMR all hip fractures &gt; 65?</a:t>
            </a:r>
          </a:p>
          <a:p>
            <a:r>
              <a:rPr lang="en-US" dirty="0" smtClean="0"/>
              <a:t>Study showed:</a:t>
            </a:r>
          </a:p>
          <a:p>
            <a:pPr lvl="1"/>
            <a:r>
              <a:rPr lang="en-US" dirty="0" smtClean="0"/>
              <a:t>1394 patients with hip fracture, 23 (1.7%) had c-spine fracture as well</a:t>
            </a:r>
          </a:p>
          <a:p>
            <a:pPr lvl="1"/>
            <a:r>
              <a:rPr lang="en-US" dirty="0" smtClean="0"/>
              <a:t>Of those &gt; 65 (565 patients), standing or sitting </a:t>
            </a:r>
            <a:r>
              <a:rPr lang="en-US" dirty="0" err="1" smtClean="0"/>
              <a:t>mech</a:t>
            </a:r>
            <a:r>
              <a:rPr lang="en-US" dirty="0" smtClean="0"/>
              <a:t> only, only 2 (0.4%) had c-spine fractures</a:t>
            </a:r>
          </a:p>
          <a:p>
            <a:pPr lvl="1"/>
            <a:r>
              <a:rPr lang="en-US" dirty="0" smtClean="0">
                <a:solidFill>
                  <a:srgbClr val="FF0000"/>
                </a:solidFill>
              </a:rPr>
              <a:t>Both had other criteria to apply collar: head injury, ALOC</a:t>
            </a:r>
            <a:endParaRPr lang="en-US" dirty="0">
              <a:solidFill>
                <a:srgbClr val="FF0000"/>
              </a:solidFill>
            </a:endParaRPr>
          </a:p>
        </p:txBody>
      </p:sp>
    </p:spTree>
    <p:extLst>
      <p:ext uri="{BB962C8B-B14F-4D97-AF65-F5344CB8AC3E}">
        <p14:creationId xmlns:p14="http://schemas.microsoft.com/office/powerpoint/2010/main" val="1143019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lstStyle/>
          <a:p>
            <a:r>
              <a:rPr lang="en-US" dirty="0"/>
              <a:t>Isolated hip fractures and spine injury</a:t>
            </a:r>
          </a:p>
          <a:p>
            <a:r>
              <a:rPr lang="en-US" dirty="0"/>
              <a:t>Do we need to SMR all hip fractures &gt; 65</a:t>
            </a:r>
            <a:r>
              <a:rPr lang="en-US" dirty="0" smtClean="0"/>
              <a:t>?</a:t>
            </a:r>
          </a:p>
          <a:p>
            <a:endParaRPr lang="en-US" dirty="0"/>
          </a:p>
          <a:p>
            <a:r>
              <a:rPr lang="en-US" dirty="0" smtClean="0"/>
              <a:t>Yes, SMR that hip fracture if you have sign or history of head injury, any ALOC, or other SMR indicators</a:t>
            </a:r>
          </a:p>
          <a:p>
            <a:r>
              <a:rPr lang="en-US" dirty="0" smtClean="0"/>
              <a:t>But, pain from hip fracture </a:t>
            </a:r>
            <a:r>
              <a:rPr lang="en-US" i="1" dirty="0" smtClean="0"/>
              <a:t>alone</a:t>
            </a:r>
            <a:r>
              <a:rPr lang="en-US" dirty="0" smtClean="0"/>
              <a:t> might not mandate SMR</a:t>
            </a:r>
            <a:endParaRPr lang="en-US" dirty="0"/>
          </a:p>
        </p:txBody>
      </p:sp>
    </p:spTree>
    <p:extLst>
      <p:ext uri="{BB962C8B-B14F-4D97-AF65-F5344CB8AC3E}">
        <p14:creationId xmlns:p14="http://schemas.microsoft.com/office/powerpoint/2010/main" val="3515375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#5</a:t>
            </a:r>
            <a:endParaRPr lang="en-US" dirty="0"/>
          </a:p>
        </p:txBody>
      </p:sp>
      <p:sp>
        <p:nvSpPr>
          <p:cNvPr id="3" name="Text Placeholder 2"/>
          <p:cNvSpPr>
            <a:spLocks noGrp="1"/>
          </p:cNvSpPr>
          <p:nvPr>
            <p:ph type="body" idx="1"/>
          </p:nvPr>
        </p:nvSpPr>
        <p:spPr/>
        <p:txBody>
          <a:bodyPr>
            <a:normAutofit lnSpcReduction="10000"/>
          </a:bodyPr>
          <a:lstStyle/>
          <a:p>
            <a:r>
              <a:rPr lang="en-US" dirty="0"/>
              <a:t>62 y.o. female found by sister lying prone on ground with altered level of consciousness</a:t>
            </a:r>
          </a:p>
          <a:p>
            <a:r>
              <a:rPr lang="en-US" dirty="0"/>
              <a:t>Last seen 2 days prior</a:t>
            </a:r>
          </a:p>
          <a:p>
            <a:r>
              <a:rPr lang="en-US" dirty="0"/>
              <a:t>A &amp; O x 2 (person &amp; place)</a:t>
            </a:r>
          </a:p>
          <a:p>
            <a:r>
              <a:rPr lang="en-US" dirty="0"/>
              <a:t>Incontinent to urine</a:t>
            </a:r>
          </a:p>
          <a:p>
            <a:r>
              <a:rPr lang="en-US" dirty="0"/>
              <a:t>Left orbital swelling &amp; bruising</a:t>
            </a:r>
          </a:p>
          <a:p>
            <a:r>
              <a:rPr lang="en-US" dirty="0"/>
              <a:t>Back = intact, no pain or step-offs</a:t>
            </a:r>
          </a:p>
          <a:p>
            <a:r>
              <a:rPr lang="en-US" dirty="0"/>
              <a:t>MS x 4 </a:t>
            </a:r>
            <a:r>
              <a:rPr lang="en-US" dirty="0" smtClean="0"/>
              <a:t>intact</a:t>
            </a:r>
            <a:endParaRPr lang="en-US" dirty="0"/>
          </a:p>
        </p:txBody>
      </p:sp>
    </p:spTree>
    <p:extLst>
      <p:ext uri="{BB962C8B-B14F-4D97-AF65-F5344CB8AC3E}">
        <p14:creationId xmlns:p14="http://schemas.microsoft.com/office/powerpoint/2010/main" val="1162251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prstGeom prst="rect">
            <a:avLst/>
          </a:prstGeom>
        </p:spPr>
        <p:txBody>
          <a:bodyPr/>
          <a:lstStyle/>
          <a:p>
            <a:r>
              <a:rPr dirty="0"/>
              <a:t>How Does SI Hurt?</a:t>
            </a:r>
          </a:p>
        </p:txBody>
      </p:sp>
      <p:sp>
        <p:nvSpPr>
          <p:cNvPr id="232" name="Shape 232"/>
          <p:cNvSpPr>
            <a:spLocks noGrp="1"/>
          </p:cNvSpPr>
          <p:nvPr>
            <p:ph type="body" idx="1"/>
          </p:nvPr>
        </p:nvSpPr>
        <p:spPr>
          <a:prstGeom prst="rect">
            <a:avLst/>
          </a:prstGeom>
        </p:spPr>
        <p:txBody>
          <a:bodyPr/>
          <a:lstStyle/>
          <a:p>
            <a:r>
              <a:rPr dirty="0"/>
              <a:t>Rigid long back boards</a:t>
            </a:r>
          </a:p>
          <a:p>
            <a:pPr lvl="1"/>
            <a:r>
              <a:rPr dirty="0"/>
              <a:t>Cause iatrogenic pain</a:t>
            </a:r>
          </a:p>
          <a:p>
            <a:pPr lvl="1"/>
            <a:r>
              <a:rPr dirty="0"/>
              <a:t>Cause 15-20% reduction in respiratory capacity</a:t>
            </a:r>
          </a:p>
          <a:p>
            <a:pPr lvl="1"/>
            <a:r>
              <a:rPr dirty="0"/>
              <a:t>Causes delays in transport</a:t>
            </a:r>
          </a:p>
          <a:p>
            <a:pPr lvl="1"/>
            <a:r>
              <a:rPr dirty="0"/>
              <a:t>Possible risk of pressure ulcers</a:t>
            </a:r>
          </a:p>
        </p:txBody>
      </p:sp>
      <p:pic>
        <p:nvPicPr>
          <p:cNvPr id="233" name="Screen Shot 2013-11-19 at 13.48.58.png"/>
          <p:cNvPicPr>
            <a:picLocks noChangeAspect="1"/>
          </p:cNvPicPr>
          <p:nvPr/>
        </p:nvPicPr>
        <p:blipFill>
          <a:blip r:embed="rId3">
            <a:extLst/>
          </a:blip>
          <a:stretch>
            <a:fillRect/>
          </a:stretch>
        </p:blipFill>
        <p:spPr>
          <a:xfrm>
            <a:off x="5331170" y="4481921"/>
            <a:ext cx="3355630" cy="919767"/>
          </a:xfrm>
          <a:prstGeom prst="rect">
            <a:avLst/>
          </a:prstGeom>
          <a:ln w="25400">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3727489678"/>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Text Placeholder 2"/>
          <p:cNvSpPr>
            <a:spLocks noGrp="1"/>
          </p:cNvSpPr>
          <p:nvPr>
            <p:ph type="body" idx="1"/>
          </p:nvPr>
        </p:nvSpPr>
        <p:spPr>
          <a:xfrm>
            <a:off x="457200" y="1600201"/>
            <a:ext cx="8229600" cy="4057470"/>
          </a:xfrm>
        </p:spPr>
        <p:txBody>
          <a:bodyPr>
            <a:normAutofit fontScale="85000" lnSpcReduction="10000"/>
          </a:bodyPr>
          <a:lstStyle/>
          <a:p>
            <a:r>
              <a:rPr lang="en-US" dirty="0"/>
              <a:t>Collar?</a:t>
            </a:r>
          </a:p>
          <a:p>
            <a:r>
              <a:rPr lang="en-US" dirty="0"/>
              <a:t>Backboard?</a:t>
            </a:r>
          </a:p>
          <a:p>
            <a:endParaRPr lang="en-US" dirty="0"/>
          </a:p>
          <a:p>
            <a:r>
              <a:rPr lang="en-US" dirty="0"/>
              <a:t>Patient transported without any collar or backboard</a:t>
            </a:r>
          </a:p>
          <a:p>
            <a:r>
              <a:rPr lang="en-US" dirty="0"/>
              <a:t>Found to have diffusely metastatic cancer with brain lesions and lesions throughout the bones</a:t>
            </a:r>
          </a:p>
          <a:p>
            <a:r>
              <a:rPr lang="en-US" dirty="0"/>
              <a:t>C7 pathologic fracture with spinal cord compression</a:t>
            </a:r>
          </a:p>
          <a:p>
            <a:r>
              <a:rPr lang="en-US" dirty="0"/>
              <a:t>Underwent surgical repair of unstable </a:t>
            </a:r>
            <a:r>
              <a:rPr lang="en-US" dirty="0" smtClean="0"/>
              <a:t>fracture</a:t>
            </a:r>
            <a:endParaRPr lang="en-US" dirty="0"/>
          </a:p>
        </p:txBody>
      </p:sp>
    </p:spTree>
    <p:extLst>
      <p:ext uri="{BB962C8B-B14F-4D97-AF65-F5344CB8AC3E}">
        <p14:creationId xmlns:p14="http://schemas.microsoft.com/office/powerpoint/2010/main" val="312808853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a:t>
            </a:r>
            <a:endParaRPr lang="en-US" dirty="0"/>
          </a:p>
        </p:txBody>
      </p:sp>
      <p:sp>
        <p:nvSpPr>
          <p:cNvPr id="3" name="Text Placeholder 2"/>
          <p:cNvSpPr>
            <a:spLocks noGrp="1"/>
          </p:cNvSpPr>
          <p:nvPr>
            <p:ph type="body" idx="1"/>
          </p:nvPr>
        </p:nvSpPr>
        <p:spPr/>
        <p:txBody>
          <a:bodyPr>
            <a:normAutofit lnSpcReduction="10000"/>
          </a:bodyPr>
          <a:lstStyle/>
          <a:p>
            <a:r>
              <a:rPr lang="en-US" dirty="0"/>
              <a:t>91 y.o. female sitting on the toilet</a:t>
            </a:r>
          </a:p>
          <a:p>
            <a:r>
              <a:rPr lang="en-US" dirty="0"/>
              <a:t>Fell forward, striking head</a:t>
            </a:r>
          </a:p>
          <a:p>
            <a:r>
              <a:rPr lang="en-US" dirty="0"/>
              <a:t>No loss of consciousness</a:t>
            </a:r>
          </a:p>
          <a:p>
            <a:r>
              <a:rPr lang="en-US" dirty="0"/>
              <a:t>Frontal hematoma</a:t>
            </a:r>
          </a:p>
          <a:p>
            <a:r>
              <a:rPr lang="en-US" dirty="0"/>
              <a:t>GCS 15 and A &amp; O x 4</a:t>
            </a:r>
          </a:p>
          <a:p>
            <a:r>
              <a:rPr lang="en-US" dirty="0"/>
              <a:t>No midlines cervical, thoracic, or lumbar spine tenderness</a:t>
            </a:r>
          </a:p>
          <a:p>
            <a:r>
              <a:rPr lang="en-US" dirty="0"/>
              <a:t>No neurologic </a:t>
            </a:r>
            <a:r>
              <a:rPr lang="en-US" dirty="0" smtClean="0"/>
              <a:t>symptoms</a:t>
            </a:r>
            <a:endParaRPr lang="en-US" dirty="0"/>
          </a:p>
        </p:txBody>
      </p:sp>
    </p:spTree>
    <p:extLst>
      <p:ext uri="{BB962C8B-B14F-4D97-AF65-F5344CB8AC3E}">
        <p14:creationId xmlns:p14="http://schemas.microsoft.com/office/powerpoint/2010/main" val="74255845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a:t>
            </a:r>
            <a:endParaRPr lang="en-US" dirty="0"/>
          </a:p>
        </p:txBody>
      </p:sp>
      <p:sp>
        <p:nvSpPr>
          <p:cNvPr id="3" name="Text Placeholder 2"/>
          <p:cNvSpPr>
            <a:spLocks noGrp="1"/>
          </p:cNvSpPr>
          <p:nvPr>
            <p:ph type="body" idx="1"/>
          </p:nvPr>
        </p:nvSpPr>
        <p:spPr>
          <a:xfrm>
            <a:off x="457200" y="1600201"/>
            <a:ext cx="8229600" cy="4211420"/>
          </a:xfrm>
        </p:spPr>
        <p:txBody>
          <a:bodyPr>
            <a:normAutofit lnSpcReduction="10000"/>
          </a:bodyPr>
          <a:lstStyle/>
          <a:p>
            <a:r>
              <a:rPr lang="en-US" dirty="0"/>
              <a:t>Collar?</a:t>
            </a:r>
          </a:p>
          <a:p>
            <a:r>
              <a:rPr lang="en-US" dirty="0"/>
              <a:t>Backboard?</a:t>
            </a:r>
          </a:p>
          <a:p>
            <a:endParaRPr lang="en-US" dirty="0"/>
          </a:p>
          <a:p>
            <a:r>
              <a:rPr lang="en-US" dirty="0"/>
              <a:t>Patient transported without cervical collar or SMR</a:t>
            </a:r>
          </a:p>
          <a:p>
            <a:r>
              <a:rPr lang="en-US" dirty="0"/>
              <a:t>Patient found to have Subdural hematoma and C1 fracture</a:t>
            </a:r>
          </a:p>
          <a:p>
            <a:r>
              <a:rPr lang="en-US" dirty="0"/>
              <a:t>Underwent surgical </a:t>
            </a:r>
            <a:r>
              <a:rPr lang="en-US" dirty="0" smtClean="0"/>
              <a:t>repair</a:t>
            </a:r>
            <a:endParaRPr lang="en-US" dirty="0"/>
          </a:p>
        </p:txBody>
      </p:sp>
    </p:spTree>
    <p:extLst>
      <p:ext uri="{BB962C8B-B14F-4D97-AF65-F5344CB8AC3E}">
        <p14:creationId xmlns:p14="http://schemas.microsoft.com/office/powerpoint/2010/main" val="265335438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#7</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a:t>29 y.o. male police officer enters fire station to use the restroom</a:t>
            </a:r>
          </a:p>
          <a:p>
            <a:r>
              <a:rPr lang="en-US" dirty="0"/>
              <a:t>Fire personnel heard noise, found officer on ground</a:t>
            </a:r>
          </a:p>
          <a:p>
            <a:r>
              <a:rPr lang="en-US" dirty="0"/>
              <a:t>Officer not sure what caused him to fall</a:t>
            </a:r>
          </a:p>
          <a:p>
            <a:r>
              <a:rPr lang="en-US" dirty="0" smtClean="0"/>
              <a:t>Repetitive questioning </a:t>
            </a:r>
            <a:r>
              <a:rPr lang="en-US" dirty="0" smtClean="0">
                <a:solidFill>
                  <a:srgbClr val="FF0000"/>
                </a:solidFill>
              </a:rPr>
              <a:t>(what is GCS score?)</a:t>
            </a:r>
            <a:endParaRPr lang="en-US" dirty="0">
              <a:solidFill>
                <a:srgbClr val="FF0000"/>
              </a:solidFill>
            </a:endParaRPr>
          </a:p>
          <a:p>
            <a:r>
              <a:rPr lang="en-US" dirty="0"/>
              <a:t>No midline cervical, thoracic, or lumbar spine tenderness</a:t>
            </a:r>
          </a:p>
          <a:p>
            <a:r>
              <a:rPr lang="en-US" dirty="0"/>
              <a:t>No neurologic </a:t>
            </a:r>
            <a:r>
              <a:rPr lang="en-US" dirty="0" smtClean="0"/>
              <a:t>symptoms</a:t>
            </a:r>
            <a:endParaRPr lang="en-US" dirty="0"/>
          </a:p>
        </p:txBody>
      </p:sp>
    </p:spTree>
    <p:extLst>
      <p:ext uri="{BB962C8B-B14F-4D97-AF65-F5344CB8AC3E}">
        <p14:creationId xmlns:p14="http://schemas.microsoft.com/office/powerpoint/2010/main" val="277211653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6162" y="177088"/>
            <a:ext cx="7688448" cy="5537715"/>
          </a:xfrm>
          <a:prstGeom prst="rect">
            <a:avLst/>
          </a:prstGeom>
        </p:spPr>
      </p:pic>
      <p:cxnSp>
        <p:nvCxnSpPr>
          <p:cNvPr id="4" name="Straight Arrow Connector 3"/>
          <p:cNvCxnSpPr/>
          <p:nvPr/>
        </p:nvCxnSpPr>
        <p:spPr>
          <a:xfrm flipV="1">
            <a:off x="1706059" y="2909526"/>
            <a:ext cx="1725014" cy="17059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419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#7</a:t>
            </a:r>
            <a:endParaRPr lang="en-US" dirty="0"/>
          </a:p>
        </p:txBody>
      </p:sp>
      <p:sp>
        <p:nvSpPr>
          <p:cNvPr id="3" name="Text Placeholder 2"/>
          <p:cNvSpPr>
            <a:spLocks noGrp="1"/>
          </p:cNvSpPr>
          <p:nvPr>
            <p:ph type="body" idx="1"/>
          </p:nvPr>
        </p:nvSpPr>
        <p:spPr/>
        <p:txBody>
          <a:bodyPr/>
          <a:lstStyle/>
          <a:p>
            <a:r>
              <a:rPr lang="en-US" dirty="0"/>
              <a:t>Collar?</a:t>
            </a:r>
          </a:p>
          <a:p>
            <a:r>
              <a:rPr lang="en-US" dirty="0"/>
              <a:t>Backboard?</a:t>
            </a:r>
          </a:p>
          <a:p>
            <a:endParaRPr lang="en-US" dirty="0"/>
          </a:p>
          <a:p>
            <a:r>
              <a:rPr lang="en-US" dirty="0"/>
              <a:t>Patient transported without collar or </a:t>
            </a:r>
            <a:r>
              <a:rPr lang="en-US" dirty="0" smtClean="0"/>
              <a:t>SMR</a:t>
            </a:r>
          </a:p>
          <a:p>
            <a:r>
              <a:rPr lang="en-US" dirty="0" smtClean="0"/>
              <a:t>GCS incorrectly scored as “15”</a:t>
            </a:r>
            <a:endParaRPr lang="en-US" dirty="0"/>
          </a:p>
          <a:p>
            <a:r>
              <a:rPr lang="en-US" dirty="0"/>
              <a:t>Patient found to have vertebral fracture with vertebral artery </a:t>
            </a:r>
            <a:r>
              <a:rPr lang="en-US" dirty="0" smtClean="0"/>
              <a:t>dissection</a:t>
            </a:r>
            <a:endParaRPr lang="en-US" dirty="0"/>
          </a:p>
        </p:txBody>
      </p:sp>
    </p:spTree>
    <p:extLst>
      <p:ext uri="{BB962C8B-B14F-4D97-AF65-F5344CB8AC3E}">
        <p14:creationId xmlns:p14="http://schemas.microsoft.com/office/powerpoint/2010/main" val="3816833222"/>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Vertebral Artery &amp; Spine</a:t>
            </a:r>
          </a:p>
        </p:txBody>
      </p:sp>
      <p:sp>
        <p:nvSpPr>
          <p:cNvPr id="3" name="Text Placeholder 2"/>
          <p:cNvSpPr>
            <a:spLocks noGrp="1"/>
          </p:cNvSpPr>
          <p:nvPr>
            <p:ph type="body" idx="1"/>
          </p:nvPr>
        </p:nvSpPr>
        <p:spPr/>
        <p:txBody>
          <a:bodyPr/>
          <a:lstStyle/>
          <a:p>
            <a:endParaRPr lang="en-US" dirty="0"/>
          </a:p>
        </p:txBody>
      </p:sp>
      <p:sp>
        <p:nvSpPr>
          <p:cNvPr id="6" name="Text Placeholder 5"/>
          <p:cNvSpPr>
            <a:spLocks noGrp="1"/>
          </p:cNvSpPr>
          <p:nvPr>
            <p:ph type="body" idx="1"/>
          </p:nvPr>
        </p:nvSpPr>
        <p:spPr>
          <a:xfrm>
            <a:off x="457200" y="3232954"/>
            <a:ext cx="5795930" cy="2893209"/>
          </a:xfrm>
        </p:spPr>
        <p:txBody>
          <a:bodyPr/>
          <a:lstStyle/>
          <a:p>
            <a:pPr marL="0" indent="0">
              <a:buNone/>
            </a:pPr>
            <a:endParaRPr lang="en-US" dirty="0"/>
          </a:p>
        </p:txBody>
      </p:sp>
      <p:sp>
        <p:nvSpPr>
          <p:cNvPr id="7" name="Text Placeholder 6"/>
          <p:cNvSpPr>
            <a:spLocks noGrp="1"/>
          </p:cNvSpPr>
          <p:nvPr>
            <p:ph type="body" idx="1"/>
          </p:nvPr>
        </p:nvSpPr>
        <p:spPr/>
        <p:txBody>
          <a:bodyPr/>
          <a:lstStyle/>
          <a:p>
            <a:endParaRPr lang="en-US" dirty="0"/>
          </a:p>
        </p:txBody>
      </p:sp>
      <p:pic>
        <p:nvPicPr>
          <p:cNvPr id="8" name="Picture 7"/>
          <p:cNvPicPr>
            <a:picLocks noChangeAspect="1"/>
          </p:cNvPicPr>
          <p:nvPr/>
        </p:nvPicPr>
        <p:blipFill>
          <a:blip r:embed="rId2"/>
          <a:stretch>
            <a:fillRect/>
          </a:stretch>
        </p:blipFill>
        <p:spPr>
          <a:xfrm>
            <a:off x="5426447" y="1590833"/>
            <a:ext cx="3308006" cy="4090966"/>
          </a:xfrm>
          <a:prstGeom prst="rect">
            <a:avLst/>
          </a:prstGeom>
        </p:spPr>
      </p:pic>
      <p:pic>
        <p:nvPicPr>
          <p:cNvPr id="9" name="Picture 8"/>
          <p:cNvPicPr>
            <a:picLocks noChangeAspect="1"/>
          </p:cNvPicPr>
          <p:nvPr/>
        </p:nvPicPr>
        <p:blipFill>
          <a:blip r:embed="rId3"/>
          <a:stretch>
            <a:fillRect/>
          </a:stretch>
        </p:blipFill>
        <p:spPr>
          <a:xfrm>
            <a:off x="615693" y="2042371"/>
            <a:ext cx="4521494" cy="3253357"/>
          </a:xfrm>
          <a:prstGeom prst="rect">
            <a:avLst/>
          </a:prstGeom>
        </p:spPr>
      </p:pic>
    </p:spTree>
    <p:extLst>
      <p:ext uri="{BB962C8B-B14F-4D97-AF65-F5344CB8AC3E}">
        <p14:creationId xmlns:p14="http://schemas.microsoft.com/office/powerpoint/2010/main" val="1036241795"/>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prstGeom prst="rect">
            <a:avLst/>
          </a:prstGeom>
        </p:spPr>
        <p:txBody>
          <a:bodyPr/>
          <a:lstStyle/>
          <a:p>
            <a:r>
              <a:t>Car Seats?</a:t>
            </a:r>
          </a:p>
        </p:txBody>
      </p:sp>
    </p:spTree>
    <p:extLst>
      <p:ext uri="{BB962C8B-B14F-4D97-AF65-F5344CB8AC3E}">
        <p14:creationId xmlns:p14="http://schemas.microsoft.com/office/powerpoint/2010/main" val="3545122522"/>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prstGeom prst="rect">
            <a:avLst/>
          </a:prstGeom>
        </p:spPr>
        <p:txBody>
          <a:bodyPr/>
          <a:lstStyle/>
          <a:p>
            <a:r>
              <a:t>Car Seats</a:t>
            </a:r>
          </a:p>
        </p:txBody>
      </p:sp>
      <p:sp>
        <p:nvSpPr>
          <p:cNvPr id="341" name="Shape 341"/>
          <p:cNvSpPr>
            <a:spLocks noGrp="1"/>
          </p:cNvSpPr>
          <p:nvPr>
            <p:ph type="body" idx="1"/>
          </p:nvPr>
        </p:nvSpPr>
        <p:spPr>
          <a:prstGeom prst="rect">
            <a:avLst/>
          </a:prstGeom>
        </p:spPr>
        <p:txBody>
          <a:bodyPr/>
          <a:lstStyle/>
          <a:p>
            <a:r>
              <a:t>Ok to use if:</a:t>
            </a:r>
          </a:p>
          <a:p>
            <a:pPr lvl="1"/>
            <a:r>
              <a:t>car drivable</a:t>
            </a:r>
          </a:p>
          <a:p>
            <a:pPr lvl="1"/>
            <a:r>
              <a:t>nearest car door undamaged</a:t>
            </a:r>
          </a:p>
          <a:p>
            <a:pPr lvl="1"/>
            <a:r>
              <a:t>no injuries to any occupant</a:t>
            </a:r>
          </a:p>
          <a:p>
            <a:pPr lvl="1"/>
            <a:r>
              <a:t>no airbag deployment</a:t>
            </a:r>
          </a:p>
          <a:p>
            <a:pPr lvl="1"/>
            <a:r>
              <a:t>no visible damage</a:t>
            </a:r>
          </a:p>
        </p:txBody>
      </p:sp>
    </p:spTree>
    <p:extLst>
      <p:ext uri="{BB962C8B-B14F-4D97-AF65-F5344CB8AC3E}">
        <p14:creationId xmlns:p14="http://schemas.microsoft.com/office/powerpoint/2010/main" val="107815831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title"/>
          </p:nvPr>
        </p:nvSpPr>
        <p:spPr>
          <a:prstGeom prst="rect">
            <a:avLst/>
          </a:prstGeom>
        </p:spPr>
        <p:txBody>
          <a:bodyPr/>
          <a:lstStyle/>
          <a:p>
            <a:r>
              <a:t>Car Seats</a:t>
            </a:r>
          </a:p>
        </p:txBody>
      </p:sp>
      <p:pic>
        <p:nvPicPr>
          <p:cNvPr id="346" name="Screen Shot 2014-03-06 at 16.43.24.png"/>
          <p:cNvPicPr>
            <a:picLocks noChangeAspect="1"/>
          </p:cNvPicPr>
          <p:nvPr/>
        </p:nvPicPr>
        <p:blipFill>
          <a:blip r:embed="rId3">
            <a:extLst/>
          </a:blip>
          <a:stretch>
            <a:fillRect/>
          </a:stretch>
        </p:blipFill>
        <p:spPr>
          <a:xfrm>
            <a:off x="1629525" y="1417638"/>
            <a:ext cx="6313126" cy="1438178"/>
          </a:xfrm>
          <a:prstGeom prst="rect">
            <a:avLst/>
          </a:prstGeom>
          <a:ln w="12700">
            <a:miter lim="400000"/>
          </a:ln>
        </p:spPr>
      </p:pic>
      <p:pic>
        <p:nvPicPr>
          <p:cNvPr id="347" name="Screen Shot 2014-03-06 at 16.48.15.png"/>
          <p:cNvPicPr>
            <a:picLocks noChangeAspect="1"/>
          </p:cNvPicPr>
          <p:nvPr/>
        </p:nvPicPr>
        <p:blipFill>
          <a:blip r:embed="rId4">
            <a:extLst/>
          </a:blip>
          <a:stretch>
            <a:fillRect/>
          </a:stretch>
        </p:blipFill>
        <p:spPr>
          <a:xfrm>
            <a:off x="1629525" y="3142452"/>
            <a:ext cx="6313126" cy="2177609"/>
          </a:xfrm>
          <a:prstGeom prst="rect">
            <a:avLst/>
          </a:prstGeom>
          <a:ln w="12700">
            <a:miter lim="400000"/>
          </a:ln>
        </p:spPr>
      </p:pic>
    </p:spTree>
    <p:extLst>
      <p:ext uri="{BB962C8B-B14F-4D97-AF65-F5344CB8AC3E}">
        <p14:creationId xmlns:p14="http://schemas.microsoft.com/office/powerpoint/2010/main" val="17687560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892969" y="178594"/>
            <a:ext cx="7358063" cy="1714500"/>
          </a:xfrm>
          <a:prstGeom prst="rect">
            <a:avLst/>
          </a:prstGeom>
        </p:spPr>
        <p:txBody>
          <a:bodyPr/>
          <a:lstStyle/>
          <a:p>
            <a:r>
              <a:rPr dirty="0"/>
              <a:t>Backboards</a:t>
            </a:r>
          </a:p>
        </p:txBody>
      </p:sp>
      <p:sp>
        <p:nvSpPr>
          <p:cNvPr id="238" name="Shape 238"/>
          <p:cNvSpPr>
            <a:spLocks noGrp="1"/>
          </p:cNvSpPr>
          <p:nvPr>
            <p:ph type="body" idx="1"/>
          </p:nvPr>
        </p:nvSpPr>
        <p:spPr>
          <a:xfrm>
            <a:off x="892969" y="1946672"/>
            <a:ext cx="7358063" cy="4018359"/>
          </a:xfrm>
          <a:prstGeom prst="rect">
            <a:avLst/>
          </a:prstGeom>
        </p:spPr>
        <p:txBody>
          <a:bodyPr>
            <a:normAutofit fontScale="77500" lnSpcReduction="20000"/>
          </a:bodyPr>
          <a:lstStyle/>
          <a:p>
            <a:pPr marL="262523" indent="-262523" defTabSz="402536">
              <a:spcBef>
                <a:spcPts val="2883"/>
              </a:spcBef>
              <a:buSzPct val="100000"/>
              <a:defRPr sz="3724" b="1">
                <a:latin typeface="Helvetica"/>
                <a:ea typeface="Helvetica"/>
                <a:cs typeface="Helvetica"/>
                <a:sym typeface="Helvetica"/>
              </a:defRPr>
            </a:pPr>
            <a:r>
              <a:rPr dirty="0"/>
              <a:t>Still reasonable for…</a:t>
            </a:r>
          </a:p>
          <a:p>
            <a:pPr marL="525047" lvl="1" indent="-262523" defTabSz="402536">
              <a:spcBef>
                <a:spcPts val="2883"/>
              </a:spcBef>
              <a:buSzPct val="100000"/>
              <a:defRPr sz="3724"/>
            </a:pPr>
            <a:r>
              <a:rPr dirty="0"/>
              <a:t>Blunt trauma with </a:t>
            </a:r>
            <a:r>
              <a:rPr dirty="0" smtClean="0"/>
              <a:t>ALOC</a:t>
            </a:r>
            <a:endParaRPr dirty="0"/>
          </a:p>
          <a:p>
            <a:pPr marL="525047" lvl="1" indent="-262523" defTabSz="402536">
              <a:spcBef>
                <a:spcPts val="2883"/>
              </a:spcBef>
              <a:buSzPct val="100000"/>
              <a:defRPr sz="3724"/>
            </a:pPr>
            <a:r>
              <a:rPr dirty="0"/>
              <a:t>Spine pain/tenderness and neuro complaint</a:t>
            </a:r>
          </a:p>
          <a:p>
            <a:pPr marL="525047" lvl="1" indent="-262523" defTabSz="402536">
              <a:spcBef>
                <a:spcPts val="2883"/>
              </a:spcBef>
              <a:buSzPct val="100000"/>
              <a:defRPr sz="3724"/>
            </a:pPr>
            <a:r>
              <a:rPr dirty="0"/>
              <a:t>Anatomic deformity of spine</a:t>
            </a:r>
          </a:p>
          <a:p>
            <a:pPr marL="525047" lvl="1" indent="-262523" defTabSz="402536">
              <a:spcBef>
                <a:spcPts val="2883"/>
              </a:spcBef>
              <a:buSzPct val="100000"/>
              <a:defRPr sz="3724"/>
            </a:pPr>
            <a:r>
              <a:rPr dirty="0"/>
              <a:t>High-energy mechanism </a:t>
            </a:r>
            <a:r>
              <a:rPr lang="en-US" dirty="0" smtClean="0"/>
              <a:t>or </a:t>
            </a:r>
            <a:r>
              <a:rPr dirty="0" smtClean="0"/>
              <a:t>ALOC</a:t>
            </a:r>
            <a:r>
              <a:rPr lang="en-US" dirty="0"/>
              <a:t>,</a:t>
            </a:r>
            <a:r>
              <a:rPr dirty="0" smtClean="0"/>
              <a:t> </a:t>
            </a:r>
            <a:r>
              <a:rPr dirty="0"/>
              <a:t>distracting injury, inability to communicate</a:t>
            </a:r>
          </a:p>
        </p:txBody>
      </p:sp>
      <p:sp>
        <p:nvSpPr>
          <p:cNvPr id="2" name="TextBox 1"/>
          <p:cNvSpPr txBox="1"/>
          <p:nvPr/>
        </p:nvSpPr>
        <p:spPr>
          <a:xfrm rot="1034438">
            <a:off x="6221180" y="1829891"/>
            <a:ext cx="2390824" cy="523220"/>
          </a:xfrm>
          <a:prstGeom prst="rect">
            <a:avLst/>
          </a:prstGeom>
          <a:solidFill>
            <a:srgbClr val="FFFF00"/>
          </a:solidFill>
        </p:spPr>
        <p:txBody>
          <a:bodyPr wrap="none" rtlCol="0">
            <a:spAutoFit/>
          </a:bodyPr>
          <a:lstStyle/>
          <a:p>
            <a:r>
              <a:rPr lang="en-US" sz="2800" b="1" dirty="0" smtClean="0">
                <a:solidFill>
                  <a:srgbClr val="FF0000"/>
                </a:solidFill>
              </a:rPr>
              <a:t>IMPORTANT!!!</a:t>
            </a:r>
          </a:p>
        </p:txBody>
      </p:sp>
    </p:spTree>
    <p:extLst>
      <p:ext uri="{BB962C8B-B14F-4D97-AF65-F5344CB8AC3E}">
        <p14:creationId xmlns:p14="http://schemas.microsoft.com/office/powerpoint/2010/main" val="12226783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p:nvPr>
        </p:nvSpPr>
        <p:spPr>
          <a:prstGeom prst="rect">
            <a:avLst/>
          </a:prstGeom>
        </p:spPr>
        <p:txBody>
          <a:bodyPr/>
          <a:lstStyle/>
          <a:p>
            <a:r>
              <a:rPr dirty="0"/>
              <a:t>Case </a:t>
            </a:r>
            <a:r>
              <a:rPr dirty="0" smtClean="0"/>
              <a:t>#</a:t>
            </a:r>
            <a:r>
              <a:rPr lang="en-US" dirty="0" smtClean="0"/>
              <a:t>8</a:t>
            </a:r>
            <a:endParaRPr dirty="0"/>
          </a:p>
        </p:txBody>
      </p:sp>
      <p:sp>
        <p:nvSpPr>
          <p:cNvPr id="352" name="Shape 352"/>
          <p:cNvSpPr>
            <a:spLocks noGrp="1"/>
          </p:cNvSpPr>
          <p:nvPr>
            <p:ph type="body" idx="1"/>
          </p:nvPr>
        </p:nvSpPr>
        <p:spPr>
          <a:prstGeom prst="rect">
            <a:avLst/>
          </a:prstGeom>
        </p:spPr>
        <p:txBody>
          <a:bodyPr>
            <a:normAutofit lnSpcReduction="10000"/>
          </a:bodyPr>
          <a:lstStyle/>
          <a:p>
            <a:r>
              <a:rPr dirty="0"/>
              <a:t>1235: Sports Injury</a:t>
            </a:r>
          </a:p>
          <a:p>
            <a:r>
              <a:rPr dirty="0"/>
              <a:t>17 </a:t>
            </a:r>
            <a:r>
              <a:rPr dirty="0" err="1"/>
              <a:t>yo</a:t>
            </a:r>
            <a:r>
              <a:rPr dirty="0"/>
              <a:t> male, high school football game, rough tackle with hard head impact, brief LOC</a:t>
            </a:r>
          </a:p>
          <a:p>
            <a:r>
              <a:rPr dirty="0"/>
              <a:t>C/o headache, nausea, amnestic to event, but now A/Ox4; normal neuro exam, neck/back normal</a:t>
            </a:r>
          </a:p>
          <a:p>
            <a:r>
              <a:rPr dirty="0"/>
              <a:t>Was ambulatory on </a:t>
            </a:r>
            <a:r>
              <a:rPr dirty="0" smtClean="0"/>
              <a:t>scene</a:t>
            </a:r>
            <a:endParaRPr lang="en-US" dirty="0" smtClean="0"/>
          </a:p>
          <a:p>
            <a:r>
              <a:rPr lang="en-US" dirty="0"/>
              <a:t>Trainer and private EMS applied full SMR: backboard/collar</a:t>
            </a:r>
          </a:p>
          <a:p>
            <a:endParaRPr dirty="0"/>
          </a:p>
        </p:txBody>
      </p:sp>
    </p:spTree>
    <p:extLst>
      <p:ext uri="{BB962C8B-B14F-4D97-AF65-F5344CB8AC3E}">
        <p14:creationId xmlns:p14="http://schemas.microsoft.com/office/powerpoint/2010/main" val="394298170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p:nvPr>
        </p:nvSpPr>
        <p:spPr>
          <a:prstGeom prst="rect">
            <a:avLst/>
          </a:prstGeom>
        </p:spPr>
        <p:txBody>
          <a:bodyPr/>
          <a:lstStyle/>
          <a:p>
            <a:r>
              <a:t>Schools, Pools, Sports</a:t>
            </a:r>
          </a:p>
        </p:txBody>
      </p:sp>
      <p:sp>
        <p:nvSpPr>
          <p:cNvPr id="358" name="Shape 358"/>
          <p:cNvSpPr>
            <a:spLocks noGrp="1"/>
          </p:cNvSpPr>
          <p:nvPr>
            <p:ph type="body" idx="1"/>
          </p:nvPr>
        </p:nvSpPr>
        <p:spPr>
          <a:prstGeom prst="rect">
            <a:avLst/>
          </a:prstGeom>
        </p:spPr>
        <p:txBody>
          <a:bodyPr>
            <a:normAutofit fontScale="77500" lnSpcReduction="20000"/>
          </a:bodyPr>
          <a:lstStyle/>
          <a:p>
            <a:pPr marL="315027" indent="-315027" defTabSz="402536">
              <a:spcBef>
                <a:spcPts val="2883"/>
              </a:spcBef>
              <a:defRPr sz="3724"/>
            </a:pPr>
            <a:r>
              <a:rPr dirty="0"/>
              <a:t>Be a good neighbor</a:t>
            </a:r>
          </a:p>
          <a:p>
            <a:pPr marL="315027" indent="-315027" defTabSz="402536">
              <a:spcBef>
                <a:spcPts val="2883"/>
              </a:spcBef>
              <a:defRPr sz="3724"/>
            </a:pPr>
            <a:r>
              <a:rPr dirty="0"/>
              <a:t>Reach out to city pools, school sports programs</a:t>
            </a:r>
          </a:p>
          <a:p>
            <a:pPr marL="315027" indent="-315027" defTabSz="402536">
              <a:spcBef>
                <a:spcPts val="2883"/>
              </a:spcBef>
              <a:defRPr sz="3724"/>
            </a:pPr>
            <a:r>
              <a:rPr dirty="0"/>
              <a:t>Work with lifeguard, athletic trainer groups</a:t>
            </a:r>
          </a:p>
          <a:p>
            <a:pPr marL="315027" indent="-315027" defTabSz="402536">
              <a:spcBef>
                <a:spcPts val="2883"/>
              </a:spcBef>
              <a:defRPr sz="3724"/>
            </a:pPr>
            <a:r>
              <a:rPr dirty="0">
                <a:solidFill>
                  <a:srgbClr val="FF0000"/>
                </a:solidFill>
              </a:rPr>
              <a:t>Make sure </a:t>
            </a:r>
            <a:r>
              <a:rPr dirty="0" smtClean="0">
                <a:solidFill>
                  <a:srgbClr val="FF0000"/>
                </a:solidFill>
              </a:rPr>
              <a:t>vision, </a:t>
            </a:r>
            <a:r>
              <a:rPr dirty="0">
                <a:solidFill>
                  <a:srgbClr val="FF0000"/>
                </a:solidFill>
              </a:rPr>
              <a:t>concepts, expectations are aligned</a:t>
            </a:r>
          </a:p>
          <a:p>
            <a:pPr marL="315027" indent="-315027" defTabSz="402536">
              <a:spcBef>
                <a:spcPts val="2883"/>
              </a:spcBef>
              <a:defRPr sz="3724"/>
            </a:pPr>
            <a:r>
              <a:rPr dirty="0">
                <a:solidFill>
                  <a:srgbClr val="FF0000"/>
                </a:solidFill>
              </a:rPr>
              <a:t>If already packaged, don’t change course unless something going wrong</a:t>
            </a:r>
          </a:p>
        </p:txBody>
      </p:sp>
    </p:spTree>
    <p:extLst>
      <p:ext uri="{BB962C8B-B14F-4D97-AF65-F5344CB8AC3E}">
        <p14:creationId xmlns:p14="http://schemas.microsoft.com/office/powerpoint/2010/main" val="255875211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prstGeom prst="rect">
            <a:avLst/>
          </a:prstGeom>
        </p:spPr>
        <p:txBody>
          <a:bodyPr/>
          <a:lstStyle/>
          <a:p>
            <a:r>
              <a:rPr dirty="0"/>
              <a:t>Case </a:t>
            </a:r>
            <a:r>
              <a:rPr dirty="0" smtClean="0"/>
              <a:t>#</a:t>
            </a:r>
            <a:r>
              <a:rPr lang="en-US" dirty="0" smtClean="0"/>
              <a:t>9</a:t>
            </a:r>
            <a:endParaRPr dirty="0"/>
          </a:p>
        </p:txBody>
      </p:sp>
      <p:sp>
        <p:nvSpPr>
          <p:cNvPr id="361" name="Shape 361"/>
          <p:cNvSpPr>
            <a:spLocks noGrp="1"/>
          </p:cNvSpPr>
          <p:nvPr>
            <p:ph type="body" idx="1"/>
          </p:nvPr>
        </p:nvSpPr>
        <p:spPr>
          <a:prstGeom prst="rect">
            <a:avLst/>
          </a:prstGeom>
        </p:spPr>
        <p:txBody>
          <a:bodyPr/>
          <a:lstStyle/>
          <a:p>
            <a:r>
              <a:t>1755: Fall from horse</a:t>
            </a:r>
          </a:p>
          <a:p>
            <a:r>
              <a:t>38 yo female fall from horse, walked out 0.5 miles to road</a:t>
            </a:r>
          </a:p>
          <a:p>
            <a:r>
              <a:t>C/O neck/back soreness, +scalp abrasion diffuse back muscle TTP, neuro intact, GCS = 15, A/O x 4</a:t>
            </a:r>
          </a:p>
        </p:txBody>
      </p:sp>
    </p:spTree>
    <p:extLst>
      <p:ext uri="{BB962C8B-B14F-4D97-AF65-F5344CB8AC3E}">
        <p14:creationId xmlns:p14="http://schemas.microsoft.com/office/powerpoint/2010/main" val="126393245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#9</a:t>
            </a:r>
            <a:endParaRPr lang="en-US" dirty="0"/>
          </a:p>
        </p:txBody>
      </p:sp>
      <p:sp>
        <p:nvSpPr>
          <p:cNvPr id="3" name="Content Placeholder 2"/>
          <p:cNvSpPr>
            <a:spLocks noGrp="1"/>
          </p:cNvSpPr>
          <p:nvPr>
            <p:ph idx="1"/>
          </p:nvPr>
        </p:nvSpPr>
        <p:spPr/>
        <p:txBody>
          <a:bodyPr>
            <a:normAutofit/>
          </a:bodyPr>
          <a:lstStyle/>
          <a:p>
            <a:r>
              <a:rPr lang="en-US" sz="3100" dirty="0" smtClean="0"/>
              <a:t>May not need any SMR</a:t>
            </a:r>
          </a:p>
          <a:p>
            <a:r>
              <a:rPr lang="en-US" sz="3100" dirty="0" smtClean="0"/>
              <a:t>Patient transported in position of comfort</a:t>
            </a:r>
          </a:p>
          <a:p>
            <a:r>
              <a:rPr lang="en-US" sz="3100" dirty="0" smtClean="0"/>
              <a:t>ED work up negative</a:t>
            </a:r>
          </a:p>
          <a:p>
            <a:r>
              <a:rPr lang="en-US" sz="3100" dirty="0" smtClean="0"/>
              <a:t>Sister wrote complaint to Fire Chief and Mayor (no collar or backboard! “malpractice!”)</a:t>
            </a:r>
          </a:p>
          <a:p>
            <a:r>
              <a:rPr lang="en-US" sz="3100" dirty="0" smtClean="0"/>
              <a:t>Crew didn’t explain decision/protocol to patient or family</a:t>
            </a:r>
            <a:endParaRPr lang="en-US" sz="3100" dirty="0"/>
          </a:p>
        </p:txBody>
      </p:sp>
    </p:spTree>
    <p:extLst>
      <p:ext uri="{BB962C8B-B14F-4D97-AF65-F5344CB8AC3E}">
        <p14:creationId xmlns:p14="http://schemas.microsoft.com/office/powerpoint/2010/main" val="2402988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#9</a:t>
            </a:r>
            <a:endParaRPr lang="en-US" dirty="0"/>
          </a:p>
        </p:txBody>
      </p:sp>
      <p:sp>
        <p:nvSpPr>
          <p:cNvPr id="3" name="Content Placeholder 2"/>
          <p:cNvSpPr>
            <a:spLocks noGrp="1"/>
          </p:cNvSpPr>
          <p:nvPr>
            <p:ph idx="1"/>
          </p:nvPr>
        </p:nvSpPr>
        <p:spPr/>
        <p:txBody>
          <a:bodyPr/>
          <a:lstStyle/>
          <a:p>
            <a:r>
              <a:rPr lang="en-US" dirty="0" smtClean="0"/>
              <a:t>SMR is still considered new</a:t>
            </a:r>
          </a:p>
          <a:p>
            <a:r>
              <a:rPr lang="en-US" dirty="0" smtClean="0"/>
              <a:t>Patients, family, other health care professionals might not understand</a:t>
            </a:r>
          </a:p>
          <a:p>
            <a:r>
              <a:rPr lang="en-US" dirty="0">
                <a:solidFill>
                  <a:srgbClr val="FF0000"/>
                </a:solidFill>
              </a:rPr>
              <a:t>Make sure </a:t>
            </a:r>
            <a:r>
              <a:rPr lang="en-US" dirty="0" smtClean="0">
                <a:solidFill>
                  <a:srgbClr val="FF0000"/>
                </a:solidFill>
              </a:rPr>
              <a:t>vision, </a:t>
            </a:r>
            <a:r>
              <a:rPr lang="en-US" dirty="0">
                <a:solidFill>
                  <a:srgbClr val="FF0000"/>
                </a:solidFill>
              </a:rPr>
              <a:t>concepts, expectations are aligned</a:t>
            </a:r>
          </a:p>
          <a:p>
            <a:pPr marL="0" indent="0">
              <a:buNone/>
            </a:pPr>
            <a:endParaRPr lang="en-US" dirty="0"/>
          </a:p>
        </p:txBody>
      </p:sp>
    </p:spTree>
    <p:extLst>
      <p:ext uri="{BB962C8B-B14F-4D97-AF65-F5344CB8AC3E}">
        <p14:creationId xmlns:p14="http://schemas.microsoft.com/office/powerpoint/2010/main" val="3521391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p:cNvSpPr>
          <p:nvPr>
            <p:ph type="title"/>
          </p:nvPr>
        </p:nvSpPr>
        <p:spPr>
          <a:prstGeom prst="rect">
            <a:avLst/>
          </a:prstGeom>
        </p:spPr>
        <p:txBody>
          <a:bodyPr/>
          <a:lstStyle/>
          <a:p>
            <a:r>
              <a:rPr dirty="0"/>
              <a:t>Case </a:t>
            </a:r>
            <a:r>
              <a:rPr dirty="0" smtClean="0"/>
              <a:t>#</a:t>
            </a:r>
            <a:r>
              <a:rPr lang="en-US" dirty="0" smtClean="0"/>
              <a:t>10</a:t>
            </a:r>
            <a:endParaRPr dirty="0"/>
          </a:p>
        </p:txBody>
      </p:sp>
      <p:sp>
        <p:nvSpPr>
          <p:cNvPr id="364" name="Shape 364"/>
          <p:cNvSpPr>
            <a:spLocks noGrp="1"/>
          </p:cNvSpPr>
          <p:nvPr>
            <p:ph type="body" idx="1"/>
          </p:nvPr>
        </p:nvSpPr>
        <p:spPr>
          <a:prstGeom prst="rect">
            <a:avLst/>
          </a:prstGeom>
        </p:spPr>
        <p:txBody>
          <a:bodyPr/>
          <a:lstStyle/>
          <a:p>
            <a:r>
              <a:t>1010: MVC</a:t>
            </a:r>
          </a:p>
          <a:p>
            <a:r>
              <a:t>12 yo male, rear passenger, car struck from behind, mod damage</a:t>
            </a:r>
          </a:p>
          <a:p>
            <a:r>
              <a:t>Hx of Down’s Syndrome</a:t>
            </a:r>
          </a:p>
          <a:p>
            <a:r>
              <a:t>Was ambulatory on scene</a:t>
            </a:r>
          </a:p>
        </p:txBody>
      </p:sp>
    </p:spTree>
    <p:extLst>
      <p:ext uri="{BB962C8B-B14F-4D97-AF65-F5344CB8AC3E}">
        <p14:creationId xmlns:p14="http://schemas.microsoft.com/office/powerpoint/2010/main" val="343244801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p:cNvSpPr>
          <p:nvPr>
            <p:ph type="title"/>
          </p:nvPr>
        </p:nvSpPr>
        <p:spPr>
          <a:prstGeom prst="rect">
            <a:avLst/>
          </a:prstGeom>
        </p:spPr>
        <p:txBody>
          <a:bodyPr/>
          <a:lstStyle/>
          <a:p>
            <a:r>
              <a:rPr dirty="0"/>
              <a:t>Case </a:t>
            </a:r>
            <a:r>
              <a:rPr dirty="0" smtClean="0"/>
              <a:t>#</a:t>
            </a:r>
            <a:r>
              <a:rPr lang="en-US" dirty="0" smtClean="0"/>
              <a:t>10</a:t>
            </a:r>
            <a:endParaRPr dirty="0"/>
          </a:p>
        </p:txBody>
      </p:sp>
      <p:sp>
        <p:nvSpPr>
          <p:cNvPr id="367" name="Shape 367"/>
          <p:cNvSpPr>
            <a:spLocks noGrp="1"/>
          </p:cNvSpPr>
          <p:nvPr>
            <p:ph type="body" idx="1"/>
          </p:nvPr>
        </p:nvSpPr>
        <p:spPr>
          <a:prstGeom prst="rect">
            <a:avLst/>
          </a:prstGeom>
        </p:spPr>
        <p:txBody>
          <a:bodyPr/>
          <a:lstStyle/>
          <a:p>
            <a:r>
              <a:t>Friendly on exam, follows commands, A/O to self, location, circumstance, day</a:t>
            </a:r>
          </a:p>
          <a:p>
            <a:r>
              <a:t>GCS = 15</a:t>
            </a:r>
          </a:p>
          <a:p>
            <a:r>
              <a:t>Mild muscular neck TTP, neuro intact</a:t>
            </a:r>
          </a:p>
        </p:txBody>
      </p:sp>
    </p:spTree>
    <p:extLst>
      <p:ext uri="{BB962C8B-B14F-4D97-AF65-F5344CB8AC3E}">
        <p14:creationId xmlns:p14="http://schemas.microsoft.com/office/powerpoint/2010/main" val="18999596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p:cNvSpPr>
          <p:nvPr>
            <p:ph type="title"/>
          </p:nvPr>
        </p:nvSpPr>
        <p:spPr>
          <a:prstGeom prst="rect">
            <a:avLst/>
          </a:prstGeom>
        </p:spPr>
        <p:txBody>
          <a:bodyPr/>
          <a:lstStyle/>
          <a:p>
            <a:r>
              <a:rPr dirty="0"/>
              <a:t>Pediatric </a:t>
            </a:r>
            <a:r>
              <a:rPr dirty="0" smtClean="0"/>
              <a:t>Predictors</a:t>
            </a:r>
            <a:r>
              <a:rPr lang="en-US" dirty="0" smtClean="0"/>
              <a:t> of Spine Injury</a:t>
            </a:r>
            <a:endParaRPr dirty="0"/>
          </a:p>
        </p:txBody>
      </p:sp>
      <p:sp>
        <p:nvSpPr>
          <p:cNvPr id="370" name="Shape 370"/>
          <p:cNvSpPr>
            <a:spLocks noGrp="1"/>
          </p:cNvSpPr>
          <p:nvPr>
            <p:ph type="body" idx="1"/>
          </p:nvPr>
        </p:nvSpPr>
        <p:spPr>
          <a:prstGeom prst="rect">
            <a:avLst/>
          </a:prstGeom>
        </p:spPr>
        <p:txBody>
          <a:bodyPr/>
          <a:lstStyle/>
          <a:p>
            <a:r>
              <a:rPr dirty="0"/>
              <a:t>AMS, neuro deficits (same as adults)</a:t>
            </a:r>
          </a:p>
          <a:p>
            <a:r>
              <a:rPr dirty="0">
                <a:solidFill>
                  <a:srgbClr val="FF0000"/>
                </a:solidFill>
              </a:rPr>
              <a:t>Neck pain</a:t>
            </a:r>
            <a:r>
              <a:rPr dirty="0"/>
              <a:t>, </a:t>
            </a:r>
            <a:r>
              <a:rPr u="sng" dirty="0"/>
              <a:t>not</a:t>
            </a:r>
            <a:r>
              <a:rPr dirty="0"/>
              <a:t> midline tenderness</a:t>
            </a:r>
          </a:p>
          <a:p>
            <a:r>
              <a:rPr dirty="0" smtClean="0"/>
              <a:t>Torticollis</a:t>
            </a:r>
            <a:r>
              <a:rPr lang="en-US" dirty="0" smtClean="0"/>
              <a:t> (stiffness)</a:t>
            </a:r>
            <a:r>
              <a:rPr dirty="0" smtClean="0"/>
              <a:t>, </a:t>
            </a:r>
            <a:r>
              <a:rPr dirty="0"/>
              <a:t>substantial torso injury, diving, high-risk MVC, and </a:t>
            </a:r>
            <a:r>
              <a:rPr i="1" dirty="0"/>
              <a:t>predisposing </a:t>
            </a:r>
            <a:r>
              <a:rPr i="1" dirty="0" smtClean="0"/>
              <a:t>conditions</a:t>
            </a:r>
            <a:endParaRPr lang="en-US" i="1" dirty="0" smtClean="0"/>
          </a:p>
          <a:p>
            <a:endParaRPr lang="en-US" i="1" dirty="0"/>
          </a:p>
          <a:p>
            <a:r>
              <a:rPr lang="en-US" dirty="0" smtClean="0"/>
              <a:t>What are predisposing conditions?</a:t>
            </a:r>
            <a:endParaRPr dirty="0"/>
          </a:p>
        </p:txBody>
      </p:sp>
    </p:spTree>
    <p:extLst>
      <p:ext uri="{BB962C8B-B14F-4D97-AF65-F5344CB8AC3E}">
        <p14:creationId xmlns:p14="http://schemas.microsoft.com/office/powerpoint/2010/main" val="1686690567"/>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t>Atlantoaxial Instability (AAI)</a:t>
            </a:r>
          </a:p>
        </p:txBody>
      </p:sp>
      <p:sp>
        <p:nvSpPr>
          <p:cNvPr id="3" name="Text Placeholder 2"/>
          <p:cNvSpPr>
            <a:spLocks noGrp="1"/>
          </p:cNvSpPr>
          <p:nvPr>
            <p:ph type="body" idx="1"/>
          </p:nvPr>
        </p:nvSpPr>
        <p:spPr/>
        <p:txBody>
          <a:bodyPr>
            <a:normAutofit fontScale="92500" lnSpcReduction="10000"/>
          </a:bodyPr>
          <a:lstStyle/>
          <a:p>
            <a:r>
              <a:rPr lang="en-US" dirty="0"/>
              <a:t>Occurs in approximately 15% of people with Down Syndrome</a:t>
            </a:r>
          </a:p>
          <a:p>
            <a:r>
              <a:rPr lang="en-US" dirty="0"/>
              <a:t>Typically asymptomatic</a:t>
            </a:r>
          </a:p>
          <a:p>
            <a:r>
              <a:rPr lang="en-US" dirty="0"/>
              <a:t>Can result in instability (laxity) of the cervical spine</a:t>
            </a:r>
          </a:p>
          <a:p>
            <a:r>
              <a:rPr lang="en-US" dirty="0"/>
              <a:t>More prone to spinal injuries with spinal manipulation (including SMR/collar use)</a:t>
            </a:r>
          </a:p>
          <a:p>
            <a:r>
              <a:rPr lang="en-US" dirty="0">
                <a:solidFill>
                  <a:srgbClr val="FF0000"/>
                </a:solidFill>
              </a:rPr>
              <a:t>Manipulation of neck for airway management can result in spinal cord injury in </a:t>
            </a:r>
            <a:r>
              <a:rPr lang="en-US">
                <a:solidFill>
                  <a:srgbClr val="FF0000"/>
                </a:solidFill>
              </a:rPr>
              <a:t>patients </a:t>
            </a:r>
            <a:r>
              <a:rPr lang="en-US" smtClean="0">
                <a:solidFill>
                  <a:srgbClr val="FF0000"/>
                </a:solidFill>
              </a:rPr>
              <a:t>with </a:t>
            </a:r>
            <a:r>
              <a:rPr lang="en-US" dirty="0" smtClean="0">
                <a:solidFill>
                  <a:srgbClr val="FF0000"/>
                </a:solidFill>
              </a:rPr>
              <a:t>AAI</a:t>
            </a:r>
            <a:endParaRPr lang="en-US" dirty="0">
              <a:solidFill>
                <a:srgbClr val="FF0000"/>
              </a:solidFill>
            </a:endParaRPr>
          </a:p>
        </p:txBody>
      </p:sp>
    </p:spTree>
    <p:extLst>
      <p:ext uri="{BB962C8B-B14F-4D97-AF65-F5344CB8AC3E}">
        <p14:creationId xmlns:p14="http://schemas.microsoft.com/office/powerpoint/2010/main" val="41750645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title"/>
          </p:nvPr>
        </p:nvSpPr>
        <p:spPr>
          <a:prstGeom prst="rect">
            <a:avLst/>
          </a:prstGeom>
        </p:spPr>
        <p:txBody>
          <a:bodyPr/>
          <a:lstStyle/>
          <a:p>
            <a:r>
              <a:rPr dirty="0" smtClean="0"/>
              <a:t>Atlantoaxial </a:t>
            </a:r>
            <a:r>
              <a:rPr dirty="0"/>
              <a:t>Instability</a:t>
            </a:r>
          </a:p>
        </p:txBody>
      </p:sp>
      <p:pic>
        <p:nvPicPr>
          <p:cNvPr id="375" name="Screen Shot 2012-07-12 at 16.48.10-small.png"/>
          <p:cNvPicPr>
            <a:picLocks noChangeAspect="1"/>
          </p:cNvPicPr>
          <p:nvPr/>
        </p:nvPicPr>
        <p:blipFill>
          <a:blip r:embed="rId3">
            <a:extLst/>
          </a:blip>
          <a:stretch>
            <a:fillRect/>
          </a:stretch>
        </p:blipFill>
        <p:spPr>
          <a:xfrm>
            <a:off x="5163699" y="1748050"/>
            <a:ext cx="3062884" cy="2800216"/>
          </a:xfrm>
          <a:prstGeom prst="rect">
            <a:avLst/>
          </a:prstGeom>
          <a:ln w="25400">
            <a:solidFill>
              <a:srgbClr val="FFFFFF"/>
            </a:solidFill>
            <a:miter lim="400000"/>
          </a:ln>
        </p:spPr>
      </p:pic>
      <p:sp>
        <p:nvSpPr>
          <p:cNvPr id="376" name="Shape 376"/>
          <p:cNvSpPr/>
          <p:nvPr/>
        </p:nvSpPr>
        <p:spPr>
          <a:xfrm>
            <a:off x="7957223" y="1816908"/>
            <a:ext cx="834694" cy="482203"/>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normAutofit/>
          </a:bodyPr>
          <a:lstStyle/>
          <a:p>
            <a:r>
              <a:rPr dirty="0"/>
              <a:t>Atlas</a:t>
            </a:r>
          </a:p>
        </p:txBody>
      </p:sp>
      <p:sp>
        <p:nvSpPr>
          <p:cNvPr id="377" name="Shape 377"/>
          <p:cNvSpPr/>
          <p:nvPr/>
        </p:nvSpPr>
        <p:spPr>
          <a:xfrm>
            <a:off x="7972548" y="3404250"/>
            <a:ext cx="1599214" cy="482203"/>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normAutofit/>
          </a:bodyPr>
          <a:lstStyle/>
          <a:p>
            <a:r>
              <a:rPr dirty="0"/>
              <a:t>Axis</a:t>
            </a:r>
          </a:p>
        </p:txBody>
      </p:sp>
      <p:pic>
        <p:nvPicPr>
          <p:cNvPr id="6" name="Content Placeholder 3"/>
          <p:cNvPicPr>
            <a:picLocks noChangeAspect="1"/>
          </p:cNvPicPr>
          <p:nvPr/>
        </p:nvPicPr>
        <p:blipFill>
          <a:blip r:embed="rId4"/>
          <a:srcRect t="484" b="484"/>
          <a:stretch>
            <a:fillRect/>
          </a:stretch>
        </p:blipFill>
        <p:spPr>
          <a:xfrm>
            <a:off x="313636" y="2688859"/>
            <a:ext cx="4850063" cy="2664603"/>
          </a:xfrm>
          <a:prstGeom prst="rect">
            <a:avLst/>
          </a:prstGeom>
          <a:ln w="28575" cmpd="sng">
            <a:solidFill>
              <a:schemeClr val="tx1"/>
            </a:solidFill>
          </a:ln>
        </p:spPr>
      </p:pic>
    </p:spTree>
    <p:extLst>
      <p:ext uri="{BB962C8B-B14F-4D97-AF65-F5344CB8AC3E}">
        <p14:creationId xmlns:p14="http://schemas.microsoft.com/office/powerpoint/2010/main" val="30794243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t>SMR Indications</a:t>
            </a:r>
          </a:p>
        </p:txBody>
      </p:sp>
      <p:sp>
        <p:nvSpPr>
          <p:cNvPr id="3" name="Text Placeholder 2"/>
          <p:cNvSpPr>
            <a:spLocks noGrp="1"/>
          </p:cNvSpPr>
          <p:nvPr>
            <p:ph type="body" idx="1"/>
          </p:nvPr>
        </p:nvSpPr>
        <p:spPr>
          <a:xfrm>
            <a:off x="457200" y="1600200"/>
            <a:ext cx="8229600" cy="4134445"/>
          </a:xfrm>
        </p:spPr>
        <p:txBody>
          <a:bodyPr>
            <a:normAutofit fontScale="85000" lnSpcReduction="10000"/>
          </a:bodyPr>
          <a:lstStyle/>
          <a:p>
            <a:r>
              <a:rPr lang="en-US" dirty="0"/>
              <a:t>Apply spinal motion restriction to any patient identified by the SMR algorithm to have a potential spine injury that might benefit from splinting and packaging</a:t>
            </a:r>
          </a:p>
          <a:p>
            <a:r>
              <a:rPr lang="en-US" dirty="0"/>
              <a:t>A complete patient assessment should be performed prior to application of SMR</a:t>
            </a:r>
          </a:p>
          <a:p>
            <a:r>
              <a:rPr lang="en-US" dirty="0" smtClean="0"/>
              <a:t>This requires MORE critical thinking than simply putting everyone in a collar &amp; strapping them to a backboard</a:t>
            </a:r>
          </a:p>
          <a:p>
            <a:r>
              <a:rPr lang="en-US" dirty="0" smtClean="0"/>
              <a:t>Remember, EMS is </a:t>
            </a:r>
            <a:r>
              <a:rPr lang="en-US" u="sng" dirty="0" smtClean="0"/>
              <a:t>not</a:t>
            </a:r>
            <a:r>
              <a:rPr lang="en-US" dirty="0" smtClean="0"/>
              <a:t> “clearing” the patient’s cervical spine</a:t>
            </a:r>
            <a:endParaRPr lang="en-US" dirty="0"/>
          </a:p>
        </p:txBody>
      </p:sp>
    </p:spTree>
    <p:extLst>
      <p:ext uri="{BB962C8B-B14F-4D97-AF65-F5344CB8AC3E}">
        <p14:creationId xmlns:p14="http://schemas.microsoft.com/office/powerpoint/2010/main" val="1713013535"/>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Screen Shot 2015-08-19 at 21.53.44.png"/>
          <p:cNvPicPr>
            <a:picLocks noChangeAspect="1"/>
          </p:cNvPicPr>
          <p:nvPr/>
        </p:nvPicPr>
        <p:blipFill>
          <a:blip r:embed="rId2">
            <a:extLst/>
          </a:blip>
          <a:stretch>
            <a:fillRect/>
          </a:stretch>
        </p:blipFill>
        <p:spPr>
          <a:xfrm>
            <a:off x="1115942" y="986558"/>
            <a:ext cx="6994008" cy="4501158"/>
          </a:xfrm>
          <a:prstGeom prst="rect">
            <a:avLst/>
          </a:prstGeom>
          <a:ln w="25400">
            <a:miter lim="400000"/>
          </a:ln>
          <a:effectLst>
            <a:outerShdw blurRad="254000" dist="127000" dir="5400000" rotWithShape="0">
              <a:srgbClr val="000000">
                <a:alpha val="70000"/>
              </a:srgbClr>
            </a:outerShdw>
          </a:effectLst>
        </p:spPr>
      </p:pic>
      <p:sp>
        <p:nvSpPr>
          <p:cNvPr id="2" name="Rectangle 1"/>
          <p:cNvSpPr/>
          <p:nvPr/>
        </p:nvSpPr>
        <p:spPr>
          <a:xfrm>
            <a:off x="1696580" y="4577528"/>
            <a:ext cx="1165807" cy="31275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37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Screen Shot 2015-08-19 at 21.51.39.png"/>
          <p:cNvPicPr>
            <a:picLocks noChangeAspect="1"/>
          </p:cNvPicPr>
          <p:nvPr/>
        </p:nvPicPr>
        <p:blipFill>
          <a:blip r:embed="rId2">
            <a:extLst/>
          </a:blip>
          <a:stretch>
            <a:fillRect/>
          </a:stretch>
        </p:blipFill>
        <p:spPr>
          <a:xfrm>
            <a:off x="4440524" y="340670"/>
            <a:ext cx="4451297" cy="5617622"/>
          </a:xfrm>
          <a:prstGeom prst="rect">
            <a:avLst/>
          </a:prstGeom>
          <a:ln w="25400">
            <a:miter lim="400000"/>
          </a:ln>
          <a:effectLst>
            <a:outerShdw blurRad="254000" dist="127000" dir="5400000" rotWithShape="0">
              <a:srgbClr val="000000">
                <a:alpha val="70000"/>
              </a:srgbClr>
            </a:outerShdw>
          </a:effectLst>
        </p:spPr>
      </p:pic>
      <p:cxnSp>
        <p:nvCxnSpPr>
          <p:cNvPr id="3" name="Straight Arrow Connector 2"/>
          <p:cNvCxnSpPr/>
          <p:nvPr/>
        </p:nvCxnSpPr>
        <p:spPr>
          <a:xfrm flipV="1">
            <a:off x="3762806" y="2265071"/>
            <a:ext cx="1857709" cy="45490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279544" y="2396814"/>
            <a:ext cx="2365514" cy="646331"/>
          </a:xfrm>
          <a:prstGeom prst="rect">
            <a:avLst/>
          </a:prstGeom>
          <a:noFill/>
        </p:spPr>
        <p:txBody>
          <a:bodyPr wrap="none" rtlCol="0">
            <a:spAutoFit/>
          </a:bodyPr>
          <a:lstStyle/>
          <a:p>
            <a:pPr algn="ctr"/>
            <a:r>
              <a:rPr lang="en-US" dirty="0" smtClean="0"/>
              <a:t>C-1 </a:t>
            </a:r>
            <a:r>
              <a:rPr lang="en-US" dirty="0" err="1" smtClean="0"/>
              <a:t>subluxed</a:t>
            </a:r>
            <a:r>
              <a:rPr lang="en-US" dirty="0" smtClean="0"/>
              <a:t> on C-2</a:t>
            </a:r>
          </a:p>
          <a:p>
            <a:pPr algn="ctr"/>
            <a:r>
              <a:rPr lang="en-US" dirty="0"/>
              <a:t>c</a:t>
            </a:r>
            <a:r>
              <a:rPr lang="en-US" dirty="0" smtClean="0"/>
              <a:t>ompresses spinal cord</a:t>
            </a:r>
            <a:endParaRPr lang="en-US" dirty="0"/>
          </a:p>
        </p:txBody>
      </p:sp>
    </p:spTree>
    <p:extLst>
      <p:ext uri="{BB962C8B-B14F-4D97-AF65-F5344CB8AC3E}">
        <p14:creationId xmlns:p14="http://schemas.microsoft.com/office/powerpoint/2010/main" val="249503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 name="Screen Shot 2015-08-19 at 21.32.39.png"/>
          <p:cNvPicPr>
            <a:picLocks noChangeAspect="1"/>
          </p:cNvPicPr>
          <p:nvPr/>
        </p:nvPicPr>
        <p:blipFill>
          <a:blip r:embed="rId3">
            <a:extLst/>
          </a:blip>
          <a:stretch>
            <a:fillRect/>
          </a:stretch>
        </p:blipFill>
        <p:spPr>
          <a:xfrm>
            <a:off x="1395872" y="280337"/>
            <a:ext cx="7153377" cy="5050891"/>
          </a:xfrm>
          <a:prstGeom prst="rect">
            <a:avLst/>
          </a:prstGeom>
          <a:ln w="28575" cmpd="sng">
            <a:solidFill>
              <a:schemeClr val="tx1"/>
            </a:solidFill>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329329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dirty="0"/>
          </a:p>
        </p:txBody>
      </p:sp>
      <p:pic>
        <p:nvPicPr>
          <p:cNvPr id="5" name="Content Placeholder 3"/>
          <p:cNvPicPr>
            <a:picLocks noChangeAspect="1"/>
          </p:cNvPicPr>
          <p:nvPr/>
        </p:nvPicPr>
        <p:blipFill>
          <a:blip r:embed="rId2"/>
          <a:srcRect l="-15122" r="-15122"/>
          <a:stretch>
            <a:fillRect/>
          </a:stretch>
        </p:blipFill>
        <p:spPr>
          <a:xfrm>
            <a:off x="1533192" y="2047126"/>
            <a:ext cx="5979319" cy="3214688"/>
          </a:xfrm>
          <a:prstGeom prst="rect">
            <a:avLst/>
          </a:prstGeom>
          <a:ln w="12700">
            <a:miter lim="400000"/>
          </a:ln>
          <a:extLst>
            <a:ext uri="{C572A759-6A51-4108-AA02-DFA0A04FC94B}">
              <ma14:wrappingTextBoxFlag xmlns:ma14="http://schemas.microsoft.com/office/mac/drawingml/2011/main" xmlns="" val="1"/>
            </a:ext>
          </a:extLst>
        </p:spPr>
      </p:pic>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4608095"/>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 ic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615" y="3929829"/>
            <a:ext cx="182880" cy="182880"/>
          </a:xfrm>
          <a:prstGeom prst="rect">
            <a:avLst/>
          </a:prstGeom>
        </p:spPr>
      </p:pic>
      <p:pic>
        <p:nvPicPr>
          <p:cNvPr id="7" name="Picture 6" descr="Twitter ic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670" y="3512970"/>
            <a:ext cx="182880" cy="182880"/>
          </a:xfrm>
          <a:prstGeom prst="rect">
            <a:avLst/>
          </a:prstGeom>
        </p:spPr>
      </p:pic>
      <p:pic>
        <p:nvPicPr>
          <p:cNvPr id="8" name="Picture 7" descr="12340-3_ADHS_CorpID_PPT temp 4.3_V4_3.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915556" y="1371297"/>
            <a:ext cx="5299232" cy="2854884"/>
          </a:xfrm>
          <a:prstGeom prst="rect">
            <a:avLst/>
          </a:prstGeom>
          <a:noFill/>
        </p:spPr>
        <p:txBody>
          <a:bodyPr wrap="square" rtlCol="0">
            <a:spAutoFit/>
          </a:bodyPr>
          <a:lstStyle/>
          <a:p>
            <a:pPr algn="ctr"/>
            <a:r>
              <a:rPr lang="en-US" sz="3100" dirty="0" smtClean="0">
                <a:latin typeface="Fira Sans"/>
                <a:cs typeface="Fira Sans"/>
              </a:rPr>
              <a:t>THANK YOU</a:t>
            </a:r>
          </a:p>
          <a:p>
            <a:pPr algn="ctr">
              <a:lnSpc>
                <a:spcPct val="200000"/>
              </a:lnSpc>
            </a:pPr>
            <a:r>
              <a:rPr lang="en-US" sz="1900" dirty="0" smtClean="0">
                <a:latin typeface="Fira Sans"/>
                <a:cs typeface="Fira Sans"/>
              </a:rPr>
              <a:t>Presenter Name  </a:t>
            </a:r>
            <a:r>
              <a:rPr lang="en-US" sz="1900" dirty="0" smtClean="0">
                <a:latin typeface="Fira Sans Light"/>
                <a:cs typeface="Fira Sans Light"/>
              </a:rPr>
              <a:t>|  Title</a:t>
            </a:r>
          </a:p>
          <a:p>
            <a:pPr algn="ctr"/>
            <a:r>
              <a:rPr lang="en-US" sz="1900" dirty="0" smtClean="0">
                <a:latin typeface="Fira Sans Light"/>
                <a:cs typeface="Fira Sans Light"/>
                <a:hlinkClick r:id="rId5"/>
              </a:rPr>
              <a:t>presentersemail</a:t>
            </a:r>
            <a:r>
              <a:rPr lang="en-US" sz="1900" smtClean="0">
                <a:latin typeface="Fira Sans Light"/>
                <a:cs typeface="Fira Sans Light"/>
                <a:hlinkClick r:id="rId5"/>
              </a:rPr>
              <a:t>@azdhs.gov</a:t>
            </a:r>
            <a:r>
              <a:rPr lang="en-US" sz="1900" dirty="0" smtClean="0">
                <a:latin typeface="Fira Sans Light"/>
                <a:cs typeface="Fira Sans Light"/>
              </a:rPr>
              <a:t>  |  602-542-1025</a:t>
            </a:r>
          </a:p>
          <a:p>
            <a:pPr algn="ctr">
              <a:lnSpc>
                <a:spcPct val="70000"/>
              </a:lnSpc>
            </a:pPr>
            <a:endParaRPr lang="en-US" sz="1900" dirty="0" smtClean="0">
              <a:latin typeface="Fira Sans Light"/>
              <a:cs typeface="Fira Sans Light"/>
            </a:endParaRPr>
          </a:p>
          <a:p>
            <a:pPr algn="ctr">
              <a:lnSpc>
                <a:spcPct val="120000"/>
              </a:lnSpc>
            </a:pPr>
            <a:r>
              <a:rPr lang="en-US" sz="1900" dirty="0" smtClean="0">
                <a:latin typeface="Fira Sans"/>
                <a:cs typeface="Fira Sans"/>
              </a:rPr>
              <a:t> </a:t>
            </a:r>
            <a:r>
              <a:rPr lang="en-US" sz="1900" dirty="0" err="1" smtClean="0">
                <a:latin typeface="Fira Sans"/>
                <a:cs typeface="Fira Sans"/>
              </a:rPr>
              <a:t>azhealth.gov</a:t>
            </a:r>
            <a:endParaRPr lang="en-US" sz="1900" dirty="0" smtClean="0">
              <a:latin typeface="Fira Sans"/>
              <a:cs typeface="Fira Sans"/>
            </a:endParaRPr>
          </a:p>
          <a:p>
            <a:pPr algn="ctr">
              <a:lnSpc>
                <a:spcPct val="150000"/>
              </a:lnSpc>
            </a:pPr>
            <a:r>
              <a:rPr lang="en-US" sz="1900" dirty="0" smtClean="0">
                <a:latin typeface="Fira Sans"/>
                <a:cs typeface="Fira Sans"/>
              </a:rPr>
              <a:t>@</a:t>
            </a:r>
            <a:r>
              <a:rPr lang="en-US" sz="1900" dirty="0" err="1" smtClean="0">
                <a:latin typeface="Fira Sans"/>
                <a:cs typeface="Fira Sans"/>
              </a:rPr>
              <a:t>azdhs</a:t>
            </a:r>
            <a:endParaRPr lang="en-US" sz="1900" dirty="0" smtClean="0">
              <a:latin typeface="Fira Sans"/>
              <a:cs typeface="Fira Sans"/>
            </a:endParaRPr>
          </a:p>
          <a:p>
            <a:pPr algn="ctr">
              <a:lnSpc>
                <a:spcPct val="150000"/>
              </a:lnSpc>
            </a:pPr>
            <a:r>
              <a:rPr lang="en-US" sz="1900" dirty="0" err="1" smtClean="0">
                <a:latin typeface="Fira Sans"/>
                <a:cs typeface="Fira Sans"/>
              </a:rPr>
              <a:t>facebook.com</a:t>
            </a:r>
            <a:r>
              <a:rPr lang="en-US" sz="1900" dirty="0" smtClean="0">
                <a:latin typeface="Fira Sans"/>
                <a:cs typeface="Fira Sans"/>
              </a:rPr>
              <a:t>/</a:t>
            </a:r>
            <a:r>
              <a:rPr lang="en-US" sz="1900" dirty="0" err="1" smtClean="0">
                <a:latin typeface="Fira Sans"/>
                <a:cs typeface="Fira Sans"/>
              </a:rPr>
              <a:t>azdhs</a:t>
            </a:r>
            <a:endParaRPr lang="en-US" sz="1900" dirty="0" smtClean="0">
              <a:latin typeface="Fira Sans Light"/>
              <a:cs typeface="Fira Sans Light"/>
            </a:endParaRPr>
          </a:p>
        </p:txBody>
      </p:sp>
    </p:spTree>
    <p:extLst>
      <p:ext uri="{BB962C8B-B14F-4D97-AF65-F5344CB8AC3E}">
        <p14:creationId xmlns:p14="http://schemas.microsoft.com/office/powerpoint/2010/main" val="3296289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Who needs SMR Screening?</a:t>
            </a:r>
          </a:p>
        </p:txBody>
      </p:sp>
      <p:sp>
        <p:nvSpPr>
          <p:cNvPr id="3" name="Text Placeholder 2"/>
          <p:cNvSpPr>
            <a:spLocks noGrp="1"/>
          </p:cNvSpPr>
          <p:nvPr>
            <p:ph type="body" idx="1"/>
          </p:nvPr>
        </p:nvSpPr>
        <p:spPr>
          <a:xfrm>
            <a:off x="669726" y="1821656"/>
            <a:ext cx="3664148" cy="4420195"/>
          </a:xfrm>
        </p:spPr>
        <p:txBody>
          <a:bodyPr>
            <a:normAutofit/>
          </a:bodyPr>
          <a:lstStyle/>
          <a:p>
            <a:r>
              <a:rPr lang="en-US" dirty="0"/>
              <a:t>Fall Injury</a:t>
            </a:r>
          </a:p>
          <a:p>
            <a:r>
              <a:rPr lang="en-US" dirty="0"/>
              <a:t>MVC</a:t>
            </a:r>
          </a:p>
          <a:p>
            <a:r>
              <a:rPr lang="en-US" dirty="0"/>
              <a:t>Pedestrian Struck</a:t>
            </a:r>
          </a:p>
          <a:p>
            <a:r>
              <a:rPr lang="en-US" dirty="0"/>
              <a:t>Bicyclist Struck</a:t>
            </a:r>
          </a:p>
          <a:p>
            <a:r>
              <a:rPr lang="en-US" dirty="0"/>
              <a:t>ATV accident</a:t>
            </a:r>
          </a:p>
          <a:p>
            <a:r>
              <a:rPr lang="en-US" dirty="0" smtClean="0"/>
              <a:t>Altered &amp; Found down</a:t>
            </a:r>
            <a:endParaRPr lang="en-US" dirty="0"/>
          </a:p>
        </p:txBody>
      </p:sp>
      <p:sp>
        <p:nvSpPr>
          <p:cNvPr id="6" name="Rectangle 5"/>
          <p:cNvSpPr/>
          <p:nvPr/>
        </p:nvSpPr>
        <p:spPr>
          <a:xfrm>
            <a:off x="4628554" y="1832831"/>
            <a:ext cx="4058245" cy="3413528"/>
          </a:xfrm>
          <a:prstGeom prst="rect">
            <a:avLst/>
          </a:prstGeom>
        </p:spPr>
        <p:txBody>
          <a:bodyPr wrap="square" lIns="64291" tIns="32146" rIns="64291" bIns="32146">
            <a:spAutoFit/>
          </a:bodyPr>
          <a:lstStyle/>
          <a:p>
            <a:pPr marL="347472" indent="-347472">
              <a:spcBef>
                <a:spcPts val="768"/>
              </a:spcBef>
              <a:buFont typeface="Arial"/>
              <a:buChar char="•"/>
            </a:pPr>
            <a:r>
              <a:rPr lang="en-US" sz="3200" dirty="0"/>
              <a:t>Head </a:t>
            </a:r>
            <a:r>
              <a:rPr lang="en-US" sz="3200" dirty="0" smtClean="0"/>
              <a:t>injury</a:t>
            </a:r>
            <a:endParaRPr lang="en-US" sz="3200" dirty="0"/>
          </a:p>
          <a:p>
            <a:pPr marL="347472" indent="-347472">
              <a:spcBef>
                <a:spcPts val="768"/>
              </a:spcBef>
              <a:buFont typeface="Arial"/>
              <a:buChar char="•"/>
            </a:pPr>
            <a:r>
              <a:rPr lang="en-US" sz="3200" dirty="0"/>
              <a:t>Diving </a:t>
            </a:r>
            <a:r>
              <a:rPr lang="en-US" sz="3200" dirty="0" smtClean="0"/>
              <a:t>injury</a:t>
            </a:r>
            <a:endParaRPr lang="en-US" sz="3200" dirty="0"/>
          </a:p>
          <a:p>
            <a:pPr marL="347472" indent="-347472">
              <a:spcBef>
                <a:spcPts val="768"/>
              </a:spcBef>
              <a:buFont typeface="Arial"/>
              <a:buChar char="•"/>
            </a:pPr>
            <a:r>
              <a:rPr lang="en-US" sz="3200" dirty="0" smtClean="0"/>
              <a:t>Contact sports injury</a:t>
            </a:r>
            <a:endParaRPr lang="en-US" sz="3200" dirty="0"/>
          </a:p>
          <a:p>
            <a:pPr marL="347472" indent="-347472">
              <a:spcBef>
                <a:spcPts val="768"/>
              </a:spcBef>
              <a:buFont typeface="Arial"/>
              <a:buChar char="•"/>
            </a:pPr>
            <a:r>
              <a:rPr lang="en-US" sz="3200" dirty="0"/>
              <a:t>Horseback riding </a:t>
            </a:r>
            <a:r>
              <a:rPr lang="en-US" sz="3200" dirty="0" smtClean="0"/>
              <a:t>injury</a:t>
            </a:r>
            <a:endParaRPr lang="en-US" sz="3200" dirty="0"/>
          </a:p>
          <a:p>
            <a:pPr marL="347472" indent="-347472">
              <a:spcBef>
                <a:spcPts val="768"/>
              </a:spcBef>
              <a:buFont typeface="Arial"/>
              <a:buChar char="•"/>
            </a:pPr>
            <a:r>
              <a:rPr lang="en-US" sz="3200" dirty="0"/>
              <a:t>Motorcycle accident</a:t>
            </a:r>
          </a:p>
        </p:txBody>
      </p:sp>
    </p:spTree>
    <p:extLst>
      <p:ext uri="{BB962C8B-B14F-4D97-AF65-F5344CB8AC3E}">
        <p14:creationId xmlns:p14="http://schemas.microsoft.com/office/powerpoint/2010/main" val="249874466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Spinal Motion Restriction Includes:</a:t>
            </a:r>
          </a:p>
        </p:txBody>
      </p:sp>
      <p:sp>
        <p:nvSpPr>
          <p:cNvPr id="3" name="Text Placeholder 2"/>
          <p:cNvSpPr>
            <a:spLocks noGrp="1"/>
          </p:cNvSpPr>
          <p:nvPr>
            <p:ph type="body" idx="1"/>
          </p:nvPr>
        </p:nvSpPr>
        <p:spPr/>
        <p:txBody>
          <a:bodyPr>
            <a:normAutofit fontScale="92500" lnSpcReduction="20000"/>
          </a:bodyPr>
          <a:lstStyle/>
          <a:p>
            <a:r>
              <a:rPr lang="en-US" dirty="0" smtClean="0"/>
              <a:t>Cervical </a:t>
            </a:r>
            <a:r>
              <a:rPr lang="en-US" dirty="0"/>
              <a:t>collar </a:t>
            </a:r>
            <a:r>
              <a:rPr lang="en-US" dirty="0" smtClean="0"/>
              <a:t>with patient in supine </a:t>
            </a:r>
            <a:r>
              <a:rPr lang="en-US" dirty="0"/>
              <a:t>position on gurney</a:t>
            </a:r>
          </a:p>
          <a:p>
            <a:r>
              <a:rPr lang="en-US" dirty="0"/>
              <a:t>Supine position with vacuum mattress</a:t>
            </a:r>
          </a:p>
          <a:p>
            <a:r>
              <a:rPr lang="en-US" dirty="0"/>
              <a:t>Supine position on scoop stretcher, secured with straps</a:t>
            </a:r>
          </a:p>
          <a:p>
            <a:r>
              <a:rPr lang="en-US" dirty="0"/>
              <a:t>Child car seat with supplemental padding</a:t>
            </a:r>
          </a:p>
          <a:p>
            <a:r>
              <a:rPr lang="en-US" dirty="0"/>
              <a:t>Supine position on long spine board, secured with straps and supplemental </a:t>
            </a:r>
            <a:r>
              <a:rPr lang="en-US" dirty="0" smtClean="0"/>
              <a:t>padding</a:t>
            </a:r>
            <a:endParaRPr lang="en-US" dirty="0"/>
          </a:p>
          <a:p>
            <a:pPr marL="0" indent="0" algn="ctr">
              <a:buNone/>
            </a:pPr>
            <a:r>
              <a:rPr lang="en-US" dirty="0"/>
              <a:t>***Level of SMR dependent on pt condition, comorbidities, &amp; ability to tolerate position**</a:t>
            </a:r>
            <a:r>
              <a:rPr lang="en-US" dirty="0" smtClean="0"/>
              <a:t>*</a:t>
            </a:r>
            <a:endParaRPr lang="en-US" dirty="0"/>
          </a:p>
        </p:txBody>
      </p:sp>
    </p:spTree>
    <p:extLst>
      <p:ext uri="{BB962C8B-B14F-4D97-AF65-F5344CB8AC3E}">
        <p14:creationId xmlns:p14="http://schemas.microsoft.com/office/powerpoint/2010/main" val="364316406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The Big Change for SMR is Supine Positioning</a:t>
            </a:r>
            <a:endParaRPr lang="en-US" dirty="0"/>
          </a:p>
        </p:txBody>
      </p:sp>
    </p:spTree>
    <p:extLst>
      <p:ext uri="{BB962C8B-B14F-4D97-AF65-F5344CB8AC3E}">
        <p14:creationId xmlns:p14="http://schemas.microsoft.com/office/powerpoint/2010/main" val="1224457367"/>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2591</TotalTime>
  <Words>2987</Words>
  <Application>Microsoft Office PowerPoint</Application>
  <PresentationFormat>On-screen Show (4:3)</PresentationFormat>
  <Paragraphs>358</Paragraphs>
  <Slides>64</Slides>
  <Notes>30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Spinal Motion Restriction Refresher</vt:lpstr>
      <vt:lpstr>Why are we doing a refresher?</vt:lpstr>
      <vt:lpstr>How Does SI Hurt?</vt:lpstr>
      <vt:lpstr>How Does SI Hurt?</vt:lpstr>
      <vt:lpstr>Backboards</vt:lpstr>
      <vt:lpstr>SMR Indications</vt:lpstr>
      <vt:lpstr>Who needs SMR Screening?</vt:lpstr>
      <vt:lpstr>Spinal Motion Restriction Includes:</vt:lpstr>
      <vt:lpstr>PowerPoint Presentation</vt:lpstr>
      <vt:lpstr>PowerPoint Presentation</vt:lpstr>
      <vt:lpstr>Adults: Low Risk Patients</vt:lpstr>
      <vt:lpstr>Adult Low Risk Patients</vt:lpstr>
      <vt:lpstr>PowerPoint Presentation</vt:lpstr>
      <vt:lpstr>PowerPoint Presentation</vt:lpstr>
      <vt:lpstr>Adult High Risk Patients</vt:lpstr>
      <vt:lpstr>Adult High Risk Patients</vt:lpstr>
      <vt:lpstr>Adult High Risk Patients</vt:lpstr>
      <vt:lpstr>Adult High Risk Patients</vt:lpstr>
      <vt:lpstr>Adult High Risk Patients</vt:lpstr>
      <vt:lpstr>Unreliable Patients</vt:lpstr>
      <vt:lpstr>Backboards</vt:lpstr>
      <vt:lpstr>Isolated Penetrating Trauma</vt:lpstr>
      <vt:lpstr>PowerPoint Presentation</vt:lpstr>
      <vt:lpstr>Pediatric High Risk Patients</vt:lpstr>
      <vt:lpstr>Pediatric High Risk Patients</vt:lpstr>
      <vt:lpstr>Pediatric Physical Assessment</vt:lpstr>
      <vt:lpstr>Backboards</vt:lpstr>
      <vt:lpstr>Case Studies</vt:lpstr>
      <vt:lpstr>Case #1</vt:lpstr>
      <vt:lpstr>Case #1</vt:lpstr>
      <vt:lpstr>Case #2</vt:lpstr>
      <vt:lpstr>Case #2</vt:lpstr>
      <vt:lpstr>Central Cord Syndrome</vt:lpstr>
      <vt:lpstr>Case #3</vt:lpstr>
      <vt:lpstr>Case #3</vt:lpstr>
      <vt:lpstr>Case #4</vt:lpstr>
      <vt:lpstr>Case #4</vt:lpstr>
      <vt:lpstr>Case #4</vt:lpstr>
      <vt:lpstr>Case #5</vt:lpstr>
      <vt:lpstr>Case #5</vt:lpstr>
      <vt:lpstr>Case #6</vt:lpstr>
      <vt:lpstr>Case #6</vt:lpstr>
      <vt:lpstr>Case #7</vt:lpstr>
      <vt:lpstr>PowerPoint Presentation</vt:lpstr>
      <vt:lpstr>Case #7</vt:lpstr>
      <vt:lpstr>Vertebral Artery &amp; Spine</vt:lpstr>
      <vt:lpstr>Car Seats?</vt:lpstr>
      <vt:lpstr>Car Seats</vt:lpstr>
      <vt:lpstr>Car Seats</vt:lpstr>
      <vt:lpstr>Case #8</vt:lpstr>
      <vt:lpstr>Schools, Pools, Sports</vt:lpstr>
      <vt:lpstr>Case #9</vt:lpstr>
      <vt:lpstr>Case #9</vt:lpstr>
      <vt:lpstr>Case #9</vt:lpstr>
      <vt:lpstr>Case #10</vt:lpstr>
      <vt:lpstr>Case #10</vt:lpstr>
      <vt:lpstr>Pediatric Predictors of Spine Injury</vt:lpstr>
      <vt:lpstr>Atlantoaxial Instability (AAI)</vt:lpstr>
      <vt:lpstr>Atlantoaxial Instability</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Shelley Bissell</cp:lastModifiedBy>
  <cp:revision>48</cp:revision>
  <cp:lastPrinted>2020-01-09T21:06:37Z</cp:lastPrinted>
  <dcterms:created xsi:type="dcterms:W3CDTF">2016-05-18T19:23:34Z</dcterms:created>
  <dcterms:modified xsi:type="dcterms:W3CDTF">2020-01-31T23:22:16Z</dcterms:modified>
</cp:coreProperties>
</file>