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89" r:id="rId3"/>
    <p:sldId id="257" r:id="rId4"/>
    <p:sldId id="311" r:id="rId5"/>
    <p:sldId id="285" r:id="rId6"/>
    <p:sldId id="291" r:id="rId7"/>
    <p:sldId id="290" r:id="rId8"/>
    <p:sldId id="307" r:id="rId9"/>
    <p:sldId id="260" r:id="rId10"/>
    <p:sldId id="293" r:id="rId11"/>
    <p:sldId id="294" r:id="rId12"/>
    <p:sldId id="286" r:id="rId13"/>
    <p:sldId id="308" r:id="rId14"/>
    <p:sldId id="295" r:id="rId15"/>
    <p:sldId id="261" r:id="rId16"/>
    <p:sldId id="271" r:id="rId17"/>
    <p:sldId id="296" r:id="rId18"/>
    <p:sldId id="297" r:id="rId19"/>
    <p:sldId id="298" r:id="rId20"/>
    <p:sldId id="312" r:id="rId21"/>
    <p:sldId id="272" r:id="rId22"/>
    <p:sldId id="300" r:id="rId23"/>
    <p:sldId id="302" r:id="rId24"/>
    <p:sldId id="301" r:id="rId25"/>
    <p:sldId id="273" r:id="rId26"/>
    <p:sldId id="303" r:id="rId27"/>
    <p:sldId id="304" r:id="rId28"/>
    <p:sldId id="274" r:id="rId29"/>
    <p:sldId id="287" r:id="rId30"/>
    <p:sldId id="313" r:id="rId31"/>
    <p:sldId id="320" r:id="rId32"/>
    <p:sldId id="315" r:id="rId33"/>
    <p:sldId id="316" r:id="rId34"/>
    <p:sldId id="317" r:id="rId35"/>
    <p:sldId id="318" r:id="rId36"/>
    <p:sldId id="319" r:id="rId37"/>
    <p:sldId id="276" r:id="rId38"/>
    <p:sldId id="279" r:id="rId39"/>
    <p:sldId id="306" r:id="rId40"/>
    <p:sldId id="309" r:id="rId41"/>
    <p:sldId id="305" r:id="rId42"/>
    <p:sldId id="310" r:id="rId43"/>
    <p:sldId id="281" r:id="rId44"/>
    <p:sldId id="283" r:id="rId45"/>
    <p:sldId id="284" r:id="rId46"/>
    <p:sldId id="288" r:id="rId4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00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37" autoAdjust="0"/>
  </p:normalViewPr>
  <p:slideViewPr>
    <p:cSldViewPr>
      <p:cViewPr varScale="1">
        <p:scale>
          <a:sx n="99" d="100"/>
          <a:sy n="99" d="100"/>
        </p:scale>
        <p:origin x="-96" y="-11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8F19E9B-A38E-4071-9760-FBABB28F7E24}" type="datetimeFigureOut">
              <a:rPr lang="en-US" smtClean="0"/>
              <a:pPr/>
              <a:t>10/26/2012</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69F613D-43BB-4802-AD5F-F60272B55755}" type="slidenum">
              <a:rPr lang="en-US" smtClean="0"/>
              <a:pPr/>
              <a:t>‹#›</a:t>
            </a:fld>
            <a:endParaRPr lang="en-US"/>
          </a:p>
        </p:txBody>
      </p:sp>
    </p:spTree>
    <p:extLst>
      <p:ext uri="{BB962C8B-B14F-4D97-AF65-F5344CB8AC3E}">
        <p14:creationId xmlns:p14="http://schemas.microsoft.com/office/powerpoint/2010/main" val="1027244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A35839-63A4-4785-BD8E-66C13C42F40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74ADE2-F381-452B-B095-3F9BBEF2D31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F4DFCA-7F67-4C73-B130-3084DC21A39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175868-A0B5-464A-90A6-F4BA8433CB5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E1AB07-3FC4-434A-9149-005A5234267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2F0BFD-4E8F-418F-A2D3-83657E42455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61DAEA7-4BA5-4F84-85AE-C3C0D366B67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4219A69-4475-45EB-B0A0-CCA0EC57215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9928EFF-09D5-4B94-879B-D77D2B2F3BE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411A64B-3F46-4E40-9110-25CAAE59FC1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8D9C489-F3E7-4D5F-BFED-7780261962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1F22DD-69FA-4A6D-8E09-411BB58E7DD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883308D4-44F4-45CC-9A4B-2121D4FE71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cdc.gov/ncidod/dhqp/pdf/guidelines/SPAN_C-Diff.pdf" TargetMode="External"/><Relationship Id="rId2" Type="http://schemas.openxmlformats.org/officeDocument/2006/relationships/hyperlink" Target="http://www.cdc.gov/ncidod/dhqp/HAI_shea_idsa_Cdiff.html" TargetMode="External"/><Relationship Id="rId1" Type="http://schemas.openxmlformats.org/officeDocument/2006/relationships/slideLayout" Target="../slideLayouts/slideLayout2.xml"/><Relationship Id="rId5" Type="http://schemas.openxmlformats.org/officeDocument/2006/relationships/hyperlink" Target="http://www.rmei.com/cdadposter/WipeOutCDAD-Poster.pdf" TargetMode="External"/><Relationship Id="rId4" Type="http://schemas.openxmlformats.org/officeDocument/2006/relationships/hyperlink" Target="http://www.cdc.gov/hai/pdfs/toolkits/CDItoolkitwhite_clearance_edits.pdf"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381000"/>
            <a:ext cx="7772400" cy="1828800"/>
          </a:xfrm>
        </p:spPr>
        <p:txBody>
          <a:bodyPr/>
          <a:lstStyle/>
          <a:p>
            <a:pPr eaLnBrk="1" hangingPunct="1"/>
            <a:r>
              <a:rPr lang="en-US" sz="3600" dirty="0" smtClean="0"/>
              <a:t>Questions &amp; Answers about </a:t>
            </a:r>
            <a:r>
              <a:rPr lang="en-US" sz="3600" i="1" dirty="0" smtClean="0"/>
              <a:t>Clostridium </a:t>
            </a:r>
            <a:r>
              <a:rPr lang="en-US" sz="3600" i="1" dirty="0" err="1" smtClean="0"/>
              <a:t>difficile</a:t>
            </a:r>
            <a:r>
              <a:rPr lang="en-US" sz="3600" i="1" dirty="0" smtClean="0"/>
              <a:t> Infection (CDI)</a:t>
            </a:r>
            <a:br>
              <a:rPr lang="en-US" sz="3600" i="1" dirty="0" smtClean="0"/>
            </a:br>
            <a:r>
              <a:rPr lang="en-US" sz="3600" dirty="0" smtClean="0"/>
              <a:t> for Non-Clinical </a:t>
            </a:r>
            <a:br>
              <a:rPr lang="en-US" sz="3600" dirty="0" smtClean="0"/>
            </a:br>
            <a:r>
              <a:rPr lang="en-US" sz="3600" dirty="0" smtClean="0"/>
              <a:t>Healthcare Workers</a:t>
            </a:r>
          </a:p>
        </p:txBody>
      </p:sp>
      <p:sp>
        <p:nvSpPr>
          <p:cNvPr id="4" name="Rectangle 3"/>
          <p:cNvSpPr txBox="1">
            <a:spLocks noChangeArrowheads="1"/>
          </p:cNvSpPr>
          <p:nvPr/>
        </p:nvSpPr>
        <p:spPr bwMode="auto">
          <a:xfrm>
            <a:off x="914400" y="4648200"/>
            <a:ext cx="7848600" cy="121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HAI Prevention Strategies Subcommittee</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August 2011</a:t>
            </a:r>
          </a:p>
        </p:txBody>
      </p:sp>
      <p:sp>
        <p:nvSpPr>
          <p:cNvPr id="6" name="TextBox 5"/>
          <p:cNvSpPr txBox="1"/>
          <p:nvPr/>
        </p:nvSpPr>
        <p:spPr>
          <a:xfrm>
            <a:off x="228600" y="6019800"/>
            <a:ext cx="8763000" cy="707886"/>
          </a:xfrm>
          <a:prstGeom prst="rect">
            <a:avLst/>
          </a:prstGeom>
          <a:noFill/>
        </p:spPr>
        <p:txBody>
          <a:bodyPr wrap="square" rtlCol="0">
            <a:spAutoFit/>
          </a:bodyPr>
          <a:lstStyle/>
          <a:p>
            <a:r>
              <a:rPr lang="en-US" sz="1000" dirty="0" smtClean="0">
                <a:solidFill>
                  <a:schemeClr val="bg2"/>
                </a:solidFill>
              </a:rPr>
              <a:t>These presentation slide sets were developed by the Prevention Strategies Subcommittee of the Arizona Healthcare-Associated Infection (HAI) Advisory Committee. Their works was guided by the best available evidence at the time this document was created. The objectives of the PSS are directed at providing access to additional resources for healthcare facilities, creating a repository of informational anc constructing a toolkit of strategies to assist facilities in preventing healthcare-associated infections.</a:t>
            </a:r>
            <a:endParaRPr lang="en-US" sz="1000" dirty="0">
              <a:solidFill>
                <a:schemeClr val="bg2"/>
              </a:solidFill>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657600" y="2543550"/>
            <a:ext cx="2000250" cy="193282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381000" y="1066800"/>
            <a:ext cx="8229600" cy="3733800"/>
          </a:xfrm>
        </p:spPr>
        <p:txBody>
          <a:bodyPr/>
          <a:lstStyle/>
          <a:p>
            <a:pPr eaLnBrk="1" hangingPunct="1">
              <a:buFontTx/>
              <a:buNone/>
            </a:pPr>
            <a:r>
              <a:rPr lang="en-US" sz="3600" smtClean="0"/>
              <a:t>The most common symptoms are:</a:t>
            </a:r>
          </a:p>
          <a:p>
            <a:pPr eaLnBrk="1" hangingPunct="1"/>
            <a:r>
              <a:rPr lang="en-US" sz="3600" smtClean="0"/>
              <a:t>Watery diarrhea</a:t>
            </a:r>
          </a:p>
          <a:p>
            <a:pPr eaLnBrk="1" hangingPunct="1"/>
            <a:r>
              <a:rPr lang="en-US" sz="3600" smtClean="0"/>
              <a:t>Fever</a:t>
            </a:r>
          </a:p>
          <a:p>
            <a:pPr eaLnBrk="1" hangingPunct="1"/>
            <a:r>
              <a:rPr lang="en-US" sz="3600" smtClean="0"/>
              <a:t>Loss of appetite </a:t>
            </a:r>
          </a:p>
          <a:p>
            <a:pPr eaLnBrk="1" hangingPunct="1"/>
            <a:r>
              <a:rPr lang="en-US" sz="3600" smtClean="0"/>
              <a:t>Nausea </a:t>
            </a:r>
          </a:p>
          <a:p>
            <a:pPr eaLnBrk="1" hangingPunct="1"/>
            <a:r>
              <a:rPr lang="en-US" sz="3600" smtClean="0"/>
              <a:t>Belly pain and tenderness</a:t>
            </a:r>
          </a:p>
        </p:txBody>
      </p:sp>
      <p:sp>
        <p:nvSpPr>
          <p:cNvPr id="9219" name="TextBox 3"/>
          <p:cNvSpPr txBox="1">
            <a:spLocks noChangeArrowheads="1"/>
          </p:cNvSpPr>
          <p:nvPr/>
        </p:nvSpPr>
        <p:spPr bwMode="auto">
          <a:xfrm>
            <a:off x="228600" y="6477000"/>
            <a:ext cx="5638800" cy="246063"/>
          </a:xfrm>
          <a:prstGeom prst="rect">
            <a:avLst/>
          </a:prstGeom>
          <a:noFill/>
          <a:ln w="9525">
            <a:noFill/>
            <a:miter lim="800000"/>
            <a:headEnd/>
            <a:tailEnd/>
          </a:ln>
        </p:spPr>
        <p:txBody>
          <a:bodyPr>
            <a:spAutoFit/>
          </a:bodyPr>
          <a:lstStyle/>
          <a:p>
            <a:r>
              <a:rPr lang="en-US" sz="1000" b="1">
                <a:solidFill>
                  <a:srgbClr val="0000FF"/>
                </a:solidFill>
              </a:rPr>
              <a:t>What are the most common symptoms of CDI? (continued)</a:t>
            </a:r>
            <a:endParaRPr lang="en-US" sz="1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9144000" cy="6858000"/>
          </a:xfrm>
          <a:solidFill>
            <a:schemeClr val="accent1"/>
          </a:solidFill>
        </p:spPr>
        <p:txBody>
          <a:bodyPr/>
          <a:lstStyle/>
          <a:p>
            <a:pPr eaLnBrk="1" hangingPunct="1"/>
            <a:r>
              <a:rPr lang="en-US" sz="3600" b="1" dirty="0" smtClean="0">
                <a:solidFill>
                  <a:srgbClr val="0000FF"/>
                </a:solidFill>
              </a:rPr>
              <a:t>What are the differences between          </a:t>
            </a:r>
            <a:r>
              <a:rPr lang="en-US" sz="3600" b="1" i="1" dirty="0" smtClean="0">
                <a:solidFill>
                  <a:srgbClr val="0000FF"/>
                </a:solidFill>
              </a:rPr>
              <a:t>C. difficile</a:t>
            </a:r>
            <a:r>
              <a:rPr lang="en-US" sz="3600" b="1" dirty="0" smtClean="0">
                <a:solidFill>
                  <a:srgbClr val="0000FF"/>
                </a:solidFill>
              </a:rPr>
              <a:t> colonization and    </a:t>
            </a:r>
            <a:br>
              <a:rPr lang="en-US" sz="3600" b="1" dirty="0" smtClean="0">
                <a:solidFill>
                  <a:srgbClr val="0000FF"/>
                </a:solidFill>
              </a:rPr>
            </a:br>
            <a:r>
              <a:rPr lang="en-US" sz="3600" b="1" i="1" dirty="0" smtClean="0">
                <a:solidFill>
                  <a:srgbClr val="0000FF"/>
                </a:solidFill>
              </a:rPr>
              <a:t>C. difficile </a:t>
            </a:r>
            <a:r>
              <a:rPr lang="en-US" sz="3600" b="1" dirty="0" smtClean="0">
                <a:solidFill>
                  <a:srgbClr val="0000FF"/>
                </a:solidFill>
              </a:rPr>
              <a:t>-infection?</a:t>
            </a:r>
            <a:r>
              <a:rPr lang="en-US" sz="4000" dirty="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1000" y="304800"/>
            <a:ext cx="8305800" cy="1447800"/>
          </a:xfrm>
        </p:spPr>
        <p:txBody>
          <a:bodyPr/>
          <a:lstStyle/>
          <a:p>
            <a:pPr eaLnBrk="1" hangingPunct="1"/>
            <a:r>
              <a:rPr lang="en-US" sz="3600" b="1" dirty="0" smtClean="0">
                <a:solidFill>
                  <a:srgbClr val="0000FF"/>
                </a:solidFill>
              </a:rPr>
              <a:t>What are the differences between     </a:t>
            </a:r>
            <a:r>
              <a:rPr lang="en-US" sz="3600" b="1" i="1" dirty="0" smtClean="0">
                <a:solidFill>
                  <a:srgbClr val="0000FF"/>
                </a:solidFill>
              </a:rPr>
              <a:t>C. difficile</a:t>
            </a:r>
            <a:r>
              <a:rPr lang="en-US" sz="3600" b="1" dirty="0" smtClean="0">
                <a:solidFill>
                  <a:srgbClr val="0000FF"/>
                </a:solidFill>
              </a:rPr>
              <a:t> colonization and           </a:t>
            </a:r>
            <a:br>
              <a:rPr lang="en-US" sz="3600" b="1" dirty="0" smtClean="0">
                <a:solidFill>
                  <a:srgbClr val="0000FF"/>
                </a:solidFill>
              </a:rPr>
            </a:br>
            <a:r>
              <a:rPr lang="en-US" sz="3600" b="1" i="1" dirty="0" smtClean="0">
                <a:solidFill>
                  <a:srgbClr val="0000FF"/>
                </a:solidFill>
              </a:rPr>
              <a:t>C. </a:t>
            </a:r>
            <a:r>
              <a:rPr lang="en-US" sz="3600" b="1" i="1" dirty="0" err="1" smtClean="0">
                <a:solidFill>
                  <a:srgbClr val="0000FF"/>
                </a:solidFill>
              </a:rPr>
              <a:t>difficile</a:t>
            </a:r>
            <a:r>
              <a:rPr lang="en-US" sz="3600" b="1" i="1" dirty="0" smtClean="0">
                <a:solidFill>
                  <a:srgbClr val="0000FF"/>
                </a:solidFill>
              </a:rPr>
              <a:t> </a:t>
            </a:r>
            <a:r>
              <a:rPr lang="en-US" sz="3600" b="1" dirty="0" smtClean="0">
                <a:solidFill>
                  <a:srgbClr val="0000FF"/>
                </a:solidFill>
              </a:rPr>
              <a:t>-infection?</a:t>
            </a:r>
            <a:r>
              <a:rPr lang="en-US" sz="4000" dirty="0" smtClean="0"/>
              <a:t> </a:t>
            </a:r>
          </a:p>
        </p:txBody>
      </p:sp>
      <p:graphicFrame>
        <p:nvGraphicFramePr>
          <p:cNvPr id="38915" name="Group 3"/>
          <p:cNvGraphicFramePr>
            <a:graphicFrameLocks noGrp="1"/>
          </p:cNvGraphicFramePr>
          <p:nvPr>
            <p:ph sz="half" idx="2"/>
          </p:nvPr>
        </p:nvGraphicFramePr>
        <p:xfrm>
          <a:off x="457200" y="1905000"/>
          <a:ext cx="8229600" cy="3657600"/>
        </p:xfrm>
        <a:graphic>
          <a:graphicData uri="http://schemas.openxmlformats.org/drawingml/2006/table">
            <a:tbl>
              <a:tblPr/>
              <a:tblGrid>
                <a:gridCol w="3962400"/>
                <a:gridCol w="2057400"/>
                <a:gridCol w="2209800"/>
              </a:tblGrid>
              <a:tr h="254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Black" pitchFamily="34" charset="0"/>
                        </a:rPr>
                        <a:t>Characteristics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smtClean="0">
                          <a:ln>
                            <a:noFill/>
                          </a:ln>
                          <a:solidFill>
                            <a:schemeClr val="tx1"/>
                          </a:solidFill>
                          <a:effectLst/>
                          <a:latin typeface="Arial Black" pitchFamily="34" charset="0"/>
                        </a:rPr>
                        <a:t>C. difficile</a:t>
                      </a:r>
                      <a:r>
                        <a:rPr kumimoji="0" lang="en-US" sz="2000" b="1" i="0" u="none" strike="noStrike" cap="none" normalizeH="0" baseline="0" dirty="0" smtClean="0">
                          <a:ln>
                            <a:noFill/>
                          </a:ln>
                          <a:solidFill>
                            <a:schemeClr val="tx1"/>
                          </a:solidFill>
                          <a:effectLst/>
                          <a:latin typeface="Arial Black" pitchFamily="34" charset="0"/>
                        </a:rPr>
                        <a:t> </a:t>
                      </a:r>
                      <a:r>
                        <a:rPr kumimoji="0" lang="en-US" sz="2000" b="1" i="0" u="none" strike="noStrike" cap="none" normalizeH="0" baseline="0" dirty="0" smtClean="0">
                          <a:ln>
                            <a:noFill/>
                          </a:ln>
                          <a:solidFill>
                            <a:srgbClr val="990099"/>
                          </a:solidFill>
                          <a:effectLst/>
                          <a:latin typeface="Arial Black" pitchFamily="34" charset="0"/>
                        </a:rPr>
                        <a:t>colonization*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smtClean="0">
                          <a:ln>
                            <a:noFill/>
                          </a:ln>
                          <a:solidFill>
                            <a:schemeClr val="tx1"/>
                          </a:solidFill>
                          <a:effectLst/>
                          <a:latin typeface="Arial Black" pitchFamily="34" charset="0"/>
                        </a:rPr>
                        <a:t>C. difficile</a:t>
                      </a:r>
                      <a:r>
                        <a:rPr kumimoji="0" lang="en-US" sz="2000" b="1" i="0" u="none" strike="noStrike" cap="none" normalizeH="0" baseline="0" dirty="0" smtClean="0">
                          <a:ln>
                            <a:noFill/>
                          </a:ln>
                          <a:solidFill>
                            <a:schemeClr val="tx1"/>
                          </a:solidFill>
                          <a:effectLst/>
                          <a:latin typeface="Arial Black" pitchFamily="34" charset="0"/>
                        </a:rPr>
                        <a:t> </a:t>
                      </a:r>
                      <a:r>
                        <a:rPr kumimoji="0" lang="en-US" sz="2000" b="1" i="0" u="none" strike="noStrike" cap="none" normalizeH="0" baseline="0" dirty="0" smtClean="0">
                          <a:ln>
                            <a:noFill/>
                          </a:ln>
                          <a:solidFill>
                            <a:srgbClr val="FF0000"/>
                          </a:solidFill>
                          <a:effectLst/>
                          <a:latin typeface="Arial Black" pitchFamily="34" charset="0"/>
                        </a:rPr>
                        <a:t>infection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Patient has clinical symptoms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sng" strike="noStrike" cap="none" normalizeH="0" baseline="0" smtClean="0">
                          <a:ln>
                            <a:noFill/>
                          </a:ln>
                          <a:solidFill>
                            <a:schemeClr val="tx1"/>
                          </a:solidFill>
                          <a:effectLst/>
                          <a:latin typeface="Arial" charset="0"/>
                        </a:rPr>
                        <a:t>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Yes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0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Patient tests positive for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1" u="none" strike="noStrike" cap="none" normalizeH="0" baseline="0" smtClean="0">
                          <a:ln>
                            <a:noFill/>
                          </a:ln>
                          <a:solidFill>
                            <a:schemeClr val="tx1"/>
                          </a:solidFill>
                          <a:effectLst/>
                          <a:latin typeface="Arial" charset="0"/>
                        </a:rPr>
                        <a:t>Clostridium difficile </a:t>
                      </a:r>
                      <a:r>
                        <a:rPr kumimoji="0" lang="en-US" sz="2000" b="0" i="0" u="none" strike="noStrike" cap="none" normalizeH="0" baseline="0" smtClean="0">
                          <a:ln>
                            <a:noFill/>
                          </a:ln>
                          <a:solidFill>
                            <a:schemeClr val="tx1"/>
                          </a:solidFill>
                          <a:effectLst/>
                          <a:latin typeface="Arial" charset="0"/>
                        </a:rPr>
                        <a:t> organism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and/or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its toxin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Yes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Yes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0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Patient can transmit infection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Yes but not as easily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Yes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289" name="Rectangle 25"/>
          <p:cNvSpPr>
            <a:spLocks noChangeArrowheads="1"/>
          </p:cNvSpPr>
          <p:nvPr/>
        </p:nvSpPr>
        <p:spPr bwMode="auto">
          <a:xfrm>
            <a:off x="457200" y="5867400"/>
            <a:ext cx="5194692" cy="369332"/>
          </a:xfrm>
          <a:prstGeom prst="rect">
            <a:avLst/>
          </a:prstGeom>
          <a:noFill/>
          <a:ln w="9525">
            <a:noFill/>
            <a:miter lim="800000"/>
            <a:headEnd/>
            <a:tailEnd/>
          </a:ln>
          <a:effectLst/>
        </p:spPr>
        <p:txBody>
          <a:bodyPr wrap="none">
            <a:spAutoFit/>
          </a:bodyPr>
          <a:lstStyle/>
          <a:p>
            <a:r>
              <a:rPr lang="en-US" b="1" dirty="0">
                <a:solidFill>
                  <a:srgbClr val="990099"/>
                </a:solidFill>
              </a:rPr>
              <a:t>* More common than the </a:t>
            </a:r>
            <a:r>
              <a:rPr lang="en-US" b="1" i="1" dirty="0" smtClean="0">
                <a:solidFill>
                  <a:srgbClr val="990099"/>
                </a:solidFill>
              </a:rPr>
              <a:t>C. </a:t>
            </a:r>
            <a:r>
              <a:rPr lang="en-US" b="1" i="1" dirty="0">
                <a:solidFill>
                  <a:srgbClr val="990099"/>
                </a:solidFill>
              </a:rPr>
              <a:t>difficile </a:t>
            </a:r>
            <a:r>
              <a:rPr lang="en-US" b="1" dirty="0">
                <a:solidFill>
                  <a:srgbClr val="990099"/>
                </a:solidFill>
              </a:rPr>
              <a:t> infection</a:t>
            </a:r>
            <a:r>
              <a:rPr lang="en-US" dirty="0"/>
              <a:t> </a:t>
            </a:r>
          </a:p>
        </p:txBody>
      </p:sp>
      <p:sp>
        <p:nvSpPr>
          <p:cNvPr id="11290" name="TextBox 29"/>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What are the differences between of </a:t>
            </a:r>
            <a:r>
              <a:rPr lang="en-US" sz="1000" b="1" i="1">
                <a:solidFill>
                  <a:srgbClr val="0000FF"/>
                </a:solidFill>
              </a:rPr>
              <a:t>Clostridium difficile </a:t>
            </a:r>
            <a:r>
              <a:rPr lang="en-US" sz="1000" b="1">
                <a:solidFill>
                  <a:srgbClr val="0000FF"/>
                </a:solidFill>
              </a:rPr>
              <a:t>colonization and </a:t>
            </a:r>
            <a:r>
              <a:rPr lang="en-US" sz="1000" b="1" i="1">
                <a:solidFill>
                  <a:srgbClr val="0000FF"/>
                </a:solidFill>
              </a:rPr>
              <a:t>Clostridium difficile </a:t>
            </a:r>
            <a:r>
              <a:rPr lang="en-US" sz="1000" b="1">
                <a:solidFill>
                  <a:srgbClr val="0000FF"/>
                </a:solidFill>
              </a:rPr>
              <a:t>infection? (continued)</a:t>
            </a:r>
            <a:endParaRPr lang="en-US" sz="1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066800"/>
            <a:ext cx="7772400" cy="1470025"/>
          </a:xfrm>
        </p:spPr>
        <p:txBody>
          <a:bodyPr/>
          <a:lstStyle/>
          <a:p>
            <a:r>
              <a:rPr lang="en-US" dirty="0" smtClean="0"/>
              <a:t>Infection causes symptoms such as diarrhea</a:t>
            </a:r>
            <a:endParaRPr lang="en-US" dirty="0"/>
          </a:p>
        </p:txBody>
      </p:sp>
      <p:sp>
        <p:nvSpPr>
          <p:cNvPr id="6" name="Subtitle 5"/>
          <p:cNvSpPr>
            <a:spLocks noGrp="1"/>
          </p:cNvSpPr>
          <p:nvPr>
            <p:ph type="subTitle" idx="1"/>
          </p:nvPr>
        </p:nvSpPr>
        <p:spPr>
          <a:xfrm>
            <a:off x="1295400" y="3429000"/>
            <a:ext cx="6400800" cy="1752600"/>
          </a:xfrm>
        </p:spPr>
        <p:txBody>
          <a:bodyPr/>
          <a:lstStyle/>
          <a:p>
            <a:r>
              <a:rPr lang="en-US" sz="4400" dirty="0" smtClean="0"/>
              <a:t>Colonized people can be contagious but they do not have symptoms </a:t>
            </a:r>
            <a:endParaRPr lang="en-US" sz="4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6858000"/>
          </a:xfrm>
          <a:solidFill>
            <a:schemeClr val="accent1"/>
          </a:solidFill>
        </p:spPr>
        <p:txBody>
          <a:bodyPr/>
          <a:lstStyle/>
          <a:p>
            <a:pPr eaLnBrk="1" hangingPunct="1"/>
            <a:r>
              <a:rPr lang="en-US" sz="4000" b="1" smtClean="0">
                <a:solidFill>
                  <a:srgbClr val="0000FF"/>
                </a:solidFill>
              </a:rPr>
              <a:t>Who is most likely to get CDI?</a:t>
            </a:r>
            <a:r>
              <a:rPr lang="en-US" sz="4000" smtClean="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228600" y="685800"/>
            <a:ext cx="8763000" cy="4906963"/>
          </a:xfrm>
        </p:spPr>
        <p:txBody>
          <a:bodyPr/>
          <a:lstStyle/>
          <a:p>
            <a:pPr eaLnBrk="1" hangingPunct="1">
              <a:buFontTx/>
              <a:buNone/>
            </a:pPr>
            <a:r>
              <a:rPr lang="en-US" dirty="0" smtClean="0"/>
              <a:t>The risk for disease increases in patients who:</a:t>
            </a:r>
          </a:p>
          <a:p>
            <a:pPr eaLnBrk="1" hangingPunct="1"/>
            <a:endParaRPr lang="en-US" dirty="0" smtClean="0"/>
          </a:p>
          <a:p>
            <a:pPr eaLnBrk="1" hangingPunct="1"/>
            <a:r>
              <a:rPr lang="en-US" dirty="0" smtClean="0"/>
              <a:t>are being given antibiotics </a:t>
            </a:r>
          </a:p>
          <a:p>
            <a:pPr eaLnBrk="1" hangingPunct="1"/>
            <a:r>
              <a:rPr lang="en-US" dirty="0" smtClean="0"/>
              <a:t>have had gastrointestinal surgery</a:t>
            </a:r>
          </a:p>
          <a:p>
            <a:pPr eaLnBrk="1" hangingPunct="1"/>
            <a:r>
              <a:rPr lang="en-US" dirty="0" smtClean="0"/>
              <a:t>have been in a healthcare setting for a long time</a:t>
            </a:r>
          </a:p>
          <a:p>
            <a:pPr eaLnBrk="1" hangingPunct="1"/>
            <a:r>
              <a:rPr lang="en-US" dirty="0" smtClean="0"/>
              <a:t>have a serious illness </a:t>
            </a:r>
          </a:p>
          <a:p>
            <a:pPr eaLnBrk="1" hangingPunct="1"/>
            <a:r>
              <a:rPr lang="en-US" dirty="0" smtClean="0"/>
              <a:t>have a weak immune system </a:t>
            </a:r>
          </a:p>
          <a:p>
            <a:pPr eaLnBrk="1" hangingPunct="1"/>
            <a:r>
              <a:rPr lang="en-US" dirty="0" smtClean="0"/>
              <a:t>are older in age</a:t>
            </a:r>
          </a:p>
        </p:txBody>
      </p:sp>
      <p:sp>
        <p:nvSpPr>
          <p:cNvPr id="13315" name="TextBox 5"/>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Who is most likely to get CDI? (continued)</a:t>
            </a:r>
            <a:endParaRPr lang="en-US"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76200"/>
            <a:ext cx="9144000" cy="7010400"/>
          </a:xfrm>
          <a:solidFill>
            <a:schemeClr val="accent1"/>
          </a:solidFill>
        </p:spPr>
        <p:txBody>
          <a:bodyPr/>
          <a:lstStyle/>
          <a:p>
            <a:pPr eaLnBrk="1" hangingPunct="1"/>
            <a:r>
              <a:rPr lang="en-US" sz="4000" b="1" dirty="0" smtClean="0">
                <a:solidFill>
                  <a:srgbClr val="0000FF"/>
                </a:solidFill>
              </a:rPr>
              <a:t>How is </a:t>
            </a:r>
            <a:r>
              <a:rPr lang="en-US" sz="4000" b="1" i="1" dirty="0" smtClean="0">
                <a:solidFill>
                  <a:srgbClr val="0000FF"/>
                </a:solidFill>
              </a:rPr>
              <a:t>C. difficile </a:t>
            </a:r>
            <a:r>
              <a:rPr lang="en-US" sz="4000" b="1" dirty="0" smtClean="0">
                <a:solidFill>
                  <a:srgbClr val="0000FF"/>
                </a:solidFill>
              </a:rPr>
              <a:t>spread?</a:t>
            </a:r>
            <a:r>
              <a:rPr lang="en-US" dirty="0" smtClean="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0" y="2209800"/>
            <a:ext cx="8763000" cy="5181600"/>
          </a:xfrm>
        </p:spPr>
        <p:txBody>
          <a:bodyPr/>
          <a:lstStyle/>
          <a:p>
            <a:pPr eaLnBrk="1" hangingPunct="1">
              <a:lnSpc>
                <a:spcPct val="80000"/>
              </a:lnSpc>
              <a:defRPr/>
            </a:pPr>
            <a:r>
              <a:rPr lang="en-US" sz="4000" i="1" dirty="0" smtClean="0"/>
              <a:t>C. difficile</a:t>
            </a:r>
            <a:r>
              <a:rPr lang="en-US" sz="4000" dirty="0" smtClean="0"/>
              <a:t> is shed in </a:t>
            </a:r>
            <a:r>
              <a:rPr lang="en-US" sz="4000" b="1" dirty="0" smtClean="0">
                <a:solidFill>
                  <a:srgbClr val="990099"/>
                </a:solidFill>
              </a:rPr>
              <a:t>stool</a:t>
            </a:r>
            <a:r>
              <a:rPr lang="en-US" sz="4000" dirty="0" smtClean="0"/>
              <a:t>. </a:t>
            </a:r>
          </a:p>
          <a:p>
            <a:pPr marL="0" indent="0" eaLnBrk="1" hangingPunct="1">
              <a:lnSpc>
                <a:spcPct val="80000"/>
              </a:lnSpc>
              <a:buFontTx/>
              <a:buNone/>
              <a:defRPr/>
            </a:pPr>
            <a:endParaRPr lang="en-US" sz="4000" dirty="0" smtClean="0"/>
          </a:p>
          <a:p>
            <a:pPr eaLnBrk="1" hangingPunct="1">
              <a:lnSpc>
                <a:spcPct val="80000"/>
              </a:lnSpc>
              <a:defRPr/>
            </a:pPr>
            <a:r>
              <a:rPr lang="en-US" sz="4000" i="1" dirty="0" smtClean="0"/>
              <a:t>C. difficile </a:t>
            </a:r>
            <a:r>
              <a:rPr lang="en-US" sz="4000" dirty="0" smtClean="0"/>
              <a:t>can live outside the human body for a very long time.</a:t>
            </a:r>
            <a:endParaRPr lang="en-US" sz="4000" i="1" dirty="0" smtClean="0"/>
          </a:p>
        </p:txBody>
      </p:sp>
      <p:sp>
        <p:nvSpPr>
          <p:cNvPr id="15363" name="TextBox 3"/>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is </a:t>
            </a:r>
            <a:r>
              <a:rPr lang="en-US" sz="1000" b="1" i="1">
                <a:solidFill>
                  <a:srgbClr val="0000FF"/>
                </a:solidFill>
              </a:rPr>
              <a:t>Clostridium difficile </a:t>
            </a:r>
            <a:r>
              <a:rPr lang="en-US" sz="1000" b="1">
                <a:solidFill>
                  <a:srgbClr val="0000FF"/>
                </a:solidFill>
              </a:rPr>
              <a:t>spread? (continued)</a:t>
            </a:r>
            <a:endParaRPr lang="en-US" sz="1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228600" y="990600"/>
            <a:ext cx="8763000" cy="5334000"/>
          </a:xfrm>
        </p:spPr>
        <p:txBody>
          <a:bodyPr/>
          <a:lstStyle/>
          <a:p>
            <a:pPr marL="0" indent="0" eaLnBrk="1" hangingPunct="1">
              <a:lnSpc>
                <a:spcPct val="80000"/>
              </a:lnSpc>
              <a:buFontTx/>
              <a:buNone/>
              <a:defRPr/>
            </a:pPr>
            <a:endParaRPr lang="en-US" sz="4000" i="1" dirty="0" smtClean="0"/>
          </a:p>
          <a:p>
            <a:pPr eaLnBrk="1" hangingPunct="1">
              <a:lnSpc>
                <a:spcPct val="80000"/>
              </a:lnSpc>
              <a:defRPr/>
            </a:pPr>
            <a:r>
              <a:rPr lang="en-US" sz="4000" i="1" dirty="0" smtClean="0"/>
              <a:t>C. difficile </a:t>
            </a:r>
            <a:r>
              <a:rPr lang="en-US" sz="4000" dirty="0" smtClean="0"/>
              <a:t>can live on surfaces for a long time and may be found on things around us such as:</a:t>
            </a:r>
          </a:p>
          <a:p>
            <a:pPr lvl="1" eaLnBrk="1" hangingPunct="1">
              <a:lnSpc>
                <a:spcPct val="80000"/>
              </a:lnSpc>
              <a:defRPr/>
            </a:pPr>
            <a:r>
              <a:rPr lang="en-US" sz="3600" dirty="0" smtClean="0"/>
              <a:t> bed linens, </a:t>
            </a:r>
          </a:p>
          <a:p>
            <a:pPr lvl="1" eaLnBrk="1" hangingPunct="1">
              <a:lnSpc>
                <a:spcPct val="80000"/>
              </a:lnSpc>
              <a:defRPr/>
            </a:pPr>
            <a:r>
              <a:rPr lang="en-US" sz="3600" dirty="0" smtClean="0"/>
              <a:t>bed rails, </a:t>
            </a:r>
          </a:p>
          <a:p>
            <a:pPr lvl="1" eaLnBrk="1" hangingPunct="1">
              <a:lnSpc>
                <a:spcPct val="80000"/>
              </a:lnSpc>
              <a:defRPr/>
            </a:pPr>
            <a:r>
              <a:rPr lang="en-US" sz="3600" dirty="0" smtClean="0"/>
              <a:t>bathroom fixtures, </a:t>
            </a:r>
          </a:p>
          <a:p>
            <a:pPr lvl="1" eaLnBrk="1" hangingPunct="1">
              <a:lnSpc>
                <a:spcPct val="80000"/>
              </a:lnSpc>
              <a:defRPr/>
            </a:pPr>
            <a:r>
              <a:rPr lang="en-US" sz="3600" dirty="0" smtClean="0"/>
              <a:t>and equipment.</a:t>
            </a:r>
          </a:p>
        </p:txBody>
      </p:sp>
      <p:sp>
        <p:nvSpPr>
          <p:cNvPr id="16387" name="TextBox 3"/>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is </a:t>
            </a:r>
            <a:r>
              <a:rPr lang="en-US" sz="1000" b="1" i="1">
                <a:solidFill>
                  <a:srgbClr val="0000FF"/>
                </a:solidFill>
              </a:rPr>
              <a:t>Clostridium difficile </a:t>
            </a:r>
            <a:r>
              <a:rPr lang="en-US" sz="1000" b="1">
                <a:solidFill>
                  <a:srgbClr val="0000FF"/>
                </a:solidFill>
              </a:rPr>
              <a:t>spread? (continued)</a:t>
            </a:r>
            <a:endParaRPr lang="en-US" sz="1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228600" y="609600"/>
            <a:ext cx="8763000" cy="5715000"/>
          </a:xfrm>
        </p:spPr>
        <p:txBody>
          <a:bodyPr/>
          <a:lstStyle/>
          <a:p>
            <a:pPr marL="0" indent="0" eaLnBrk="1" hangingPunct="1">
              <a:lnSpc>
                <a:spcPct val="80000"/>
              </a:lnSpc>
              <a:buFontTx/>
              <a:buNone/>
              <a:defRPr/>
            </a:pPr>
            <a:endParaRPr lang="en-US" sz="4000" i="1" dirty="0" smtClean="0"/>
          </a:p>
          <a:p>
            <a:pPr eaLnBrk="1" hangingPunct="1">
              <a:lnSpc>
                <a:spcPct val="80000"/>
              </a:lnSpc>
              <a:defRPr/>
            </a:pPr>
            <a:r>
              <a:rPr lang="en-US" sz="4000" i="1" dirty="0" smtClean="0"/>
              <a:t>C. difficile</a:t>
            </a:r>
            <a:r>
              <a:rPr lang="en-US" sz="4000" dirty="0" smtClean="0"/>
              <a:t> infection can easily </a:t>
            </a:r>
            <a:r>
              <a:rPr lang="en-US" sz="4000" b="1" dirty="0" smtClean="0">
                <a:solidFill>
                  <a:srgbClr val="990099"/>
                </a:solidFill>
              </a:rPr>
              <a:t>spread</a:t>
            </a:r>
            <a:r>
              <a:rPr lang="en-US" sz="4000" dirty="0" smtClean="0">
                <a:solidFill>
                  <a:srgbClr val="990099"/>
                </a:solidFill>
              </a:rPr>
              <a:t> </a:t>
            </a:r>
            <a:r>
              <a:rPr lang="en-US" sz="4000" dirty="0" smtClean="0"/>
              <a:t>from </a:t>
            </a:r>
            <a:r>
              <a:rPr lang="en-US" sz="4000" b="1" dirty="0" smtClean="0">
                <a:solidFill>
                  <a:srgbClr val="990099"/>
                </a:solidFill>
              </a:rPr>
              <a:t>person-to-person</a:t>
            </a:r>
            <a:r>
              <a:rPr lang="en-US" sz="4000" dirty="0" smtClean="0"/>
              <a:t> on:</a:t>
            </a:r>
          </a:p>
          <a:p>
            <a:pPr lvl="1" eaLnBrk="1" hangingPunct="1">
              <a:lnSpc>
                <a:spcPct val="80000"/>
              </a:lnSpc>
              <a:defRPr/>
            </a:pPr>
            <a:r>
              <a:rPr lang="en-US" sz="3600" dirty="0" smtClean="0"/>
              <a:t> </a:t>
            </a:r>
            <a:r>
              <a:rPr lang="en-US" sz="3600" b="1" dirty="0" smtClean="0">
                <a:solidFill>
                  <a:srgbClr val="990099"/>
                </a:solidFill>
              </a:rPr>
              <a:t>contaminated equipment</a:t>
            </a:r>
            <a:r>
              <a:rPr lang="en-US" sz="3600" dirty="0" smtClean="0"/>
              <a:t> </a:t>
            </a:r>
          </a:p>
          <a:p>
            <a:pPr lvl="1" eaLnBrk="1" hangingPunct="1">
              <a:lnSpc>
                <a:spcPct val="80000"/>
              </a:lnSpc>
              <a:defRPr/>
            </a:pPr>
            <a:r>
              <a:rPr lang="en-US" sz="3600" dirty="0" smtClean="0"/>
              <a:t> </a:t>
            </a:r>
            <a:r>
              <a:rPr lang="en-US" sz="3600" b="1" dirty="0" smtClean="0">
                <a:solidFill>
                  <a:srgbClr val="990099"/>
                </a:solidFill>
              </a:rPr>
              <a:t>hands</a:t>
            </a:r>
            <a:r>
              <a:rPr lang="en-US" sz="3600" dirty="0" smtClean="0"/>
              <a:t> of: </a:t>
            </a:r>
          </a:p>
          <a:p>
            <a:pPr lvl="2" eaLnBrk="1" hangingPunct="1">
              <a:lnSpc>
                <a:spcPct val="80000"/>
              </a:lnSpc>
              <a:defRPr/>
            </a:pPr>
            <a:r>
              <a:rPr lang="en-US" sz="3200" dirty="0" smtClean="0"/>
              <a:t>Doctors</a:t>
            </a:r>
          </a:p>
          <a:p>
            <a:pPr lvl="2" eaLnBrk="1" hangingPunct="1">
              <a:lnSpc>
                <a:spcPct val="80000"/>
              </a:lnSpc>
              <a:defRPr/>
            </a:pPr>
            <a:r>
              <a:rPr lang="en-US" sz="3200" dirty="0" smtClean="0"/>
              <a:t>Nurses</a:t>
            </a:r>
          </a:p>
          <a:p>
            <a:pPr lvl="2" eaLnBrk="1" hangingPunct="1">
              <a:lnSpc>
                <a:spcPct val="80000"/>
              </a:lnSpc>
              <a:defRPr/>
            </a:pPr>
            <a:r>
              <a:rPr lang="en-US" sz="3200" dirty="0" smtClean="0"/>
              <a:t>other healthcare providers</a:t>
            </a:r>
          </a:p>
          <a:p>
            <a:pPr lvl="2" eaLnBrk="1" hangingPunct="1">
              <a:lnSpc>
                <a:spcPct val="80000"/>
              </a:lnSpc>
              <a:defRPr/>
            </a:pPr>
            <a:r>
              <a:rPr lang="en-US" sz="3200" dirty="0" smtClean="0"/>
              <a:t>visitors.</a:t>
            </a:r>
          </a:p>
        </p:txBody>
      </p:sp>
      <p:sp>
        <p:nvSpPr>
          <p:cNvPr id="17411" name="TextBox 3"/>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is </a:t>
            </a:r>
            <a:r>
              <a:rPr lang="en-US" sz="1000" b="1" i="1">
                <a:solidFill>
                  <a:srgbClr val="0000FF"/>
                </a:solidFill>
              </a:rPr>
              <a:t>Clostridium difficile </a:t>
            </a:r>
            <a:r>
              <a:rPr lang="en-US" sz="1000" b="1">
                <a:solidFill>
                  <a:srgbClr val="0000FF"/>
                </a:solidFill>
              </a:rPr>
              <a:t>spread? (continued)</a:t>
            </a:r>
            <a:endParaRPr lang="en-US"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txBox="1">
            <a:spLocks noChangeArrowheads="1"/>
          </p:cNvSpPr>
          <p:nvPr/>
        </p:nvSpPr>
        <p:spPr bwMode="auto">
          <a:xfrm>
            <a:off x="0" y="0"/>
            <a:ext cx="9144000" cy="6858000"/>
          </a:xfrm>
          <a:prstGeom prst="rect">
            <a:avLst/>
          </a:prstGeom>
          <a:noFill/>
          <a:ln w="9525">
            <a:noFill/>
            <a:miter lim="800000"/>
            <a:headEnd/>
            <a:tailEnd/>
          </a:ln>
        </p:spPr>
        <p:txBody>
          <a:bodyPr anchor="ctr"/>
          <a:lstStyle/>
          <a:p>
            <a:pPr algn="ctr"/>
            <a:r>
              <a:rPr lang="en-US" sz="3200" b="1" dirty="0">
                <a:solidFill>
                  <a:srgbClr val="0000FF"/>
                </a:solidFill>
              </a:rPr>
              <a:t>What is </a:t>
            </a:r>
            <a:r>
              <a:rPr lang="en-US" sz="3200" b="1" i="1" dirty="0">
                <a:solidFill>
                  <a:srgbClr val="0000FF"/>
                </a:solidFill>
              </a:rPr>
              <a:t>Clostridium </a:t>
            </a:r>
            <a:r>
              <a:rPr lang="en-US" sz="3200" b="1" i="1" dirty="0" smtClean="0">
                <a:solidFill>
                  <a:srgbClr val="0000FF"/>
                </a:solidFill>
              </a:rPr>
              <a:t>difficile  </a:t>
            </a:r>
            <a:r>
              <a:rPr lang="en-US" sz="3200" b="1" i="1" dirty="0">
                <a:solidFill>
                  <a:srgbClr val="0000FF"/>
                </a:solidFill>
              </a:rPr>
              <a:t>(C. </a:t>
            </a:r>
            <a:r>
              <a:rPr lang="en-US" sz="3200" b="1" i="1" dirty="0" err="1">
                <a:solidFill>
                  <a:srgbClr val="0000FF"/>
                </a:solidFill>
              </a:rPr>
              <a:t>difficile</a:t>
            </a:r>
            <a:r>
              <a:rPr lang="en-US" sz="3200" b="1" i="1" dirty="0">
                <a:solidFill>
                  <a:srgbClr val="0000FF"/>
                </a:solidFill>
              </a:rPr>
              <a:t>)</a:t>
            </a:r>
            <a:r>
              <a:rPr lang="en-US" sz="3200" b="1" dirty="0">
                <a:solidFill>
                  <a:srgbClr val="0000FF"/>
                </a:solidFill>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 </a:t>
            </a:r>
            <a:r>
              <a:rPr lang="en-US" i="1" dirty="0" err="1" smtClean="0"/>
              <a:t>difficile</a:t>
            </a:r>
            <a:endParaRPr lang="en-US" i="1" dirty="0"/>
          </a:p>
        </p:txBody>
      </p:sp>
      <p:sp>
        <p:nvSpPr>
          <p:cNvPr id="3" name="Content Placeholder 2"/>
          <p:cNvSpPr>
            <a:spLocks noGrp="1"/>
          </p:cNvSpPr>
          <p:nvPr>
            <p:ph idx="1"/>
          </p:nvPr>
        </p:nvSpPr>
        <p:spPr>
          <a:xfrm>
            <a:off x="457200" y="2332037"/>
            <a:ext cx="8229600" cy="4525963"/>
          </a:xfrm>
        </p:spPr>
        <p:txBody>
          <a:bodyPr/>
          <a:lstStyle/>
          <a:p>
            <a:r>
              <a:rPr lang="en-US" dirty="0" smtClean="0"/>
              <a:t>Can be spread by dirty hands and dirty equipment </a:t>
            </a:r>
          </a:p>
          <a:p>
            <a:pPr>
              <a:buNone/>
            </a:pPr>
            <a:endParaRPr lang="en-US" dirty="0" smtClean="0"/>
          </a:p>
          <a:p>
            <a:r>
              <a:rPr lang="en-US" dirty="0" smtClean="0"/>
              <a:t>Healthcare workers, visitors and patients can spread </a:t>
            </a:r>
            <a:r>
              <a:rPr lang="en-US" i="1" dirty="0" smtClean="0"/>
              <a:t>C. </a:t>
            </a:r>
            <a:r>
              <a:rPr lang="en-US" i="1" dirty="0" err="1" smtClean="0"/>
              <a:t>difficile</a:t>
            </a:r>
            <a:r>
              <a:rPr lang="en-US" i="1" dirty="0" smtClean="0"/>
              <a:t> </a:t>
            </a:r>
            <a:r>
              <a:rPr lang="en-US" dirty="0" smtClean="0"/>
              <a:t>if they do not wash their hands properly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0"/>
            <a:ext cx="9144000" cy="6858000"/>
          </a:xfrm>
          <a:solidFill>
            <a:schemeClr val="accent1"/>
          </a:solidFill>
        </p:spPr>
        <p:txBody>
          <a:bodyPr/>
          <a:lstStyle/>
          <a:p>
            <a:pPr eaLnBrk="1" hangingPunct="1"/>
            <a:r>
              <a:rPr lang="en-US" sz="4000" b="1" smtClean="0">
                <a:solidFill>
                  <a:srgbClr val="0000FF"/>
                </a:solidFill>
              </a:rPr>
              <a:t>How is CDI treated?</a:t>
            </a:r>
            <a:r>
              <a:rPr lang="en-US" sz="4000" smtClean="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228600" y="1752600"/>
            <a:ext cx="8763000" cy="4800600"/>
          </a:xfrm>
        </p:spPr>
        <p:txBody>
          <a:bodyPr/>
          <a:lstStyle/>
          <a:p>
            <a:pPr eaLnBrk="1" hangingPunct="1">
              <a:lnSpc>
                <a:spcPct val="80000"/>
              </a:lnSpc>
            </a:pPr>
            <a:r>
              <a:rPr lang="en-US" sz="4000" dirty="0" smtClean="0"/>
              <a:t>When patients taking antibiotics get </a:t>
            </a:r>
            <a:r>
              <a:rPr lang="en-US" sz="4000" i="1" dirty="0" smtClean="0"/>
              <a:t>C. difficile </a:t>
            </a:r>
            <a:r>
              <a:rPr lang="en-US" sz="4000" dirty="0" smtClean="0"/>
              <a:t>the symptoms will sometimes get better 2-3 days after stopping the antibiotic. </a:t>
            </a:r>
          </a:p>
        </p:txBody>
      </p:sp>
      <p:sp>
        <p:nvSpPr>
          <p:cNvPr id="19459" name="TextBox 6"/>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is CDI treated? (continued)</a:t>
            </a:r>
            <a:endParaRPr lang="en-US" sz="1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228600" y="1752600"/>
            <a:ext cx="8763000" cy="4800600"/>
          </a:xfrm>
        </p:spPr>
        <p:txBody>
          <a:bodyPr/>
          <a:lstStyle/>
          <a:p>
            <a:pPr eaLnBrk="1" hangingPunct="1">
              <a:lnSpc>
                <a:spcPct val="80000"/>
              </a:lnSpc>
            </a:pPr>
            <a:r>
              <a:rPr lang="en-US" sz="4000" dirty="0" smtClean="0"/>
              <a:t>Antibiotics can be used to treat </a:t>
            </a:r>
          </a:p>
          <a:p>
            <a:pPr eaLnBrk="1" hangingPunct="1">
              <a:lnSpc>
                <a:spcPct val="80000"/>
              </a:lnSpc>
              <a:buNone/>
            </a:pPr>
            <a:r>
              <a:rPr lang="en-US" sz="4000" i="1" dirty="0" smtClean="0"/>
              <a:t>	C. </a:t>
            </a:r>
            <a:r>
              <a:rPr lang="en-US" sz="4000" i="1" dirty="0" err="1" smtClean="0"/>
              <a:t>difficile</a:t>
            </a:r>
            <a:r>
              <a:rPr lang="en-US" sz="4000" dirty="0" smtClean="0"/>
              <a:t>. Some of these are:</a:t>
            </a:r>
          </a:p>
          <a:p>
            <a:pPr lvl="1" eaLnBrk="1" hangingPunct="1">
              <a:lnSpc>
                <a:spcPct val="80000"/>
              </a:lnSpc>
            </a:pPr>
            <a:r>
              <a:rPr lang="en-US" sz="4000" dirty="0" err="1" smtClean="0"/>
              <a:t>metronidazole</a:t>
            </a:r>
            <a:r>
              <a:rPr lang="en-US" sz="4000" dirty="0" smtClean="0"/>
              <a:t> and  </a:t>
            </a:r>
          </a:p>
          <a:p>
            <a:pPr lvl="1" eaLnBrk="1" hangingPunct="1">
              <a:lnSpc>
                <a:spcPct val="80000"/>
              </a:lnSpc>
            </a:pPr>
            <a:r>
              <a:rPr lang="en-US" sz="4000" dirty="0" err="1" smtClean="0"/>
              <a:t>Vancomycin</a:t>
            </a:r>
            <a:r>
              <a:rPr lang="en-US" sz="4000" dirty="0" smtClean="0"/>
              <a:t> </a:t>
            </a:r>
          </a:p>
          <a:p>
            <a:pPr lvl="1" eaLnBrk="1" hangingPunct="1">
              <a:lnSpc>
                <a:spcPct val="80000"/>
              </a:lnSpc>
              <a:buNone/>
            </a:pPr>
            <a:endParaRPr lang="en-US" sz="4000" dirty="0" smtClean="0"/>
          </a:p>
        </p:txBody>
      </p:sp>
      <p:sp>
        <p:nvSpPr>
          <p:cNvPr id="20483" name="TextBox 6"/>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is CDI treated? (continued)</a:t>
            </a:r>
            <a:endParaRPr lang="en-US" sz="1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228600" y="1752600"/>
            <a:ext cx="8763000" cy="4800600"/>
          </a:xfrm>
        </p:spPr>
        <p:txBody>
          <a:bodyPr/>
          <a:lstStyle/>
          <a:p>
            <a:pPr eaLnBrk="1" hangingPunct="1">
              <a:lnSpc>
                <a:spcPct val="80000"/>
              </a:lnSpc>
            </a:pPr>
            <a:r>
              <a:rPr lang="en-US" sz="4000" smtClean="0"/>
              <a:t>In some severe cases, a person might have to have surgery to remove the infected part of the intestines.  This surgery is needed in only 1 or 2 out of 100 people with </a:t>
            </a:r>
            <a:r>
              <a:rPr lang="en-US" sz="4000" i="1" smtClean="0"/>
              <a:t>C. difficile.</a:t>
            </a:r>
          </a:p>
        </p:txBody>
      </p:sp>
      <p:sp>
        <p:nvSpPr>
          <p:cNvPr id="21507" name="TextBox 6"/>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is CDI treated? (continued)</a:t>
            </a:r>
            <a:endParaRPr lang="en-US" sz="1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0"/>
            <a:ext cx="9144000" cy="6858000"/>
          </a:xfrm>
          <a:solidFill>
            <a:schemeClr val="accent1"/>
          </a:solidFill>
        </p:spPr>
        <p:txBody>
          <a:bodyPr/>
          <a:lstStyle/>
          <a:p>
            <a:pPr eaLnBrk="1" hangingPunct="1"/>
            <a:r>
              <a:rPr lang="en-US" sz="3600" b="1" smtClean="0">
                <a:solidFill>
                  <a:srgbClr val="0000FF"/>
                </a:solidFill>
              </a:rPr>
              <a:t>How can CDI infection be prevented in hospitals and other healthcare settings?</a:t>
            </a:r>
            <a:r>
              <a:rPr lang="en-US" sz="4000" smtClean="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228600" y="1143000"/>
            <a:ext cx="8763000" cy="4648200"/>
          </a:xfrm>
          <a:solidFill>
            <a:schemeClr val="bg1"/>
          </a:solidFill>
        </p:spPr>
        <p:txBody>
          <a:bodyPr/>
          <a:lstStyle/>
          <a:p>
            <a:pPr eaLnBrk="1" hangingPunct="1">
              <a:defRPr/>
            </a:pPr>
            <a:r>
              <a:rPr lang="en-US" sz="4000" dirty="0" smtClean="0"/>
              <a:t>Use antibiotics carefully</a:t>
            </a:r>
          </a:p>
          <a:p>
            <a:pPr eaLnBrk="1" hangingPunct="1">
              <a:defRPr/>
            </a:pPr>
            <a:r>
              <a:rPr lang="en-US" sz="4000" dirty="0" smtClean="0"/>
              <a:t>Wash hands with soap and water before and after caring for </a:t>
            </a:r>
            <a:r>
              <a:rPr lang="en-US" sz="4000" b="1" dirty="0" smtClean="0">
                <a:solidFill>
                  <a:srgbClr val="990099"/>
                </a:solidFill>
              </a:rPr>
              <a:t>every patient and touching contaminated surfaces and equipment</a:t>
            </a:r>
            <a:endParaRPr lang="en-US" sz="4000" dirty="0" smtClean="0"/>
          </a:p>
          <a:p>
            <a:pPr eaLnBrk="1" hangingPunct="1">
              <a:buNone/>
              <a:defRPr/>
            </a:pPr>
            <a:endParaRPr lang="en-US" sz="4000" dirty="0" smtClean="0"/>
          </a:p>
          <a:p>
            <a:pPr marL="0" indent="0" eaLnBrk="1" hangingPunct="1">
              <a:buFontTx/>
              <a:buNone/>
              <a:defRPr/>
            </a:pPr>
            <a:endParaRPr lang="en-US" sz="4000" dirty="0" smtClean="0"/>
          </a:p>
        </p:txBody>
      </p:sp>
      <p:sp>
        <p:nvSpPr>
          <p:cNvPr id="23555" name="TextBox 4"/>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can CDI be presented in hospitals and other healthcare settings? (continued)</a:t>
            </a:r>
            <a:endParaRPr lang="en-US" sz="1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266700" y="1066800"/>
            <a:ext cx="8763000" cy="4648200"/>
          </a:xfrm>
        </p:spPr>
        <p:txBody>
          <a:bodyPr/>
          <a:lstStyle/>
          <a:p>
            <a:pPr eaLnBrk="1" hangingPunct="1"/>
            <a:r>
              <a:rPr lang="en-US" sz="4000" smtClean="0"/>
              <a:t>Carefully </a:t>
            </a:r>
            <a:r>
              <a:rPr lang="en-US" sz="4000" b="1" smtClean="0">
                <a:solidFill>
                  <a:srgbClr val="990099"/>
                </a:solidFill>
              </a:rPr>
              <a:t>clean</a:t>
            </a:r>
            <a:r>
              <a:rPr lang="en-US" sz="4000" smtClean="0"/>
              <a:t> hospital rooms and equipment that have been used for patients with </a:t>
            </a:r>
            <a:r>
              <a:rPr lang="en-US" sz="4000" i="1" smtClean="0"/>
              <a:t>C. difficile.</a:t>
            </a:r>
          </a:p>
          <a:p>
            <a:pPr lvl="1" eaLnBrk="1" hangingPunct="1"/>
            <a:r>
              <a:rPr lang="en-US" sz="4000" b="1" smtClean="0">
                <a:solidFill>
                  <a:srgbClr val="990099"/>
                </a:solidFill>
              </a:rPr>
              <a:t>Always</a:t>
            </a:r>
            <a:r>
              <a:rPr lang="en-US" sz="4000" smtClean="0"/>
              <a:t> follow the instructions on the container of cleaning agent that is being used.</a:t>
            </a:r>
          </a:p>
          <a:p>
            <a:pPr eaLnBrk="1" hangingPunct="1"/>
            <a:endParaRPr lang="en-US" sz="4000" smtClean="0"/>
          </a:p>
        </p:txBody>
      </p:sp>
      <p:sp>
        <p:nvSpPr>
          <p:cNvPr id="24579" name="TextBox 4"/>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can CDI be presented in hospitals and other healthcare settings? (continued)</a:t>
            </a:r>
            <a:endParaRPr lang="en-US" sz="10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228600" y="762000"/>
            <a:ext cx="8763000" cy="5181600"/>
          </a:xfrm>
        </p:spPr>
        <p:txBody>
          <a:bodyPr/>
          <a:lstStyle/>
          <a:p>
            <a:pPr eaLnBrk="1" hangingPunct="1"/>
            <a:r>
              <a:rPr lang="en-US" dirty="0" smtClean="0"/>
              <a:t>Use Contact Precautions for patients with known or suspected </a:t>
            </a:r>
            <a:r>
              <a:rPr lang="en-US" i="1" dirty="0" smtClean="0"/>
              <a:t>C. </a:t>
            </a:r>
            <a:r>
              <a:rPr lang="en-US" i="1" dirty="0" err="1" smtClean="0"/>
              <a:t>difficile</a:t>
            </a:r>
            <a:r>
              <a:rPr lang="en-US" i="1" dirty="0" smtClean="0"/>
              <a:t> </a:t>
            </a:r>
            <a:r>
              <a:rPr lang="en-US" dirty="0" smtClean="0"/>
              <a:t> infection: </a:t>
            </a:r>
          </a:p>
          <a:p>
            <a:pPr eaLnBrk="1" hangingPunct="1">
              <a:buNone/>
            </a:pPr>
            <a:endParaRPr lang="en-US" dirty="0" smtClean="0"/>
          </a:p>
          <a:p>
            <a:pPr lvl="1" eaLnBrk="1" hangingPunct="1"/>
            <a:r>
              <a:rPr lang="en-US" dirty="0" smtClean="0"/>
              <a:t>Place these patients in private rooms.  </a:t>
            </a:r>
          </a:p>
          <a:p>
            <a:pPr lvl="1" eaLnBrk="1" hangingPunct="1">
              <a:buNone/>
            </a:pPr>
            <a:endParaRPr lang="en-US" dirty="0" smtClean="0"/>
          </a:p>
          <a:p>
            <a:pPr lvl="1" eaLnBrk="1" hangingPunct="1"/>
            <a:r>
              <a:rPr lang="en-US" dirty="0" smtClean="0"/>
              <a:t>If private rooms are not available, these patients can be placed in rooms (</a:t>
            </a:r>
            <a:r>
              <a:rPr lang="en-US" dirty="0" err="1" smtClean="0"/>
              <a:t>cohorted</a:t>
            </a:r>
            <a:r>
              <a:rPr lang="en-US" dirty="0" smtClean="0"/>
              <a:t>) with other patients with </a:t>
            </a:r>
            <a:r>
              <a:rPr lang="en-US" i="1" dirty="0" smtClean="0"/>
              <a:t>C. </a:t>
            </a:r>
            <a:r>
              <a:rPr lang="en-US" i="1" dirty="0" err="1" smtClean="0"/>
              <a:t>difficile</a:t>
            </a:r>
            <a:r>
              <a:rPr lang="en-US" i="1" dirty="0" smtClean="0"/>
              <a:t> </a:t>
            </a:r>
            <a:r>
              <a:rPr lang="en-US" dirty="0" smtClean="0"/>
              <a:t> infection. </a:t>
            </a:r>
          </a:p>
          <a:p>
            <a:pPr eaLnBrk="1" hangingPunct="1">
              <a:buFont typeface="Wingdings" pitchFamily="2" charset="2"/>
              <a:buChar char="§"/>
            </a:pPr>
            <a:endParaRPr lang="en-US" sz="3600" dirty="0" smtClean="0"/>
          </a:p>
        </p:txBody>
      </p:sp>
      <p:sp>
        <p:nvSpPr>
          <p:cNvPr id="25603" name="TextBox 4"/>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can CDI be presented in hospitals and other healthcare settings? (continued)</a:t>
            </a:r>
            <a:endParaRPr lang="en-US" sz="1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0" y="381000"/>
            <a:ext cx="8763000" cy="5181600"/>
          </a:xfrm>
        </p:spPr>
        <p:txBody>
          <a:bodyPr/>
          <a:lstStyle/>
          <a:p>
            <a:pPr lvl="1" eaLnBrk="1" hangingPunct="1"/>
            <a:r>
              <a:rPr lang="en-US" sz="3200" dirty="0" smtClean="0"/>
              <a:t>Use gloves and gowns when entering patients’ rooms and during patient care. </a:t>
            </a:r>
          </a:p>
          <a:p>
            <a:pPr lvl="1" eaLnBrk="1" hangingPunct="1"/>
            <a:r>
              <a:rPr lang="en-US" sz="3200" dirty="0" smtClean="0"/>
              <a:t>When leaving the room, </a:t>
            </a:r>
            <a:r>
              <a:rPr lang="en-US" sz="3200" b="1" dirty="0" smtClean="0">
                <a:solidFill>
                  <a:srgbClr val="990099"/>
                </a:solidFill>
              </a:rPr>
              <a:t>remove</a:t>
            </a:r>
            <a:r>
              <a:rPr lang="en-US" sz="3200" dirty="0" smtClean="0"/>
              <a:t> gown and gloves and </a:t>
            </a:r>
            <a:r>
              <a:rPr lang="en-US" sz="3200" b="1" dirty="0" smtClean="0">
                <a:solidFill>
                  <a:srgbClr val="990099"/>
                </a:solidFill>
              </a:rPr>
              <a:t>clean hands</a:t>
            </a:r>
            <a:r>
              <a:rPr lang="en-US" sz="3200" dirty="0" smtClean="0"/>
              <a:t>.</a:t>
            </a:r>
          </a:p>
          <a:p>
            <a:pPr lvl="2" eaLnBrk="1" hangingPunct="1">
              <a:buFont typeface="Wingdings" pitchFamily="2" charset="2"/>
              <a:buChar char="§"/>
            </a:pPr>
            <a:r>
              <a:rPr lang="en-US" sz="2800" dirty="0" smtClean="0"/>
              <a:t>Alcohol does not kill </a:t>
            </a:r>
            <a:r>
              <a:rPr lang="en-US" sz="2800" i="1" dirty="0" smtClean="0"/>
              <a:t>C. difficile  </a:t>
            </a:r>
            <a:r>
              <a:rPr lang="en-US" sz="2800" dirty="0" smtClean="0"/>
              <a:t>spores.</a:t>
            </a:r>
          </a:p>
          <a:p>
            <a:pPr lvl="2" eaLnBrk="1" hangingPunct="1">
              <a:buFont typeface="Wingdings" pitchFamily="2" charset="2"/>
              <a:buChar char="§"/>
            </a:pPr>
            <a:r>
              <a:rPr lang="en-US" sz="2800" dirty="0" smtClean="0"/>
              <a:t>Wash hands vigorously with soap and water whenever possible.</a:t>
            </a:r>
          </a:p>
          <a:p>
            <a:pPr lvl="2" eaLnBrk="1" hangingPunct="1">
              <a:buFont typeface="Wingdings" pitchFamily="2" charset="2"/>
              <a:buChar char="§"/>
            </a:pPr>
            <a:r>
              <a:rPr lang="en-US" sz="2800" dirty="0" smtClean="0"/>
              <a:t>Some scientific studies have shown that even with soap and water removal of </a:t>
            </a:r>
            <a:r>
              <a:rPr lang="en-US" sz="2800" i="1" dirty="0" smtClean="0"/>
              <a:t>C. difficile</a:t>
            </a:r>
            <a:r>
              <a:rPr lang="en-US" sz="2800" dirty="0" smtClean="0"/>
              <a:t> can be hard.  </a:t>
            </a:r>
          </a:p>
          <a:p>
            <a:pPr lvl="2" eaLnBrk="1" hangingPunct="1">
              <a:buFont typeface="Wingdings" pitchFamily="2" charset="2"/>
              <a:buChar char="§"/>
            </a:pPr>
            <a:r>
              <a:rPr lang="en-US" sz="2800" dirty="0" smtClean="0"/>
              <a:t>Because of this </a:t>
            </a:r>
            <a:r>
              <a:rPr lang="en-US" sz="2800" b="1" dirty="0" smtClean="0">
                <a:solidFill>
                  <a:srgbClr val="990099"/>
                </a:solidFill>
              </a:rPr>
              <a:t>vigorously washing </a:t>
            </a:r>
            <a:r>
              <a:rPr lang="en-US" sz="2800" dirty="0" smtClean="0"/>
              <a:t> with the </a:t>
            </a:r>
            <a:r>
              <a:rPr lang="en-US" sz="2800" b="1" dirty="0" smtClean="0">
                <a:solidFill>
                  <a:srgbClr val="990099"/>
                </a:solidFill>
              </a:rPr>
              <a:t>soap and water</a:t>
            </a:r>
            <a:r>
              <a:rPr lang="en-US" sz="2800" dirty="0" smtClean="0"/>
              <a:t> is very important</a:t>
            </a:r>
          </a:p>
        </p:txBody>
      </p:sp>
      <p:sp>
        <p:nvSpPr>
          <p:cNvPr id="26627" name="TextBox 4"/>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can </a:t>
            </a:r>
            <a:r>
              <a:rPr lang="en-US" sz="1000" b="1" i="1">
                <a:solidFill>
                  <a:srgbClr val="0000FF"/>
                </a:solidFill>
              </a:rPr>
              <a:t>Clostridium difficile </a:t>
            </a:r>
            <a:r>
              <a:rPr lang="en-US" sz="1000" b="1">
                <a:solidFill>
                  <a:srgbClr val="0000FF"/>
                </a:solidFill>
              </a:rPr>
              <a:t>infection be presented in hospitals and other healthcare settings? (continued)</a:t>
            </a:r>
            <a:endParaRPr lang="en-US" sz="1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p:txBody>
          <a:bodyPr/>
          <a:lstStyle/>
          <a:p>
            <a:pPr eaLnBrk="1" hangingPunct="1"/>
            <a:r>
              <a:rPr lang="en-US" i="1" smtClean="0"/>
              <a:t>Clostridium difficile </a:t>
            </a:r>
            <a:r>
              <a:rPr lang="en-US" smtClean="0"/>
              <a:t>[pronounced Klo-STRID-ee-um dif-uh-SEEL], also known as </a:t>
            </a:r>
            <a:r>
              <a:rPr lang="en-US" i="1" smtClean="0"/>
              <a:t>C. difficile</a:t>
            </a:r>
            <a:r>
              <a:rPr lang="en-US" smtClean="0"/>
              <a:t> [See-dif-uh-SEEL], is a germ that can cause diarrhea. </a:t>
            </a:r>
          </a:p>
          <a:p>
            <a:pPr eaLnBrk="1" hangingPunct="1"/>
            <a:r>
              <a:rPr lang="en-US" smtClean="0"/>
              <a:t>Most cases of </a:t>
            </a:r>
            <a:r>
              <a:rPr lang="en-US" i="1" smtClean="0"/>
              <a:t>C. difficile </a:t>
            </a:r>
            <a:r>
              <a:rPr lang="en-US" smtClean="0"/>
              <a:t>infection occur in patients taking antibiotics. </a:t>
            </a:r>
          </a:p>
          <a:p>
            <a:pPr lvl="1" eaLnBrk="1" hangingPunct="1">
              <a:buFontTx/>
              <a:buNone/>
            </a:pPr>
            <a:endParaRPr lang="en-US" smtClean="0"/>
          </a:p>
        </p:txBody>
      </p:sp>
      <p:sp>
        <p:nvSpPr>
          <p:cNvPr id="4099"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4100"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4101"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4102" name="Rectangle 7"/>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4103" name="Rectangle 8"/>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4104" name="TextBox 3"/>
          <p:cNvSpPr txBox="1">
            <a:spLocks noChangeArrowheads="1"/>
          </p:cNvSpPr>
          <p:nvPr/>
        </p:nvSpPr>
        <p:spPr bwMode="auto">
          <a:xfrm>
            <a:off x="228600" y="6477000"/>
            <a:ext cx="3733800" cy="246063"/>
          </a:xfrm>
          <a:prstGeom prst="rect">
            <a:avLst/>
          </a:prstGeom>
          <a:noFill/>
          <a:ln w="9525">
            <a:noFill/>
            <a:miter lim="800000"/>
            <a:headEnd/>
            <a:tailEnd/>
          </a:ln>
        </p:spPr>
        <p:txBody>
          <a:bodyPr>
            <a:spAutoFit/>
          </a:bodyPr>
          <a:lstStyle/>
          <a:p>
            <a:r>
              <a:rPr lang="en-US" sz="1000" b="1">
                <a:solidFill>
                  <a:srgbClr val="0000FF"/>
                </a:solidFill>
              </a:rPr>
              <a:t>What is </a:t>
            </a:r>
            <a:r>
              <a:rPr lang="en-US" sz="1000" b="1" i="1">
                <a:solidFill>
                  <a:srgbClr val="0000FF"/>
                </a:solidFill>
              </a:rPr>
              <a:t>Clostridium difficile (C. difficile)</a:t>
            </a:r>
            <a:r>
              <a:rPr lang="en-US" sz="1000" b="1">
                <a:solidFill>
                  <a:srgbClr val="0000FF"/>
                </a:solidFill>
              </a:rPr>
              <a:t>?</a:t>
            </a:r>
            <a:endParaRPr lang="en-US" sz="10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Isolation and PPE</a:t>
            </a:r>
            <a:endParaRPr lang="en-US" dirty="0"/>
          </a:p>
        </p:txBody>
      </p:sp>
      <p:sp>
        <p:nvSpPr>
          <p:cNvPr id="3" name="Content Placeholder 2"/>
          <p:cNvSpPr>
            <a:spLocks noGrp="1"/>
          </p:cNvSpPr>
          <p:nvPr>
            <p:ph idx="1"/>
          </p:nvPr>
        </p:nvSpPr>
        <p:spPr/>
        <p:txBody>
          <a:bodyPr/>
          <a:lstStyle/>
          <a:p>
            <a:r>
              <a:rPr lang="en-US" dirty="0" smtClean="0"/>
              <a:t>Place patient is private room when possible or cohort </a:t>
            </a:r>
          </a:p>
          <a:p>
            <a:pPr>
              <a:buNone/>
            </a:pPr>
            <a:endParaRPr lang="en-US" dirty="0" smtClean="0"/>
          </a:p>
          <a:p>
            <a:r>
              <a:rPr lang="en-US" dirty="0" smtClean="0"/>
              <a:t>Make certain all persons entering the room use the proper personal protective equipment such as gowns and gloves</a:t>
            </a:r>
          </a:p>
          <a:p>
            <a:pPr>
              <a:buNone/>
            </a:pPr>
            <a:endParaRPr lang="en-US" dirty="0" smtClean="0"/>
          </a:p>
          <a:p>
            <a:r>
              <a:rPr lang="en-US" dirty="0" smtClean="0"/>
              <a:t>Wash Hands vigorously with Soap and Water</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nning gown"/>
          <p:cNvPicPr>
            <a:picLocks noChangeAspect="1" noChangeArrowheads="1"/>
          </p:cNvPicPr>
          <p:nvPr/>
        </p:nvPicPr>
        <p:blipFill>
          <a:blip r:embed="rId2" cstate="print"/>
          <a:srcRect/>
          <a:stretch>
            <a:fillRect/>
          </a:stretch>
        </p:blipFill>
        <p:spPr bwMode="auto">
          <a:xfrm>
            <a:off x="4058529" y="4191000"/>
            <a:ext cx="3866271" cy="1847850"/>
          </a:xfrm>
          <a:prstGeom prst="rect">
            <a:avLst/>
          </a:prstGeom>
          <a:noFill/>
        </p:spPr>
      </p:pic>
      <p:sp>
        <p:nvSpPr>
          <p:cNvPr id="3" name="Rectangle 2"/>
          <p:cNvSpPr/>
          <p:nvPr/>
        </p:nvSpPr>
        <p:spPr>
          <a:xfrm>
            <a:off x="0" y="1828800"/>
            <a:ext cx="8686800" cy="2246769"/>
          </a:xfrm>
          <a:prstGeom prst="rect">
            <a:avLst/>
          </a:prstGeom>
        </p:spPr>
        <p:txBody>
          <a:bodyPr wrap="square">
            <a:spAutoFit/>
          </a:bodyPr>
          <a:lstStyle/>
          <a:p>
            <a:pPr lvl="2" eaLnBrk="0" hangingPunct="0">
              <a:buFont typeface="Arial" pitchFamily="34" charset="0"/>
              <a:buChar char="•"/>
            </a:pPr>
            <a:r>
              <a:rPr lang="en-US" sz="3500" dirty="0" smtClean="0"/>
              <a:t>Fully cover torso from neck to knees, </a:t>
            </a:r>
          </a:p>
          <a:p>
            <a:pPr lvl="2" eaLnBrk="0" hangingPunct="0"/>
            <a:r>
              <a:rPr lang="en-US" sz="3500" dirty="0" smtClean="0"/>
              <a:t>arms to end of wrist, and wrap around the back </a:t>
            </a:r>
          </a:p>
          <a:p>
            <a:pPr lvl="2" eaLnBrk="0" hangingPunct="0">
              <a:buFontTx/>
              <a:buChar char="•"/>
            </a:pPr>
            <a:r>
              <a:rPr lang="en-US" sz="3500" dirty="0" smtClean="0"/>
              <a:t>Fasten in back at neck and waist </a:t>
            </a:r>
            <a:endParaRPr lang="en-US" dirty="0"/>
          </a:p>
        </p:txBody>
      </p:sp>
      <p:sp>
        <p:nvSpPr>
          <p:cNvPr id="4" name="Rectangle 3"/>
          <p:cNvSpPr/>
          <p:nvPr/>
        </p:nvSpPr>
        <p:spPr>
          <a:xfrm>
            <a:off x="1905000" y="609600"/>
            <a:ext cx="5029200" cy="646331"/>
          </a:xfrm>
          <a:prstGeom prst="rect">
            <a:avLst/>
          </a:prstGeom>
        </p:spPr>
        <p:txBody>
          <a:bodyPr wrap="square">
            <a:spAutoFit/>
          </a:bodyPr>
          <a:lstStyle/>
          <a:p>
            <a:pPr algn="ctr"/>
            <a:r>
              <a:rPr lang="en-US" sz="3600" dirty="0" smtClean="0"/>
              <a:t>Donning Gown</a:t>
            </a:r>
            <a:endParaRPr lang="en-US"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Donning Gloves</a:t>
            </a:r>
            <a:endParaRPr lang="en-US" dirty="0"/>
          </a:p>
        </p:txBody>
      </p:sp>
      <p:sp>
        <p:nvSpPr>
          <p:cNvPr id="3" name="Content Placeholder 2"/>
          <p:cNvSpPr>
            <a:spLocks noGrp="1"/>
          </p:cNvSpPr>
          <p:nvPr>
            <p:ph idx="1"/>
          </p:nvPr>
        </p:nvSpPr>
        <p:spPr>
          <a:xfrm>
            <a:off x="457200" y="1447801"/>
            <a:ext cx="8229600" cy="2971800"/>
          </a:xfrm>
        </p:spPr>
        <p:txBody>
          <a:bodyPr/>
          <a:lstStyle/>
          <a:p>
            <a:pPr>
              <a:buNone/>
            </a:pPr>
            <a:r>
              <a:rPr lang="en-US" b="1" dirty="0" smtClean="0"/>
              <a:t> </a:t>
            </a:r>
          </a:p>
          <a:p>
            <a:r>
              <a:rPr lang="en-US" dirty="0" smtClean="0"/>
              <a:t>Use non-sterile for isolation </a:t>
            </a:r>
          </a:p>
          <a:p>
            <a:r>
              <a:rPr lang="en-US" dirty="0" smtClean="0"/>
              <a:t>Select according to hand size </a:t>
            </a:r>
          </a:p>
          <a:p>
            <a:r>
              <a:rPr lang="en-US" dirty="0" smtClean="0"/>
              <a:t>Extend to cover wrist of isolation gown </a:t>
            </a:r>
            <a:br>
              <a:rPr lang="en-US" dirty="0" smtClean="0"/>
            </a:br>
            <a:endParaRPr lang="en-US" dirty="0" smtClean="0"/>
          </a:p>
          <a:p>
            <a:endParaRPr lang="en-US" dirty="0"/>
          </a:p>
        </p:txBody>
      </p:sp>
      <p:pic>
        <p:nvPicPr>
          <p:cNvPr id="5" name="Picture 2" descr="C:\Documents and Settings\duttond\My Documents\My Pictures\PPE\ppe4.jpg"/>
          <p:cNvPicPr>
            <a:picLocks noChangeAspect="1" noChangeArrowheads="1"/>
          </p:cNvPicPr>
          <p:nvPr/>
        </p:nvPicPr>
        <p:blipFill>
          <a:blip r:embed="rId2" cstate="print"/>
          <a:srcRect/>
          <a:stretch>
            <a:fillRect/>
          </a:stretch>
        </p:blipFill>
        <p:spPr bwMode="auto">
          <a:xfrm>
            <a:off x="5105400" y="3810000"/>
            <a:ext cx="3248025" cy="236220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b="1" dirty="0" smtClean="0"/>
              <a:t>Removing PPE</a:t>
            </a:r>
            <a:br>
              <a:rPr lang="en-US" b="1" dirty="0" smtClean="0"/>
            </a:br>
            <a:r>
              <a:rPr lang="en-US" dirty="0" smtClean="0"/>
              <a:t/>
            </a:r>
            <a:br>
              <a:rPr lang="en-US" dirty="0" smtClean="0"/>
            </a:br>
            <a:endParaRPr lang="en-US" dirty="0"/>
          </a:p>
        </p:txBody>
      </p:sp>
      <p:sp>
        <p:nvSpPr>
          <p:cNvPr id="3" name="Content Placeholder 2"/>
          <p:cNvSpPr>
            <a:spLocks noGrp="1"/>
          </p:cNvSpPr>
          <p:nvPr>
            <p:ph idx="1"/>
          </p:nvPr>
        </p:nvSpPr>
        <p:spPr>
          <a:xfrm>
            <a:off x="609600" y="2209800"/>
            <a:ext cx="8077200" cy="3916363"/>
          </a:xfrm>
        </p:spPr>
        <p:txBody>
          <a:bodyPr/>
          <a:lstStyle/>
          <a:p>
            <a:r>
              <a:rPr lang="en-US" dirty="0" smtClean="0"/>
              <a:t>Remove PPE at doorway before leaving patient room or in anteroom</a:t>
            </a:r>
          </a:p>
          <a:p>
            <a:r>
              <a:rPr lang="en-US" dirty="0" smtClean="0"/>
              <a:t>Remove gloves first</a:t>
            </a:r>
          </a:p>
          <a:p>
            <a:r>
              <a:rPr lang="en-US" dirty="0" smtClean="0"/>
              <a:t>Then remove gown</a:t>
            </a:r>
          </a:p>
          <a:p>
            <a:r>
              <a:rPr lang="en-US" dirty="0" smtClean="0"/>
              <a:t>Dispose of before leaving room</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Glove Removal</a:t>
            </a:r>
            <a:endParaRPr lang="en-US" dirty="0"/>
          </a:p>
        </p:txBody>
      </p:sp>
      <p:sp>
        <p:nvSpPr>
          <p:cNvPr id="3" name="Content Placeholder 2"/>
          <p:cNvSpPr>
            <a:spLocks noGrp="1"/>
          </p:cNvSpPr>
          <p:nvPr>
            <p:ph idx="1"/>
          </p:nvPr>
        </p:nvSpPr>
        <p:spPr>
          <a:xfrm>
            <a:off x="457200" y="1600200"/>
            <a:ext cx="8229600" cy="5257799"/>
          </a:xfrm>
        </p:spPr>
        <p:txBody>
          <a:bodyPr/>
          <a:lstStyle/>
          <a:p>
            <a:r>
              <a:rPr lang="en-US" dirty="0" smtClean="0"/>
              <a:t>Outside of gloves are contaminated! </a:t>
            </a:r>
          </a:p>
          <a:p>
            <a:r>
              <a:rPr lang="en-US" dirty="0" smtClean="0"/>
              <a:t>Grasp outside of glove with opposite gloved hand; peel off </a:t>
            </a:r>
          </a:p>
          <a:p>
            <a:r>
              <a:rPr lang="en-US" dirty="0" smtClean="0"/>
              <a:t>Hold removed glove in gloved hand </a:t>
            </a:r>
          </a:p>
          <a:p>
            <a:r>
              <a:rPr lang="en-US" dirty="0" smtClean="0"/>
              <a:t>Slide fingers of ungloved hand under remaining glove at wrist </a:t>
            </a:r>
            <a:br>
              <a:rPr lang="en-US" dirty="0" smtClean="0"/>
            </a:br>
            <a:endParaRPr lang="en-US" dirty="0" smtClean="0"/>
          </a:p>
          <a:p>
            <a:endParaRPr lang="en-US" dirty="0"/>
          </a:p>
        </p:txBody>
      </p:sp>
      <p:pic>
        <p:nvPicPr>
          <p:cNvPr id="6" name="Picture 2" descr="C:\Documents and Settings\duttond\My Documents\My Pictures\PPE\removePPE1.jpg"/>
          <p:cNvPicPr>
            <a:picLocks noChangeAspect="1" noChangeArrowheads="1"/>
          </p:cNvPicPr>
          <p:nvPr/>
        </p:nvPicPr>
        <p:blipFill>
          <a:blip r:embed="rId2" cstate="print"/>
          <a:srcRect/>
          <a:stretch>
            <a:fillRect/>
          </a:stretch>
        </p:blipFill>
        <p:spPr bwMode="auto">
          <a:xfrm>
            <a:off x="4800600" y="4876800"/>
            <a:ext cx="3286125" cy="16002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Gown Removal</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Gown front and sleeves are contaminated! </a:t>
            </a:r>
          </a:p>
          <a:p>
            <a:r>
              <a:rPr lang="en-US" dirty="0" smtClean="0"/>
              <a:t>Unfasten neck, then waist ties </a:t>
            </a:r>
          </a:p>
          <a:p>
            <a:r>
              <a:rPr lang="en-US" dirty="0" smtClean="0"/>
              <a:t>Remove gown using a peeling motion; pull gown from each shoulder toward the same hand </a:t>
            </a:r>
          </a:p>
          <a:p>
            <a:r>
              <a:rPr lang="en-US" dirty="0" smtClean="0"/>
              <a:t>Gown will turn inside out </a:t>
            </a:r>
          </a:p>
          <a:p>
            <a:r>
              <a:rPr lang="en-US" dirty="0" smtClean="0"/>
              <a:t>Hold removed gown away from body, roll into a bundle and discard into waste or linen receptacle</a:t>
            </a:r>
            <a:br>
              <a:rPr lang="en-US" dirty="0" smtClean="0"/>
            </a:b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C:\Documents and Settings\duttond\My Documents\My Pictures\PPE\removePPE3.jpg"/>
          <p:cNvPicPr>
            <a:picLocks noChangeAspect="1" noChangeArrowheads="1"/>
          </p:cNvPicPr>
          <p:nvPr/>
        </p:nvPicPr>
        <p:blipFill>
          <a:blip r:embed="rId2" cstate="print"/>
          <a:srcRect/>
          <a:stretch>
            <a:fillRect/>
          </a:stretch>
        </p:blipFill>
        <p:spPr bwMode="auto">
          <a:xfrm>
            <a:off x="662260" y="1143000"/>
            <a:ext cx="7567339" cy="42672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228600" y="1066800"/>
            <a:ext cx="8763000" cy="4724400"/>
          </a:xfrm>
        </p:spPr>
        <p:txBody>
          <a:bodyPr/>
          <a:lstStyle/>
          <a:p>
            <a:pPr lvl="1" eaLnBrk="1" hangingPunct="1"/>
            <a:r>
              <a:rPr lang="en-US" sz="3200" dirty="0" smtClean="0"/>
              <a:t>Dedicate or perform cleaning of any shared medical equipment. </a:t>
            </a:r>
          </a:p>
          <a:p>
            <a:pPr lvl="1" eaLnBrk="1" hangingPunct="1"/>
            <a:r>
              <a:rPr lang="en-US" b="1" dirty="0" smtClean="0"/>
              <a:t>CONTINUE THESE PRECAUTIONS UNTIL DIARRHEA STOPS</a:t>
            </a:r>
            <a:r>
              <a:rPr lang="en-US" dirty="0" smtClean="0"/>
              <a:t> </a:t>
            </a:r>
          </a:p>
          <a:p>
            <a:pPr lvl="2" eaLnBrk="1" hangingPunct="1">
              <a:buFont typeface="Wingdings" pitchFamily="2" charset="2"/>
              <a:buChar char="§"/>
            </a:pPr>
            <a:r>
              <a:rPr lang="en-US" dirty="0" smtClean="0"/>
              <a:t>Because patients infected with </a:t>
            </a:r>
            <a:r>
              <a:rPr lang="en-US" i="1" dirty="0" smtClean="0"/>
              <a:t>C. difficile </a:t>
            </a:r>
            <a:r>
              <a:rPr lang="en-US" dirty="0" smtClean="0"/>
              <a:t>still have the C. difficile spores in their body for a number of days after diarrhea has stopped some healthcare facilities continue contact precautions for awhile after symptoms have stopped. It is important to follow the rules of your facility.</a:t>
            </a:r>
          </a:p>
        </p:txBody>
      </p:sp>
      <p:sp>
        <p:nvSpPr>
          <p:cNvPr id="27651" name="TextBox 4"/>
          <p:cNvSpPr txBox="1">
            <a:spLocks noChangeArrowheads="1"/>
          </p:cNvSpPr>
          <p:nvPr/>
        </p:nvSpPr>
        <p:spPr bwMode="auto">
          <a:xfrm>
            <a:off x="228600" y="6477000"/>
            <a:ext cx="7924800" cy="246063"/>
          </a:xfrm>
          <a:prstGeom prst="rect">
            <a:avLst/>
          </a:prstGeom>
          <a:noFill/>
          <a:ln w="9525">
            <a:noFill/>
            <a:miter lim="800000"/>
            <a:headEnd/>
            <a:tailEnd/>
          </a:ln>
        </p:spPr>
        <p:txBody>
          <a:bodyPr>
            <a:spAutoFit/>
          </a:bodyPr>
          <a:lstStyle/>
          <a:p>
            <a:r>
              <a:rPr lang="en-US" sz="1000" b="1">
                <a:solidFill>
                  <a:srgbClr val="0000FF"/>
                </a:solidFill>
              </a:rPr>
              <a:t>How can CDI be presented in hospitals and other healthcare settings? (continued)</a:t>
            </a:r>
            <a:endParaRPr lang="en-US" sz="10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9144000" cy="6858000"/>
          </a:xfrm>
          <a:solidFill>
            <a:schemeClr val="accent1"/>
          </a:solidFill>
        </p:spPr>
        <p:txBody>
          <a:bodyPr/>
          <a:lstStyle/>
          <a:p>
            <a:pPr eaLnBrk="1" hangingPunct="1"/>
            <a:r>
              <a:rPr lang="en-US" sz="4000" b="1" dirty="0" smtClean="0">
                <a:solidFill>
                  <a:srgbClr val="0000FF"/>
                </a:solidFill>
              </a:rPr>
              <a:t>What can I use to clean and disinfect surfaces and devices to help control </a:t>
            </a:r>
            <a:r>
              <a:rPr lang="en-US" sz="4000" b="1" i="1" dirty="0" smtClean="0">
                <a:solidFill>
                  <a:srgbClr val="0000FF"/>
                </a:solidFill>
              </a:rPr>
              <a:t>C. difficile </a:t>
            </a:r>
            <a:r>
              <a:rPr lang="en-US" sz="4000" b="1" dirty="0" smtClean="0">
                <a:solidFill>
                  <a:srgbClr val="0000FF"/>
                </a:solidFill>
              </a:rPr>
              <a:t>?</a:t>
            </a:r>
            <a:r>
              <a:rPr lang="en-US" sz="4000" dirty="0" smtClean="0"/>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ChangeArrowheads="1"/>
          </p:cNvSpPr>
          <p:nvPr/>
        </p:nvSpPr>
        <p:spPr bwMode="auto">
          <a:xfrm>
            <a:off x="0" y="1295400"/>
            <a:ext cx="9144000" cy="4419600"/>
          </a:xfrm>
          <a:prstGeom prst="rect">
            <a:avLst/>
          </a:prstGeom>
          <a:noFill/>
          <a:ln w="9525">
            <a:noFill/>
            <a:miter lim="800000"/>
            <a:headEnd/>
            <a:tailEnd/>
          </a:ln>
          <a:effectLst/>
        </p:spPr>
        <p:txBody>
          <a:bodyPr/>
          <a:lstStyle/>
          <a:p>
            <a:pPr marL="342900" indent="-342900">
              <a:spcBef>
                <a:spcPct val="20000"/>
              </a:spcBef>
              <a:buFontTx/>
              <a:buChar char="•"/>
            </a:pPr>
            <a:r>
              <a:rPr lang="en-US" sz="3200"/>
              <a:t>Surfaces should be kept clean, and body fluid spills should be taken care of right away.  </a:t>
            </a:r>
            <a:r>
              <a:rPr lang="en-US" sz="2800"/>
              <a:t>(For more information see CDC’s “Guidelines for Environmental Infection Control in Health-Care Facilities.” found at             </a:t>
            </a:r>
            <a:r>
              <a:rPr lang="en-US"/>
              <a:t>http://www.cdc.gov/hicpac/pdf/guidelines/eic_in_HCF_03.pdf</a:t>
            </a:r>
            <a:r>
              <a:rPr lang="en-US" sz="3200"/>
              <a:t>)</a:t>
            </a:r>
            <a:endParaRPr lang="en-US"/>
          </a:p>
          <a:p>
            <a:pPr marL="742950" lvl="1" indent="-285750">
              <a:spcBef>
                <a:spcPct val="20000"/>
              </a:spcBef>
            </a:pPr>
            <a:endParaRPr lang="en-US" sz="1100">
              <a:solidFill>
                <a:srgbClr val="0000FF"/>
              </a:solidFill>
            </a:endParaRPr>
          </a:p>
        </p:txBody>
      </p:sp>
      <p:sp>
        <p:nvSpPr>
          <p:cNvPr id="29699" name="Rectangle 2"/>
          <p:cNvSpPr>
            <a:spLocks noGrp="1" noChangeArrowheads="1"/>
          </p:cNvSpPr>
          <p:nvPr>
            <p:ph type="title"/>
          </p:nvPr>
        </p:nvSpPr>
        <p:spPr>
          <a:xfrm>
            <a:off x="19050" y="6400800"/>
            <a:ext cx="9144000" cy="350838"/>
          </a:xfrm>
        </p:spPr>
        <p:txBody>
          <a:bodyPr/>
          <a:lstStyle/>
          <a:p>
            <a:pPr algn="l" eaLnBrk="1" hangingPunct="1"/>
            <a:r>
              <a:rPr lang="en-US" sz="1000" b="1" smtClean="0">
                <a:solidFill>
                  <a:srgbClr val="0000FF"/>
                </a:solidFill>
              </a:rPr>
              <a:t>What can I use to clean and disinfect surfaces and devices to help control </a:t>
            </a:r>
            <a:r>
              <a:rPr lang="en-US" sz="1000" b="1" i="1" smtClean="0">
                <a:solidFill>
                  <a:srgbClr val="0000FF"/>
                </a:solidFill>
              </a:rPr>
              <a:t>Clostridium difficile </a:t>
            </a:r>
            <a:r>
              <a:rPr lang="en-US" sz="1000" b="1" smtClean="0">
                <a:solidFill>
                  <a:srgbClr val="0000FF"/>
                </a:solidFill>
              </a:rPr>
              <a:t>?</a:t>
            </a:r>
            <a:r>
              <a:rPr lang="en-US" sz="1000" smtClean="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 </a:t>
            </a:r>
            <a:r>
              <a:rPr lang="en-US" i="1" dirty="0" err="1" smtClean="0"/>
              <a:t>difficile</a:t>
            </a:r>
            <a:r>
              <a:rPr lang="en-US" i="1" dirty="0" smtClean="0"/>
              <a:t> </a:t>
            </a:r>
            <a:endParaRPr lang="en-US" i="1" dirty="0"/>
          </a:p>
        </p:txBody>
      </p:sp>
      <p:sp>
        <p:nvSpPr>
          <p:cNvPr id="3" name="Content Placeholder 2"/>
          <p:cNvSpPr>
            <a:spLocks noGrp="1"/>
          </p:cNvSpPr>
          <p:nvPr>
            <p:ph idx="1"/>
          </p:nvPr>
        </p:nvSpPr>
        <p:spPr>
          <a:xfrm>
            <a:off x="533400" y="1676400"/>
            <a:ext cx="8229600" cy="4419600"/>
          </a:xfrm>
        </p:spPr>
        <p:txBody>
          <a:bodyPr/>
          <a:lstStyle/>
          <a:p>
            <a:r>
              <a:rPr lang="en-US" dirty="0" smtClean="0"/>
              <a:t>Is a germ that causes diarrhea</a:t>
            </a:r>
          </a:p>
          <a:p>
            <a:pPr>
              <a:buNone/>
            </a:pPr>
            <a:endParaRPr lang="en-US" dirty="0" smtClean="0"/>
          </a:p>
          <a:p>
            <a:r>
              <a:rPr lang="en-US" dirty="0" smtClean="0"/>
              <a:t>It can occur when a person takes antibiotics</a:t>
            </a:r>
          </a:p>
          <a:p>
            <a:pPr>
              <a:buNone/>
            </a:pPr>
            <a:endParaRPr lang="en-US" dirty="0" smtClean="0"/>
          </a:p>
          <a:p>
            <a:r>
              <a:rPr lang="en-US" dirty="0" smtClean="0"/>
              <a:t>It can be transferred to others by not washing hands and cleaning equipment and the environment properly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3657600"/>
          </a:xfrm>
        </p:spPr>
        <p:txBody>
          <a:bodyPr/>
          <a:lstStyle/>
          <a:p>
            <a:r>
              <a:rPr lang="en-US" dirty="0" smtClean="0"/>
              <a:t/>
            </a:r>
            <a:br>
              <a:rPr lang="en-US" dirty="0" smtClean="0"/>
            </a:br>
            <a:r>
              <a:rPr lang="en-US" dirty="0" smtClean="0"/>
              <a:t/>
            </a:r>
            <a:br>
              <a:rPr lang="en-US" dirty="0" smtClean="0"/>
            </a:br>
            <a:r>
              <a:rPr lang="en-US" dirty="0" smtClean="0"/>
              <a:t>Clean surfaces as soon as possible after they become soiled and clean the patient area and equipment often  </a:t>
            </a:r>
            <a:endParaRPr lang="en-US" dirty="0"/>
          </a:p>
        </p:txBody>
      </p:sp>
      <p:sp>
        <p:nvSpPr>
          <p:cNvPr id="3" name="Content Placeholder 2"/>
          <p:cNvSpPr>
            <a:spLocks noGrp="1"/>
          </p:cNvSpPr>
          <p:nvPr>
            <p:ph idx="1"/>
          </p:nvPr>
        </p:nvSpPr>
        <p:spPr>
          <a:xfrm flipH="1">
            <a:off x="9525000" y="8229600"/>
            <a:ext cx="152400" cy="106363"/>
          </a:xfrm>
        </p:spPr>
        <p:txBody>
          <a:bodyPr/>
          <a:lstStyle/>
          <a:p>
            <a:pPr>
              <a:buNone/>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4"/>
          <p:cNvSpPr>
            <a:spLocks noChangeArrowheads="1"/>
          </p:cNvSpPr>
          <p:nvPr/>
        </p:nvSpPr>
        <p:spPr bwMode="auto">
          <a:xfrm>
            <a:off x="0" y="990600"/>
            <a:ext cx="9144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defRPr/>
            </a:pPr>
            <a:r>
              <a:rPr lang="en-US" sz="2800" dirty="0"/>
              <a:t>Hospital cleaning products can be used for routine cleaning. </a:t>
            </a:r>
          </a:p>
          <a:p>
            <a:pPr marL="742950" lvl="1" indent="-285750">
              <a:spcBef>
                <a:spcPct val="20000"/>
              </a:spcBef>
              <a:buFontTx/>
              <a:buChar char="–"/>
              <a:defRPr/>
            </a:pPr>
            <a:r>
              <a:rPr lang="en-US" sz="2800" dirty="0"/>
              <a:t>Hypochlorite-based (bleach) disinfectants have been used with some success for cleaning and disinfection in patient-care areas where spread of </a:t>
            </a:r>
            <a:r>
              <a:rPr lang="en-US" sz="2800" i="1" dirty="0" smtClean="0"/>
              <a:t>C. </a:t>
            </a:r>
            <a:r>
              <a:rPr lang="en-US" sz="2800" i="1" dirty="0"/>
              <a:t>difficile </a:t>
            </a:r>
            <a:r>
              <a:rPr lang="en-US" sz="2800" dirty="0"/>
              <a:t>has been happening.</a:t>
            </a:r>
            <a:r>
              <a:rPr lang="en-US" sz="2000" dirty="0"/>
              <a:t> </a:t>
            </a:r>
            <a:endParaRPr lang="en-US" sz="2000" dirty="0">
              <a:solidFill>
                <a:srgbClr val="990099"/>
              </a:solidFill>
            </a:endParaRPr>
          </a:p>
          <a:p>
            <a:pPr marL="342900" indent="-342900">
              <a:spcBef>
                <a:spcPct val="20000"/>
              </a:spcBef>
              <a:buFontTx/>
              <a:buChar char="•"/>
              <a:defRPr/>
            </a:pPr>
            <a:r>
              <a:rPr lang="en-US" sz="2800" dirty="0">
                <a:solidFill>
                  <a:srgbClr val="990099"/>
                </a:solidFill>
              </a:rPr>
              <a:t>Note: EPA-registered hospital disinfectants are recommended for general use whenever possible in patient-care areas. </a:t>
            </a:r>
          </a:p>
          <a:p>
            <a:pPr marL="742950" lvl="1" indent="-285750">
              <a:spcBef>
                <a:spcPct val="20000"/>
              </a:spcBef>
              <a:defRPr/>
            </a:pPr>
            <a:endParaRPr lang="en-US" sz="2800" dirty="0">
              <a:solidFill>
                <a:srgbClr val="990099"/>
              </a:solidFill>
            </a:endParaRPr>
          </a:p>
          <a:p>
            <a:pPr marL="742950" lvl="1" indent="-285750">
              <a:spcBef>
                <a:spcPct val="20000"/>
              </a:spcBef>
              <a:defRPr/>
            </a:pPr>
            <a:endParaRPr lang="en-US" sz="1050" dirty="0">
              <a:solidFill>
                <a:srgbClr val="0000FF"/>
              </a:solidFill>
            </a:endParaRPr>
          </a:p>
        </p:txBody>
      </p:sp>
      <p:sp>
        <p:nvSpPr>
          <p:cNvPr id="5" name="Rectangle 2"/>
          <p:cNvSpPr>
            <a:spLocks noGrp="1" noChangeArrowheads="1"/>
          </p:cNvSpPr>
          <p:nvPr>
            <p:ph type="title"/>
          </p:nvPr>
        </p:nvSpPr>
        <p:spPr>
          <a:xfrm>
            <a:off x="19050" y="6400800"/>
            <a:ext cx="9144000" cy="350838"/>
          </a:xfrm>
        </p:spPr>
        <p:txBody>
          <a:bodyPr/>
          <a:lstStyle/>
          <a:p>
            <a:pPr algn="l" eaLnBrk="1" hangingPunct="1">
              <a:defRPr/>
            </a:pPr>
            <a:r>
              <a:rPr lang="en-US" sz="1000" b="1" dirty="0" smtClean="0">
                <a:solidFill>
                  <a:srgbClr val="0000FF"/>
                </a:solidFill>
                <a:latin typeface="+mn-lt"/>
              </a:rPr>
              <a:t>What can I use to clean and disinfect surfaces and devices to help control </a:t>
            </a:r>
            <a:r>
              <a:rPr lang="en-US" sz="1000" b="1" i="1" dirty="0" smtClean="0">
                <a:solidFill>
                  <a:srgbClr val="0000FF"/>
                </a:solidFill>
                <a:latin typeface="+mn-lt"/>
              </a:rPr>
              <a:t>Clostridium difficile </a:t>
            </a:r>
            <a:r>
              <a:rPr lang="en-US" sz="1000" b="1" dirty="0" smtClean="0">
                <a:solidFill>
                  <a:srgbClr val="0000FF"/>
                </a:solidFill>
                <a:latin typeface="+mn-lt"/>
              </a:rPr>
              <a:t>?</a:t>
            </a:r>
            <a:r>
              <a:rPr lang="en-US" sz="1000" dirty="0" smtClean="0">
                <a:latin typeface="+mn-lt"/>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lstStyle/>
          <a:p>
            <a:r>
              <a:rPr lang="en-US" dirty="0" smtClean="0"/>
              <a:t>Use the correct cleaner and disinfectant</a:t>
            </a:r>
            <a:endParaRPr lang="en-US" dirty="0"/>
          </a:p>
        </p:txBody>
      </p:sp>
      <p:sp>
        <p:nvSpPr>
          <p:cNvPr id="3" name="Content Placeholder 2"/>
          <p:cNvSpPr>
            <a:spLocks noGrp="1"/>
          </p:cNvSpPr>
          <p:nvPr>
            <p:ph idx="1"/>
          </p:nvPr>
        </p:nvSpPr>
        <p:spPr>
          <a:xfrm>
            <a:off x="457200" y="3124200"/>
            <a:ext cx="8229600" cy="3001963"/>
          </a:xfrm>
        </p:spPr>
        <p:txBody>
          <a:bodyPr/>
          <a:lstStyle/>
          <a:p>
            <a:r>
              <a:rPr lang="en-US" dirty="0" smtClean="0"/>
              <a:t>Follow the directions for use on the container. </a:t>
            </a:r>
          </a:p>
          <a:p>
            <a:r>
              <a:rPr lang="en-US" dirty="0" smtClean="0"/>
              <a:t>Use EPA registered disinfectants in healthcare settings </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274638"/>
            <a:ext cx="9144000" cy="1143000"/>
          </a:xfrm>
        </p:spPr>
        <p:txBody>
          <a:bodyPr/>
          <a:lstStyle/>
          <a:p>
            <a:pPr eaLnBrk="1" hangingPunct="1"/>
            <a:r>
              <a:rPr lang="en-US" sz="4000" b="1" smtClean="0">
                <a:solidFill>
                  <a:srgbClr val="0000FF"/>
                </a:solidFill>
              </a:rPr>
              <a:t>Primary References:</a:t>
            </a:r>
          </a:p>
        </p:txBody>
      </p:sp>
      <p:sp>
        <p:nvSpPr>
          <p:cNvPr id="31747" name="Rectangle 4"/>
          <p:cNvSpPr>
            <a:spLocks noChangeArrowheads="1"/>
          </p:cNvSpPr>
          <p:nvPr/>
        </p:nvSpPr>
        <p:spPr bwMode="auto">
          <a:xfrm>
            <a:off x="381000" y="1143000"/>
            <a:ext cx="8763000" cy="4114800"/>
          </a:xfrm>
          <a:prstGeom prst="rect">
            <a:avLst/>
          </a:prstGeom>
          <a:noFill/>
          <a:ln w="9525">
            <a:noFill/>
            <a:miter lim="800000"/>
            <a:headEnd/>
            <a:tailEnd/>
          </a:ln>
          <a:effectLst/>
        </p:spPr>
        <p:txBody>
          <a:bodyPr/>
          <a:lstStyle/>
          <a:p>
            <a:pPr marL="342900" indent="-342900">
              <a:spcBef>
                <a:spcPct val="20000"/>
              </a:spcBef>
              <a:buFontTx/>
              <a:buChar char="•"/>
            </a:pPr>
            <a:r>
              <a:rPr lang="en-US" sz="3200"/>
              <a:t> </a:t>
            </a:r>
            <a:r>
              <a:rPr lang="en-US" sz="2400"/>
              <a:t>CDC Frequently Asked Questions:  Information for Healthcare Providers, Released August 2004;            Updated 07/20/2010 </a:t>
            </a:r>
          </a:p>
          <a:p>
            <a:pPr marL="342900" indent="-342900">
              <a:spcBef>
                <a:spcPct val="20000"/>
              </a:spcBef>
              <a:buFontTx/>
              <a:buChar char="•"/>
            </a:pPr>
            <a:r>
              <a:rPr lang="en-US" sz="2400"/>
              <a:t>CDC </a:t>
            </a:r>
            <a:r>
              <a:rPr lang="en-US" sz="2400" i="1"/>
              <a:t>Clostridium difficile</a:t>
            </a:r>
            <a:r>
              <a:rPr lang="en-US" sz="2400"/>
              <a:t> Infections Web Site</a:t>
            </a:r>
          </a:p>
          <a:p>
            <a:pPr marL="342900" indent="-342900">
              <a:spcBef>
                <a:spcPct val="20000"/>
              </a:spcBef>
            </a:pPr>
            <a:r>
              <a:rPr lang="en-US" sz="2400"/>
              <a:t>	http://www.cdc.gov/ncidod/dhqp/id_Cdiff.html</a:t>
            </a:r>
          </a:p>
          <a:p>
            <a:pPr marL="342900" indent="-342900">
              <a:spcBef>
                <a:spcPct val="20000"/>
              </a:spcBef>
              <a:buFontTx/>
              <a:buChar char="•"/>
            </a:pPr>
            <a:endParaRPr lang="en-US" sz="3200"/>
          </a:p>
        </p:txBody>
      </p:sp>
      <p:sp>
        <p:nvSpPr>
          <p:cNvPr id="31748" name="Rectangle 5"/>
          <p:cNvSpPr>
            <a:spLocks noChangeArrowheads="1"/>
          </p:cNvSpPr>
          <p:nvPr/>
        </p:nvSpPr>
        <p:spPr bwMode="auto">
          <a:xfrm>
            <a:off x="0" y="0"/>
            <a:ext cx="247650" cy="641350"/>
          </a:xfrm>
          <a:prstGeom prst="rect">
            <a:avLst/>
          </a:prstGeom>
          <a:noFill/>
          <a:ln w="9525">
            <a:noFill/>
            <a:miter lim="800000"/>
            <a:headEnd/>
            <a:tailEnd/>
          </a:ln>
          <a:effectLst/>
        </p:spPr>
        <p:txBody>
          <a:bodyPr wrap="none" anchor="ctr">
            <a:spAutoFit/>
          </a:bodyPr>
          <a:lstStyle/>
          <a:p>
            <a:r>
              <a:rPr lang="en-US"/>
              <a:t> </a:t>
            </a:r>
            <a:br>
              <a:rPr lang="en-US"/>
            </a:br>
            <a:endParaRPr lang="en-US"/>
          </a:p>
        </p:txBody>
      </p:sp>
      <p:sp>
        <p:nvSpPr>
          <p:cNvPr id="31749" name="Rectangle 6"/>
          <p:cNvSpPr>
            <a:spLocks noChangeArrowheads="1"/>
          </p:cNvSpPr>
          <p:nvPr/>
        </p:nvSpPr>
        <p:spPr bwMode="auto">
          <a:xfrm>
            <a:off x="0" y="0"/>
            <a:ext cx="247650" cy="641350"/>
          </a:xfrm>
          <a:prstGeom prst="rect">
            <a:avLst/>
          </a:prstGeom>
          <a:noFill/>
          <a:ln w="9525">
            <a:noFill/>
            <a:miter lim="800000"/>
            <a:headEnd/>
            <a:tailEnd/>
          </a:ln>
          <a:effectLst/>
        </p:spPr>
        <p:txBody>
          <a:bodyPr wrap="none" anchor="ctr">
            <a:spAutoFit/>
          </a:bodyPr>
          <a:lstStyle/>
          <a:p>
            <a:r>
              <a:rPr lang="en-US"/>
              <a:t> </a:t>
            </a:r>
            <a:br>
              <a:rPr lang="en-US"/>
            </a:br>
            <a:endParaRPr lang="en-US"/>
          </a:p>
        </p:txBody>
      </p:sp>
      <p:pic>
        <p:nvPicPr>
          <p:cNvPr id="31750" name="Picture 7"/>
          <p:cNvPicPr>
            <a:picLocks noChangeAspect="1" noChangeArrowheads="1"/>
          </p:cNvPicPr>
          <p:nvPr/>
        </p:nvPicPr>
        <p:blipFill>
          <a:blip r:embed="rId2" cstate="print"/>
          <a:srcRect/>
          <a:stretch>
            <a:fillRect/>
          </a:stretch>
        </p:blipFill>
        <p:spPr bwMode="auto">
          <a:xfrm>
            <a:off x="1828800" y="3429000"/>
            <a:ext cx="4800600" cy="1797050"/>
          </a:xfrm>
          <a:prstGeom prst="rect">
            <a:avLst/>
          </a:prstGeom>
          <a:noFill/>
          <a:ln w="9525">
            <a:noFill/>
            <a:miter lim="800000"/>
            <a:headEnd/>
            <a:tailEnd/>
          </a:ln>
          <a:effectLst/>
        </p:spPr>
      </p:pic>
      <p:sp>
        <p:nvSpPr>
          <p:cNvPr id="31751" name="Rectangle 8"/>
          <p:cNvSpPr>
            <a:spLocks noChangeArrowheads="1"/>
          </p:cNvSpPr>
          <p:nvPr/>
        </p:nvSpPr>
        <p:spPr bwMode="auto">
          <a:xfrm>
            <a:off x="381000" y="4800600"/>
            <a:ext cx="8763000" cy="1752600"/>
          </a:xfrm>
          <a:prstGeom prst="rect">
            <a:avLst/>
          </a:prstGeom>
          <a:noFill/>
          <a:ln w="9525">
            <a:noFill/>
            <a:miter lim="800000"/>
            <a:headEnd/>
            <a:tailEnd/>
          </a:ln>
          <a:effectLst/>
        </p:spPr>
        <p:txBody>
          <a:bodyPr/>
          <a:lstStyle/>
          <a:p>
            <a:pPr marL="342900" indent="-342900">
              <a:spcBef>
                <a:spcPct val="20000"/>
              </a:spcBef>
            </a:pPr>
            <a:r>
              <a:rPr lang="en-US" sz="2400"/>
              <a:t>	</a:t>
            </a:r>
          </a:p>
          <a:p>
            <a:pPr marL="342900" indent="-342900">
              <a:spcBef>
                <a:spcPct val="20000"/>
              </a:spcBef>
              <a:buFontTx/>
              <a:buChar char="•"/>
            </a:pPr>
            <a:r>
              <a:rPr lang="en-US" sz="2400"/>
              <a:t>Frequently Asked Questions about </a:t>
            </a:r>
            <a:r>
              <a:rPr lang="en-US" sz="2400" i="1"/>
              <a:t>Clostridium difficile.  </a:t>
            </a:r>
            <a:r>
              <a:rPr lang="en-US" sz="2400"/>
              <a:t>SHEA. 2008.</a:t>
            </a:r>
          </a:p>
          <a:p>
            <a:pPr marL="342900" indent="-342900">
              <a:spcBef>
                <a:spcPct val="20000"/>
              </a:spcBef>
              <a:buFontTx/>
              <a:buChar char="•"/>
            </a:pPr>
            <a:endParaRPr lang="en-US" sz="32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ChangeArrowheads="1"/>
          </p:cNvSpPr>
          <p:nvPr/>
        </p:nvSpPr>
        <p:spPr bwMode="auto">
          <a:xfrm>
            <a:off x="228600" y="228600"/>
            <a:ext cx="8763000" cy="6324600"/>
          </a:xfrm>
          <a:prstGeom prst="rect">
            <a:avLst/>
          </a:prstGeom>
          <a:noFill/>
          <a:ln w="9525">
            <a:noFill/>
            <a:miter lim="800000"/>
            <a:headEnd/>
            <a:tailEnd/>
          </a:ln>
          <a:effectLst/>
        </p:spPr>
        <p:txBody>
          <a:bodyPr/>
          <a:lstStyle/>
          <a:p>
            <a:pPr marL="342900" indent="-342900">
              <a:spcBef>
                <a:spcPct val="20000"/>
              </a:spcBef>
            </a:pPr>
            <a:r>
              <a:rPr lang="en-US" sz="3200" b="1">
                <a:solidFill>
                  <a:srgbClr val="990099"/>
                </a:solidFill>
              </a:rPr>
              <a:t>Guidelines</a:t>
            </a:r>
          </a:p>
          <a:p>
            <a:pPr marL="342900" indent="-342900">
              <a:spcBef>
                <a:spcPct val="20000"/>
              </a:spcBef>
              <a:buFontTx/>
              <a:buChar char="•"/>
            </a:pPr>
            <a:r>
              <a:rPr lang="en-US" sz="2000" i="1"/>
              <a:t>Clostridium difficile</a:t>
            </a:r>
            <a:r>
              <a:rPr lang="en-US" sz="2000"/>
              <a:t>-associated diarrhea and colitis*  SHEA 1995 :  October 2008 Update to 1995 SHEA/IDSA CDI guidelines (ICHE October 2008) </a:t>
            </a:r>
            <a:r>
              <a:rPr lang="en-US" sz="1200"/>
              <a:t>http://www.shea-online.org/assets/files/position_papers/Cldiff95.PDF</a:t>
            </a:r>
          </a:p>
          <a:p>
            <a:pPr marL="342900" indent="-342900">
              <a:spcBef>
                <a:spcPct val="20000"/>
              </a:spcBef>
              <a:buFontTx/>
              <a:buChar char="•"/>
            </a:pPr>
            <a:r>
              <a:rPr lang="en-US" sz="2000"/>
              <a:t>Guideline for Isolation Precautions: Preventing Transmission of Infectious Agents in Healthcare Settings 2007 </a:t>
            </a:r>
            <a:r>
              <a:rPr lang="en-US" sz="1200"/>
              <a:t>http://www.cdc.gov/hicpac/2007IP/2007isolationPrecautions.html</a:t>
            </a:r>
          </a:p>
          <a:p>
            <a:pPr marL="342900" indent="-342900">
              <a:spcBef>
                <a:spcPct val="20000"/>
              </a:spcBef>
              <a:buFontTx/>
              <a:buChar char="•"/>
            </a:pPr>
            <a:r>
              <a:rPr lang="en-US" sz="2000"/>
              <a:t>Management of Multidrug-Resistant Organisms In Healthcare Settings, 2006 </a:t>
            </a:r>
            <a:r>
              <a:rPr lang="en-US" sz="1200"/>
              <a:t>http://www.cdc.gov/hicpac/mdro/mdro_0.html</a:t>
            </a:r>
          </a:p>
          <a:p>
            <a:pPr marL="342900" indent="-342900">
              <a:spcBef>
                <a:spcPct val="20000"/>
              </a:spcBef>
              <a:buFontTx/>
              <a:buChar char="•"/>
            </a:pPr>
            <a:r>
              <a:rPr lang="en-US" sz="2000"/>
              <a:t>Guideline for Environmental Infection Control in Health-Care Facilities, 2003  </a:t>
            </a:r>
            <a:r>
              <a:rPr lang="en-US" sz="1200"/>
              <a:t>http://www.cdc.gov/hicpac/pdf/guidelines/eic_in_HCF_03.pdf</a:t>
            </a:r>
          </a:p>
          <a:p>
            <a:pPr marL="342900" indent="-342900">
              <a:spcBef>
                <a:spcPct val="20000"/>
              </a:spcBef>
              <a:buFontTx/>
              <a:buChar char="•"/>
            </a:pPr>
            <a:r>
              <a:rPr lang="en-US" sz="2000" i="1"/>
              <a:t>C. difficile</a:t>
            </a:r>
            <a:r>
              <a:rPr lang="en-US" sz="2000"/>
              <a:t> Excerpt: Guideline for Environmental Infection Control in Health-Care Facilities, 2003 </a:t>
            </a:r>
            <a:r>
              <a:rPr lang="en-US" sz="1200"/>
              <a:t>http://www.cdc.gov/ncidod/dhqp/id_Cdiff_excerpts.html</a:t>
            </a:r>
          </a:p>
          <a:p>
            <a:pPr marL="342900" indent="-342900">
              <a:spcBef>
                <a:spcPct val="20000"/>
              </a:spcBef>
              <a:buFontTx/>
              <a:buChar char="•"/>
            </a:pPr>
            <a:r>
              <a:rPr lang="en-US" sz="2000"/>
              <a:t>Hand Hygiene in Healthcare Settings, 2002 MMWR 2002  </a:t>
            </a:r>
            <a:r>
              <a:rPr lang="en-US" sz="1200"/>
              <a:t>http://www.cdc.gov/mmwr/PDF/rr/rr5116.pdf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152400" y="152400"/>
            <a:ext cx="8763000" cy="6324600"/>
          </a:xfrm>
          <a:prstGeom prst="rect">
            <a:avLst/>
          </a:prstGeom>
          <a:noFill/>
          <a:ln w="9525">
            <a:noFill/>
            <a:miter lim="800000"/>
            <a:headEnd/>
            <a:tailEnd/>
          </a:ln>
          <a:effectLst/>
        </p:spPr>
        <p:txBody>
          <a:bodyPr/>
          <a:lstStyle/>
          <a:p>
            <a:pPr marL="342900" indent="-342900" algn="ctr">
              <a:spcBef>
                <a:spcPct val="20000"/>
              </a:spcBef>
            </a:pPr>
            <a:r>
              <a:rPr lang="en-US" sz="4000" b="1">
                <a:solidFill>
                  <a:srgbClr val="0000FF"/>
                </a:solidFill>
              </a:rPr>
              <a:t>Other Resources</a:t>
            </a:r>
          </a:p>
          <a:p>
            <a:pPr marL="342900" indent="-342900">
              <a:spcBef>
                <a:spcPct val="20000"/>
              </a:spcBef>
            </a:pPr>
            <a:r>
              <a:rPr lang="en-US" sz="2800" b="1">
                <a:solidFill>
                  <a:srgbClr val="990099"/>
                </a:solidFill>
              </a:rPr>
              <a:t>Continuing Education </a:t>
            </a:r>
          </a:p>
          <a:p>
            <a:pPr marL="342900" indent="-342900">
              <a:spcBef>
                <a:spcPct val="20000"/>
              </a:spcBef>
              <a:buFontTx/>
              <a:buChar char="•"/>
            </a:pPr>
            <a:r>
              <a:rPr lang="en-US" sz="1600"/>
              <a:t>Risk Factors for and Estimated Incidence of Community-Associated </a:t>
            </a:r>
            <a:r>
              <a:rPr lang="en-US" sz="1600" i="1"/>
              <a:t>Clostridium difficile</a:t>
            </a:r>
            <a:r>
              <a:rPr lang="en-US" sz="1600"/>
              <a:t> Infection, North Carolina, USA *  </a:t>
            </a:r>
            <a:br>
              <a:rPr lang="en-US" sz="1600"/>
            </a:br>
            <a:r>
              <a:rPr lang="en-US" sz="1200"/>
              <a:t>http://cme.medscape.com/viewarticle/715799</a:t>
            </a:r>
            <a:r>
              <a:rPr lang="en-US" sz="1600"/>
              <a:t> </a:t>
            </a:r>
          </a:p>
          <a:p>
            <a:pPr marL="342900" indent="-342900">
              <a:spcBef>
                <a:spcPct val="20000"/>
              </a:spcBef>
            </a:pPr>
            <a:endParaRPr lang="en-US" sz="1600" b="1"/>
          </a:p>
          <a:p>
            <a:pPr marL="342900" indent="-342900">
              <a:spcBef>
                <a:spcPct val="20000"/>
              </a:spcBef>
            </a:pPr>
            <a:r>
              <a:rPr lang="en-US" sz="2800" b="1">
                <a:solidFill>
                  <a:srgbClr val="990099"/>
                </a:solidFill>
              </a:rPr>
              <a:t>Educational Materials </a:t>
            </a:r>
          </a:p>
          <a:p>
            <a:pPr marL="342900" indent="-342900">
              <a:spcBef>
                <a:spcPct val="20000"/>
              </a:spcBef>
              <a:buFontTx/>
              <a:buChar char="•"/>
            </a:pPr>
            <a:r>
              <a:rPr lang="en-US" sz="1600">
                <a:hlinkClick r:id="rId2"/>
              </a:rPr>
              <a:t> </a:t>
            </a:r>
            <a:r>
              <a:rPr lang="en-US" sz="1600" b="1"/>
              <a:t>Patient FAQ's about </a:t>
            </a:r>
            <a:r>
              <a:rPr lang="en-US" sz="1600" b="1" i="1"/>
              <a:t>Clostridium difficile</a:t>
            </a:r>
            <a:r>
              <a:rPr lang="en-US" sz="1600"/>
              <a:t/>
            </a:r>
            <a:br>
              <a:rPr lang="en-US" sz="1600"/>
            </a:br>
            <a:r>
              <a:rPr lang="en-US" sz="1200"/>
              <a:t>http://www.cdc.gov/ncidod/dhqp/pdf/guidelines/Cdiff_tagged.pdf</a:t>
            </a:r>
            <a:r>
              <a:rPr lang="en-US" sz="1600"/>
              <a:t/>
            </a:r>
            <a:br>
              <a:rPr lang="en-US" sz="1600"/>
            </a:br>
            <a:r>
              <a:rPr lang="en-US" sz="1600" b="1"/>
              <a:t>En español:</a:t>
            </a:r>
            <a:r>
              <a:rPr lang="en-US" sz="1600"/>
              <a:t>   </a:t>
            </a:r>
            <a:r>
              <a:rPr lang="en-US" sz="1600">
                <a:hlinkClick r:id="rId3"/>
              </a:rPr>
              <a:t>Preguntas frecuentes </a:t>
            </a:r>
            <a:r>
              <a:rPr lang="en-US" sz="1600" i="1">
                <a:hlinkClick r:id="rId3"/>
              </a:rPr>
              <a:t>"Clostridium difficile"</a:t>
            </a:r>
            <a:r>
              <a:rPr lang="en-US" sz="1600"/>
              <a:t/>
            </a:r>
            <a:br>
              <a:rPr lang="en-US" sz="1600"/>
            </a:br>
            <a:r>
              <a:rPr lang="en-US" sz="1600"/>
              <a:t> </a:t>
            </a:r>
            <a:r>
              <a:rPr lang="en-US" sz="1200"/>
              <a:t>http://www.cdc.gov/ncidod/dhqp/pdf/guidelines/SPAN_C-Diff.pdf</a:t>
            </a:r>
            <a:r>
              <a:rPr lang="en-US" sz="1600"/>
              <a:t/>
            </a:r>
            <a:br>
              <a:rPr lang="en-US" sz="1600"/>
            </a:br>
            <a:endParaRPr lang="en-US" sz="1600"/>
          </a:p>
          <a:p>
            <a:pPr marL="342900" indent="-342900">
              <a:spcBef>
                <a:spcPct val="20000"/>
              </a:spcBef>
              <a:buFontTx/>
              <a:buChar char="•"/>
            </a:pPr>
            <a:r>
              <a:rPr lang="en-US" sz="1600" i="1"/>
              <a:t>Clostridium difficile</a:t>
            </a:r>
            <a:r>
              <a:rPr lang="en-US" sz="1600"/>
              <a:t> (CDI) Infections Toolkit  </a:t>
            </a:r>
            <a:r>
              <a:rPr lang="en-US" sz="1200">
                <a:hlinkClick r:id="rId4"/>
              </a:rPr>
              <a:t>http://www.cdc.gov/hai/pdfs/toolkits/CDItoolkitwhite_clearance_edits.pdf</a:t>
            </a:r>
            <a:endParaRPr lang="en-US" sz="1200">
              <a:hlinkClick r:id="rId5"/>
            </a:endParaRPr>
          </a:p>
          <a:p>
            <a:pPr marL="342900" indent="-342900">
              <a:spcBef>
                <a:spcPct val="20000"/>
              </a:spcBef>
            </a:pPr>
            <a:endParaRPr lang="en-US" sz="1600"/>
          </a:p>
          <a:p>
            <a:pPr marL="342900" indent="-342900">
              <a:spcBef>
                <a:spcPct val="20000"/>
              </a:spcBef>
              <a:buFontTx/>
              <a:buChar char="•"/>
            </a:pPr>
            <a:r>
              <a:rPr lang="en-US" sz="1600"/>
              <a:t>Wipe Out CDAD*</a:t>
            </a:r>
            <a:br>
              <a:rPr lang="en-US" sz="1600"/>
            </a:br>
            <a:r>
              <a:rPr lang="en-US" sz="1200">
                <a:hlinkClick r:id="rId5"/>
              </a:rPr>
              <a:t>http://www.rmei.com/cdadposter/WipeOutCDAD-Poster.pdf</a:t>
            </a:r>
            <a:endParaRPr lang="en-US" sz="1200"/>
          </a:p>
          <a:p>
            <a:pPr marL="342900" indent="-342900">
              <a:spcBef>
                <a:spcPct val="20000"/>
              </a:spcBef>
            </a:pPr>
            <a:endParaRPr lang="en-US" sz="1600"/>
          </a:p>
          <a:p>
            <a:pPr marL="342900" indent="-342900">
              <a:spcBef>
                <a:spcPct val="20000"/>
              </a:spcBef>
              <a:buFontTx/>
              <a:buChar char="•"/>
            </a:pPr>
            <a:r>
              <a:rPr lang="en-US" sz="1600"/>
              <a:t>Understanding </a:t>
            </a:r>
            <a:r>
              <a:rPr lang="en-US" sz="1600" i="1"/>
              <a:t>Clostridium difficile*</a:t>
            </a:r>
            <a:r>
              <a:rPr lang="en-US" sz="1600"/>
              <a:t> </a:t>
            </a:r>
            <a:br>
              <a:rPr lang="en-US" sz="1600"/>
            </a:br>
            <a:r>
              <a:rPr lang="en-US" sz="1200"/>
              <a:t>http://www.rmei.com/cdadbrochure/UnderstandingCD-Brochure.pdf</a:t>
            </a:r>
            <a:r>
              <a:rPr lang="en-US" sz="1600"/>
              <a:t> </a:t>
            </a:r>
          </a:p>
          <a:p>
            <a:pPr marL="342900" indent="-342900">
              <a:spcBef>
                <a:spcPct val="20000"/>
              </a:spcBef>
              <a:buFontTx/>
              <a:buChar char="•"/>
            </a:pPr>
            <a:endParaRPr lang="en-US" sz="16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Questions?</a:t>
            </a:r>
          </a:p>
        </p:txBody>
      </p:sp>
      <p:pic>
        <p:nvPicPr>
          <p:cNvPr id="34819" name="Picture 4" descr="MC900434859[1]"/>
          <p:cNvPicPr>
            <a:picLocks noChangeAspect="1" noChangeArrowheads="1"/>
          </p:cNvPicPr>
          <p:nvPr/>
        </p:nvPicPr>
        <p:blipFill>
          <a:blip r:embed="rId2" cstate="print"/>
          <a:srcRect/>
          <a:stretch>
            <a:fillRect/>
          </a:stretch>
        </p:blipFill>
        <p:spPr bwMode="auto">
          <a:xfrm>
            <a:off x="2743200" y="1828800"/>
            <a:ext cx="3505200" cy="35052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9144000" cy="6934200"/>
          </a:xfrm>
          <a:solidFill>
            <a:schemeClr val="accent1"/>
          </a:solidFill>
          <a:ln>
            <a:solidFill>
              <a:schemeClr val="accent1"/>
            </a:solidFill>
          </a:ln>
        </p:spPr>
        <p:txBody>
          <a:bodyPr/>
          <a:lstStyle/>
          <a:p>
            <a:pPr eaLnBrk="1" hangingPunct="1"/>
            <a:r>
              <a:rPr lang="en-US" sz="4000" b="1" smtClean="0">
                <a:solidFill>
                  <a:srgbClr val="0000FF"/>
                </a:solidFill>
              </a:rPr>
              <a:t>How does </a:t>
            </a:r>
            <a:r>
              <a:rPr lang="en-US" sz="4000" b="1" i="1" smtClean="0">
                <a:solidFill>
                  <a:srgbClr val="0000FF"/>
                </a:solidFill>
              </a:rPr>
              <a:t>C. difficile</a:t>
            </a:r>
            <a:r>
              <a:rPr lang="en-US" sz="4000" b="1" smtClean="0">
                <a:solidFill>
                  <a:srgbClr val="0000FF"/>
                </a:solidFill>
              </a:rPr>
              <a:t> cause disease?</a:t>
            </a:r>
            <a:r>
              <a:rPr lang="en-US" sz="400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0" y="838200"/>
            <a:ext cx="9067800" cy="6019800"/>
          </a:xfrm>
        </p:spPr>
        <p:txBody>
          <a:bodyPr/>
          <a:lstStyle/>
          <a:p>
            <a:pPr eaLnBrk="1" hangingPunct="1">
              <a:lnSpc>
                <a:spcPct val="90000"/>
              </a:lnSpc>
            </a:pPr>
            <a:r>
              <a:rPr lang="en-US" sz="4800" i="1" dirty="0" smtClean="0"/>
              <a:t>C. </a:t>
            </a:r>
            <a:r>
              <a:rPr lang="en-US" sz="4800" i="1" dirty="0" err="1" smtClean="0"/>
              <a:t>difficile</a:t>
            </a:r>
            <a:r>
              <a:rPr lang="en-US" sz="4800" i="1" dirty="0" smtClean="0"/>
              <a:t> </a:t>
            </a:r>
            <a:r>
              <a:rPr lang="en-US" sz="4800" dirty="0" smtClean="0"/>
              <a:t>bacteria can be found in the intestines of healthy people. </a:t>
            </a:r>
          </a:p>
          <a:p>
            <a:pPr eaLnBrk="1" hangingPunct="1">
              <a:lnSpc>
                <a:spcPct val="90000"/>
              </a:lnSpc>
              <a:buNone/>
            </a:pPr>
            <a:endParaRPr lang="en-US" sz="4800" dirty="0" smtClean="0"/>
          </a:p>
          <a:p>
            <a:pPr eaLnBrk="1" hangingPunct="1">
              <a:lnSpc>
                <a:spcPct val="90000"/>
              </a:lnSpc>
            </a:pPr>
            <a:r>
              <a:rPr lang="en-US" sz="4800" dirty="0" smtClean="0"/>
              <a:t>It is usually kept under control by other normal bacteria.</a:t>
            </a:r>
          </a:p>
        </p:txBody>
      </p:sp>
      <p:sp>
        <p:nvSpPr>
          <p:cNvPr id="6147" name="TextBox 5"/>
          <p:cNvSpPr txBox="1">
            <a:spLocks noChangeArrowheads="1"/>
          </p:cNvSpPr>
          <p:nvPr/>
        </p:nvSpPr>
        <p:spPr bwMode="auto">
          <a:xfrm>
            <a:off x="228600" y="6477000"/>
            <a:ext cx="3733800" cy="246063"/>
          </a:xfrm>
          <a:prstGeom prst="rect">
            <a:avLst/>
          </a:prstGeom>
          <a:noFill/>
          <a:ln w="9525">
            <a:noFill/>
            <a:miter lim="800000"/>
            <a:headEnd/>
            <a:tailEnd/>
          </a:ln>
        </p:spPr>
        <p:txBody>
          <a:bodyPr>
            <a:spAutoFit/>
          </a:bodyPr>
          <a:lstStyle/>
          <a:p>
            <a:r>
              <a:rPr lang="en-US" sz="1000" b="1">
                <a:solidFill>
                  <a:srgbClr val="0000FF"/>
                </a:solidFill>
              </a:rPr>
              <a:t>How does </a:t>
            </a:r>
            <a:r>
              <a:rPr lang="en-US" sz="1000" b="1" i="1">
                <a:solidFill>
                  <a:srgbClr val="0000FF"/>
                </a:solidFill>
              </a:rPr>
              <a:t>C. difficile </a:t>
            </a:r>
            <a:r>
              <a:rPr lang="en-US" sz="1000" b="1">
                <a:solidFill>
                  <a:srgbClr val="0000FF"/>
                </a:solidFill>
              </a:rPr>
              <a:t>cause disease? (continued)</a:t>
            </a:r>
            <a:endParaRPr lang="en-US"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457200" y="609600"/>
            <a:ext cx="8229600" cy="5516563"/>
          </a:xfrm>
        </p:spPr>
        <p:txBody>
          <a:bodyPr/>
          <a:lstStyle/>
          <a:p>
            <a:pPr eaLnBrk="1" hangingPunct="1">
              <a:lnSpc>
                <a:spcPct val="90000"/>
              </a:lnSpc>
            </a:pPr>
            <a:r>
              <a:rPr lang="en-US" sz="4000" smtClean="0"/>
              <a:t>When a person takes an antibiotic, some of the normal bacteria die and </a:t>
            </a:r>
            <a:r>
              <a:rPr lang="en-US" sz="4000" i="1" smtClean="0"/>
              <a:t>C. difficile </a:t>
            </a:r>
            <a:r>
              <a:rPr lang="en-US" sz="4000" smtClean="0"/>
              <a:t>bacteria can multiply. </a:t>
            </a:r>
          </a:p>
          <a:p>
            <a:pPr eaLnBrk="1" hangingPunct="1">
              <a:lnSpc>
                <a:spcPct val="90000"/>
              </a:lnSpc>
            </a:pPr>
            <a:r>
              <a:rPr lang="en-US" sz="4000" smtClean="0"/>
              <a:t>When </a:t>
            </a:r>
            <a:r>
              <a:rPr lang="en-US" sz="4000" i="1" smtClean="0"/>
              <a:t>C. difficile </a:t>
            </a:r>
            <a:r>
              <a:rPr lang="en-US" sz="4000" smtClean="0"/>
              <a:t>bacteria multiply, some of them can produce toxins that cause diarrhea or inflammation of the colon.</a:t>
            </a:r>
          </a:p>
        </p:txBody>
      </p:sp>
      <p:sp>
        <p:nvSpPr>
          <p:cNvPr id="7171" name="TextBox 5"/>
          <p:cNvSpPr txBox="1">
            <a:spLocks noChangeArrowheads="1"/>
          </p:cNvSpPr>
          <p:nvPr/>
        </p:nvSpPr>
        <p:spPr bwMode="auto">
          <a:xfrm>
            <a:off x="228600" y="6477000"/>
            <a:ext cx="3733800" cy="246063"/>
          </a:xfrm>
          <a:prstGeom prst="rect">
            <a:avLst/>
          </a:prstGeom>
          <a:noFill/>
          <a:ln w="9525">
            <a:noFill/>
            <a:miter lim="800000"/>
            <a:headEnd/>
            <a:tailEnd/>
          </a:ln>
        </p:spPr>
        <p:txBody>
          <a:bodyPr>
            <a:spAutoFit/>
          </a:bodyPr>
          <a:lstStyle/>
          <a:p>
            <a:r>
              <a:rPr lang="en-US" sz="1000" b="1">
                <a:solidFill>
                  <a:srgbClr val="0000FF"/>
                </a:solidFill>
              </a:rPr>
              <a:t>How does </a:t>
            </a:r>
            <a:r>
              <a:rPr lang="en-US" sz="1000" b="1" i="1">
                <a:solidFill>
                  <a:srgbClr val="0000FF"/>
                </a:solidFill>
              </a:rPr>
              <a:t>C. difficile </a:t>
            </a:r>
            <a:r>
              <a:rPr lang="en-US" sz="1000" b="1">
                <a:solidFill>
                  <a:srgbClr val="0000FF"/>
                </a:solidFill>
              </a:rPr>
              <a:t>cause disease? (continued)</a:t>
            </a:r>
            <a:endParaRPr lang="en-US" sz="1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4800" dirty="0" smtClean="0"/>
              <a:t>Good bacteria can die and the </a:t>
            </a:r>
            <a:r>
              <a:rPr lang="en-US" sz="4800" i="1" dirty="0" smtClean="0"/>
              <a:t>C. </a:t>
            </a:r>
            <a:r>
              <a:rPr lang="en-US" sz="4800" i="1" dirty="0" err="1" smtClean="0"/>
              <a:t>difficile</a:t>
            </a:r>
            <a:r>
              <a:rPr lang="en-US" sz="4800" i="1" dirty="0" smtClean="0"/>
              <a:t> </a:t>
            </a:r>
            <a:r>
              <a:rPr lang="en-US" sz="4800" dirty="0" smtClean="0"/>
              <a:t>bacteria can multiply and cause illness when people take antibiotics</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6858000"/>
          </a:xfrm>
          <a:solidFill>
            <a:schemeClr val="accent1"/>
          </a:solidFill>
        </p:spPr>
        <p:txBody>
          <a:bodyPr/>
          <a:lstStyle/>
          <a:p>
            <a:pPr eaLnBrk="1" hangingPunct="1"/>
            <a:r>
              <a:rPr lang="en-US" sz="4000" b="1" smtClean="0">
                <a:solidFill>
                  <a:srgbClr val="0000FF"/>
                </a:solidFill>
              </a:rPr>
              <a:t>What are the most common symptoms of</a:t>
            </a:r>
            <a:r>
              <a:rPr lang="en-US" sz="4000" b="1" i="1" smtClean="0">
                <a:solidFill>
                  <a:srgbClr val="0000FF"/>
                </a:solidFill>
              </a:rPr>
              <a:t> </a:t>
            </a:r>
            <a:r>
              <a:rPr lang="en-US" sz="4000" b="1" smtClean="0">
                <a:solidFill>
                  <a:srgbClr val="0000FF"/>
                </a:solidFill>
              </a:rPr>
              <a:t>CDI?</a:t>
            </a:r>
            <a:r>
              <a:rPr lang="en-US" sz="4000" smtClean="0"/>
              <a:t>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5011</TotalTime>
  <Words>1386</Words>
  <Application>Microsoft Office PowerPoint</Application>
  <PresentationFormat>On-screen Show (4:3)</PresentationFormat>
  <Paragraphs>190</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Default Design</vt:lpstr>
      <vt:lpstr>Questions &amp; Answers about Clostridium difficile Infection (CDI)  for Non-Clinical  Healthcare Workers</vt:lpstr>
      <vt:lpstr>PowerPoint Presentation</vt:lpstr>
      <vt:lpstr>PowerPoint Presentation</vt:lpstr>
      <vt:lpstr>C. difficile </vt:lpstr>
      <vt:lpstr>How does C. difficile cause disease? </vt:lpstr>
      <vt:lpstr>PowerPoint Presentation</vt:lpstr>
      <vt:lpstr>PowerPoint Presentation</vt:lpstr>
      <vt:lpstr>PowerPoint Presentation</vt:lpstr>
      <vt:lpstr>What are the most common symptoms of CDI? </vt:lpstr>
      <vt:lpstr>PowerPoint Presentation</vt:lpstr>
      <vt:lpstr>What are the differences between          C. difficile colonization and     C. difficile -infection? </vt:lpstr>
      <vt:lpstr>What are the differences between     C. difficile colonization and            C. difficile -infection? </vt:lpstr>
      <vt:lpstr>Infection causes symptoms such as diarrhea</vt:lpstr>
      <vt:lpstr>Who is most likely to get CDI? </vt:lpstr>
      <vt:lpstr>PowerPoint Presentation</vt:lpstr>
      <vt:lpstr>How is C. difficile spread? </vt:lpstr>
      <vt:lpstr>PowerPoint Presentation</vt:lpstr>
      <vt:lpstr>PowerPoint Presentation</vt:lpstr>
      <vt:lpstr>PowerPoint Presentation</vt:lpstr>
      <vt:lpstr>C. difficile</vt:lpstr>
      <vt:lpstr>How is CDI treated? </vt:lpstr>
      <vt:lpstr>PowerPoint Presentation</vt:lpstr>
      <vt:lpstr>PowerPoint Presentation</vt:lpstr>
      <vt:lpstr>PowerPoint Presentation</vt:lpstr>
      <vt:lpstr>How can CDI infection be prevented in hospitals and other healthcare settings? </vt:lpstr>
      <vt:lpstr>PowerPoint Presentation</vt:lpstr>
      <vt:lpstr>PowerPoint Presentation</vt:lpstr>
      <vt:lpstr>PowerPoint Presentation</vt:lpstr>
      <vt:lpstr>PowerPoint Presentation</vt:lpstr>
      <vt:lpstr>Isolation and PPE</vt:lpstr>
      <vt:lpstr>PowerPoint Presentation</vt:lpstr>
      <vt:lpstr>Donning Gloves</vt:lpstr>
      <vt:lpstr>Removing PPE  </vt:lpstr>
      <vt:lpstr>Glove Removal</vt:lpstr>
      <vt:lpstr>Gown Removal</vt:lpstr>
      <vt:lpstr>PowerPoint Presentation</vt:lpstr>
      <vt:lpstr>PowerPoint Presentation</vt:lpstr>
      <vt:lpstr>What can I use to clean and disinfect surfaces and devices to help control C. difficile ? </vt:lpstr>
      <vt:lpstr>What can I use to clean and disinfect surfaces and devices to help control Clostridium difficile ? </vt:lpstr>
      <vt:lpstr>  Clean surfaces as soon as possible after they become soiled and clean the patient area and equipment often  </vt:lpstr>
      <vt:lpstr>What can I use to clean and disinfect surfaces and devices to help control Clostridium difficile ? </vt:lpstr>
      <vt:lpstr>Use the correct cleaner and disinfectant</vt:lpstr>
      <vt:lpstr>Primary References:</vt:lpstr>
      <vt:lpstr>PowerPoint Presentation</vt:lpstr>
      <vt:lpstr>PowerPoint Presentation</vt:lpstr>
      <vt:lpstr>Questions?</vt:lpstr>
    </vt:vector>
  </TitlesOfParts>
  <Company>PCH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emunoz</dc:creator>
  <cp:lastModifiedBy>Gannon Wegner</cp:lastModifiedBy>
  <cp:revision>51</cp:revision>
  <dcterms:created xsi:type="dcterms:W3CDTF">2010-11-02T15:37:47Z</dcterms:created>
  <dcterms:modified xsi:type="dcterms:W3CDTF">2012-10-27T00:20:58Z</dcterms:modified>
</cp:coreProperties>
</file>