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586" r:id="rId2"/>
    <p:sldId id="906" r:id="rId3"/>
    <p:sldId id="907" r:id="rId4"/>
    <p:sldId id="914" r:id="rId5"/>
    <p:sldId id="900" r:id="rId6"/>
    <p:sldId id="861" r:id="rId7"/>
    <p:sldId id="908" r:id="rId8"/>
    <p:sldId id="804" r:id="rId9"/>
    <p:sldId id="835" r:id="rId10"/>
    <p:sldId id="836" r:id="rId11"/>
    <p:sldId id="837" r:id="rId12"/>
    <p:sldId id="877" r:id="rId13"/>
    <p:sldId id="878" r:id="rId14"/>
    <p:sldId id="909" r:id="rId15"/>
    <p:sldId id="910" r:id="rId16"/>
    <p:sldId id="911" r:id="rId17"/>
    <p:sldId id="912" r:id="rId18"/>
    <p:sldId id="913" r:id="rId19"/>
    <p:sldId id="749" r:id="rId20"/>
  </p:sldIdLst>
  <p:sldSz cx="9144000" cy="6858000" type="screen4x3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umanst521 BT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umanst521 BT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umanst521 BT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umanst521 BT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umanst521 BT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Humanst521 BT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Humanst521 BT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Humanst521 BT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Humanst521 B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00FF00"/>
    <a:srgbClr val="FFCC00"/>
    <a:srgbClr val="A50021"/>
    <a:srgbClr val="D60093"/>
    <a:srgbClr val="FF00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8" autoAdjust="0"/>
    <p:restoredTop sz="87942" autoAdjust="0"/>
  </p:normalViewPr>
  <p:slideViewPr>
    <p:cSldViewPr snapToObjects="1">
      <p:cViewPr>
        <p:scale>
          <a:sx n="80" d="100"/>
          <a:sy n="80" d="100"/>
        </p:scale>
        <p:origin x="-1290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100" d="100"/>
          <a:sy n="100" d="100"/>
        </p:scale>
        <p:origin x="-1584" y="8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pP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Hospital</a:t>
            </a:r>
            <a:r>
              <a:rPr lang="en-US" baseline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Admissions and Total Charges for 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Patients with a</a:t>
            </a:r>
          </a:p>
          <a:p>
            <a: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pP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Primary Diagnosis of </a:t>
            </a:r>
            <a:r>
              <a:rPr lang="en-US" i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C. difficile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,</a:t>
            </a:r>
            <a:r>
              <a:rPr lang="en-US" baseline="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2004-2010, Arizona</a:t>
            </a:r>
          </a:p>
          <a:p>
            <a: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pPr>
            <a:r>
              <a:rPr lang="en-US" sz="1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(Hospital Discharge Database)</a:t>
            </a:r>
            <a:endParaRPr lang="en-US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Total Charges</c:v>
          </c:tx>
          <c:invertIfNegative val="0"/>
          <c:cat>
            <c:numRef>
              <c:f>'G:\Groups\EPI\Misc_Disease\Cdiff\[C diff Cost Analysis 2004-2010.xls]Data'!$A$2:$A$8</c:f>
              <c:numCache>
                <c:formatCode>General</c:formatCode>
                <c:ptCount val="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</c:numCache>
            </c:numRef>
          </c:cat>
          <c:val>
            <c:numRef>
              <c:f>'G:\Groups\EPI\Misc_Disease\Cdiff\[C diff Cost Analysis 2004-2010.xls]Data'!$C$2:$C$8</c:f>
              <c:numCache>
                <c:formatCode>General</c:formatCode>
                <c:ptCount val="7"/>
                <c:pt idx="0">
                  <c:v>29767384</c:v>
                </c:pt>
                <c:pt idx="1">
                  <c:v>33995569</c:v>
                </c:pt>
                <c:pt idx="2">
                  <c:v>57393963</c:v>
                </c:pt>
                <c:pt idx="3">
                  <c:v>83758303</c:v>
                </c:pt>
                <c:pt idx="4">
                  <c:v>85285045</c:v>
                </c:pt>
                <c:pt idx="5">
                  <c:v>94448552</c:v>
                </c:pt>
                <c:pt idx="6">
                  <c:v>99240165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axId val="23603072"/>
        <c:axId val="23605248"/>
      </c:barChart>
      <c:lineChart>
        <c:grouping val="standard"/>
        <c:varyColors val="0"/>
        <c:ser>
          <c:idx val="1"/>
          <c:order val="1"/>
          <c:tx>
            <c:v>Number of Hospitalizations</c:v>
          </c:tx>
          <c:marker>
            <c:symbol val="square"/>
            <c:size val="5"/>
          </c:marker>
          <c:cat>
            <c:numRef>
              <c:f>'G:\Groups\EPI\Misc_Disease\Cdiff\[C diff Cost Analysis 2004-2010.xls]Data'!$A$2:$A$8</c:f>
              <c:numCache>
                <c:formatCode>General</c:formatCode>
                <c:ptCount val="7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</c:numCache>
            </c:numRef>
          </c:cat>
          <c:val>
            <c:numRef>
              <c:f>'G:\Groups\EPI\Misc_Disease\Cdiff\[C diff Cost Analysis 2004-2010.xls]Data'!$B$2:$B$8</c:f>
              <c:numCache>
                <c:formatCode>General</c:formatCode>
                <c:ptCount val="7"/>
                <c:pt idx="0">
                  <c:v>1231</c:v>
                </c:pt>
                <c:pt idx="1">
                  <c:v>1403</c:v>
                </c:pt>
                <c:pt idx="2">
                  <c:v>1948</c:v>
                </c:pt>
                <c:pt idx="3">
                  <c:v>2443</c:v>
                </c:pt>
                <c:pt idx="4">
                  <c:v>2358</c:v>
                </c:pt>
                <c:pt idx="5">
                  <c:v>2583</c:v>
                </c:pt>
                <c:pt idx="6">
                  <c:v>2733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609344"/>
        <c:axId val="23607168"/>
      </c:lineChart>
      <c:catAx>
        <c:axId val="236030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solidFill>
                      <a:srgbClr val="FF0000"/>
                    </a:solidFill>
                  </a:defRPr>
                </a:pPr>
                <a:r>
                  <a:rPr lang="en-US" sz="1200">
                    <a:solidFill>
                      <a:srgbClr val="FF0000"/>
                    </a:solidFill>
                  </a:rPr>
                  <a:t>Year of Admission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FF0000"/>
                </a:solidFill>
              </a:defRPr>
            </a:pPr>
            <a:endParaRPr lang="en-US"/>
          </a:p>
        </c:txPr>
        <c:crossAx val="23605248"/>
        <c:crosses val="autoZero"/>
        <c:auto val="1"/>
        <c:lblAlgn val="ctr"/>
        <c:lblOffset val="100"/>
        <c:noMultiLvlLbl val="0"/>
      </c:catAx>
      <c:valAx>
        <c:axId val="236052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>
                    <a:solidFill>
                      <a:srgbClr val="FF0000"/>
                    </a:solidFill>
                  </a:defRPr>
                </a:pPr>
                <a:r>
                  <a:rPr lang="en-US" sz="1200" baseline="0">
                    <a:solidFill>
                      <a:srgbClr val="FF0000"/>
                    </a:solidFill>
                  </a:rPr>
                  <a:t>Annual Total </a:t>
                </a:r>
                <a:r>
                  <a:rPr lang="en-US" sz="1200">
                    <a:solidFill>
                      <a:srgbClr val="FF0000"/>
                    </a:solidFill>
                  </a:rPr>
                  <a:t>Cost o</a:t>
                </a:r>
                <a:r>
                  <a:rPr lang="en-US" sz="1200" baseline="0">
                    <a:solidFill>
                      <a:srgbClr val="FF0000"/>
                    </a:solidFill>
                  </a:rPr>
                  <a:t>f</a:t>
                </a:r>
                <a:r>
                  <a:rPr lang="en-US" sz="1200">
                    <a:solidFill>
                      <a:srgbClr val="FF0000"/>
                    </a:solidFill>
                  </a:rPr>
                  <a:t> Hospitalizations (Dollars)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en-US"/>
          </a:p>
        </c:txPr>
        <c:crossAx val="23603072"/>
        <c:crosses val="autoZero"/>
        <c:crossBetween val="between"/>
      </c:valAx>
      <c:valAx>
        <c:axId val="23607168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200">
                    <a:solidFill>
                      <a:srgbClr val="FF0000"/>
                    </a:solidFill>
                  </a:defRPr>
                </a:pPr>
                <a:r>
                  <a:rPr lang="en-US" sz="1200">
                    <a:solidFill>
                      <a:srgbClr val="FF0000"/>
                    </a:solidFill>
                  </a:rPr>
                  <a:t>Number of Hospitalizations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en-US"/>
          </a:p>
        </c:txPr>
        <c:crossAx val="23609344"/>
        <c:crosses val="max"/>
        <c:crossBetween val="between"/>
      </c:valAx>
      <c:catAx>
        <c:axId val="23609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607168"/>
        <c:crosses val="autoZero"/>
        <c:auto val="1"/>
        <c:lblAlgn val="ctr"/>
        <c:lblOffset val="100"/>
        <c:noMultiLvlLbl val="0"/>
      </c:catAx>
    </c:plotArea>
    <c:legend>
      <c:legendPos val="l"/>
      <c:legendEntry>
        <c:idx val="0"/>
        <c:txPr>
          <a:bodyPr/>
          <a:lstStyle/>
          <a:p>
            <a:pPr>
              <a:defRPr sz="1200">
                <a:solidFill>
                  <a:schemeClr val="bg1">
                    <a:lumMod val="40000"/>
                    <a:lumOff val="60000"/>
                  </a:schemeClr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200">
                <a:solidFill>
                  <a:schemeClr val="accent3">
                    <a:lumMod val="20000"/>
                    <a:lumOff val="80000"/>
                  </a:schemeClr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.17130424009841799"/>
          <c:y val="0.18697590940315514"/>
          <c:w val="0.33787285780453913"/>
          <c:h val="8.3405535171770961E-2"/>
        </c:manualLayout>
      </c:layout>
      <c:overlay val="1"/>
      <c:txPr>
        <a:bodyPr/>
        <a:lstStyle/>
        <a:p>
          <a:pPr>
            <a:defRPr sz="1200">
              <a:solidFill>
                <a:schemeClr val="tx2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94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94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fld id="{D53A8942-EBE4-4E1B-890E-F792C5ADD4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16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fld id="{A68F97D9-FD48-4986-94FF-51E14DC03B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040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9ADEEA-8DA0-4F34-AC11-63F36FF97223}" type="slidenum">
              <a:rPr lang="en-US"/>
              <a:pPr/>
              <a:t>1</a:t>
            </a:fld>
            <a:endParaRPr lang="en-US"/>
          </a:p>
        </p:txBody>
      </p:sp>
      <p:sp>
        <p:nvSpPr>
          <p:cNvPr id="70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Good Morning.  I would first like to thank the Organizing Committee for the 1</a:t>
            </a:r>
            <a:r>
              <a:rPr lang="en-US" baseline="30000"/>
              <a:t>st</a:t>
            </a:r>
            <a:r>
              <a:rPr lang="en-US"/>
              <a:t> Korean Interscience Conferene of Infection and Cheomtherapy for inviting me to speak to you today.  It is an honor to be here.</a:t>
            </a:r>
          </a:p>
          <a:p>
            <a:endParaRPr lang="en-US"/>
          </a:p>
          <a:p>
            <a:r>
              <a:rPr lang="en-US"/>
              <a:t>My talk today is relatively broad and is an attempt to review some important emerging infections in the 21</a:t>
            </a:r>
            <a:r>
              <a:rPr lang="en-US" baseline="30000"/>
              <a:t>st</a:t>
            </a:r>
            <a:r>
              <a:rPr lang="en-US"/>
              <a:t> century related to the health care setting.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</a:t>
            </a:r>
            <a:r>
              <a:rPr lang="en-US" baseline="0" dirty="0" smtClean="0"/>
              <a:t> CPI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F97D9-FD48-4986-94FF-51E14DC03B3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* Partnership</a:t>
            </a:r>
            <a:r>
              <a:rPr lang="en-US" baseline="0" dirty="0" smtClean="0"/>
              <a:t> with data analysis positions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F97D9-FD48-4986-94FF-51E14DC03B3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3"/>
            <a:r>
              <a:rPr lang="en-US" sz="2400" dirty="0" smtClean="0"/>
              <a:t>Unit specific data engages staff to improve clinical outcomes, if visible</a:t>
            </a:r>
          </a:p>
          <a:p>
            <a:pPr lvl="3"/>
            <a:r>
              <a:rPr lang="en-US" sz="2400" dirty="0" smtClean="0"/>
              <a:t> Balancing measures support unforeseen issues as a result of improvement measures </a:t>
            </a: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/>
              <a:t>Data mining technology tools decrease bench time and get IPs back at the bedside to support prevention activities</a:t>
            </a:r>
          </a:p>
          <a:p>
            <a:pPr lvl="3"/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F97D9-FD48-4986-94FF-51E14DC03B3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* Evidence-based practices under 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F97D9-FD48-4986-94FF-51E14DC03B3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F97D9-FD48-4986-94FF-51E14DC03B3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493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HAI - Infection that is not present or incubating when a patient  is admitted to a hospital or healthcare facility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*  In 2000, CDC estimated that hospital-acquired infections add nearly $5 billion to U.S. health care costs annually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*  A 2007 study found that, in 2002, 1.7 million hospital-acquired infections were associated with 99,000 deaths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F97D9-FD48-4986-94FF-51E14DC03B3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* Direct Medical Costs</a:t>
            </a:r>
            <a:r>
              <a:rPr lang="en-US" baseline="0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   -Increased patient length of stay</a:t>
            </a:r>
          </a:p>
          <a:p>
            <a:pPr lvl="1"/>
            <a:r>
              <a:rPr lang="en-US" dirty="0" smtClean="0"/>
              <a:t>   -Increased patient mortality</a:t>
            </a:r>
          </a:p>
          <a:p>
            <a:pPr lvl="1"/>
            <a:r>
              <a:rPr lang="en-US" dirty="0" smtClean="0"/>
              <a:t>   -Lack of reimbursement for HAIs by CMS</a:t>
            </a:r>
          </a:p>
          <a:p>
            <a:pPr lvl="1"/>
            <a:endParaRPr lang="en-US" dirty="0" smtClean="0"/>
          </a:p>
          <a:p>
            <a:pPr lvl="1">
              <a:buFont typeface="Arial" charset="0"/>
              <a:buNone/>
            </a:pPr>
            <a:r>
              <a:rPr lang="en-US" dirty="0" smtClean="0"/>
              <a:t>*</a:t>
            </a:r>
            <a:r>
              <a:rPr lang="en-US" baseline="0" dirty="0" smtClean="0"/>
              <a:t> </a:t>
            </a:r>
            <a:r>
              <a:rPr lang="en-US" dirty="0" smtClean="0"/>
              <a:t>Indirect</a:t>
            </a:r>
            <a:r>
              <a:rPr lang="en-US" baseline="0" dirty="0" smtClean="0"/>
              <a:t> Costs</a:t>
            </a:r>
          </a:p>
          <a:p>
            <a:pPr lvl="1">
              <a:buFont typeface="Arial" charset="0"/>
              <a:buNone/>
            </a:pPr>
            <a:r>
              <a:rPr lang="en-US" baseline="0" dirty="0" smtClean="0"/>
              <a:t>   -Lost productivity</a:t>
            </a:r>
          </a:p>
          <a:p>
            <a:pPr lvl="1">
              <a:buFont typeface="Arial" charset="0"/>
              <a:buNone/>
            </a:pPr>
            <a:r>
              <a:rPr lang="en-US" baseline="0" dirty="0" smtClean="0"/>
              <a:t>   -Diminished quality of life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F97D9-FD48-4986-94FF-51E14DC03B3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need to HAI</a:t>
            </a:r>
            <a:r>
              <a:rPr lang="en-US" baseline="0" dirty="0" smtClean="0"/>
              <a:t> data from  earliest to most recent.  By infection/costs per incident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if </a:t>
            </a:r>
            <a:r>
              <a:rPr lang="en-US" baseline="0" dirty="0" err="1" smtClean="0"/>
              <a:t>possi</a:t>
            </a:r>
            <a:r>
              <a:rPr lang="en-US" baseline="0" dirty="0" smtClean="0"/>
              <a:t>. Total costs US data as well make pretty graph and a perfect pie chart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F97D9-FD48-4986-94FF-51E14DC03B3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6613" cy="3484563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7" y="4416426"/>
            <a:ext cx="5607049" cy="4181475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The figure above shows the age-adjusted death rate for </a:t>
            </a:r>
            <a:r>
              <a:rPr lang="en-US" dirty="0" err="1" smtClean="0">
                <a:solidFill>
                  <a:schemeClr val="bg1"/>
                </a:solidFill>
              </a:rPr>
              <a:t>enterocolitis</a:t>
            </a:r>
            <a:r>
              <a:rPr lang="en-US" dirty="0" smtClean="0">
                <a:solidFill>
                  <a:schemeClr val="bg1"/>
                </a:solidFill>
              </a:rPr>
              <a:t> due to Clostridium difficile for 1999 through 2006, by sex and white or black race. From 1999 to 2006, the rate for this disease increased an average of approximately 30% per year for both men and women and the white and black populations.</a:t>
            </a:r>
            <a:endParaRPr lang="en-US" sz="1400" dirty="0"/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CF5F0D-B631-4937-A2F0-981C9B9E2DF3}" type="slidenum">
              <a:rPr lang="en-US"/>
              <a:pPr/>
              <a:t>10</a:t>
            </a:fld>
            <a:endParaRPr lang="en-US"/>
          </a:p>
        </p:txBody>
      </p:sp>
      <p:sp>
        <p:nvSpPr>
          <p:cNvPr id="81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FFDC87-0381-4DCD-A03C-BDAFC6E63F53}" type="slidenum">
              <a:rPr lang="en-US"/>
              <a:pPr/>
              <a:t>11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$4,486.09/case for Arizona.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9BFE4-80E0-4951-BA42-C7846B605B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B72A5-C33E-477E-B042-C8C5F32986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FD61A-52C1-4D73-B94A-CAA4B0BA09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99905A5-B88E-492E-825D-05C69B9E75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78CC98B-8208-435E-8F56-0A9E632C78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9B65D67-E045-4BBF-87B9-B48F10BCB4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FA674E1-58FD-4426-93D6-A1D33D623D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90F58A3-39E7-40B0-B571-3E28AEAA8B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A6F6CC-0820-4491-9C37-5F6417365F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D30E8-5A8D-4AD7-BFBA-C64BF25FDB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EB19A-D7AA-4FCA-B109-105F37E356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09ECE-65D6-4810-9242-1AE9C4ABB3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1F284-726C-457C-9770-778200EF37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72247-F7D4-4DAF-B9B1-5B7BEFB965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BC8161-5D51-4029-8ABC-A1BA78E127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E5283-8086-4697-9F76-DD83D8F725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66">
                <a:gamma/>
                <a:shade val="46275"/>
                <a:invGamma/>
              </a:srgbClr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fld id="{F4CB25DC-0C40-49E4-972A-31B98886DB46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zdhs.gov/phs/oids/hai/Surveillance.htm" TargetMode="External"/><Relationship Id="rId2" Type="http://schemas.openxmlformats.org/officeDocument/2006/relationships/hyperlink" Target="http://www.cdc.gov/ha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earepublichealth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od/oc/media/pressrel/r2k0306b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hai/pdfs/hai/scott_costpaper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nchs/data/nvsr/nvsr57/nvsr57_14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/>
          <a:p>
            <a:r>
              <a:rPr lang="en-US" sz="4000" dirty="0" smtClean="0"/>
              <a:t>Healthcare-Associated Infections: The Bottom Line</a:t>
            </a:r>
            <a:endParaRPr lang="en-US" sz="4000" dirty="0"/>
          </a:p>
        </p:txBody>
      </p:sp>
      <p:sp>
        <p:nvSpPr>
          <p:cNvPr id="566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22526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/>
              <a:t>Insert LOGO</a:t>
            </a:r>
            <a:endParaRPr lang="en-US" sz="2400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1291" y="3048000"/>
            <a:ext cx="2604211" cy="2516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FF00"/>
                </a:solidFill>
              </a:rPr>
              <a:t>Outcomes of </a:t>
            </a:r>
            <a:r>
              <a:rPr lang="en-US" sz="4000" b="1" dirty="0" smtClean="0">
                <a:solidFill>
                  <a:srgbClr val="FFFF00"/>
                </a:solidFill>
              </a:rPr>
              <a:t>C. </a:t>
            </a:r>
            <a:r>
              <a:rPr lang="en-US" sz="4000" b="1" i="1" dirty="0" smtClean="0">
                <a:solidFill>
                  <a:srgbClr val="FFFF00"/>
                </a:solidFill>
              </a:rPr>
              <a:t>difficile</a:t>
            </a:r>
            <a:r>
              <a:rPr lang="en-US" sz="4000" b="1" dirty="0" smtClean="0">
                <a:solidFill>
                  <a:srgbClr val="FFFF00"/>
                </a:solidFill>
              </a:rPr>
              <a:t> Infections</a:t>
            </a:r>
            <a:r>
              <a:rPr lang="en-US" sz="3600" b="1" dirty="0">
                <a:solidFill>
                  <a:srgbClr val="FFFF66"/>
                </a:solidFill>
              </a:rPr>
              <a:t/>
            </a:r>
            <a:br>
              <a:rPr lang="en-US" sz="3600" b="1" dirty="0">
                <a:solidFill>
                  <a:srgbClr val="FFFF66"/>
                </a:solidFill>
              </a:rPr>
            </a:br>
            <a:endParaRPr lang="en-US" sz="3600" b="1" dirty="0">
              <a:solidFill>
                <a:srgbClr val="FFFF66"/>
              </a:solidFill>
            </a:endParaRPr>
          </a:p>
        </p:txBody>
      </p:sp>
      <p:sp>
        <p:nvSpPr>
          <p:cNvPr id="81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876800"/>
          </a:xfrm>
        </p:spPr>
        <p:txBody>
          <a:bodyPr/>
          <a:lstStyle/>
          <a:p>
            <a:endParaRPr lang="en-US" b="1" dirty="0"/>
          </a:p>
          <a:p>
            <a:pPr>
              <a:buFontTx/>
              <a:buNone/>
            </a:pPr>
            <a:endParaRPr lang="en-US" b="1" dirty="0"/>
          </a:p>
        </p:txBody>
      </p:sp>
      <p:sp>
        <p:nvSpPr>
          <p:cNvPr id="816133" name="Rectangle 5"/>
          <p:cNvSpPr>
            <a:spLocks noChangeArrowheads="1"/>
          </p:cNvSpPr>
          <p:nvPr/>
        </p:nvSpPr>
        <p:spPr bwMode="auto">
          <a:xfrm>
            <a:off x="685800" y="1066800"/>
            <a:ext cx="78486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Excess </a:t>
            </a:r>
            <a:r>
              <a:rPr lang="en-US" dirty="0">
                <a:solidFill>
                  <a:schemeClr val="tx1"/>
                </a:solidFill>
              </a:rPr>
              <a:t>costs</a:t>
            </a: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$2,380 to $3,240 per index hospitalization</a:t>
            </a: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$3,797 to $7,179 inpatient costs over 180 days of </a:t>
            </a:r>
            <a:r>
              <a:rPr lang="en-US" dirty="0" smtClean="0">
                <a:solidFill>
                  <a:schemeClr val="tx1"/>
                </a:solidFill>
              </a:rPr>
              <a:t>follow-up</a:t>
            </a:r>
          </a:p>
          <a:p>
            <a:pPr marL="342900" indent="-342900" algn="l" eaLnBrk="1" hangingPunct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Other </a:t>
            </a:r>
            <a:r>
              <a:rPr lang="en-US" dirty="0"/>
              <a:t>o</a:t>
            </a:r>
            <a:r>
              <a:rPr lang="en-US" dirty="0" smtClean="0">
                <a:solidFill>
                  <a:schemeClr val="tx1"/>
                </a:solidFill>
              </a:rPr>
              <a:t>utcomes</a:t>
            </a:r>
            <a:endParaRPr lang="en-US" dirty="0">
              <a:solidFill>
                <a:schemeClr val="tx1"/>
              </a:solidFill>
            </a:endParaRP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2.8 days attributable excess length of stay</a:t>
            </a: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19.3% attributable readmission (180 days)</a:t>
            </a: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5.7% attributable mortality (180 days)</a:t>
            </a:r>
          </a:p>
          <a:p>
            <a:pPr marL="1257300" lvl="2" indent="-342900" algn="l">
              <a:spcBef>
                <a:spcPct val="20000"/>
              </a:spcBef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More likely to be discharged to long-term care</a:t>
            </a:r>
          </a:p>
          <a:p>
            <a:pPr algn="l" eaLnBrk="1" hangingPunct="1"/>
            <a:endParaRPr lang="en-US" sz="1400" dirty="0" smtClean="0"/>
          </a:p>
          <a:p>
            <a:pPr algn="l" eaLnBrk="1" hangingPunct="1"/>
            <a:endParaRPr lang="en-US" sz="1400" dirty="0"/>
          </a:p>
          <a:p>
            <a:pPr algn="l" eaLnBrk="1" hangingPunct="1"/>
            <a:r>
              <a:rPr lang="en-US" sz="1400" dirty="0" err="1" smtClean="0"/>
              <a:t>Dubberke</a:t>
            </a:r>
            <a:r>
              <a:rPr lang="en-US" sz="1400" dirty="0" smtClean="0"/>
              <a:t> </a:t>
            </a:r>
            <a:r>
              <a:rPr lang="en-US" sz="1400" dirty="0"/>
              <a:t>ER, et al. </a:t>
            </a:r>
            <a:r>
              <a:rPr lang="en-US" sz="1400" i="1" dirty="0" err="1"/>
              <a:t>Clin</a:t>
            </a:r>
            <a:r>
              <a:rPr lang="en-US" sz="1400" i="1" dirty="0"/>
              <a:t> Infect Dis.</a:t>
            </a:r>
            <a:r>
              <a:rPr lang="en-US" sz="1400" dirty="0"/>
              <a:t> 2008;46:497-504.</a:t>
            </a:r>
          </a:p>
          <a:p>
            <a:pPr algn="l" eaLnBrk="1" hangingPunct="1"/>
            <a:r>
              <a:rPr lang="en-US" sz="1400" dirty="0" err="1"/>
              <a:t>Dubberke</a:t>
            </a:r>
            <a:r>
              <a:rPr lang="en-US" sz="1400" dirty="0"/>
              <a:t> ER, et al. 17th Annual Meeting of The Society for Healthcare Epidemiology of America (SHEA), April 14-17, 2007; Baltimore, MD. </a:t>
            </a:r>
          </a:p>
          <a:p>
            <a:pPr algn="l" eaLnBrk="1" hangingPunct="1"/>
            <a:r>
              <a:rPr lang="en-US" sz="1400" dirty="0"/>
              <a:t>Unpublished data.</a:t>
            </a:r>
          </a:p>
          <a:p>
            <a:pPr marL="1200150" lvl="2" indent="-285750" algn="l">
              <a:spcBef>
                <a:spcPct val="20000"/>
              </a:spcBef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38200"/>
          </a:xfrm>
        </p:spPr>
        <p:txBody>
          <a:bodyPr/>
          <a:lstStyle/>
          <a:p>
            <a:r>
              <a:rPr lang="en-US" sz="4000" dirty="0" smtClean="0"/>
              <a:t>Hospital Charges for C. </a:t>
            </a:r>
            <a:r>
              <a:rPr lang="en-US" sz="4000" i="1" dirty="0" smtClean="0"/>
              <a:t>difficile</a:t>
            </a:r>
            <a:endParaRPr lang="en-US" sz="40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85800" y="6477000"/>
            <a:ext cx="792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smtClean="0"/>
              <a:t>Hospital Discharge Database</a:t>
            </a:r>
            <a:endParaRPr lang="en-US" sz="14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9392490"/>
              </p:ext>
            </p:extLst>
          </p:nvPr>
        </p:nvGraphicFramePr>
        <p:xfrm>
          <a:off x="457200" y="1600200"/>
          <a:ext cx="8153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371600"/>
          </a:xfrm>
        </p:spPr>
        <p:txBody>
          <a:bodyPr/>
          <a:lstStyle/>
          <a:p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>National Data:</a:t>
            </a:r>
            <a:br>
              <a:rPr lang="en-US" sz="4000" dirty="0" smtClean="0"/>
            </a:br>
            <a:r>
              <a:rPr lang="en-US" sz="4000" dirty="0" smtClean="0"/>
              <a:t>Summary of HAI Cost</a:t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A</a:t>
            </a:r>
            <a:r>
              <a:rPr lang="en-US" sz="2400" dirty="0" smtClean="0">
                <a:solidFill>
                  <a:schemeClr val="tx1"/>
                </a:solidFill>
              </a:rPr>
              <a:t>nnual </a:t>
            </a:r>
            <a:r>
              <a:rPr lang="en-US" sz="2400" dirty="0">
                <a:solidFill>
                  <a:schemeClr val="tx1"/>
                </a:solidFill>
              </a:rPr>
              <a:t>direct medical costs of HAI to U.S. hospitals 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24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ea typeface="+mn-ea"/>
                <a:cs typeface="+mn-cs"/>
              </a:rPr>
              <a:t>$28.4 </a:t>
            </a:r>
            <a:r>
              <a:rPr lang="en-US" sz="2400" dirty="0">
                <a:solidFill>
                  <a:schemeClr val="tx1"/>
                </a:solidFill>
                <a:ea typeface="+mn-ea"/>
                <a:cs typeface="+mn-cs"/>
              </a:rPr>
              <a:t>to $33.8 billion (after adjusting to 2007 dollars using the CPI for all urban consumers) </a:t>
            </a:r>
            <a:endParaRPr lang="en-US" sz="2400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>
              <a:buFont typeface="Wingdings" pitchFamily="2" charset="2"/>
              <a:buChar char="§"/>
            </a:pPr>
            <a:endParaRPr lang="en-US" sz="2400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ea typeface="+mn-ea"/>
                <a:cs typeface="+mn-cs"/>
              </a:rPr>
              <a:t>$</a:t>
            </a:r>
            <a:r>
              <a:rPr lang="en-US" sz="2400" dirty="0">
                <a:solidFill>
                  <a:schemeClr val="tx1"/>
                </a:solidFill>
                <a:ea typeface="+mn-ea"/>
                <a:cs typeface="+mn-cs"/>
              </a:rPr>
              <a:t>35.7 </a:t>
            </a:r>
            <a:r>
              <a:rPr lang="en-US" sz="2400" dirty="0" smtClean="0">
                <a:solidFill>
                  <a:schemeClr val="tx1"/>
                </a:solidFill>
                <a:ea typeface="+mn-ea"/>
                <a:cs typeface="+mn-cs"/>
              </a:rPr>
              <a:t>to </a:t>
            </a:r>
            <a:r>
              <a:rPr lang="en-US" sz="2400" dirty="0">
                <a:solidFill>
                  <a:schemeClr val="tx1"/>
                </a:solidFill>
                <a:ea typeface="+mn-ea"/>
                <a:cs typeface="+mn-cs"/>
              </a:rPr>
              <a:t>$45 billion (after adjusting to 2007 dollars using the CPI for inpatient hospital services</a:t>
            </a:r>
            <a:r>
              <a:rPr lang="en-US" sz="2400" dirty="0" smtClean="0">
                <a:solidFill>
                  <a:schemeClr val="tx1"/>
                </a:solidFill>
                <a:ea typeface="+mn-ea"/>
                <a:cs typeface="+mn-cs"/>
              </a:rPr>
              <a:t>) </a:t>
            </a:r>
            <a:endParaRPr lang="en-US" sz="2400" dirty="0">
              <a:solidFill>
                <a:schemeClr val="tx1"/>
              </a:solidFill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980837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smtClean="0"/>
              <a:t>Scott RD. The Direct Medical costs </a:t>
            </a:r>
            <a:r>
              <a:rPr lang="en-US" sz="1400" dirty="0"/>
              <a:t>of </a:t>
            </a:r>
            <a:r>
              <a:rPr lang="en-US" sz="1400" dirty="0" smtClean="0"/>
              <a:t>Healthcare-Associated </a:t>
            </a:r>
            <a:r>
              <a:rPr lang="en-US" sz="1400" dirty="0"/>
              <a:t>Infections in U.S. Hospitals and the Benefits of </a:t>
            </a:r>
            <a:r>
              <a:rPr lang="en-US" sz="1400" dirty="0" smtClean="0"/>
              <a:t>Prevention. CDC March 2009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4000" dirty="0" smtClean="0"/>
              <a:t>What HAI </a:t>
            </a:r>
            <a:r>
              <a:rPr lang="en-US" sz="4000" dirty="0"/>
              <a:t>P</a:t>
            </a:r>
            <a:r>
              <a:rPr lang="en-US" sz="4000" dirty="0" smtClean="0"/>
              <a:t>revention </a:t>
            </a:r>
            <a:r>
              <a:rPr lang="en-US" sz="4000" dirty="0"/>
              <a:t>S</a:t>
            </a:r>
            <a:r>
              <a:rPr lang="en-US" sz="4000" dirty="0" smtClean="0"/>
              <a:t>aves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382000" cy="44196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B</a:t>
            </a:r>
            <a:r>
              <a:rPr lang="en-US" sz="2400" dirty="0" smtClean="0">
                <a:solidFill>
                  <a:schemeClr val="tx1"/>
                </a:solidFill>
              </a:rPr>
              <a:t>enefits </a:t>
            </a:r>
            <a:r>
              <a:rPr lang="en-US" sz="2400" dirty="0">
                <a:solidFill>
                  <a:schemeClr val="tx1"/>
                </a:solidFill>
              </a:rPr>
              <a:t>of </a:t>
            </a:r>
            <a:r>
              <a:rPr lang="en-US" sz="2400" dirty="0" smtClean="0">
                <a:solidFill>
                  <a:schemeClr val="tx1"/>
                </a:solidFill>
              </a:rPr>
              <a:t>prevention 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ea typeface="+mn-ea"/>
                <a:cs typeface="+mn-cs"/>
              </a:rPr>
              <a:t>$</a:t>
            </a:r>
            <a:r>
              <a:rPr lang="en-US" sz="2400" dirty="0">
                <a:solidFill>
                  <a:schemeClr val="tx1"/>
                </a:solidFill>
                <a:ea typeface="+mn-ea"/>
                <a:cs typeface="+mn-cs"/>
              </a:rPr>
              <a:t>5.7 to $6.8 billion (20 percent of infections preventable, CPI for all urban consumers) </a:t>
            </a:r>
            <a:endParaRPr lang="en-US" sz="2400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>
              <a:buFont typeface="Wingdings" pitchFamily="2" charset="2"/>
              <a:buChar char="§"/>
            </a:pPr>
            <a:endParaRPr lang="en-US" sz="2400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ea typeface="+mn-ea"/>
                <a:cs typeface="+mn-cs"/>
              </a:rPr>
              <a:t>$25.0 </a:t>
            </a:r>
            <a:r>
              <a:rPr lang="en-US" sz="2400" dirty="0">
                <a:solidFill>
                  <a:schemeClr val="tx1"/>
                </a:solidFill>
                <a:ea typeface="+mn-ea"/>
                <a:cs typeface="+mn-cs"/>
              </a:rPr>
              <a:t>to $31.5 billion (70 percent of infections preventable, CPI for inpatient hospital services</a:t>
            </a:r>
            <a:r>
              <a:rPr lang="en-US" sz="2400" dirty="0" smtClean="0">
                <a:solidFill>
                  <a:schemeClr val="tx1"/>
                </a:solidFill>
                <a:ea typeface="+mn-ea"/>
                <a:cs typeface="+mn-cs"/>
              </a:rPr>
              <a:t>) </a:t>
            </a:r>
          </a:p>
          <a:p>
            <a:pPr lvl="1"/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endParaRPr lang="en-US" b="1" dirty="0" smtClean="0">
              <a:ea typeface="+mn-ea"/>
              <a:cs typeface="+mn-cs"/>
            </a:endParaRPr>
          </a:p>
          <a:p>
            <a:pPr lvl="1"/>
            <a:endParaRPr lang="en-US" b="1" dirty="0" smtClean="0">
              <a:ea typeface="+mn-ea"/>
              <a:cs typeface="+mn-cs"/>
            </a:endParaRPr>
          </a:p>
          <a:p>
            <a:pPr lvl="1"/>
            <a:endParaRPr lang="en-US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5858723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smtClean="0"/>
              <a:t>CPI = Consumer Price Index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4000" u="sng" dirty="0" smtClean="0"/>
              <a:t>The Bottom Line</a:t>
            </a:r>
            <a:r>
              <a:rPr lang="en-US" sz="4000" dirty="0" smtClean="0"/>
              <a:t>:  HAI Prevention Needs to Start at the Frontlines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935" y="1981200"/>
            <a:ext cx="7772400" cy="43434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Executive support 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Resource allocation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Technology transfer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Personnel resources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Succession planning 	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Shared resources including DE, DA</a:t>
            </a:r>
          </a:p>
          <a:p>
            <a:pPr lvl="1">
              <a:buFont typeface="Wingdings" pitchFamily="2" charset="2"/>
              <a:buChar char="§"/>
            </a:pPr>
            <a:endParaRPr lang="en-US" sz="1800" dirty="0" smtClean="0"/>
          </a:p>
          <a:p>
            <a:pPr>
              <a:buFont typeface="Wingdings" pitchFamily="2" charset="2"/>
              <a:buChar char="§"/>
            </a:pPr>
            <a:r>
              <a:rPr lang="en-US" sz="2200" dirty="0" smtClean="0"/>
              <a:t>Collaborative relationships (HSAG, HRET-HEN, APIC, Skilled nursing facilities, health departments) </a:t>
            </a:r>
            <a:endParaRPr lang="en-US" sz="2200" dirty="0"/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Participation with collaborative performance improvement efforts </a:t>
            </a:r>
            <a:endParaRPr lang="en-US" sz="1800" dirty="0"/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Reward and acknowledge performance improvement efforts</a:t>
            </a:r>
          </a:p>
          <a:p>
            <a:pPr lvl="3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3534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4000" u="sng" dirty="0"/>
              <a:t>The Bottom Line</a:t>
            </a:r>
            <a:r>
              <a:rPr lang="en-US" sz="4000" dirty="0"/>
              <a:t>:  HAI Prevention Needs to Start at the </a:t>
            </a:r>
            <a:r>
              <a:rPr lang="en-US" sz="4000" dirty="0" smtClean="0"/>
              <a:t>Frontlines</a:t>
            </a:r>
            <a:endParaRPr lang="en-US" sz="2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95800"/>
          </a:xfrm>
        </p:spPr>
        <p:txBody>
          <a:bodyPr/>
          <a:lstStyle/>
          <a:p>
            <a:pPr marL="461963" lvl="2" indent="-342900">
              <a:buFont typeface="Wingdings" pitchFamily="2" charset="2"/>
              <a:buChar char="§"/>
            </a:pPr>
            <a:r>
              <a:rPr lang="en-US" dirty="0" smtClean="0"/>
              <a:t>Surveillance</a:t>
            </a:r>
          </a:p>
          <a:p>
            <a:pPr marL="919163" lvl="3" indent="-342900">
              <a:buFont typeface="Wingdings" pitchFamily="2" charset="2"/>
              <a:buChar char="§"/>
            </a:pPr>
            <a:r>
              <a:rPr lang="en-US" dirty="0" smtClean="0"/>
              <a:t>Activities result in improved patient safety </a:t>
            </a:r>
          </a:p>
          <a:p>
            <a:pPr marL="1376363" lvl="4" indent="-342900">
              <a:buFont typeface="Wingdings" pitchFamily="2" charset="2"/>
              <a:buChar char="§"/>
            </a:pPr>
            <a:r>
              <a:rPr lang="en-US" dirty="0" smtClean="0"/>
              <a:t>Electronic technology for data retrieval and data transfer to NHSN</a:t>
            </a:r>
          </a:p>
          <a:p>
            <a:pPr marL="1376363" lvl="4" indent="-342900"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Implementation science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Process for sustaining improvement efforts require resources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Reinforce  “ no shortcuts”  for evidence based initiatives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Make change manageable = One person, one process at a time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Improvement is cyclical, forecast for future needs</a:t>
            </a:r>
          </a:p>
        </p:txBody>
      </p:sp>
    </p:spTree>
    <p:extLst>
      <p:ext uri="{BB962C8B-B14F-4D97-AF65-F5344CB8AC3E}">
        <p14:creationId xmlns:p14="http://schemas.microsoft.com/office/powerpoint/2010/main" val="1186235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Recommendations: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i="1" dirty="0" smtClean="0"/>
              <a:t>What Should </a:t>
            </a:r>
            <a:r>
              <a:rPr lang="en-US" sz="2800" i="1" dirty="0"/>
              <a:t>B</a:t>
            </a:r>
            <a:r>
              <a:rPr lang="en-US" sz="2800" i="1" dirty="0" smtClean="0"/>
              <a:t>e </a:t>
            </a:r>
            <a:r>
              <a:rPr lang="en-US" sz="2800" i="1" dirty="0"/>
              <a:t>D</a:t>
            </a:r>
            <a:r>
              <a:rPr lang="en-US" sz="2800" i="1" dirty="0" smtClean="0"/>
              <a:t>one to Correct the Problem?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Support Infection Prevention program</a:t>
            </a:r>
          </a:p>
          <a:p>
            <a:pPr lvl="2">
              <a:buFont typeface="Wingdings" pitchFamily="2" charset="2"/>
              <a:buChar char="§"/>
            </a:pPr>
            <a:r>
              <a:rPr lang="en-US" sz="1800" dirty="0" smtClean="0"/>
              <a:t>Electronic Surveillance System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Adequate staffing for surveillance </a:t>
            </a:r>
            <a:r>
              <a:rPr lang="en-US" sz="2000" dirty="0"/>
              <a:t>a</a:t>
            </a:r>
            <a:r>
              <a:rPr lang="en-US" sz="2000" dirty="0" smtClean="0"/>
              <a:t>ctivities</a:t>
            </a:r>
          </a:p>
          <a:p>
            <a:pPr lvl="2">
              <a:buFont typeface="Wingdings" pitchFamily="2" charset="2"/>
              <a:buChar char="§"/>
            </a:pPr>
            <a:r>
              <a:rPr lang="en-US" sz="1800" dirty="0" smtClean="0"/>
              <a:t>Real Time Reporting to Units</a:t>
            </a:r>
          </a:p>
          <a:p>
            <a:pPr lvl="2">
              <a:buFont typeface="Wingdings" pitchFamily="2" charset="2"/>
              <a:buChar char="§"/>
            </a:pPr>
            <a:r>
              <a:rPr lang="en-US" sz="1800" dirty="0" smtClean="0"/>
              <a:t>Rounding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1042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r>
              <a:rPr lang="en-US" sz="4000" dirty="0" smtClean="0"/>
              <a:t>Recommendations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495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Implement house-wide device-related </a:t>
            </a:r>
            <a:r>
              <a:rPr lang="en-US" sz="2400" dirty="0"/>
              <a:t>i</a:t>
            </a:r>
            <a:r>
              <a:rPr lang="en-US" sz="2400" dirty="0" smtClean="0"/>
              <a:t>nfection </a:t>
            </a:r>
            <a:r>
              <a:rPr lang="en-US" sz="2400" dirty="0"/>
              <a:t>p</a:t>
            </a:r>
            <a:r>
              <a:rPr lang="en-US" sz="2400" dirty="0" smtClean="0"/>
              <a:t>revention bundle</a:t>
            </a:r>
          </a:p>
          <a:p>
            <a:pPr marL="0" indent="0">
              <a:buNone/>
            </a:pPr>
            <a:endParaRPr lang="en-US" sz="16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Integrate “bundle” </a:t>
            </a:r>
            <a:r>
              <a:rPr lang="en-US" sz="2400" dirty="0"/>
              <a:t>e</a:t>
            </a:r>
            <a:r>
              <a:rPr lang="en-US" sz="2400" dirty="0" smtClean="0"/>
              <a:t>lements into electronic </a:t>
            </a:r>
            <a:r>
              <a:rPr lang="en-US" sz="2400" dirty="0"/>
              <a:t>m</a:t>
            </a:r>
            <a:r>
              <a:rPr lang="en-US" sz="2400" dirty="0" smtClean="0"/>
              <a:t>edical </a:t>
            </a:r>
            <a:r>
              <a:rPr lang="en-US" sz="2400" dirty="0"/>
              <a:t>r</a:t>
            </a:r>
            <a:r>
              <a:rPr lang="en-US" sz="2400" dirty="0" smtClean="0"/>
              <a:t>ecord</a:t>
            </a:r>
            <a:endParaRPr lang="en-US" sz="2200" dirty="0" smtClean="0"/>
          </a:p>
          <a:p>
            <a:pPr lvl="2">
              <a:buFont typeface="Wingdings" pitchFamily="2" charset="2"/>
              <a:buChar char="§"/>
            </a:pPr>
            <a:r>
              <a:rPr lang="en-US" sz="2200" dirty="0" smtClean="0"/>
              <a:t>Checkbox for reason for device</a:t>
            </a:r>
          </a:p>
          <a:p>
            <a:pPr lvl="3">
              <a:buFont typeface="Wingdings" pitchFamily="2" charset="2"/>
              <a:buChar char="§"/>
            </a:pPr>
            <a:r>
              <a:rPr lang="en-US" sz="1800" dirty="0" smtClean="0"/>
              <a:t>Only include Reasons that are Evidence Based</a:t>
            </a:r>
          </a:p>
          <a:p>
            <a:pPr marL="1371600" lvl="3" indent="0">
              <a:buNone/>
            </a:pPr>
            <a:endParaRPr lang="en-US" sz="1800" dirty="0" smtClean="0"/>
          </a:p>
          <a:p>
            <a:pPr lvl="2">
              <a:buFont typeface="Wingdings" pitchFamily="2" charset="2"/>
              <a:buChar char="§"/>
            </a:pPr>
            <a:r>
              <a:rPr lang="en-US" sz="2200" dirty="0" smtClean="0"/>
              <a:t>Daily reminder to physicians to discontinue/continue </a:t>
            </a:r>
            <a:r>
              <a:rPr lang="en-US" sz="2200" dirty="0"/>
              <a:t>i</a:t>
            </a:r>
            <a:r>
              <a:rPr lang="en-US" sz="2200" dirty="0" smtClean="0"/>
              <a:t>ndwelling </a:t>
            </a:r>
            <a:r>
              <a:rPr lang="en-US" sz="2200" dirty="0"/>
              <a:t>c</a:t>
            </a:r>
            <a:r>
              <a:rPr lang="en-US" sz="2200" dirty="0" smtClean="0"/>
              <a:t>atheter</a:t>
            </a:r>
          </a:p>
        </p:txBody>
      </p:sp>
    </p:spTree>
    <p:extLst>
      <p:ext uri="{BB962C8B-B14F-4D97-AF65-F5344CB8AC3E}">
        <p14:creationId xmlns:p14="http://schemas.microsoft.com/office/powerpoint/2010/main" val="2847728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Recommendations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862" y="1295400"/>
            <a:ext cx="7772400" cy="4114800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Support multi-disciplinary </a:t>
            </a:r>
            <a:r>
              <a:rPr lang="en-US" sz="2400" dirty="0"/>
              <a:t>r</a:t>
            </a:r>
            <a:r>
              <a:rPr lang="en-US" sz="2400" dirty="0" smtClean="0"/>
              <a:t>ounding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Support multi-disciplinary device-related </a:t>
            </a:r>
            <a:r>
              <a:rPr lang="en-US" sz="2400" dirty="0"/>
              <a:t>i</a:t>
            </a:r>
            <a:r>
              <a:rPr lang="en-US" sz="2400" dirty="0" smtClean="0"/>
              <a:t>nfection </a:t>
            </a:r>
            <a:r>
              <a:rPr lang="en-US" sz="2400" dirty="0"/>
              <a:t>t</a:t>
            </a:r>
            <a:r>
              <a:rPr lang="en-US" sz="2400" dirty="0" smtClean="0"/>
              <a:t>eam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CLABSI team, VAP team, CAUTI </a:t>
            </a:r>
            <a:r>
              <a:rPr lang="en-US" sz="1800" dirty="0"/>
              <a:t>t</a:t>
            </a:r>
            <a:r>
              <a:rPr lang="en-US" sz="1800" dirty="0" smtClean="0"/>
              <a:t>eam</a:t>
            </a:r>
          </a:p>
          <a:p>
            <a:pPr marL="457200" lvl="1" indent="0">
              <a:buNone/>
            </a:pPr>
            <a:endParaRPr lang="en-US" sz="1400" dirty="0" smtClean="0"/>
          </a:p>
          <a:p>
            <a:r>
              <a:rPr lang="en-US" sz="2400" dirty="0" smtClean="0"/>
              <a:t>Support antibiotic stewardship </a:t>
            </a:r>
            <a:r>
              <a:rPr lang="en-US" sz="2400" dirty="0"/>
              <a:t>p</a:t>
            </a:r>
            <a:r>
              <a:rPr lang="en-US" sz="2400" dirty="0" smtClean="0"/>
              <a:t>rograms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Support Just Culture </a:t>
            </a:r>
            <a:r>
              <a:rPr lang="en-US" sz="2400" dirty="0"/>
              <a:t>e</a:t>
            </a:r>
            <a:r>
              <a:rPr lang="en-US" sz="2400" dirty="0" smtClean="0"/>
              <a:t>nvironment</a:t>
            </a:r>
            <a:endParaRPr lang="en-US" sz="1800" dirty="0"/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Non compliance is reckless behavior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637965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Questions?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82000" cy="4343400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For more information about this topic, please visit</a:t>
            </a:r>
            <a:r>
              <a:rPr lang="en-US" sz="2900" dirty="0" smtClean="0"/>
              <a:t>: </a:t>
            </a:r>
          </a:p>
          <a:p>
            <a:pPr marL="0" indent="0">
              <a:buNone/>
            </a:pPr>
            <a:endParaRPr lang="en-US" sz="2900" dirty="0" smtClean="0">
              <a:hlinkClick r:id="rId2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hlinkClick r:id="rId2"/>
              </a:rPr>
              <a:t>www.cdc.gov/hai/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Char char="§"/>
            </a:pPr>
            <a:endParaRPr lang="en-US" sz="2400" u="sng" dirty="0" smtClean="0">
              <a:solidFill>
                <a:schemeClr val="tx1"/>
              </a:solidFill>
              <a:hlinkClick r:id="rId3"/>
            </a:endParaRPr>
          </a:p>
          <a:p>
            <a:pPr>
              <a:buFont typeface="Wingdings" pitchFamily="2" charset="2"/>
              <a:buChar char="§"/>
            </a:pPr>
            <a:r>
              <a:rPr lang="en-US" sz="2400" u="sng" dirty="0" smtClean="0">
                <a:solidFill>
                  <a:schemeClr val="tx1"/>
                </a:solidFill>
                <a:hlinkClick r:id="rId3"/>
              </a:rPr>
              <a:t>www.azdhs.gov/phs/oids/hai/Surveillance.htm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2400" dirty="0" smtClean="0">
              <a:hlinkClick r:id="rId4"/>
            </a:endParaRP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hlinkClick r:id="rId4"/>
              </a:rPr>
              <a:t>www.wearepublichealth.org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DISCLAIMER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1800" dirty="0" smtClean="0"/>
              <a:t>     </a:t>
            </a:r>
            <a:r>
              <a:rPr lang="en-US" sz="2400" dirty="0" smtClean="0"/>
              <a:t>This document was developed by the Surveillance Subcommittee (SS) of the Arizona Healthcare-Associated Infection (HAI) Advisory Committee. SS is a multidisciplinary committee representing various healthcare disciplines working to define and categorize the strength of evidence for preventing healthcare-associated infections. Their work was guided by the best available evidence at the time this document was created. 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4000" dirty="0" smtClean="0"/>
              <a:t>SBAR Approach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u="sng" dirty="0" smtClean="0"/>
              <a:t>Situation</a:t>
            </a:r>
            <a:r>
              <a:rPr lang="en-US" sz="2400" dirty="0" smtClean="0"/>
              <a:t>: One in 20 hospitalized patients in US acquire an HAI while receiving medical or surgical treatment. Limited resources for infection prevention hamper HAI prevention and elimination efforts.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u="sng" dirty="0" smtClean="0"/>
              <a:t>Background</a:t>
            </a:r>
            <a:r>
              <a:rPr lang="en-US" sz="2400" dirty="0" smtClean="0"/>
              <a:t>: With the burden of HAI disease increasing and new CMS non-reimbursement</a:t>
            </a:r>
            <a:r>
              <a:rPr lang="en-US" sz="2400" dirty="0"/>
              <a:t> </a:t>
            </a:r>
            <a:r>
              <a:rPr lang="en-US" sz="2400" dirty="0" smtClean="0"/>
              <a:t>/ value based purchasing (VBP) policies, there is now a need for change.</a:t>
            </a:r>
          </a:p>
        </p:txBody>
      </p:sp>
    </p:spTree>
    <p:extLst>
      <p:ext uri="{BB962C8B-B14F-4D97-AF65-F5344CB8AC3E}">
        <p14:creationId xmlns:p14="http://schemas.microsoft.com/office/powerpoint/2010/main" val="3542546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101" y="457200"/>
            <a:ext cx="7772400" cy="990600"/>
          </a:xfrm>
        </p:spPr>
        <p:txBody>
          <a:bodyPr/>
          <a:lstStyle/>
          <a:p>
            <a:r>
              <a:rPr lang="en-US" sz="4000" dirty="0" smtClean="0"/>
              <a:t>SBAR Approach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lvl="0">
              <a:buFont typeface="Wingdings" pitchFamily="2" charset="2"/>
              <a:buChar char="§"/>
            </a:pPr>
            <a:r>
              <a:rPr lang="en-US" sz="2400" u="sng" dirty="0">
                <a:solidFill>
                  <a:srgbClr val="FFFFFF"/>
                </a:solidFill>
              </a:rPr>
              <a:t>Assessment</a:t>
            </a:r>
            <a:r>
              <a:rPr lang="en-US" sz="2400" dirty="0">
                <a:solidFill>
                  <a:srgbClr val="FFFFFF"/>
                </a:solidFill>
              </a:rPr>
              <a:t>: Accurate and timely information is needed to monitor and implement HAI intervention strategies. Collecting, analyzing and reporting data into CDC/NHSN, to fulfill CMS mandatory requirements, require technical and personnel resources which are limited. </a:t>
            </a:r>
            <a:endParaRPr lang="en-US" sz="2400" dirty="0" smtClean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lvl="0">
              <a:buFont typeface="Wingdings" pitchFamily="2" charset="2"/>
              <a:buChar char="§"/>
            </a:pPr>
            <a:r>
              <a:rPr lang="en-US" sz="2400" u="sng" dirty="0">
                <a:solidFill>
                  <a:srgbClr val="FFFFFF"/>
                </a:solidFill>
              </a:rPr>
              <a:t>Recommendations</a:t>
            </a:r>
            <a:r>
              <a:rPr lang="en-US" sz="2400" dirty="0">
                <a:solidFill>
                  <a:srgbClr val="FFFFFF"/>
                </a:solidFill>
              </a:rPr>
              <a:t>:  Allocate resources to support infection prevention and patient safety. Implement evidence based practice  and foster a culture of infection prevention.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0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r>
              <a:rPr lang="en-US" sz="4000" dirty="0" smtClean="0"/>
              <a:t>Acronyms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4343400"/>
          </a:xfrm>
        </p:spPr>
        <p:txBody>
          <a:bodyPr/>
          <a:lstStyle/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Healthcare Associated Infections (HAI)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Value Based Purchasing (VBP)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Surgical Care Improvement Project (SCIP)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Surgical Site Infection (SSI)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Central Line-Associated Bloodstream Infection (CLABSI)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Ventilator-associated Event/Pneumonia (VAE/VAP)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Catheter-associated Urinary Tract </a:t>
            </a:r>
            <a:r>
              <a:rPr lang="en-US" sz="2400" dirty="0"/>
              <a:t>I</a:t>
            </a:r>
            <a:r>
              <a:rPr lang="en-US" sz="2400" dirty="0" smtClean="0"/>
              <a:t>nfections (CAUTIs)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Clostridium </a:t>
            </a:r>
            <a:r>
              <a:rPr lang="en-US" sz="2400" i="1" dirty="0"/>
              <a:t>d</a:t>
            </a:r>
            <a:r>
              <a:rPr lang="en-US" sz="2400" i="1" dirty="0" smtClean="0"/>
              <a:t>ifficile</a:t>
            </a:r>
            <a:r>
              <a:rPr lang="en-US" sz="2400" dirty="0" smtClean="0"/>
              <a:t> Infection (CDI) 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National Healthcare Safety Network (NHSN)</a:t>
            </a:r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Multidrug-Resistant Organism (MDRO)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The HAI Problem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077200" cy="51054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HAIs add billions of dollars to U.S. health care costs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endParaRPr lang="en-US" sz="1600" dirty="0" smtClean="0"/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In 2002, 1.7 million hospital-associated  infections  contributed to 99,000 deaths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endParaRPr lang="en-US" sz="1600" dirty="0" smtClean="0"/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sz="2400" dirty="0" smtClean="0"/>
              <a:t>The </a:t>
            </a:r>
            <a:r>
              <a:rPr lang="en-US" sz="2400" dirty="0" err="1" smtClean="0"/>
              <a:t>Harbarth</a:t>
            </a:r>
            <a:r>
              <a:rPr lang="en-US" sz="2400" dirty="0" smtClean="0"/>
              <a:t> study concluded that approximately 20 percent of all HAIs are probably preventable based on current medical practice and technology</a:t>
            </a:r>
          </a:p>
          <a:p>
            <a:pPr marL="182880" indent="-182880">
              <a:spcBef>
                <a:spcPts val="0"/>
              </a:spcBef>
            </a:pPr>
            <a:endParaRPr lang="en-US" sz="2400" dirty="0" smtClean="0"/>
          </a:p>
          <a:p>
            <a:pPr>
              <a:buNone/>
            </a:pPr>
            <a:r>
              <a:rPr lang="en-US" sz="1400" dirty="0" err="1" smtClean="0">
                <a:latin typeface="Humanst521 BT"/>
              </a:rPr>
              <a:t>Harbarth</a:t>
            </a:r>
            <a:r>
              <a:rPr lang="en-US" sz="1400" dirty="0" smtClean="0">
                <a:latin typeface="Humanst521 BT"/>
              </a:rPr>
              <a:t> S, Sax H, </a:t>
            </a:r>
            <a:r>
              <a:rPr lang="en-US" sz="1400" dirty="0" err="1" smtClean="0">
                <a:latin typeface="Humanst521 BT"/>
              </a:rPr>
              <a:t>Gastmeier</a:t>
            </a:r>
            <a:r>
              <a:rPr lang="en-US" sz="1400" dirty="0" smtClean="0">
                <a:latin typeface="Humanst521 BT"/>
              </a:rPr>
              <a:t> P. The preventable proportion of nosocomial infections: an overview</a:t>
            </a:r>
          </a:p>
          <a:p>
            <a:pPr>
              <a:buNone/>
            </a:pPr>
            <a:r>
              <a:rPr lang="en-US" sz="1400" dirty="0" smtClean="0">
                <a:latin typeface="Humanst521 BT"/>
              </a:rPr>
              <a:t>of published reports. </a:t>
            </a:r>
            <a:r>
              <a:rPr lang="en-US" sz="1400" i="1" dirty="0" smtClean="0">
                <a:latin typeface="Humanst521 BT"/>
              </a:rPr>
              <a:t>J Hosp Infect 2003;54:258-266. </a:t>
            </a:r>
          </a:p>
          <a:p>
            <a:pPr eaLnBrk="1" hangingPunct="1">
              <a:lnSpc>
                <a:spcPct val="90000"/>
              </a:lnSpc>
            </a:pPr>
            <a:endParaRPr lang="en-US" sz="1400" dirty="0" smtClean="0">
              <a:latin typeface="Humanst521 BT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dirty="0" smtClean="0">
                <a:latin typeface="Humanst521 BT"/>
              </a:rPr>
              <a:t>Centers for Disease Control and Prevention:  Press Release, March 2000.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dirty="0" smtClean="0">
                <a:latin typeface="Humanst521 BT"/>
              </a:rPr>
              <a:t> Available at:  </a:t>
            </a:r>
            <a:r>
              <a:rPr lang="en-US" sz="1400" dirty="0" smtClean="0">
                <a:latin typeface="Humanst521 BT"/>
                <a:hlinkClick r:id="rId3"/>
              </a:rPr>
              <a:t>http://www.cdc.gov/od/oc/media/pressrel/r2k0306b.htm </a:t>
            </a:r>
            <a:r>
              <a:rPr lang="en-US" sz="1400" dirty="0" smtClean="0">
                <a:latin typeface="Humanst521 BT"/>
              </a:rPr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 dirty="0" smtClean="0">
              <a:latin typeface="Humanst521 BT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 dirty="0" smtClean="0">
                <a:latin typeface="Humanst521 BT"/>
              </a:rPr>
              <a:t>Klevens et al.  Estimating Health Care-Associated Infections and Deaths in U.S. Hospitals, 2002.  </a:t>
            </a:r>
            <a:r>
              <a:rPr lang="en-US" sz="1400" i="1" dirty="0" smtClean="0">
                <a:latin typeface="Humanst521 BT"/>
              </a:rPr>
              <a:t>Public Health Reports</a:t>
            </a:r>
            <a:r>
              <a:rPr lang="en-US" sz="1400" dirty="0" smtClean="0">
                <a:latin typeface="Humanst521 BT"/>
              </a:rPr>
              <a:t>.  March-April 2007.  Volume 122.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600" dirty="0" smtClean="0"/>
          </a:p>
          <a:p>
            <a:pPr eaLnBrk="1" hangingPunct="1">
              <a:lnSpc>
                <a:spcPct val="90000"/>
              </a:lnSpc>
            </a:pP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1683"/>
            <a:ext cx="7772400" cy="914400"/>
          </a:xfrm>
        </p:spPr>
        <p:txBody>
          <a:bodyPr/>
          <a:lstStyle/>
          <a:p>
            <a:r>
              <a:rPr lang="en-US" sz="4000" dirty="0" smtClean="0"/>
              <a:t>HAI Impact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The health and safety of your patients!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Direct medical </a:t>
            </a:r>
            <a:r>
              <a:rPr lang="en-US" sz="2400" dirty="0"/>
              <a:t>c</a:t>
            </a:r>
            <a:r>
              <a:rPr lang="en-US" sz="2400" dirty="0" smtClean="0"/>
              <a:t>osts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Indirect costs 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Reimbursement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Public awareness </a:t>
            </a:r>
            <a:r>
              <a:rPr lang="en-US" sz="2400" dirty="0"/>
              <a:t>f</a:t>
            </a:r>
            <a:r>
              <a:rPr lang="en-US" sz="2400" dirty="0" smtClean="0"/>
              <a:t>actor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Liability/litigation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Accreditation and licensing factors</a:t>
            </a:r>
          </a:p>
          <a:p>
            <a:pPr>
              <a:buNone/>
            </a:pPr>
            <a:endParaRPr lang="en-US" dirty="0" smtClean="0"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450001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4000" dirty="0" smtClean="0"/>
              <a:t>Impact of HAI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Central </a:t>
            </a:r>
            <a:r>
              <a:rPr lang="en-US" sz="2400" dirty="0"/>
              <a:t>l</a:t>
            </a:r>
            <a:r>
              <a:rPr lang="en-US" sz="2400" dirty="0" smtClean="0"/>
              <a:t>ine-associated blood-stream infections (</a:t>
            </a:r>
            <a:r>
              <a:rPr lang="en-US" sz="2400" b="1" dirty="0" smtClean="0"/>
              <a:t>CLABSI) </a:t>
            </a:r>
            <a:r>
              <a:rPr lang="en-US" sz="2400" dirty="0" smtClean="0"/>
              <a:t>$36,441 </a:t>
            </a:r>
            <a:endParaRPr lang="en-US" sz="2400" b="1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Surgical </a:t>
            </a:r>
            <a:r>
              <a:rPr lang="en-US" sz="2400" dirty="0"/>
              <a:t>s</a:t>
            </a:r>
            <a:r>
              <a:rPr lang="en-US" sz="2400" dirty="0" smtClean="0"/>
              <a:t>ite </a:t>
            </a:r>
            <a:r>
              <a:rPr lang="en-US" sz="2400" dirty="0"/>
              <a:t>i</a:t>
            </a:r>
            <a:r>
              <a:rPr lang="en-US" sz="2400" dirty="0" smtClean="0"/>
              <a:t>nfection (</a:t>
            </a:r>
            <a:r>
              <a:rPr lang="en-US" sz="2400" b="1" dirty="0" smtClean="0"/>
              <a:t>SSI</a:t>
            </a:r>
            <a:r>
              <a:rPr lang="en-US" sz="2400" dirty="0" smtClean="0"/>
              <a:t>) $25,546 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Ventilator-associated pneumonia (</a:t>
            </a:r>
            <a:r>
              <a:rPr lang="en-US" sz="2400" b="1" dirty="0" smtClean="0"/>
              <a:t>VAP/VAE)</a:t>
            </a:r>
            <a:r>
              <a:rPr lang="en-US" sz="2400" dirty="0" smtClean="0"/>
              <a:t> $9,969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Catheter-associated urinary tract infections (</a:t>
            </a:r>
            <a:r>
              <a:rPr lang="en-US" sz="2400" b="1" dirty="0" smtClean="0"/>
              <a:t>CAUTI</a:t>
            </a:r>
            <a:r>
              <a:rPr lang="en-US" sz="2400" dirty="0" smtClean="0"/>
              <a:t>) $1,006</a:t>
            </a:r>
          </a:p>
          <a:p>
            <a:pPr>
              <a:buFont typeface="Wingdings" pitchFamily="2" charset="2"/>
              <a:buChar char="§"/>
            </a:pPr>
            <a:endParaRPr lang="en-US" sz="2400" dirty="0"/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endParaRPr lang="en-US" sz="2400" dirty="0"/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None/>
            </a:pPr>
            <a:r>
              <a:rPr lang="en-US" sz="1400" dirty="0" smtClean="0">
                <a:latin typeface="Humanst521 BT"/>
                <a:hlinkClick r:id="rId3"/>
              </a:rPr>
              <a:t>http://www.cdc.gov/hai/pdfs/hai/scott_costpaper.pdf</a:t>
            </a:r>
            <a:endParaRPr lang="en-US" sz="1400" dirty="0" smtClean="0">
              <a:latin typeface="Humanst521 BT"/>
            </a:endParaRPr>
          </a:p>
          <a:p>
            <a:pPr>
              <a:buNone/>
            </a:pPr>
            <a:endParaRPr lang="en-US" sz="1400" dirty="0">
              <a:latin typeface="Humanst521 B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"/>
          <p:cNvSpPr>
            <a:spLocks/>
          </p:cNvSpPr>
          <p:nvPr/>
        </p:nvSpPr>
        <p:spPr bwMode="auto">
          <a:xfrm>
            <a:off x="2943225" y="2281238"/>
            <a:ext cx="3971925" cy="2366962"/>
          </a:xfrm>
          <a:custGeom>
            <a:avLst/>
            <a:gdLst>
              <a:gd name="T0" fmla="*/ 0 w 2502"/>
              <a:gd name="T1" fmla="*/ 2147483647 h 1491"/>
              <a:gd name="T2" fmla="*/ 2147483647 w 2502"/>
              <a:gd name="T3" fmla="*/ 2147483647 h 1491"/>
              <a:gd name="T4" fmla="*/ 2147483647 w 2502"/>
              <a:gd name="T5" fmla="*/ 2147483647 h 1491"/>
              <a:gd name="T6" fmla="*/ 2147483647 w 2502"/>
              <a:gd name="T7" fmla="*/ 2147483647 h 1491"/>
              <a:gd name="T8" fmla="*/ 2147483647 w 2502"/>
              <a:gd name="T9" fmla="*/ 2147483647 h 1491"/>
              <a:gd name="T10" fmla="*/ 2147483647 w 2502"/>
              <a:gd name="T11" fmla="*/ 2147483647 h 1491"/>
              <a:gd name="T12" fmla="*/ 2147483647 w 2502"/>
              <a:gd name="T13" fmla="*/ 0 h 149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02"/>
              <a:gd name="T22" fmla="*/ 0 h 1491"/>
              <a:gd name="T23" fmla="*/ 2502 w 2502"/>
              <a:gd name="T24" fmla="*/ 1491 h 149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02" h="1491">
                <a:moveTo>
                  <a:pt x="0" y="1491"/>
                </a:moveTo>
                <a:lnTo>
                  <a:pt x="711" y="1326"/>
                </a:lnTo>
                <a:lnTo>
                  <a:pt x="1071" y="1086"/>
                </a:lnTo>
                <a:lnTo>
                  <a:pt x="1434" y="924"/>
                </a:lnTo>
                <a:lnTo>
                  <a:pt x="1716" y="615"/>
                </a:lnTo>
                <a:lnTo>
                  <a:pt x="2130" y="234"/>
                </a:lnTo>
                <a:lnTo>
                  <a:pt x="2502" y="0"/>
                </a:lnTo>
              </a:path>
            </a:pathLst>
          </a:custGeom>
          <a:noFill/>
          <a:ln w="38100" cap="flat" cmpd="sng">
            <a:solidFill>
              <a:srgbClr val="33CC33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7" name="Freeform 3"/>
          <p:cNvSpPr>
            <a:spLocks/>
          </p:cNvSpPr>
          <p:nvPr/>
        </p:nvSpPr>
        <p:spPr bwMode="auto">
          <a:xfrm>
            <a:off x="2943225" y="2443163"/>
            <a:ext cx="3976688" cy="2228850"/>
          </a:xfrm>
          <a:custGeom>
            <a:avLst/>
            <a:gdLst>
              <a:gd name="T0" fmla="*/ 2147483647 w 2505"/>
              <a:gd name="T1" fmla="*/ 0 h 1404"/>
              <a:gd name="T2" fmla="*/ 2147483647 w 2505"/>
              <a:gd name="T3" fmla="*/ 2147483647 h 1404"/>
              <a:gd name="T4" fmla="*/ 2147483647 w 2505"/>
              <a:gd name="T5" fmla="*/ 2147483647 h 1404"/>
              <a:gd name="T6" fmla="*/ 2147483647 w 2505"/>
              <a:gd name="T7" fmla="*/ 2147483647 h 1404"/>
              <a:gd name="T8" fmla="*/ 2147483647 w 2505"/>
              <a:gd name="T9" fmla="*/ 2147483647 h 1404"/>
              <a:gd name="T10" fmla="*/ 2147483647 w 2505"/>
              <a:gd name="T11" fmla="*/ 2147483647 h 1404"/>
              <a:gd name="T12" fmla="*/ 0 w 2505"/>
              <a:gd name="T13" fmla="*/ 2147483647 h 140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05"/>
              <a:gd name="T22" fmla="*/ 0 h 1404"/>
              <a:gd name="T23" fmla="*/ 2505 w 2505"/>
              <a:gd name="T24" fmla="*/ 1404 h 140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05" h="1404">
                <a:moveTo>
                  <a:pt x="2505" y="0"/>
                </a:moveTo>
                <a:lnTo>
                  <a:pt x="2133" y="216"/>
                </a:lnTo>
                <a:lnTo>
                  <a:pt x="1842" y="447"/>
                </a:lnTo>
                <a:lnTo>
                  <a:pt x="1422" y="846"/>
                </a:lnTo>
                <a:lnTo>
                  <a:pt x="1065" y="1008"/>
                </a:lnTo>
                <a:lnTo>
                  <a:pt x="705" y="1242"/>
                </a:lnTo>
                <a:lnTo>
                  <a:pt x="0" y="1404"/>
                </a:lnTo>
              </a:path>
            </a:pathLst>
          </a:custGeom>
          <a:noFill/>
          <a:ln w="38100" cap="flat" cmpd="sng">
            <a:solidFill>
              <a:srgbClr val="3399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8" name="Freeform 4"/>
          <p:cNvSpPr>
            <a:spLocks/>
          </p:cNvSpPr>
          <p:nvPr/>
        </p:nvSpPr>
        <p:spPr bwMode="auto">
          <a:xfrm>
            <a:off x="2943225" y="2400300"/>
            <a:ext cx="3967163" cy="2257425"/>
          </a:xfrm>
          <a:custGeom>
            <a:avLst/>
            <a:gdLst>
              <a:gd name="T0" fmla="*/ 2147483647 w 2499"/>
              <a:gd name="T1" fmla="*/ 0 h 1422"/>
              <a:gd name="T2" fmla="*/ 2147483647 w 2499"/>
              <a:gd name="T3" fmla="*/ 2147483647 h 1422"/>
              <a:gd name="T4" fmla="*/ 2147483647 w 2499"/>
              <a:gd name="T5" fmla="*/ 2147483647 h 1422"/>
              <a:gd name="T6" fmla="*/ 2147483647 w 2499"/>
              <a:gd name="T7" fmla="*/ 2147483647 h 1422"/>
              <a:gd name="T8" fmla="*/ 2147483647 w 2499"/>
              <a:gd name="T9" fmla="*/ 2147483647 h 1422"/>
              <a:gd name="T10" fmla="*/ 2147483647 w 2499"/>
              <a:gd name="T11" fmla="*/ 2147483647 h 1422"/>
              <a:gd name="T12" fmla="*/ 2147483647 w 2499"/>
              <a:gd name="T13" fmla="*/ 2147483647 h 1422"/>
              <a:gd name="T14" fmla="*/ 0 w 2499"/>
              <a:gd name="T15" fmla="*/ 2147483647 h 14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499"/>
              <a:gd name="T25" fmla="*/ 0 h 1422"/>
              <a:gd name="T26" fmla="*/ 2499 w 2499"/>
              <a:gd name="T27" fmla="*/ 1422 h 142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499" h="1422">
                <a:moveTo>
                  <a:pt x="2499" y="0"/>
                </a:moveTo>
                <a:lnTo>
                  <a:pt x="2148" y="198"/>
                </a:lnTo>
                <a:lnTo>
                  <a:pt x="1875" y="456"/>
                </a:lnTo>
                <a:lnTo>
                  <a:pt x="1440" y="927"/>
                </a:lnTo>
                <a:lnTo>
                  <a:pt x="1077" y="1032"/>
                </a:lnTo>
                <a:lnTo>
                  <a:pt x="711" y="1278"/>
                </a:lnTo>
                <a:lnTo>
                  <a:pt x="411" y="1320"/>
                </a:lnTo>
                <a:lnTo>
                  <a:pt x="0" y="1422"/>
                </a:lnTo>
              </a:path>
            </a:pathLst>
          </a:custGeom>
          <a:noFill/>
          <a:ln w="38100" cap="flat" cmpd="sng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9" name="Freeform 5"/>
          <p:cNvSpPr>
            <a:spLocks/>
          </p:cNvSpPr>
          <p:nvPr/>
        </p:nvSpPr>
        <p:spPr bwMode="auto">
          <a:xfrm>
            <a:off x="2943225" y="2419350"/>
            <a:ext cx="3971925" cy="2243138"/>
          </a:xfrm>
          <a:custGeom>
            <a:avLst/>
            <a:gdLst>
              <a:gd name="T0" fmla="*/ 0 w 2502"/>
              <a:gd name="T1" fmla="*/ 2147483647 h 1413"/>
              <a:gd name="T2" fmla="*/ 2147483647 w 2502"/>
              <a:gd name="T3" fmla="*/ 2147483647 h 1413"/>
              <a:gd name="T4" fmla="*/ 2147483647 w 2502"/>
              <a:gd name="T5" fmla="*/ 2147483647 h 1413"/>
              <a:gd name="T6" fmla="*/ 2147483647 w 2502"/>
              <a:gd name="T7" fmla="*/ 2147483647 h 1413"/>
              <a:gd name="T8" fmla="*/ 2147483647 w 2502"/>
              <a:gd name="T9" fmla="*/ 2147483647 h 1413"/>
              <a:gd name="T10" fmla="*/ 2147483647 w 2502"/>
              <a:gd name="T11" fmla="*/ 2147483647 h 1413"/>
              <a:gd name="T12" fmla="*/ 2147483647 w 2502"/>
              <a:gd name="T13" fmla="*/ 2147483647 h 1413"/>
              <a:gd name="T14" fmla="*/ 2147483647 w 2502"/>
              <a:gd name="T15" fmla="*/ 0 h 141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502"/>
              <a:gd name="T25" fmla="*/ 0 h 1413"/>
              <a:gd name="T26" fmla="*/ 2502 w 2502"/>
              <a:gd name="T27" fmla="*/ 1413 h 141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502" h="1413">
                <a:moveTo>
                  <a:pt x="0" y="1413"/>
                </a:moveTo>
                <a:lnTo>
                  <a:pt x="402" y="1302"/>
                </a:lnTo>
                <a:lnTo>
                  <a:pt x="714" y="1251"/>
                </a:lnTo>
                <a:lnTo>
                  <a:pt x="1083" y="1020"/>
                </a:lnTo>
                <a:lnTo>
                  <a:pt x="1440" y="870"/>
                </a:lnTo>
                <a:lnTo>
                  <a:pt x="1809" y="495"/>
                </a:lnTo>
                <a:lnTo>
                  <a:pt x="2142" y="207"/>
                </a:lnTo>
                <a:lnTo>
                  <a:pt x="2502" y="0"/>
                </a:lnTo>
              </a:path>
            </a:pathLst>
          </a:custGeom>
          <a:noFill/>
          <a:ln w="38100" cap="flat" cmpd="sng">
            <a:solidFill>
              <a:srgbClr val="FF33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0" name="Freeform 6"/>
          <p:cNvSpPr>
            <a:spLocks/>
          </p:cNvSpPr>
          <p:nvPr/>
        </p:nvSpPr>
        <p:spPr bwMode="auto">
          <a:xfrm>
            <a:off x="2971800" y="3276600"/>
            <a:ext cx="3971925" cy="1452563"/>
          </a:xfrm>
          <a:custGeom>
            <a:avLst/>
            <a:gdLst>
              <a:gd name="T0" fmla="*/ 0 w 2502"/>
              <a:gd name="T1" fmla="*/ 2147483647 h 915"/>
              <a:gd name="T2" fmla="*/ 2147483647 w 2502"/>
              <a:gd name="T3" fmla="*/ 2147483647 h 915"/>
              <a:gd name="T4" fmla="*/ 2147483647 w 2502"/>
              <a:gd name="T5" fmla="*/ 2147483647 h 915"/>
              <a:gd name="T6" fmla="*/ 2147483647 w 2502"/>
              <a:gd name="T7" fmla="*/ 2147483647 h 915"/>
              <a:gd name="T8" fmla="*/ 2147483647 w 2502"/>
              <a:gd name="T9" fmla="*/ 2147483647 h 915"/>
              <a:gd name="T10" fmla="*/ 2147483647 w 2502"/>
              <a:gd name="T11" fmla="*/ 2147483647 h 915"/>
              <a:gd name="T12" fmla="*/ 2147483647 w 2502"/>
              <a:gd name="T13" fmla="*/ 0 h 9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02"/>
              <a:gd name="T22" fmla="*/ 0 h 915"/>
              <a:gd name="T23" fmla="*/ 2502 w 2502"/>
              <a:gd name="T24" fmla="*/ 915 h 9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02" h="915">
                <a:moveTo>
                  <a:pt x="0" y="915"/>
                </a:moveTo>
                <a:lnTo>
                  <a:pt x="690" y="804"/>
                </a:lnTo>
                <a:lnTo>
                  <a:pt x="1086" y="633"/>
                </a:lnTo>
                <a:lnTo>
                  <a:pt x="1452" y="528"/>
                </a:lnTo>
                <a:lnTo>
                  <a:pt x="1851" y="333"/>
                </a:lnTo>
                <a:lnTo>
                  <a:pt x="2142" y="144"/>
                </a:lnTo>
                <a:lnTo>
                  <a:pt x="2502" y="0"/>
                </a:lnTo>
              </a:path>
            </a:pathLst>
          </a:custGeom>
          <a:noFill/>
          <a:ln w="38100" cap="flat" cmpd="sng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3060700" y="2630488"/>
            <a:ext cx="2286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28600" y="6069012"/>
            <a:ext cx="8458200" cy="45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85000"/>
              </a:lnSpc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</a:rPr>
              <a:t>Heron et al. </a:t>
            </a:r>
            <a:r>
              <a:rPr lang="en-US" sz="1400" dirty="0" err="1">
                <a:solidFill>
                  <a:schemeClr val="tx1"/>
                </a:solidFill>
              </a:rPr>
              <a:t>Natl</a:t>
            </a:r>
            <a:r>
              <a:rPr lang="en-US" sz="1400" dirty="0">
                <a:solidFill>
                  <a:schemeClr val="tx1"/>
                </a:solidFill>
              </a:rPr>
              <a:t> Vital Stat Rep 2009;57(14). </a:t>
            </a:r>
          </a:p>
          <a:p>
            <a:pPr algn="l">
              <a:lnSpc>
                <a:spcPct val="85000"/>
              </a:lnSpc>
              <a:spcBef>
                <a:spcPct val="0"/>
              </a:spcBef>
            </a:pPr>
            <a:r>
              <a:rPr lang="en-US" sz="1400" dirty="0">
                <a:solidFill>
                  <a:schemeClr val="tx1"/>
                </a:solidFill>
              </a:rPr>
              <a:t>Available at </a:t>
            </a:r>
            <a:r>
              <a:rPr lang="en-US" sz="1400" dirty="0">
                <a:solidFill>
                  <a:schemeClr val="tx1"/>
                </a:solidFill>
                <a:hlinkClick r:id="rId3"/>
              </a:rPr>
              <a:t>http://www.cdc.gov/nchs/data/nvsr/nvsr57/nvsr57_14.pdf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  <a:noFill/>
        </p:spPr>
        <p:txBody>
          <a:bodyPr/>
          <a:lstStyle/>
          <a:p>
            <a:pPr>
              <a:tabLst>
                <a:tab pos="1255713" algn="l"/>
              </a:tabLst>
            </a:pPr>
            <a:r>
              <a:rPr lang="en-US" sz="4000" dirty="0" smtClean="0">
                <a:solidFill>
                  <a:srgbClr val="FFFF00"/>
                </a:solidFill>
              </a:rPr>
              <a:t>Age-Adjusted Death Rate* for </a:t>
            </a:r>
            <a:br>
              <a:rPr lang="en-US" sz="4000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Enterocolitis Due to C. </a:t>
            </a:r>
            <a:r>
              <a:rPr lang="en-US" sz="4000" i="1" dirty="0" smtClean="0">
                <a:solidFill>
                  <a:srgbClr val="FFFF00"/>
                </a:solidFill>
              </a:rPr>
              <a:t>difficile</a:t>
            </a:r>
            <a:endParaRPr lang="en-US" sz="4000" dirty="0" smtClean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228600" y="5562600"/>
            <a:ext cx="3390106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400" b="1" dirty="0">
                <a:solidFill>
                  <a:schemeClr val="tx1"/>
                </a:solidFill>
              </a:rPr>
              <a:t>*Per 100,000 US standard population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552700" y="1744663"/>
            <a:ext cx="4659313" cy="3392487"/>
            <a:chOff x="1608" y="1099"/>
            <a:chExt cx="2935" cy="2137"/>
          </a:xfrm>
        </p:grpSpPr>
        <p:sp>
          <p:nvSpPr>
            <p:cNvPr id="6181" name="Freeform 12"/>
            <p:cNvSpPr>
              <a:spLocks/>
            </p:cNvSpPr>
            <p:nvPr/>
          </p:nvSpPr>
          <p:spPr bwMode="auto">
            <a:xfrm>
              <a:off x="1680" y="1099"/>
              <a:ext cx="2863" cy="2072"/>
            </a:xfrm>
            <a:custGeom>
              <a:avLst/>
              <a:gdLst>
                <a:gd name="T0" fmla="*/ 0 w 2863"/>
                <a:gd name="T1" fmla="*/ 0 h 2072"/>
                <a:gd name="T2" fmla="*/ 0 w 2863"/>
                <a:gd name="T3" fmla="*/ 2072 h 2072"/>
                <a:gd name="T4" fmla="*/ 2863 w 2863"/>
                <a:gd name="T5" fmla="*/ 2072 h 2072"/>
                <a:gd name="T6" fmla="*/ 0 60000 65536"/>
                <a:gd name="T7" fmla="*/ 0 60000 65536"/>
                <a:gd name="T8" fmla="*/ 0 60000 65536"/>
                <a:gd name="T9" fmla="*/ 0 w 2863"/>
                <a:gd name="T10" fmla="*/ 0 h 2072"/>
                <a:gd name="T11" fmla="*/ 2863 w 2863"/>
                <a:gd name="T12" fmla="*/ 2072 h 20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3" h="2072">
                  <a:moveTo>
                    <a:pt x="0" y="0"/>
                  </a:moveTo>
                  <a:lnTo>
                    <a:pt x="0" y="2072"/>
                  </a:lnTo>
                  <a:lnTo>
                    <a:pt x="2863" y="207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2" name="Line 13"/>
            <p:cNvSpPr>
              <a:spLocks noChangeShapeType="1"/>
            </p:cNvSpPr>
            <p:nvPr/>
          </p:nvSpPr>
          <p:spPr bwMode="auto">
            <a:xfrm flipH="1">
              <a:off x="1608" y="1105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3" name="Line 14"/>
            <p:cNvSpPr>
              <a:spLocks noChangeShapeType="1"/>
            </p:cNvSpPr>
            <p:nvPr/>
          </p:nvSpPr>
          <p:spPr bwMode="auto">
            <a:xfrm flipH="1">
              <a:off x="1608" y="1518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4" name="Line 15"/>
            <p:cNvSpPr>
              <a:spLocks noChangeShapeType="1"/>
            </p:cNvSpPr>
            <p:nvPr/>
          </p:nvSpPr>
          <p:spPr bwMode="auto">
            <a:xfrm flipH="1">
              <a:off x="1608" y="1931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5" name="Line 16"/>
            <p:cNvSpPr>
              <a:spLocks noChangeShapeType="1"/>
            </p:cNvSpPr>
            <p:nvPr/>
          </p:nvSpPr>
          <p:spPr bwMode="auto">
            <a:xfrm flipH="1">
              <a:off x="1608" y="2344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6" name="Line 17"/>
            <p:cNvSpPr>
              <a:spLocks noChangeShapeType="1"/>
            </p:cNvSpPr>
            <p:nvPr/>
          </p:nvSpPr>
          <p:spPr bwMode="auto">
            <a:xfrm flipH="1">
              <a:off x="1608" y="2757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7" name="Line 18"/>
            <p:cNvSpPr>
              <a:spLocks noChangeShapeType="1"/>
            </p:cNvSpPr>
            <p:nvPr/>
          </p:nvSpPr>
          <p:spPr bwMode="auto">
            <a:xfrm flipH="1">
              <a:off x="1608" y="3171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8" name="Line 19"/>
            <p:cNvSpPr>
              <a:spLocks noChangeShapeType="1"/>
            </p:cNvSpPr>
            <p:nvPr/>
          </p:nvSpPr>
          <p:spPr bwMode="auto">
            <a:xfrm rot="16200000" flipH="1">
              <a:off x="1820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9" name="Line 20"/>
            <p:cNvSpPr>
              <a:spLocks noChangeShapeType="1"/>
            </p:cNvSpPr>
            <p:nvPr/>
          </p:nvSpPr>
          <p:spPr bwMode="auto">
            <a:xfrm rot="16200000" flipH="1">
              <a:off x="1998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0" name="Line 21"/>
            <p:cNvSpPr>
              <a:spLocks noChangeShapeType="1"/>
            </p:cNvSpPr>
            <p:nvPr/>
          </p:nvSpPr>
          <p:spPr bwMode="auto">
            <a:xfrm rot="16200000" flipH="1">
              <a:off x="2177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1" name="Line 22"/>
            <p:cNvSpPr>
              <a:spLocks noChangeShapeType="1"/>
            </p:cNvSpPr>
            <p:nvPr/>
          </p:nvSpPr>
          <p:spPr bwMode="auto">
            <a:xfrm rot="16200000" flipH="1">
              <a:off x="2356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2" name="Line 23"/>
            <p:cNvSpPr>
              <a:spLocks noChangeShapeType="1"/>
            </p:cNvSpPr>
            <p:nvPr/>
          </p:nvSpPr>
          <p:spPr bwMode="auto">
            <a:xfrm rot="16200000" flipH="1">
              <a:off x="2713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3" name="Line 24"/>
            <p:cNvSpPr>
              <a:spLocks noChangeShapeType="1"/>
            </p:cNvSpPr>
            <p:nvPr/>
          </p:nvSpPr>
          <p:spPr bwMode="auto">
            <a:xfrm rot="16200000" flipH="1">
              <a:off x="3071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4" name="Line 25"/>
            <p:cNvSpPr>
              <a:spLocks noChangeShapeType="1"/>
            </p:cNvSpPr>
            <p:nvPr/>
          </p:nvSpPr>
          <p:spPr bwMode="auto">
            <a:xfrm rot="16200000" flipH="1">
              <a:off x="3428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5" name="Line 26"/>
            <p:cNvSpPr>
              <a:spLocks noChangeShapeType="1"/>
            </p:cNvSpPr>
            <p:nvPr/>
          </p:nvSpPr>
          <p:spPr bwMode="auto">
            <a:xfrm rot="16200000" flipH="1">
              <a:off x="3964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6" name="Line 27"/>
            <p:cNvSpPr>
              <a:spLocks noChangeShapeType="1"/>
            </p:cNvSpPr>
            <p:nvPr/>
          </p:nvSpPr>
          <p:spPr bwMode="auto">
            <a:xfrm rot="16200000" flipH="1">
              <a:off x="4501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7" name="Line 28"/>
            <p:cNvSpPr>
              <a:spLocks noChangeShapeType="1"/>
            </p:cNvSpPr>
            <p:nvPr/>
          </p:nvSpPr>
          <p:spPr bwMode="auto">
            <a:xfrm rot="16200000" flipH="1">
              <a:off x="2534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8" name="Line 29"/>
            <p:cNvSpPr>
              <a:spLocks noChangeShapeType="1"/>
            </p:cNvSpPr>
            <p:nvPr/>
          </p:nvSpPr>
          <p:spPr bwMode="auto">
            <a:xfrm rot="16200000" flipH="1">
              <a:off x="2892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9" name="Line 30"/>
            <p:cNvSpPr>
              <a:spLocks noChangeShapeType="1"/>
            </p:cNvSpPr>
            <p:nvPr/>
          </p:nvSpPr>
          <p:spPr bwMode="auto">
            <a:xfrm rot="16200000" flipH="1">
              <a:off x="3249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0" name="Line 31"/>
            <p:cNvSpPr>
              <a:spLocks noChangeShapeType="1"/>
            </p:cNvSpPr>
            <p:nvPr/>
          </p:nvSpPr>
          <p:spPr bwMode="auto">
            <a:xfrm rot="16200000" flipH="1">
              <a:off x="3607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1" name="Line 32"/>
            <p:cNvSpPr>
              <a:spLocks noChangeShapeType="1"/>
            </p:cNvSpPr>
            <p:nvPr/>
          </p:nvSpPr>
          <p:spPr bwMode="auto">
            <a:xfrm rot="16200000" flipH="1">
              <a:off x="4143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2" name="Line 33"/>
            <p:cNvSpPr>
              <a:spLocks noChangeShapeType="1"/>
            </p:cNvSpPr>
            <p:nvPr/>
          </p:nvSpPr>
          <p:spPr bwMode="auto">
            <a:xfrm rot="16200000" flipH="1">
              <a:off x="3786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3" name="Line 34"/>
            <p:cNvSpPr>
              <a:spLocks noChangeShapeType="1"/>
            </p:cNvSpPr>
            <p:nvPr/>
          </p:nvSpPr>
          <p:spPr bwMode="auto">
            <a:xfrm rot="16200000" flipH="1">
              <a:off x="4322" y="3203"/>
              <a:ext cx="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6" name="Line 35"/>
          <p:cNvSpPr>
            <a:spLocks noChangeShapeType="1"/>
          </p:cNvSpPr>
          <p:nvPr/>
        </p:nvSpPr>
        <p:spPr bwMode="auto">
          <a:xfrm>
            <a:off x="3060700" y="2006600"/>
            <a:ext cx="228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7" name="Line 36"/>
          <p:cNvSpPr>
            <a:spLocks noChangeShapeType="1"/>
          </p:cNvSpPr>
          <p:nvPr/>
        </p:nvSpPr>
        <p:spPr bwMode="auto">
          <a:xfrm>
            <a:off x="3060700" y="2214563"/>
            <a:ext cx="228600" cy="0"/>
          </a:xfrm>
          <a:prstGeom prst="line">
            <a:avLst/>
          </a:prstGeom>
          <a:noFill/>
          <a:ln w="38100">
            <a:solidFill>
              <a:srgbClr val="33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8" name="Line 37"/>
          <p:cNvSpPr>
            <a:spLocks noChangeShapeType="1"/>
          </p:cNvSpPr>
          <p:nvPr/>
        </p:nvSpPr>
        <p:spPr bwMode="auto">
          <a:xfrm>
            <a:off x="3060700" y="2422525"/>
            <a:ext cx="228600" cy="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9" name="Line 38"/>
          <p:cNvSpPr>
            <a:spLocks noChangeShapeType="1"/>
          </p:cNvSpPr>
          <p:nvPr/>
        </p:nvSpPr>
        <p:spPr bwMode="auto">
          <a:xfrm>
            <a:off x="3060700" y="2838450"/>
            <a:ext cx="2286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0" name="Rectangle 39"/>
          <p:cNvSpPr>
            <a:spLocks noChangeArrowheads="1"/>
          </p:cNvSpPr>
          <p:nvPr/>
        </p:nvSpPr>
        <p:spPr bwMode="auto">
          <a:xfrm>
            <a:off x="2405063" y="4905375"/>
            <a:ext cx="1127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0"/>
              </a:spcBef>
            </a:pPr>
            <a:r>
              <a:rPr lang="en-US" sz="1600" b="1">
                <a:solidFill>
                  <a:srgbClr val="FFFFFF"/>
                </a:solidFill>
              </a:rPr>
              <a:t>0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61" name="Rectangle 40"/>
          <p:cNvSpPr>
            <a:spLocks noChangeArrowheads="1"/>
          </p:cNvSpPr>
          <p:nvPr/>
        </p:nvSpPr>
        <p:spPr bwMode="auto">
          <a:xfrm>
            <a:off x="2235200" y="4249738"/>
            <a:ext cx="282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0.5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62" name="Rectangle 41"/>
          <p:cNvSpPr>
            <a:spLocks noChangeArrowheads="1"/>
          </p:cNvSpPr>
          <p:nvPr/>
        </p:nvSpPr>
        <p:spPr bwMode="auto">
          <a:xfrm>
            <a:off x="2235200" y="3594100"/>
            <a:ext cx="282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1.0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63" name="Rectangle 42"/>
          <p:cNvSpPr>
            <a:spLocks noChangeArrowheads="1"/>
          </p:cNvSpPr>
          <p:nvPr/>
        </p:nvSpPr>
        <p:spPr bwMode="auto">
          <a:xfrm>
            <a:off x="2235200" y="2938463"/>
            <a:ext cx="282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1.5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64" name="Rectangle 43"/>
          <p:cNvSpPr>
            <a:spLocks noChangeArrowheads="1"/>
          </p:cNvSpPr>
          <p:nvPr/>
        </p:nvSpPr>
        <p:spPr bwMode="auto">
          <a:xfrm>
            <a:off x="2235200" y="2282825"/>
            <a:ext cx="282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2.0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65" name="Rectangle 44"/>
          <p:cNvSpPr>
            <a:spLocks noChangeArrowheads="1"/>
          </p:cNvSpPr>
          <p:nvPr/>
        </p:nvSpPr>
        <p:spPr bwMode="auto">
          <a:xfrm>
            <a:off x="2235200" y="1628775"/>
            <a:ext cx="282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2.5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66" name="Rectangle 45"/>
          <p:cNvSpPr>
            <a:spLocks noChangeArrowheads="1"/>
          </p:cNvSpPr>
          <p:nvPr/>
        </p:nvSpPr>
        <p:spPr bwMode="auto">
          <a:xfrm>
            <a:off x="2716213" y="5122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1999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67" name="Rectangle 46"/>
          <p:cNvSpPr>
            <a:spLocks noChangeArrowheads="1"/>
          </p:cNvSpPr>
          <p:nvPr/>
        </p:nvSpPr>
        <p:spPr bwMode="auto">
          <a:xfrm>
            <a:off x="4983163" y="5122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2003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68" name="Rectangle 47"/>
          <p:cNvSpPr>
            <a:spLocks noChangeArrowheads="1"/>
          </p:cNvSpPr>
          <p:nvPr/>
        </p:nvSpPr>
        <p:spPr bwMode="auto">
          <a:xfrm rot="-5400000">
            <a:off x="1718469" y="3158331"/>
            <a:ext cx="4953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800" b="1">
                <a:solidFill>
                  <a:schemeClr val="tx1"/>
                </a:solidFill>
              </a:rPr>
              <a:t>Rate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169" name="Rectangle 48"/>
          <p:cNvSpPr>
            <a:spLocks noChangeArrowheads="1"/>
          </p:cNvSpPr>
          <p:nvPr/>
        </p:nvSpPr>
        <p:spPr bwMode="auto">
          <a:xfrm>
            <a:off x="3282950" y="5122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2000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70" name="Rectangle 49"/>
          <p:cNvSpPr>
            <a:spLocks noChangeArrowheads="1"/>
          </p:cNvSpPr>
          <p:nvPr/>
        </p:nvSpPr>
        <p:spPr bwMode="auto">
          <a:xfrm>
            <a:off x="5549900" y="5122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2004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71" name="Rectangle 50"/>
          <p:cNvSpPr>
            <a:spLocks noChangeArrowheads="1"/>
          </p:cNvSpPr>
          <p:nvPr/>
        </p:nvSpPr>
        <p:spPr bwMode="auto">
          <a:xfrm>
            <a:off x="3849688" y="5122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2001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72" name="Rectangle 51"/>
          <p:cNvSpPr>
            <a:spLocks noChangeArrowheads="1"/>
          </p:cNvSpPr>
          <p:nvPr/>
        </p:nvSpPr>
        <p:spPr bwMode="auto">
          <a:xfrm>
            <a:off x="6116638" y="5122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2005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73" name="Rectangle 52"/>
          <p:cNvSpPr>
            <a:spLocks noChangeArrowheads="1"/>
          </p:cNvSpPr>
          <p:nvPr/>
        </p:nvSpPr>
        <p:spPr bwMode="auto">
          <a:xfrm>
            <a:off x="4416425" y="5122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2002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74" name="Rectangle 53"/>
          <p:cNvSpPr>
            <a:spLocks noChangeArrowheads="1"/>
          </p:cNvSpPr>
          <p:nvPr/>
        </p:nvSpPr>
        <p:spPr bwMode="auto">
          <a:xfrm>
            <a:off x="6683375" y="5122863"/>
            <a:ext cx="450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2006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75" name="Rectangle 54"/>
          <p:cNvSpPr>
            <a:spLocks noChangeArrowheads="1"/>
          </p:cNvSpPr>
          <p:nvPr/>
        </p:nvSpPr>
        <p:spPr bwMode="auto">
          <a:xfrm>
            <a:off x="4687888" y="5370513"/>
            <a:ext cx="4953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800" b="1">
                <a:solidFill>
                  <a:schemeClr val="tx1"/>
                </a:solidFill>
              </a:rPr>
              <a:t>Year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176" name="Rectangle 55"/>
          <p:cNvSpPr>
            <a:spLocks noChangeArrowheads="1"/>
          </p:cNvSpPr>
          <p:nvPr/>
        </p:nvSpPr>
        <p:spPr bwMode="auto">
          <a:xfrm>
            <a:off x="3348038" y="1884363"/>
            <a:ext cx="4524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Male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77" name="Rectangle 56"/>
          <p:cNvSpPr>
            <a:spLocks noChangeArrowheads="1"/>
          </p:cNvSpPr>
          <p:nvPr/>
        </p:nvSpPr>
        <p:spPr bwMode="auto">
          <a:xfrm>
            <a:off x="3348038" y="2093913"/>
            <a:ext cx="7000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Female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78" name="Rectangle 57"/>
          <p:cNvSpPr>
            <a:spLocks noChangeArrowheads="1"/>
          </p:cNvSpPr>
          <p:nvPr/>
        </p:nvSpPr>
        <p:spPr bwMode="auto">
          <a:xfrm>
            <a:off x="3348038" y="2301875"/>
            <a:ext cx="5540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White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79" name="Rectangle 58"/>
          <p:cNvSpPr>
            <a:spLocks noChangeArrowheads="1"/>
          </p:cNvSpPr>
          <p:nvPr/>
        </p:nvSpPr>
        <p:spPr bwMode="auto">
          <a:xfrm>
            <a:off x="3348038" y="2509838"/>
            <a:ext cx="5413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Black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6180" name="Rectangle 59"/>
          <p:cNvSpPr>
            <a:spLocks noChangeArrowheads="1"/>
          </p:cNvSpPr>
          <p:nvPr/>
        </p:nvSpPr>
        <p:spPr bwMode="auto">
          <a:xfrm>
            <a:off x="3348038" y="2717800"/>
            <a:ext cx="20097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sz="1600" b="1">
                <a:solidFill>
                  <a:schemeClr val="tx1"/>
                </a:solidFill>
              </a:rPr>
              <a:t>Entire</a:t>
            </a:r>
            <a:r>
              <a:rPr lang="en-US" sz="1600" b="1">
                <a:solidFill>
                  <a:srgbClr val="FFFFFF"/>
                </a:solidFill>
              </a:rPr>
              <a:t> US population</a:t>
            </a:r>
            <a:endParaRPr lang="en-US" sz="16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808080"/>
      </a:dk1>
      <a:lt1>
        <a:srgbClr val="FFFFFF"/>
      </a:lt1>
      <a:dk2>
        <a:srgbClr val="000066"/>
      </a:dk2>
      <a:lt2>
        <a:srgbClr val="FFFF00"/>
      </a:lt2>
      <a:accent1>
        <a:srgbClr val="00CC99"/>
      </a:accent1>
      <a:accent2>
        <a:srgbClr val="3333CC"/>
      </a:accent2>
      <a:accent3>
        <a:srgbClr val="AAAAB8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umanst521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umanst521 BT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14792</TotalTime>
  <Words>1261</Words>
  <Application>Microsoft Office PowerPoint</Application>
  <PresentationFormat>On-screen Show (4:3)</PresentationFormat>
  <Paragraphs>214</Paragraphs>
  <Slides>19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Healthcare-Associated Infections: The Bottom Line</vt:lpstr>
      <vt:lpstr>DISCLAIMER</vt:lpstr>
      <vt:lpstr>SBAR Approach</vt:lpstr>
      <vt:lpstr>SBAR Approach</vt:lpstr>
      <vt:lpstr>Acronyms</vt:lpstr>
      <vt:lpstr>The HAI Problem</vt:lpstr>
      <vt:lpstr>HAI Impact </vt:lpstr>
      <vt:lpstr>Impact of HAI</vt:lpstr>
      <vt:lpstr>Age-Adjusted Death Rate* for  Enterocolitis Due to C. difficile</vt:lpstr>
      <vt:lpstr>Outcomes of C. difficile Infections </vt:lpstr>
      <vt:lpstr>Hospital Charges for C. difficile</vt:lpstr>
      <vt:lpstr> National Data: Summary of HAI Cost </vt:lpstr>
      <vt:lpstr>What HAI Prevention Saves</vt:lpstr>
      <vt:lpstr>The Bottom Line:  HAI Prevention Needs to Start at the Frontlines</vt:lpstr>
      <vt:lpstr>The Bottom Line:  HAI Prevention Needs to Start at the Frontlines</vt:lpstr>
      <vt:lpstr>Recommendations: What Should Be Done to Correct the Problem?</vt:lpstr>
      <vt:lpstr>Recommendations</vt:lpstr>
      <vt:lpstr>Recommendations</vt:lpstr>
      <vt:lpstr>Questions?</vt:lpstr>
    </vt:vector>
  </TitlesOfParts>
  <Company>CDC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Emerging Infections  and Medical Procedures</dc:title>
  <dc:creator>Unknown User</dc:creator>
  <cp:lastModifiedBy>Gannon Wegner</cp:lastModifiedBy>
  <cp:revision>906</cp:revision>
  <cp:lastPrinted>2003-03-19T15:02:12Z</cp:lastPrinted>
  <dcterms:created xsi:type="dcterms:W3CDTF">2002-10-20T23:31:40Z</dcterms:created>
  <dcterms:modified xsi:type="dcterms:W3CDTF">2012-12-24T18:08:12Z</dcterms:modified>
</cp:coreProperties>
</file>