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 id="2147483678" r:id="rId2"/>
    <p:sldMasterId id="2147483679" r:id="rId3"/>
  </p:sldMasterIdLst>
  <p:notesMasterIdLst>
    <p:notesMasterId r:id="rId41"/>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Lst>
  <p:sldSz cx="9144000" cy="6858000" type="screen4x3"/>
  <p:notesSz cx="6858000" cy="9144000"/>
  <p:embeddedFontLst>
    <p:embeddedFont>
      <p:font typeface="Calibri" panose="020F0502020204030204" pitchFamily="34" charset="0"/>
      <p:regular r:id="rId42"/>
      <p:bold r:id="rId43"/>
      <p:italic r:id="rId44"/>
      <p:boldItalic r:id="rId45"/>
    </p:embeddedFont>
    <p:embeddedFont>
      <p:font typeface="Cambria" panose="02040503050406030204" pitchFamily="18" charset="0"/>
      <p:regular r:id="rId46"/>
      <p:bold r:id="rId47"/>
      <p:italic r:id="rId48"/>
      <p:boldItalic r:id="rId49"/>
    </p:embeddedFont>
    <p:embeddedFont>
      <p:font typeface="Comfortaa" panose="020B0604020202020204" charset="0"/>
      <p:regular r:id="rId50"/>
      <p:bold r:id="rId51"/>
    </p:embeddedFont>
    <p:embeddedFont>
      <p:font typeface="Open Sans" panose="020B0604020202020204" charset="0"/>
      <p:regular r:id="rId52"/>
      <p:bold r:id="rId53"/>
      <p:italic r:id="rId54"/>
      <p:boldItalic r:id="rId55"/>
    </p:embeddedFont>
    <p:embeddedFont>
      <p:font typeface="PT Sans Narrow" panose="020B0604020202020204" charset="0"/>
      <p:regular r:id="rId56"/>
      <p:bold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1380" y="6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8" Type="http://schemas.openxmlformats.org/officeDocument/2006/relationships/slide" Target="slides/slide5.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5.fntdata"/><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1" name="Google Shape;16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a:t>
            </a:fld>
            <a:endParaRPr sz="12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82da784c60_5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7" name="Google Shape;267;g82da784c60_5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g82da784c60_5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10</a:t>
            </a:fld>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826df9b78a_12_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9" name="Google Shape;279;g826df9b78a_12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g826df9b78a_12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96" name="Google Shape;296;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12</a:t>
            </a:fld>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2" name="Google Shape;312;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13</a:t>
            </a:fld>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8" name="Google Shape;328;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82c6401e6f_0_2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0" name="Google Shape;340;g82c6401e6f_0_2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g82c6401e6f_0_2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15</a:t>
            </a:fld>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831e068c00_1_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4" name="Google Shape;354;g831e068c00_1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g831e068c00_1_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16</a:t>
            </a:fld>
            <a:endParaRPr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82c6401e6f_19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82c6401e6f_19_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82da784c60_3_1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82da784c60_3_1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82da784c60_3_1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82da784c60_3_1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82da784c60_3_8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g82da784c60_3_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82da784c60_3_1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82da784c60_3_1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82b0a0154e_0_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39" name="Google Shape;439;g82b0a0154e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g82b0a0154e_0_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21</a:t>
            </a:fld>
            <a:endParaRPr sz="12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82da784c60_3_2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82da784c60_3_2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831e068c00_1_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61" name="Google Shape;461;g831e068c00_1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g831e068c00_1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23</a:t>
            </a:fld>
            <a:endParaRPr sz="12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73" name="Google Shape;473;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4" name="Google Shape;474;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24</a:t>
            </a:fld>
            <a:endParaRPr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82c6401e6f_0_3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82c6401e6f_0_3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82c6401e6f_0_3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82c6401e6f_0_38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82c6401e6f_0_4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82c6401e6f_0_40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82c6401e6f_0_4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82c6401e6f_0_4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60" name="Google Shape;560;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1" name="Google Shape;561;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29</a:t>
            </a:fld>
            <a:endParaRP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5" name="Google Shape;17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a:t>
            </a:fld>
            <a:endParaRPr sz="120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831e068c00_1_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4" name="Google Shape;574;g831e068c00_1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5" name="Google Shape;575;g831e068c00_1_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30</a:t>
            </a:fld>
            <a:endParaRPr sz="1200">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831e0691e3_0_8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83" name="Google Shape;583;g831e0691e3_0_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4" name="Google Shape;584;g831e0691e3_0_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31</a:t>
            </a:fld>
            <a:endParaRPr sz="1200">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831e0691e3_0_10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09" name="Google Shape;609;g831e0691e3_0_1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0" name="Google Shape;610;g831e0691e3_0_1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32</a:t>
            </a:fld>
            <a:endParaRPr sz="120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82b0a0154e_0_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82b0a0154e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1" name="Google Shape;621;g82b0a0154e_0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1" name="Google Shape;631;p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37" name="Google Shape;637;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8" name="Google Shape;638;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35</a:t>
            </a:fld>
            <a:endParaRPr sz="1200">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6" name="Google Shape;646;p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3" name="Google Shape;653;p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82b0a0154e_8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82b0a0154e_8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g82b0a0154e_8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2" name="Google Shape;20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a:t>
            </a:fld>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7" name="Google Shape;217;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6</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9" name="Google Shape;229;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7</a:t>
            </a:fld>
            <a:endParaRP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3" name="Google Shape;243;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826df9b78a_12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9" name="Google Shape;259;g826df9b78a_1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g826df9b78a_1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9</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cxnSp>
        <p:nvCxnSpPr>
          <p:cNvPr id="14" name="Google Shape;14;p2"/>
          <p:cNvCxnSpPr/>
          <p:nvPr/>
        </p:nvCxnSpPr>
        <p:spPr>
          <a:xfrm>
            <a:off x="7007735" y="4235850"/>
            <a:ext cx="562200" cy="0"/>
          </a:xfrm>
          <a:prstGeom prst="straightConnector1">
            <a:avLst/>
          </a:prstGeom>
          <a:noFill/>
          <a:ln w="76200" cap="flat" cmpd="sng">
            <a:solidFill>
              <a:schemeClr val="lt2"/>
            </a:solidFill>
            <a:prstDash val="solid"/>
            <a:round/>
            <a:headEnd type="none" w="sm" len="sm"/>
            <a:tailEnd type="none" w="sm" len="sm"/>
          </a:ln>
        </p:spPr>
      </p:cxnSp>
      <p:cxnSp>
        <p:nvCxnSpPr>
          <p:cNvPr id="15" name="Google Shape;15;p2"/>
          <p:cNvCxnSpPr/>
          <p:nvPr/>
        </p:nvCxnSpPr>
        <p:spPr>
          <a:xfrm>
            <a:off x="1575035" y="4211002"/>
            <a:ext cx="562200" cy="0"/>
          </a:xfrm>
          <a:prstGeom prst="straightConnector1">
            <a:avLst/>
          </a:prstGeom>
          <a:noFill/>
          <a:ln w="76200" cap="flat" cmpd="sng">
            <a:solidFill>
              <a:schemeClr val="lt2"/>
            </a:solidFill>
            <a:prstDash val="solid"/>
            <a:round/>
            <a:headEnd type="none" w="sm" len="sm"/>
            <a:tailEnd type="none" w="sm" len="sm"/>
          </a:ln>
        </p:spPr>
      </p:cxnSp>
      <p:grpSp>
        <p:nvGrpSpPr>
          <p:cNvPr id="16" name="Google Shape;16;p2"/>
          <p:cNvGrpSpPr/>
          <p:nvPr/>
        </p:nvGrpSpPr>
        <p:grpSpPr>
          <a:xfrm>
            <a:off x="1004144" y="1362666"/>
            <a:ext cx="7136668" cy="203195"/>
            <a:chOff x="1346429" y="1011300"/>
            <a:chExt cx="6452100" cy="152400"/>
          </a:xfrm>
        </p:grpSpPr>
        <p:cxnSp>
          <p:nvCxnSpPr>
            <p:cNvPr id="17" name="Google Shape;17;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8" name="Google Shape;18;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9" name="Google Shape;19;p2"/>
          <p:cNvGrpSpPr/>
          <p:nvPr/>
        </p:nvGrpSpPr>
        <p:grpSpPr>
          <a:xfrm>
            <a:off x="1004151" y="5292001"/>
            <a:ext cx="7136668" cy="203195"/>
            <a:chOff x="1346435" y="3969088"/>
            <a:chExt cx="6452100" cy="152400"/>
          </a:xfrm>
        </p:grpSpPr>
        <p:cxnSp>
          <p:nvCxnSpPr>
            <p:cNvPr id="20" name="Google Shape;20;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21" name="Google Shape;21;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22" name="Google Shape;22;p2"/>
          <p:cNvSpPr txBox="1">
            <a:spLocks noGrp="1"/>
          </p:cNvSpPr>
          <p:nvPr>
            <p:ph type="ctrTitle"/>
          </p:nvPr>
        </p:nvSpPr>
        <p:spPr>
          <a:xfrm>
            <a:off x="1004150" y="2335685"/>
            <a:ext cx="7136700" cy="1363200"/>
          </a:xfrm>
          <a:prstGeom prst="rect">
            <a:avLst/>
          </a:prstGeom>
        </p:spPr>
        <p:txBody>
          <a:bodyPr spcFirstLastPara="1" wrap="square" lIns="91425" tIns="91425" rIns="91425" bIns="91425" anchor="b" anchorCtr="0">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23" name="Google Shape;23;p2"/>
          <p:cNvSpPr txBox="1">
            <a:spLocks noGrp="1"/>
          </p:cNvSpPr>
          <p:nvPr>
            <p:ph type="subTitle" idx="1"/>
          </p:nvPr>
        </p:nvSpPr>
        <p:spPr>
          <a:xfrm>
            <a:off x="2137225" y="3800052"/>
            <a:ext cx="4870500" cy="1056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24" name="Google Shape;24;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9"/>
        <p:cNvGrpSpPr/>
        <p:nvPr/>
      </p:nvGrpSpPr>
      <p:grpSpPr>
        <a:xfrm>
          <a:off x="0" y="0"/>
          <a:ext cx="0" cy="0"/>
          <a:chOff x="0" y="0"/>
          <a:chExt cx="0" cy="0"/>
        </a:xfrm>
      </p:grpSpPr>
      <p:sp>
        <p:nvSpPr>
          <p:cNvPr id="60" name="Google Shape;60;p11"/>
          <p:cNvSpPr/>
          <p:nvPr/>
        </p:nvSpPr>
        <p:spPr>
          <a:xfrm>
            <a:off x="-75" y="6727600"/>
            <a:ext cx="9144000" cy="130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1"/>
          <p:cNvSpPr txBox="1">
            <a:spLocks noGrp="1"/>
          </p:cNvSpPr>
          <p:nvPr>
            <p:ph type="title" hasCustomPrompt="1"/>
          </p:nvPr>
        </p:nvSpPr>
        <p:spPr>
          <a:xfrm>
            <a:off x="311700" y="1739800"/>
            <a:ext cx="8520600" cy="20511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62" name="Google Shape;62;p11"/>
          <p:cNvSpPr txBox="1">
            <a:spLocks noGrp="1"/>
          </p:cNvSpPr>
          <p:nvPr>
            <p:ph type="body" idx="1"/>
          </p:nvPr>
        </p:nvSpPr>
        <p:spPr>
          <a:xfrm>
            <a:off x="311700" y="3994200"/>
            <a:ext cx="8520600" cy="14289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63" name="Google Shape;63;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
        <p:cNvGrpSpPr/>
        <p:nvPr/>
      </p:nvGrpSpPr>
      <p:grpSpPr>
        <a:xfrm>
          <a:off x="0" y="0"/>
          <a:ext cx="0" cy="0"/>
          <a:chOff x="0" y="0"/>
          <a:chExt cx="0" cy="0"/>
        </a:xfrm>
      </p:grpSpPr>
      <p:sp>
        <p:nvSpPr>
          <p:cNvPr id="65" name="Google Shape;65;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6"/>
        <p:cNvGrpSpPr/>
        <p:nvPr/>
      </p:nvGrpSpPr>
      <p:grpSpPr>
        <a:xfrm>
          <a:off x="0" y="0"/>
          <a:ext cx="0" cy="0"/>
          <a:chOff x="0" y="0"/>
          <a:chExt cx="0" cy="0"/>
        </a:xfrm>
      </p:grpSpPr>
      <p:sp>
        <p:nvSpPr>
          <p:cNvPr id="67" name="Google Shape;67;p13"/>
          <p:cNvSpPr txBox="1">
            <a:spLocks noGrp="1"/>
          </p:cNvSpPr>
          <p:nvPr>
            <p:ph type="title"/>
          </p:nvPr>
        </p:nvSpPr>
        <p:spPr>
          <a:xfrm>
            <a:off x="457200" y="274638"/>
            <a:ext cx="7620000" cy="1143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36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68" name="Google Shape;68;p13"/>
          <p:cNvSpPr txBox="1">
            <a:spLocks noGrp="1"/>
          </p:cNvSpPr>
          <p:nvPr>
            <p:ph type="body" idx="1"/>
          </p:nvPr>
        </p:nvSpPr>
        <p:spPr>
          <a:xfrm>
            <a:off x="457200" y="1600200"/>
            <a:ext cx="7620000" cy="48009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SzPts val="1800"/>
              <a:buChar char="●"/>
              <a:defRPr/>
            </a:lvl1pPr>
            <a:lvl2pPr marL="914400" lvl="1" indent="-342900" algn="l" rtl="0">
              <a:spcBef>
                <a:spcPts val="360"/>
              </a:spcBef>
              <a:spcAft>
                <a:spcPts val="0"/>
              </a:spcAft>
              <a:buSzPts val="1800"/>
              <a:buChar char="○"/>
              <a:defRPr/>
            </a:lvl2pPr>
            <a:lvl3pPr marL="1371600" lvl="2" indent="-342900" algn="l" rtl="0">
              <a:spcBef>
                <a:spcPts val="360"/>
              </a:spcBef>
              <a:spcAft>
                <a:spcPts val="0"/>
              </a:spcAft>
              <a:buSzPts val="1800"/>
              <a:buChar char="■"/>
              <a:defRPr/>
            </a:lvl3pPr>
            <a:lvl4pPr marL="1828800" lvl="3" indent="-342900" algn="l" rtl="0">
              <a:spcBef>
                <a:spcPts val="360"/>
              </a:spcBef>
              <a:spcAft>
                <a:spcPts val="0"/>
              </a:spcAft>
              <a:buSzPts val="1800"/>
              <a:buChar char="●"/>
              <a:defRPr/>
            </a:lvl4pPr>
            <a:lvl5pPr marL="2286000" lvl="4" indent="-342900" algn="l" rtl="0">
              <a:spcBef>
                <a:spcPts val="360"/>
              </a:spcBef>
              <a:spcAft>
                <a:spcPts val="0"/>
              </a:spcAft>
              <a:buSzPts val="1800"/>
              <a:buChar char="○"/>
              <a:defRPr/>
            </a:lvl5pPr>
            <a:lvl6pPr marL="2743200" lvl="5" indent="-342900" algn="l" rtl="0">
              <a:spcBef>
                <a:spcPts val="360"/>
              </a:spcBef>
              <a:spcAft>
                <a:spcPts val="0"/>
              </a:spcAft>
              <a:buSzPts val="1800"/>
              <a:buChar char="■"/>
              <a:defRPr/>
            </a:lvl6pPr>
            <a:lvl7pPr marL="3200400" lvl="6" indent="-342900" algn="l" rtl="0">
              <a:spcBef>
                <a:spcPts val="1600"/>
              </a:spcBef>
              <a:spcAft>
                <a:spcPts val="0"/>
              </a:spcAft>
              <a:buSzPts val="1800"/>
              <a:buChar char="●"/>
              <a:defRPr/>
            </a:lvl7pPr>
            <a:lvl8pPr marL="3657600" lvl="7" indent="-342900" algn="l" rtl="0">
              <a:spcBef>
                <a:spcPts val="1600"/>
              </a:spcBef>
              <a:spcAft>
                <a:spcPts val="0"/>
              </a:spcAft>
              <a:buSzPts val="1800"/>
              <a:buChar char="○"/>
              <a:defRPr/>
            </a:lvl8pPr>
            <a:lvl9pPr marL="4114800" lvl="8" indent="-342900" algn="l" rtl="0">
              <a:spcBef>
                <a:spcPts val="1600"/>
              </a:spcBef>
              <a:spcAft>
                <a:spcPts val="1600"/>
              </a:spcAft>
              <a:buSzPts val="1800"/>
              <a:buChar char="■"/>
              <a:defRPr/>
            </a:lvl9pPr>
          </a:lstStyle>
          <a:p>
            <a:endParaRPr/>
          </a:p>
        </p:txBody>
      </p:sp>
      <p:sp>
        <p:nvSpPr>
          <p:cNvPr id="69" name="Google Shape;69;p13"/>
          <p:cNvSpPr>
            <a:spLocks noGrp="1"/>
          </p:cNvSpPr>
          <p:nvPr>
            <p:ph type="sldNum" idx="12"/>
          </p:nvPr>
        </p:nvSpPr>
        <p:spPr>
          <a:xfrm>
            <a:off x="8531226" y="5648327"/>
            <a:ext cx="549300" cy="396900"/>
          </a:xfrm>
          <a:prstGeom prst="bracketPair">
            <a:avLst/>
          </a:prstGeom>
          <a:noFill/>
          <a:ln>
            <a:noFill/>
          </a:ln>
        </p:spPr>
        <p:txBody>
          <a:bodyPr spcFirstLastPara="1" wrap="square" lIns="0" tIns="0" rIns="0" bIns="0" anchor="ctr" anchorCtr="0">
            <a:noAutofit/>
          </a:bodyPr>
          <a:lstStyle>
            <a:lvl1pPr marL="0" marR="0" lvl="0" indent="0" algn="ctr" rtl="0">
              <a:spcBef>
                <a:spcPts val="0"/>
              </a:spcBef>
              <a:buNone/>
              <a:defRPr sz="1350" b="0" i="0" u="none" strike="noStrike" cap="none">
                <a:solidFill>
                  <a:srgbClr val="FFFFFF"/>
                </a:solidFill>
                <a:latin typeface="Calibri"/>
                <a:ea typeface="Calibri"/>
                <a:cs typeface="Calibri"/>
                <a:sym typeface="Calibri"/>
              </a:defRPr>
            </a:lvl1pPr>
            <a:lvl2pPr marL="0" marR="0" lvl="1" indent="0" algn="ctr" rtl="0">
              <a:spcBef>
                <a:spcPts val="0"/>
              </a:spcBef>
              <a:buNone/>
              <a:defRPr sz="1350" b="0" i="0" u="none" strike="noStrike" cap="none">
                <a:solidFill>
                  <a:srgbClr val="FFFFFF"/>
                </a:solidFill>
                <a:latin typeface="Calibri"/>
                <a:ea typeface="Calibri"/>
                <a:cs typeface="Calibri"/>
                <a:sym typeface="Calibri"/>
              </a:defRPr>
            </a:lvl2pPr>
            <a:lvl3pPr marL="0" marR="0" lvl="2" indent="0" algn="ctr" rtl="0">
              <a:spcBef>
                <a:spcPts val="0"/>
              </a:spcBef>
              <a:buNone/>
              <a:defRPr sz="1350" b="0" i="0" u="none" strike="noStrike" cap="none">
                <a:solidFill>
                  <a:srgbClr val="FFFFFF"/>
                </a:solidFill>
                <a:latin typeface="Calibri"/>
                <a:ea typeface="Calibri"/>
                <a:cs typeface="Calibri"/>
                <a:sym typeface="Calibri"/>
              </a:defRPr>
            </a:lvl3pPr>
            <a:lvl4pPr marL="0" marR="0" lvl="3" indent="0" algn="ctr" rtl="0">
              <a:spcBef>
                <a:spcPts val="0"/>
              </a:spcBef>
              <a:buNone/>
              <a:defRPr sz="1350" b="0" i="0" u="none" strike="noStrike" cap="none">
                <a:solidFill>
                  <a:srgbClr val="FFFFFF"/>
                </a:solidFill>
                <a:latin typeface="Calibri"/>
                <a:ea typeface="Calibri"/>
                <a:cs typeface="Calibri"/>
                <a:sym typeface="Calibri"/>
              </a:defRPr>
            </a:lvl4pPr>
            <a:lvl5pPr marL="0" marR="0" lvl="4" indent="0" algn="ctr" rtl="0">
              <a:spcBef>
                <a:spcPts val="0"/>
              </a:spcBef>
              <a:buNone/>
              <a:defRPr sz="1350" b="0" i="0" u="none" strike="noStrike" cap="none">
                <a:solidFill>
                  <a:srgbClr val="FFFFFF"/>
                </a:solidFill>
                <a:latin typeface="Calibri"/>
                <a:ea typeface="Calibri"/>
                <a:cs typeface="Calibri"/>
                <a:sym typeface="Calibri"/>
              </a:defRPr>
            </a:lvl5pPr>
            <a:lvl6pPr marL="0" marR="0" lvl="5" indent="0" algn="ctr" rtl="0">
              <a:spcBef>
                <a:spcPts val="0"/>
              </a:spcBef>
              <a:buNone/>
              <a:defRPr sz="1350" b="0" i="0" u="none" strike="noStrike" cap="none">
                <a:solidFill>
                  <a:srgbClr val="FFFFFF"/>
                </a:solidFill>
                <a:latin typeface="Calibri"/>
                <a:ea typeface="Calibri"/>
                <a:cs typeface="Calibri"/>
                <a:sym typeface="Calibri"/>
              </a:defRPr>
            </a:lvl6pPr>
            <a:lvl7pPr marL="0" marR="0" lvl="6" indent="0" algn="ctr" rtl="0">
              <a:spcBef>
                <a:spcPts val="0"/>
              </a:spcBef>
              <a:buNone/>
              <a:defRPr sz="1350" b="0" i="0" u="none" strike="noStrike" cap="none">
                <a:solidFill>
                  <a:srgbClr val="FFFFFF"/>
                </a:solidFill>
                <a:latin typeface="Calibri"/>
                <a:ea typeface="Calibri"/>
                <a:cs typeface="Calibri"/>
                <a:sym typeface="Calibri"/>
              </a:defRPr>
            </a:lvl7pPr>
            <a:lvl8pPr marL="0" marR="0" lvl="7" indent="0" algn="ctr" rtl="0">
              <a:spcBef>
                <a:spcPts val="0"/>
              </a:spcBef>
              <a:buNone/>
              <a:defRPr sz="1350" b="0" i="0" u="none" strike="noStrike" cap="none">
                <a:solidFill>
                  <a:srgbClr val="FFFFFF"/>
                </a:solidFill>
                <a:latin typeface="Calibri"/>
                <a:ea typeface="Calibri"/>
                <a:cs typeface="Calibri"/>
                <a:sym typeface="Calibri"/>
              </a:defRPr>
            </a:lvl8pPr>
            <a:lvl9pPr marL="0" marR="0" lvl="8" indent="0" algn="ctr" rtl="0">
              <a:spcBef>
                <a:spcPts val="0"/>
              </a:spcBef>
              <a:buNone/>
              <a:defRPr sz="1350" b="0" i="0" u="none" strike="noStrike" cap="none">
                <a:solidFill>
                  <a:srgbClr val="FFFFFF"/>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70" name="Google Shape;70;p13"/>
          <p:cNvSpPr txBox="1">
            <a:spLocks noGrp="1"/>
          </p:cNvSpPr>
          <p:nvPr>
            <p:ph type="ftr" idx="11"/>
          </p:nvPr>
        </p:nvSpPr>
        <p:spPr>
          <a:xfrm rot="-5400000">
            <a:off x="7587576" y="4049065"/>
            <a:ext cx="23667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1" name="Google Shape;71;p13"/>
          <p:cNvSpPr txBox="1">
            <a:spLocks noGrp="1"/>
          </p:cNvSpPr>
          <p:nvPr>
            <p:ph type="dt" idx="10"/>
          </p:nvPr>
        </p:nvSpPr>
        <p:spPr>
          <a:xfrm rot="-5400000">
            <a:off x="7551726" y="1646252"/>
            <a:ext cx="2438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0"/>
        <p:cNvGrpSpPr/>
        <p:nvPr/>
      </p:nvGrpSpPr>
      <p:grpSpPr>
        <a:xfrm>
          <a:off x="0" y="0"/>
          <a:ext cx="0" cy="0"/>
          <a:chOff x="0" y="0"/>
          <a:chExt cx="0" cy="0"/>
        </a:xfrm>
      </p:grpSpPr>
      <p:sp>
        <p:nvSpPr>
          <p:cNvPr id="81" name="Google Shape;81;p15"/>
          <p:cNvSpPr txBox="1">
            <a:spLocks noGrp="1"/>
          </p:cNvSpPr>
          <p:nvPr>
            <p:ph type="title"/>
          </p:nvPr>
        </p:nvSpPr>
        <p:spPr>
          <a:xfrm>
            <a:off x="1271130" y="155689"/>
            <a:ext cx="6601800" cy="6351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sz="4000" b="1" i="0">
                <a:solidFill>
                  <a:schemeClr val="dk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2" name="Google Shape;82;p15"/>
          <p:cNvSpPr txBox="1">
            <a:spLocks noGrp="1"/>
          </p:cNvSpPr>
          <p:nvPr>
            <p:ph type="body" idx="1"/>
          </p:nvPr>
        </p:nvSpPr>
        <p:spPr>
          <a:xfrm>
            <a:off x="457200" y="1577340"/>
            <a:ext cx="8229600" cy="4526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83" name="Google Shape;83;p15"/>
          <p:cNvSpPr txBox="1">
            <a:spLocks noGrp="1"/>
          </p:cNvSpPr>
          <p:nvPr>
            <p:ph type="ftr" idx="11"/>
          </p:nvPr>
        </p:nvSpPr>
        <p:spPr>
          <a:xfrm>
            <a:off x="3108960" y="6377940"/>
            <a:ext cx="2926200" cy="3429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4" name="Google Shape;84;p15"/>
          <p:cNvSpPr txBox="1">
            <a:spLocks noGrp="1"/>
          </p:cNvSpPr>
          <p:nvPr>
            <p:ph type="dt" idx="10"/>
          </p:nvPr>
        </p:nvSpPr>
        <p:spPr>
          <a:xfrm>
            <a:off x="457200" y="6377940"/>
            <a:ext cx="2103000" cy="3429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5" name="Google Shape;85;p15"/>
          <p:cNvSpPr txBox="1">
            <a:spLocks noGrp="1"/>
          </p:cNvSpPr>
          <p:nvPr>
            <p:ph type="sldNum" idx="12"/>
          </p:nvPr>
        </p:nvSpPr>
        <p:spPr>
          <a:xfrm>
            <a:off x="6583680" y="6377940"/>
            <a:ext cx="2103000" cy="342900"/>
          </a:xfrm>
          <a:prstGeom prst="rect">
            <a:avLst/>
          </a:prstGeom>
          <a:noFill/>
          <a:ln>
            <a:noFill/>
          </a:ln>
        </p:spPr>
        <p:txBody>
          <a:bodyPr spcFirstLastPara="1" wrap="square" lIns="0" tIns="0" rIns="0" bIns="0" anchor="t"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86"/>
        <p:cNvGrpSpPr/>
        <p:nvPr/>
      </p:nvGrpSpPr>
      <p:grpSpPr>
        <a:xfrm>
          <a:off x="0" y="0"/>
          <a:ext cx="0" cy="0"/>
          <a:chOff x="0" y="0"/>
          <a:chExt cx="0" cy="0"/>
        </a:xfrm>
      </p:grpSpPr>
      <p:sp>
        <p:nvSpPr>
          <p:cNvPr id="87" name="Google Shape;87;p16"/>
          <p:cNvSpPr txBox="1">
            <a:spLocks noGrp="1"/>
          </p:cNvSpPr>
          <p:nvPr>
            <p:ph type="ctrTitle"/>
          </p:nvPr>
        </p:nvSpPr>
        <p:spPr>
          <a:xfrm>
            <a:off x="685800" y="2125980"/>
            <a:ext cx="7772400" cy="14403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8" name="Google Shape;88;p16"/>
          <p:cNvSpPr txBox="1">
            <a:spLocks noGrp="1"/>
          </p:cNvSpPr>
          <p:nvPr>
            <p:ph type="subTitle" idx="1"/>
          </p:nvPr>
        </p:nvSpPr>
        <p:spPr>
          <a:xfrm>
            <a:off x="1371600" y="3840480"/>
            <a:ext cx="6400800" cy="17145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9" name="Google Shape;89;p16"/>
          <p:cNvSpPr txBox="1">
            <a:spLocks noGrp="1"/>
          </p:cNvSpPr>
          <p:nvPr>
            <p:ph type="ftr" idx="11"/>
          </p:nvPr>
        </p:nvSpPr>
        <p:spPr>
          <a:xfrm>
            <a:off x="3108960" y="6377940"/>
            <a:ext cx="2926200" cy="3429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0" name="Google Shape;90;p16"/>
          <p:cNvSpPr txBox="1">
            <a:spLocks noGrp="1"/>
          </p:cNvSpPr>
          <p:nvPr>
            <p:ph type="dt" idx="10"/>
          </p:nvPr>
        </p:nvSpPr>
        <p:spPr>
          <a:xfrm>
            <a:off x="457200" y="6377940"/>
            <a:ext cx="2103000" cy="3429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1" name="Google Shape;91;p16"/>
          <p:cNvSpPr txBox="1">
            <a:spLocks noGrp="1"/>
          </p:cNvSpPr>
          <p:nvPr>
            <p:ph type="sldNum" idx="12"/>
          </p:nvPr>
        </p:nvSpPr>
        <p:spPr>
          <a:xfrm>
            <a:off x="6583680" y="6377940"/>
            <a:ext cx="2103000" cy="342900"/>
          </a:xfrm>
          <a:prstGeom prst="rect">
            <a:avLst/>
          </a:prstGeom>
          <a:noFill/>
          <a:ln>
            <a:noFill/>
          </a:ln>
        </p:spPr>
        <p:txBody>
          <a:bodyPr spcFirstLastPara="1" wrap="square" lIns="0" tIns="0" rIns="0" bIns="0" anchor="t"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1271130" y="155689"/>
            <a:ext cx="6601800" cy="6351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sz="4000" b="1" i="0">
                <a:solidFill>
                  <a:schemeClr val="dk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4" name="Google Shape;94;p17"/>
          <p:cNvSpPr txBox="1">
            <a:spLocks noGrp="1"/>
          </p:cNvSpPr>
          <p:nvPr>
            <p:ph type="body" idx="1"/>
          </p:nvPr>
        </p:nvSpPr>
        <p:spPr>
          <a:xfrm>
            <a:off x="457200" y="1577340"/>
            <a:ext cx="3977700" cy="4526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95" name="Google Shape;95;p17"/>
          <p:cNvSpPr txBox="1">
            <a:spLocks noGrp="1"/>
          </p:cNvSpPr>
          <p:nvPr>
            <p:ph type="body" idx="2"/>
          </p:nvPr>
        </p:nvSpPr>
        <p:spPr>
          <a:xfrm>
            <a:off x="4709160" y="1577340"/>
            <a:ext cx="3977700" cy="4526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96" name="Google Shape;96;p17"/>
          <p:cNvSpPr txBox="1">
            <a:spLocks noGrp="1"/>
          </p:cNvSpPr>
          <p:nvPr>
            <p:ph type="ftr" idx="11"/>
          </p:nvPr>
        </p:nvSpPr>
        <p:spPr>
          <a:xfrm>
            <a:off x="3108960" y="6377940"/>
            <a:ext cx="2926200" cy="3429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7" name="Google Shape;97;p17"/>
          <p:cNvSpPr txBox="1">
            <a:spLocks noGrp="1"/>
          </p:cNvSpPr>
          <p:nvPr>
            <p:ph type="dt" idx="10"/>
          </p:nvPr>
        </p:nvSpPr>
        <p:spPr>
          <a:xfrm>
            <a:off x="457200" y="6377940"/>
            <a:ext cx="2103000" cy="3429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8" name="Google Shape;98;p17"/>
          <p:cNvSpPr txBox="1">
            <a:spLocks noGrp="1"/>
          </p:cNvSpPr>
          <p:nvPr>
            <p:ph type="sldNum" idx="12"/>
          </p:nvPr>
        </p:nvSpPr>
        <p:spPr>
          <a:xfrm>
            <a:off x="6583680" y="6377940"/>
            <a:ext cx="2103000" cy="342900"/>
          </a:xfrm>
          <a:prstGeom prst="rect">
            <a:avLst/>
          </a:prstGeom>
          <a:noFill/>
          <a:ln>
            <a:noFill/>
          </a:ln>
        </p:spPr>
        <p:txBody>
          <a:bodyPr spcFirstLastPara="1" wrap="square" lIns="0" tIns="0" rIns="0" bIns="0" anchor="t"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99"/>
        <p:cNvGrpSpPr/>
        <p:nvPr/>
      </p:nvGrpSpPr>
      <p:grpSpPr>
        <a:xfrm>
          <a:off x="0" y="0"/>
          <a:ext cx="0" cy="0"/>
          <a:chOff x="0" y="0"/>
          <a:chExt cx="0" cy="0"/>
        </a:xfrm>
      </p:grpSpPr>
      <p:sp>
        <p:nvSpPr>
          <p:cNvPr id="100" name="Google Shape;100;p18"/>
          <p:cNvSpPr txBox="1">
            <a:spLocks noGrp="1"/>
          </p:cNvSpPr>
          <p:nvPr>
            <p:ph type="title"/>
          </p:nvPr>
        </p:nvSpPr>
        <p:spPr>
          <a:xfrm>
            <a:off x="1271130" y="155689"/>
            <a:ext cx="6601800" cy="6351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sz="4000" b="1" i="0">
                <a:solidFill>
                  <a:schemeClr val="dk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1" name="Google Shape;101;p18"/>
          <p:cNvSpPr txBox="1">
            <a:spLocks noGrp="1"/>
          </p:cNvSpPr>
          <p:nvPr>
            <p:ph type="ftr" idx="11"/>
          </p:nvPr>
        </p:nvSpPr>
        <p:spPr>
          <a:xfrm>
            <a:off x="3108960" y="6377940"/>
            <a:ext cx="2926200" cy="3429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2" name="Google Shape;102;p18"/>
          <p:cNvSpPr txBox="1">
            <a:spLocks noGrp="1"/>
          </p:cNvSpPr>
          <p:nvPr>
            <p:ph type="dt" idx="10"/>
          </p:nvPr>
        </p:nvSpPr>
        <p:spPr>
          <a:xfrm>
            <a:off x="457200" y="6377940"/>
            <a:ext cx="2103000" cy="3429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3" name="Google Shape;103;p18"/>
          <p:cNvSpPr txBox="1">
            <a:spLocks noGrp="1"/>
          </p:cNvSpPr>
          <p:nvPr>
            <p:ph type="sldNum" idx="12"/>
          </p:nvPr>
        </p:nvSpPr>
        <p:spPr>
          <a:xfrm>
            <a:off x="6583680" y="6377940"/>
            <a:ext cx="2103000" cy="342900"/>
          </a:xfrm>
          <a:prstGeom prst="rect">
            <a:avLst/>
          </a:prstGeom>
          <a:noFill/>
          <a:ln>
            <a:noFill/>
          </a:ln>
        </p:spPr>
        <p:txBody>
          <a:bodyPr spcFirstLastPara="1" wrap="square" lIns="0" tIns="0" rIns="0" bIns="0" anchor="t"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04"/>
        <p:cNvGrpSpPr/>
        <p:nvPr/>
      </p:nvGrpSpPr>
      <p:grpSpPr>
        <a:xfrm>
          <a:off x="0" y="0"/>
          <a:ext cx="0" cy="0"/>
          <a:chOff x="0" y="0"/>
          <a:chExt cx="0" cy="0"/>
        </a:xfrm>
      </p:grpSpPr>
      <p:sp>
        <p:nvSpPr>
          <p:cNvPr id="105" name="Google Shape;105;p19"/>
          <p:cNvSpPr txBox="1">
            <a:spLocks noGrp="1"/>
          </p:cNvSpPr>
          <p:nvPr>
            <p:ph type="ftr" idx="11"/>
          </p:nvPr>
        </p:nvSpPr>
        <p:spPr>
          <a:xfrm>
            <a:off x="3108960" y="6377940"/>
            <a:ext cx="2926200" cy="3429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6" name="Google Shape;106;p19"/>
          <p:cNvSpPr txBox="1">
            <a:spLocks noGrp="1"/>
          </p:cNvSpPr>
          <p:nvPr>
            <p:ph type="dt" idx="10"/>
          </p:nvPr>
        </p:nvSpPr>
        <p:spPr>
          <a:xfrm>
            <a:off x="457200" y="6377940"/>
            <a:ext cx="2103000" cy="3429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7" name="Google Shape;107;p19"/>
          <p:cNvSpPr txBox="1">
            <a:spLocks noGrp="1"/>
          </p:cNvSpPr>
          <p:nvPr>
            <p:ph type="sldNum" idx="12"/>
          </p:nvPr>
        </p:nvSpPr>
        <p:spPr>
          <a:xfrm>
            <a:off x="6583680" y="6377940"/>
            <a:ext cx="2103000" cy="342900"/>
          </a:xfrm>
          <a:prstGeom prst="rect">
            <a:avLst/>
          </a:prstGeom>
          <a:noFill/>
          <a:ln>
            <a:noFill/>
          </a:ln>
        </p:spPr>
        <p:txBody>
          <a:bodyPr spcFirstLastPara="1" wrap="square" lIns="0" tIns="0" rIns="0" bIns="0" anchor="t"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2"/>
        <p:cNvGrpSpPr/>
        <p:nvPr/>
      </p:nvGrpSpPr>
      <p:grpSpPr>
        <a:xfrm>
          <a:off x="0" y="0"/>
          <a:ext cx="0" cy="0"/>
          <a:chOff x="0" y="0"/>
          <a:chExt cx="0" cy="0"/>
        </a:xfrm>
      </p:grpSpPr>
      <p:sp>
        <p:nvSpPr>
          <p:cNvPr id="113" name="Google Shape;113;p21"/>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4" name="Google Shape;114;p21"/>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5" name="Google Shape;115;p2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6"/>
        <p:cNvGrpSpPr/>
        <p:nvPr/>
      </p:nvGrpSpPr>
      <p:grpSpPr>
        <a:xfrm>
          <a:off x="0" y="0"/>
          <a:ext cx="0" cy="0"/>
          <a:chOff x="0" y="0"/>
          <a:chExt cx="0" cy="0"/>
        </a:xfrm>
      </p:grpSpPr>
      <p:sp>
        <p:nvSpPr>
          <p:cNvPr id="117" name="Google Shape;117;p22"/>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8" name="Google Shape;118;p2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sp>
        <p:nvSpPr>
          <p:cNvPr id="26" name="Google Shape;26;p3"/>
          <p:cNvSpPr/>
          <p:nvPr/>
        </p:nvSpPr>
        <p:spPr>
          <a:xfrm>
            <a:off x="-50" y="3429200"/>
            <a:ext cx="9144000" cy="3428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txBox="1">
            <a:spLocks noGrp="1"/>
          </p:cNvSpPr>
          <p:nvPr>
            <p:ph type="title"/>
          </p:nvPr>
        </p:nvSpPr>
        <p:spPr>
          <a:xfrm>
            <a:off x="311700" y="1086400"/>
            <a:ext cx="8571300" cy="12561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
        <p:nvSpPr>
          <p:cNvPr id="28" name="Google Shape;28;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9"/>
        <p:cNvGrpSpPr/>
        <p:nvPr/>
      </p:nvGrpSpPr>
      <p:grpSpPr>
        <a:xfrm>
          <a:off x="0" y="0"/>
          <a:ext cx="0" cy="0"/>
          <a:chOff x="0" y="0"/>
          <a:chExt cx="0" cy="0"/>
        </a:xfrm>
      </p:grpSpPr>
      <p:sp>
        <p:nvSpPr>
          <p:cNvPr id="120" name="Google Shape;120;p23"/>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1" name="Google Shape;121;p23"/>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22" name="Google Shape;122;p2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3"/>
        <p:cNvGrpSpPr/>
        <p:nvPr/>
      </p:nvGrpSpPr>
      <p:grpSpPr>
        <a:xfrm>
          <a:off x="0" y="0"/>
          <a:ext cx="0" cy="0"/>
          <a:chOff x="0" y="0"/>
          <a:chExt cx="0" cy="0"/>
        </a:xfrm>
      </p:grpSpPr>
      <p:sp>
        <p:nvSpPr>
          <p:cNvPr id="124" name="Google Shape;124;p2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5" name="Google Shape;125;p24"/>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26" name="Google Shape;126;p24"/>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27" name="Google Shape;127;p2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
        <p:cNvGrpSpPr/>
        <p:nvPr/>
      </p:nvGrpSpPr>
      <p:grpSpPr>
        <a:xfrm>
          <a:off x="0" y="0"/>
          <a:ext cx="0" cy="0"/>
          <a:chOff x="0" y="0"/>
          <a:chExt cx="0" cy="0"/>
        </a:xfrm>
      </p:grpSpPr>
      <p:sp>
        <p:nvSpPr>
          <p:cNvPr id="129" name="Google Shape;129;p2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0" name="Google Shape;130;p2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1"/>
        <p:cNvGrpSpPr/>
        <p:nvPr/>
      </p:nvGrpSpPr>
      <p:grpSpPr>
        <a:xfrm>
          <a:off x="0" y="0"/>
          <a:ext cx="0" cy="0"/>
          <a:chOff x="0" y="0"/>
          <a:chExt cx="0" cy="0"/>
        </a:xfrm>
      </p:grpSpPr>
      <p:sp>
        <p:nvSpPr>
          <p:cNvPr id="132" name="Google Shape;132;p26"/>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33" name="Google Shape;133;p26"/>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34" name="Google Shape;134;p2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5"/>
        <p:cNvGrpSpPr/>
        <p:nvPr/>
      </p:nvGrpSpPr>
      <p:grpSpPr>
        <a:xfrm>
          <a:off x="0" y="0"/>
          <a:ext cx="0" cy="0"/>
          <a:chOff x="0" y="0"/>
          <a:chExt cx="0" cy="0"/>
        </a:xfrm>
      </p:grpSpPr>
      <p:sp>
        <p:nvSpPr>
          <p:cNvPr id="136" name="Google Shape;136;p27"/>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37" name="Google Shape;137;p2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8"/>
        <p:cNvGrpSpPr/>
        <p:nvPr/>
      </p:nvGrpSpPr>
      <p:grpSpPr>
        <a:xfrm>
          <a:off x="0" y="0"/>
          <a:ext cx="0" cy="0"/>
          <a:chOff x="0" y="0"/>
          <a:chExt cx="0" cy="0"/>
        </a:xfrm>
      </p:grpSpPr>
      <p:sp>
        <p:nvSpPr>
          <p:cNvPr id="139" name="Google Shape;139;p28"/>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8"/>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41" name="Google Shape;141;p28"/>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2" name="Google Shape;142;p28"/>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43" name="Google Shape;143;p2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4"/>
        <p:cNvGrpSpPr/>
        <p:nvPr/>
      </p:nvGrpSpPr>
      <p:grpSpPr>
        <a:xfrm>
          <a:off x="0" y="0"/>
          <a:ext cx="0" cy="0"/>
          <a:chOff x="0" y="0"/>
          <a:chExt cx="0" cy="0"/>
        </a:xfrm>
      </p:grpSpPr>
      <p:sp>
        <p:nvSpPr>
          <p:cNvPr id="145" name="Google Shape;145;p29"/>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146" name="Google Shape;146;p2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7"/>
        <p:cNvGrpSpPr/>
        <p:nvPr/>
      </p:nvGrpSpPr>
      <p:grpSpPr>
        <a:xfrm>
          <a:off x="0" y="0"/>
          <a:ext cx="0" cy="0"/>
          <a:chOff x="0" y="0"/>
          <a:chExt cx="0" cy="0"/>
        </a:xfrm>
      </p:grpSpPr>
      <p:sp>
        <p:nvSpPr>
          <p:cNvPr id="148" name="Google Shape;148;p30"/>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9" name="Google Shape;149;p30"/>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50" name="Google Shape;150;p3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1"/>
        <p:cNvGrpSpPr/>
        <p:nvPr/>
      </p:nvGrpSpPr>
      <p:grpSpPr>
        <a:xfrm>
          <a:off x="0" y="0"/>
          <a:ext cx="0" cy="0"/>
          <a:chOff x="0" y="0"/>
          <a:chExt cx="0" cy="0"/>
        </a:xfrm>
      </p:grpSpPr>
      <p:sp>
        <p:nvSpPr>
          <p:cNvPr id="152" name="Google Shape;152;p3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3"/>
        <p:cNvGrpSpPr/>
        <p:nvPr/>
      </p:nvGrpSpPr>
      <p:grpSpPr>
        <a:xfrm>
          <a:off x="0" y="0"/>
          <a:ext cx="0" cy="0"/>
          <a:chOff x="0" y="0"/>
          <a:chExt cx="0" cy="0"/>
        </a:xfrm>
      </p:grpSpPr>
      <p:sp>
        <p:nvSpPr>
          <p:cNvPr id="154" name="Google Shape;154;p32"/>
          <p:cNvSpPr txBox="1">
            <a:spLocks noGrp="1"/>
          </p:cNvSpPr>
          <p:nvPr>
            <p:ph type="title"/>
          </p:nvPr>
        </p:nvSpPr>
        <p:spPr>
          <a:xfrm>
            <a:off x="457200" y="274638"/>
            <a:ext cx="7620000" cy="1143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155" name="Google Shape;155;p32"/>
          <p:cNvSpPr txBox="1">
            <a:spLocks noGrp="1"/>
          </p:cNvSpPr>
          <p:nvPr>
            <p:ph type="body" idx="1"/>
          </p:nvPr>
        </p:nvSpPr>
        <p:spPr>
          <a:xfrm>
            <a:off x="457200" y="1600200"/>
            <a:ext cx="7620000" cy="48009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SzPts val="1800"/>
              <a:buChar char="●"/>
              <a:defRPr/>
            </a:lvl1pPr>
            <a:lvl2pPr marL="914400" lvl="1" indent="-342900" algn="l" rtl="0">
              <a:spcBef>
                <a:spcPts val="360"/>
              </a:spcBef>
              <a:spcAft>
                <a:spcPts val="0"/>
              </a:spcAft>
              <a:buSzPts val="1800"/>
              <a:buChar char="○"/>
              <a:defRPr/>
            </a:lvl2pPr>
            <a:lvl3pPr marL="1371600" lvl="2" indent="-342900" algn="l" rtl="0">
              <a:spcBef>
                <a:spcPts val="360"/>
              </a:spcBef>
              <a:spcAft>
                <a:spcPts val="0"/>
              </a:spcAft>
              <a:buSzPts val="1800"/>
              <a:buChar char="■"/>
              <a:defRPr/>
            </a:lvl3pPr>
            <a:lvl4pPr marL="1828800" lvl="3" indent="-342900" algn="l" rtl="0">
              <a:spcBef>
                <a:spcPts val="360"/>
              </a:spcBef>
              <a:spcAft>
                <a:spcPts val="0"/>
              </a:spcAft>
              <a:buSzPts val="1800"/>
              <a:buChar char="●"/>
              <a:defRPr/>
            </a:lvl4pPr>
            <a:lvl5pPr marL="2286000" lvl="4" indent="-342900" algn="l" rtl="0">
              <a:spcBef>
                <a:spcPts val="360"/>
              </a:spcBef>
              <a:spcAft>
                <a:spcPts val="0"/>
              </a:spcAft>
              <a:buSzPts val="1800"/>
              <a:buChar char="○"/>
              <a:defRPr/>
            </a:lvl5pPr>
            <a:lvl6pPr marL="2743200" lvl="5" indent="-342900" algn="l" rtl="0">
              <a:spcBef>
                <a:spcPts val="360"/>
              </a:spcBef>
              <a:spcAft>
                <a:spcPts val="0"/>
              </a:spcAft>
              <a:buSzPts val="1800"/>
              <a:buChar char="■"/>
              <a:defRPr/>
            </a:lvl6pPr>
            <a:lvl7pPr marL="3200400" lvl="6" indent="-342900" algn="l" rtl="0">
              <a:spcBef>
                <a:spcPts val="1600"/>
              </a:spcBef>
              <a:spcAft>
                <a:spcPts val="0"/>
              </a:spcAft>
              <a:buSzPts val="1800"/>
              <a:buChar char="●"/>
              <a:defRPr/>
            </a:lvl7pPr>
            <a:lvl8pPr marL="3657600" lvl="7" indent="-342900" algn="l" rtl="0">
              <a:spcBef>
                <a:spcPts val="1600"/>
              </a:spcBef>
              <a:spcAft>
                <a:spcPts val="0"/>
              </a:spcAft>
              <a:buSzPts val="1800"/>
              <a:buChar char="○"/>
              <a:defRPr/>
            </a:lvl8pPr>
            <a:lvl9pPr marL="4114800" lvl="8" indent="-342900" algn="l" rtl="0">
              <a:spcBef>
                <a:spcPts val="1600"/>
              </a:spcBef>
              <a:spcAft>
                <a:spcPts val="1600"/>
              </a:spcAft>
              <a:buSzPts val="1800"/>
              <a:buChar char="■"/>
              <a:defRPr/>
            </a:lvl9pPr>
          </a:lstStyle>
          <a:p>
            <a:endParaRPr/>
          </a:p>
        </p:txBody>
      </p:sp>
      <p:sp>
        <p:nvSpPr>
          <p:cNvPr id="156" name="Google Shape;156;p32"/>
          <p:cNvSpPr>
            <a:spLocks noGrp="1"/>
          </p:cNvSpPr>
          <p:nvPr>
            <p:ph type="sldNum" idx="12"/>
          </p:nvPr>
        </p:nvSpPr>
        <p:spPr>
          <a:xfrm>
            <a:off x="8531226" y="5648327"/>
            <a:ext cx="549300" cy="396900"/>
          </a:xfrm>
          <a:prstGeom prst="bracketPair">
            <a:avLst/>
          </a:prstGeom>
          <a:noFill/>
          <a:ln>
            <a:noFill/>
          </a:ln>
        </p:spPr>
        <p:txBody>
          <a:bodyPr spcFirstLastPara="1" wrap="square" lIns="0" tIns="0" rIns="0" bIns="0" anchor="ctr" anchorCtr="0">
            <a:noAutofit/>
          </a:bodyPr>
          <a:lstStyle>
            <a:lvl1pPr marL="0" marR="0" lvl="0" indent="0" algn="ctr" rtl="0">
              <a:spcBef>
                <a:spcPts val="0"/>
              </a:spcBef>
              <a:buNone/>
              <a:defRPr sz="1350" b="0" i="0" u="none" strike="noStrike" cap="none">
                <a:solidFill>
                  <a:srgbClr val="FFFFFF"/>
                </a:solidFill>
                <a:latin typeface="Calibri"/>
                <a:ea typeface="Calibri"/>
                <a:cs typeface="Calibri"/>
                <a:sym typeface="Calibri"/>
              </a:defRPr>
            </a:lvl1pPr>
            <a:lvl2pPr marL="0" marR="0" lvl="1" indent="0" algn="ctr" rtl="0">
              <a:spcBef>
                <a:spcPts val="0"/>
              </a:spcBef>
              <a:buNone/>
              <a:defRPr sz="1350" b="0" i="0" u="none" strike="noStrike" cap="none">
                <a:solidFill>
                  <a:srgbClr val="FFFFFF"/>
                </a:solidFill>
                <a:latin typeface="Calibri"/>
                <a:ea typeface="Calibri"/>
                <a:cs typeface="Calibri"/>
                <a:sym typeface="Calibri"/>
              </a:defRPr>
            </a:lvl2pPr>
            <a:lvl3pPr marL="0" marR="0" lvl="2" indent="0" algn="ctr" rtl="0">
              <a:spcBef>
                <a:spcPts val="0"/>
              </a:spcBef>
              <a:buNone/>
              <a:defRPr sz="1350" b="0" i="0" u="none" strike="noStrike" cap="none">
                <a:solidFill>
                  <a:srgbClr val="FFFFFF"/>
                </a:solidFill>
                <a:latin typeface="Calibri"/>
                <a:ea typeface="Calibri"/>
                <a:cs typeface="Calibri"/>
                <a:sym typeface="Calibri"/>
              </a:defRPr>
            </a:lvl3pPr>
            <a:lvl4pPr marL="0" marR="0" lvl="3" indent="0" algn="ctr" rtl="0">
              <a:spcBef>
                <a:spcPts val="0"/>
              </a:spcBef>
              <a:buNone/>
              <a:defRPr sz="1350" b="0" i="0" u="none" strike="noStrike" cap="none">
                <a:solidFill>
                  <a:srgbClr val="FFFFFF"/>
                </a:solidFill>
                <a:latin typeface="Calibri"/>
                <a:ea typeface="Calibri"/>
                <a:cs typeface="Calibri"/>
                <a:sym typeface="Calibri"/>
              </a:defRPr>
            </a:lvl4pPr>
            <a:lvl5pPr marL="0" marR="0" lvl="4" indent="0" algn="ctr" rtl="0">
              <a:spcBef>
                <a:spcPts val="0"/>
              </a:spcBef>
              <a:buNone/>
              <a:defRPr sz="1350" b="0" i="0" u="none" strike="noStrike" cap="none">
                <a:solidFill>
                  <a:srgbClr val="FFFFFF"/>
                </a:solidFill>
                <a:latin typeface="Calibri"/>
                <a:ea typeface="Calibri"/>
                <a:cs typeface="Calibri"/>
                <a:sym typeface="Calibri"/>
              </a:defRPr>
            </a:lvl5pPr>
            <a:lvl6pPr marL="0" marR="0" lvl="5" indent="0" algn="ctr" rtl="0">
              <a:spcBef>
                <a:spcPts val="0"/>
              </a:spcBef>
              <a:buNone/>
              <a:defRPr sz="1350" b="0" i="0" u="none" strike="noStrike" cap="none">
                <a:solidFill>
                  <a:srgbClr val="FFFFFF"/>
                </a:solidFill>
                <a:latin typeface="Calibri"/>
                <a:ea typeface="Calibri"/>
                <a:cs typeface="Calibri"/>
                <a:sym typeface="Calibri"/>
              </a:defRPr>
            </a:lvl6pPr>
            <a:lvl7pPr marL="0" marR="0" lvl="6" indent="0" algn="ctr" rtl="0">
              <a:spcBef>
                <a:spcPts val="0"/>
              </a:spcBef>
              <a:buNone/>
              <a:defRPr sz="1350" b="0" i="0" u="none" strike="noStrike" cap="none">
                <a:solidFill>
                  <a:srgbClr val="FFFFFF"/>
                </a:solidFill>
                <a:latin typeface="Calibri"/>
                <a:ea typeface="Calibri"/>
                <a:cs typeface="Calibri"/>
                <a:sym typeface="Calibri"/>
              </a:defRPr>
            </a:lvl7pPr>
            <a:lvl8pPr marL="0" marR="0" lvl="7" indent="0" algn="ctr" rtl="0">
              <a:spcBef>
                <a:spcPts val="0"/>
              </a:spcBef>
              <a:buNone/>
              <a:defRPr sz="1350" b="0" i="0" u="none" strike="noStrike" cap="none">
                <a:solidFill>
                  <a:srgbClr val="FFFFFF"/>
                </a:solidFill>
                <a:latin typeface="Calibri"/>
                <a:ea typeface="Calibri"/>
                <a:cs typeface="Calibri"/>
                <a:sym typeface="Calibri"/>
              </a:defRPr>
            </a:lvl8pPr>
            <a:lvl9pPr marL="0" marR="0" lvl="8" indent="0" algn="ctr" rtl="0">
              <a:spcBef>
                <a:spcPts val="0"/>
              </a:spcBef>
              <a:buNone/>
              <a:defRPr sz="1350" b="0" i="0" u="none" strike="noStrike" cap="none">
                <a:solidFill>
                  <a:srgbClr val="FFFFFF"/>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157" name="Google Shape;157;p32"/>
          <p:cNvSpPr txBox="1">
            <a:spLocks noGrp="1"/>
          </p:cNvSpPr>
          <p:nvPr>
            <p:ph type="ftr" idx="11"/>
          </p:nvPr>
        </p:nvSpPr>
        <p:spPr>
          <a:xfrm rot="-5400000">
            <a:off x="7587576" y="4049065"/>
            <a:ext cx="23667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8" name="Google Shape;158;p32"/>
          <p:cNvSpPr txBox="1">
            <a:spLocks noGrp="1"/>
          </p:cNvSpPr>
          <p:nvPr>
            <p:ph type="dt" idx="10"/>
          </p:nvPr>
        </p:nvSpPr>
        <p:spPr>
          <a:xfrm rot="-5400000">
            <a:off x="7551726" y="1646252"/>
            <a:ext cx="2438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9"/>
        <p:cNvGrpSpPr/>
        <p:nvPr/>
      </p:nvGrpSpPr>
      <p:grpSpPr>
        <a:xfrm>
          <a:off x="0" y="0"/>
          <a:ext cx="0" cy="0"/>
          <a:chOff x="0" y="0"/>
          <a:chExt cx="0" cy="0"/>
        </a:xfrm>
      </p:grpSpPr>
      <p:sp>
        <p:nvSpPr>
          <p:cNvPr id="30" name="Google Shape;30;p4"/>
          <p:cNvSpPr/>
          <p:nvPr/>
        </p:nvSpPr>
        <p:spPr>
          <a:xfrm>
            <a:off x="-75" y="6727600"/>
            <a:ext cx="9144000" cy="130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txBox="1">
            <a:spLocks noGrp="1"/>
          </p:cNvSpPr>
          <p:nvPr>
            <p:ph type="title"/>
          </p:nvPr>
        </p:nvSpPr>
        <p:spPr>
          <a:xfrm>
            <a:off x="311700" y="593367"/>
            <a:ext cx="8520600" cy="943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4"/>
          <p:cNvSpPr txBox="1">
            <a:spLocks noGrp="1"/>
          </p:cNvSpPr>
          <p:nvPr>
            <p:ph type="body" idx="1"/>
          </p:nvPr>
        </p:nvSpPr>
        <p:spPr>
          <a:xfrm>
            <a:off x="311700" y="1688433"/>
            <a:ext cx="8520600" cy="44037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3" name="Google Shape;33;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311700" y="593367"/>
            <a:ext cx="8520600" cy="943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6" name="Google Shape;36;p5"/>
          <p:cNvSpPr txBox="1">
            <a:spLocks noGrp="1"/>
          </p:cNvSpPr>
          <p:nvPr>
            <p:ph type="body" idx="1"/>
          </p:nvPr>
        </p:nvSpPr>
        <p:spPr>
          <a:xfrm>
            <a:off x="311700" y="1688233"/>
            <a:ext cx="3999900" cy="44037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7" name="Google Shape;37;p5"/>
          <p:cNvSpPr txBox="1">
            <a:spLocks noGrp="1"/>
          </p:cNvSpPr>
          <p:nvPr>
            <p:ph type="body" idx="2"/>
          </p:nvPr>
        </p:nvSpPr>
        <p:spPr>
          <a:xfrm>
            <a:off x="4832400" y="1688233"/>
            <a:ext cx="3999900" cy="44037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8" name="Google Shape;38;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311700" y="593367"/>
            <a:ext cx="8520600" cy="943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41" name="Google Shape;41;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4" name="Google Shape;44;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5" name="Google Shape;45;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490250" y="701800"/>
            <a:ext cx="5613600" cy="54543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a:p>
        </p:txBody>
      </p:sp>
      <p:sp>
        <p:nvSpPr>
          <p:cNvPr id="48" name="Google Shape;48;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9"/>
        <p:cNvGrpSpPr/>
        <p:nvPr/>
      </p:nvGrpSpPr>
      <p:grpSpPr>
        <a:xfrm>
          <a:off x="0" y="0"/>
          <a:ext cx="0" cy="0"/>
          <a:chOff x="0" y="0"/>
          <a:chExt cx="0" cy="0"/>
        </a:xfrm>
      </p:grpSpPr>
      <p:sp>
        <p:nvSpPr>
          <p:cNvPr id="50" name="Google Shape;50;p9"/>
          <p:cNvSpPr/>
          <p:nvPr/>
        </p:nvSpPr>
        <p:spPr>
          <a:xfrm>
            <a:off x="4572000" y="0"/>
            <a:ext cx="4572000" cy="6858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1" name="Google Shape;51;p9"/>
          <p:cNvCxnSpPr/>
          <p:nvPr/>
        </p:nvCxnSpPr>
        <p:spPr>
          <a:xfrm>
            <a:off x="5029675" y="5994000"/>
            <a:ext cx="468300" cy="0"/>
          </a:xfrm>
          <a:prstGeom prst="straightConnector1">
            <a:avLst/>
          </a:prstGeom>
          <a:noFill/>
          <a:ln w="19050" cap="flat" cmpd="sng">
            <a:solidFill>
              <a:schemeClr val="lt1"/>
            </a:solidFill>
            <a:prstDash val="solid"/>
            <a:round/>
            <a:headEnd type="none" w="sm" len="sm"/>
            <a:tailEnd type="none" w="sm" len="sm"/>
          </a:ln>
        </p:spPr>
      </p:cxnSp>
      <p:sp>
        <p:nvSpPr>
          <p:cNvPr id="52" name="Google Shape;52;p9"/>
          <p:cNvSpPr txBox="1">
            <a:spLocks noGrp="1"/>
          </p:cNvSpPr>
          <p:nvPr>
            <p:ph type="title"/>
          </p:nvPr>
        </p:nvSpPr>
        <p:spPr>
          <a:xfrm>
            <a:off x="265500" y="1386233"/>
            <a:ext cx="4045200" cy="2234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3" name="Google Shape;53;p9"/>
          <p:cNvSpPr txBox="1">
            <a:spLocks noGrp="1"/>
          </p:cNvSpPr>
          <p:nvPr>
            <p:ph type="subTitle" idx="1"/>
          </p:nvPr>
        </p:nvSpPr>
        <p:spPr>
          <a:xfrm>
            <a:off x="265500" y="3635833"/>
            <a:ext cx="4045200" cy="1646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4" name="Google Shape;54;p9"/>
          <p:cNvSpPr txBox="1">
            <a:spLocks noGrp="1"/>
          </p:cNvSpPr>
          <p:nvPr>
            <p:ph type="body" idx="2"/>
          </p:nvPr>
        </p:nvSpPr>
        <p:spPr>
          <a:xfrm>
            <a:off x="4939500" y="965600"/>
            <a:ext cx="3837000" cy="49269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55" name="Google Shape;55;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6"/>
        <p:cNvGrpSpPr/>
        <p:nvPr/>
      </p:nvGrpSpPr>
      <p:grpSpPr>
        <a:xfrm>
          <a:off x="0" y="0"/>
          <a:ext cx="0" cy="0"/>
          <a:chOff x="0" y="0"/>
          <a:chExt cx="0" cy="0"/>
        </a:xfrm>
      </p:grpSpPr>
      <p:sp>
        <p:nvSpPr>
          <p:cNvPr id="57" name="Google Shape;57;p10"/>
          <p:cNvSpPr txBox="1">
            <a:spLocks noGrp="1"/>
          </p:cNvSpPr>
          <p:nvPr>
            <p:ph type="body" idx="1"/>
          </p:nvPr>
        </p:nvSpPr>
        <p:spPr>
          <a:xfrm>
            <a:off x="311700" y="5640967"/>
            <a:ext cx="5998800" cy="7983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58" name="Google Shape;58;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jp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11700" y="593367"/>
            <a:ext cx="8520600" cy="943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11" name="Google Shape;11;p1"/>
          <p:cNvSpPr txBox="1">
            <a:spLocks noGrp="1"/>
          </p:cNvSpPr>
          <p:nvPr>
            <p:ph type="body" idx="1"/>
          </p:nvPr>
        </p:nvSpPr>
        <p:spPr>
          <a:xfrm>
            <a:off x="311700" y="1688433"/>
            <a:ext cx="8520600" cy="44037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12" name="Google Shape;12;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spd="med">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
        <p:cNvGrpSpPr/>
        <p:nvPr/>
      </p:nvGrpSpPr>
      <p:grpSpPr>
        <a:xfrm>
          <a:off x="0" y="0"/>
          <a:ext cx="0" cy="0"/>
          <a:chOff x="0" y="0"/>
          <a:chExt cx="0" cy="0"/>
        </a:xfrm>
      </p:grpSpPr>
      <p:sp>
        <p:nvSpPr>
          <p:cNvPr id="73" name="Google Shape;73;p14"/>
          <p:cNvSpPr/>
          <p:nvPr/>
        </p:nvSpPr>
        <p:spPr>
          <a:xfrm>
            <a:off x="3840480" y="1150620"/>
            <a:ext cx="5303400" cy="5707500"/>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 name="Google Shape;74;p14"/>
          <p:cNvSpPr/>
          <p:nvPr/>
        </p:nvSpPr>
        <p:spPr>
          <a:xfrm>
            <a:off x="0" y="0"/>
            <a:ext cx="4747260" cy="6858000"/>
          </a:xfrm>
          <a:custGeom>
            <a:avLst/>
            <a:gdLst/>
            <a:ahLst/>
            <a:cxnLst/>
            <a:rect l="l" t="t" r="r" b="b"/>
            <a:pathLst>
              <a:path w="6329680" h="6858000" extrusionOk="0">
                <a:moveTo>
                  <a:pt x="3920796" y="101600"/>
                </a:moveTo>
                <a:lnTo>
                  <a:pt x="2408375" y="101600"/>
                </a:lnTo>
                <a:lnTo>
                  <a:pt x="2239199" y="152400"/>
                </a:lnTo>
                <a:lnTo>
                  <a:pt x="2197507" y="177800"/>
                </a:lnTo>
                <a:lnTo>
                  <a:pt x="2073946" y="215900"/>
                </a:lnTo>
                <a:lnTo>
                  <a:pt x="2033278" y="241300"/>
                </a:lnTo>
                <a:lnTo>
                  <a:pt x="1952749" y="266700"/>
                </a:lnTo>
                <a:lnTo>
                  <a:pt x="1912896" y="292100"/>
                </a:lnTo>
                <a:lnTo>
                  <a:pt x="1873323" y="304800"/>
                </a:lnTo>
                <a:lnTo>
                  <a:pt x="1795036" y="355600"/>
                </a:lnTo>
                <a:lnTo>
                  <a:pt x="1756331" y="368300"/>
                </a:lnTo>
                <a:lnTo>
                  <a:pt x="1679818" y="419100"/>
                </a:lnTo>
                <a:lnTo>
                  <a:pt x="1642019" y="431800"/>
                </a:lnTo>
                <a:lnTo>
                  <a:pt x="1604532" y="457200"/>
                </a:lnTo>
                <a:lnTo>
                  <a:pt x="1493980" y="533400"/>
                </a:lnTo>
                <a:lnTo>
                  <a:pt x="1386387" y="609600"/>
                </a:lnTo>
                <a:lnTo>
                  <a:pt x="1316360" y="660400"/>
                </a:lnTo>
                <a:lnTo>
                  <a:pt x="1281870" y="698500"/>
                </a:lnTo>
                <a:lnTo>
                  <a:pt x="1247736" y="723900"/>
                </a:lnTo>
                <a:lnTo>
                  <a:pt x="1180549" y="774700"/>
                </a:lnTo>
                <a:lnTo>
                  <a:pt x="1147507" y="812800"/>
                </a:lnTo>
                <a:lnTo>
                  <a:pt x="1114836" y="838200"/>
                </a:lnTo>
                <a:lnTo>
                  <a:pt x="1082543" y="876300"/>
                </a:lnTo>
                <a:lnTo>
                  <a:pt x="1050631" y="901700"/>
                </a:lnTo>
                <a:lnTo>
                  <a:pt x="1019105" y="939800"/>
                </a:lnTo>
                <a:lnTo>
                  <a:pt x="987970" y="965200"/>
                </a:lnTo>
                <a:lnTo>
                  <a:pt x="957229" y="1003300"/>
                </a:lnTo>
                <a:lnTo>
                  <a:pt x="926887" y="1028700"/>
                </a:lnTo>
                <a:lnTo>
                  <a:pt x="896948" y="1066800"/>
                </a:lnTo>
                <a:lnTo>
                  <a:pt x="867418" y="1104900"/>
                </a:lnTo>
                <a:lnTo>
                  <a:pt x="838299" y="1130300"/>
                </a:lnTo>
                <a:lnTo>
                  <a:pt x="809598" y="1168400"/>
                </a:lnTo>
                <a:lnTo>
                  <a:pt x="781317" y="1206500"/>
                </a:lnTo>
                <a:lnTo>
                  <a:pt x="753462" y="1244600"/>
                </a:lnTo>
                <a:lnTo>
                  <a:pt x="726036" y="1282700"/>
                </a:lnTo>
                <a:lnTo>
                  <a:pt x="699045" y="1308100"/>
                </a:lnTo>
                <a:lnTo>
                  <a:pt x="672492" y="1346200"/>
                </a:lnTo>
                <a:lnTo>
                  <a:pt x="646383" y="1384300"/>
                </a:lnTo>
                <a:lnTo>
                  <a:pt x="620721" y="1422400"/>
                </a:lnTo>
                <a:lnTo>
                  <a:pt x="595510" y="1460500"/>
                </a:lnTo>
                <a:lnTo>
                  <a:pt x="570756" y="1498600"/>
                </a:lnTo>
                <a:lnTo>
                  <a:pt x="546463" y="1536700"/>
                </a:lnTo>
                <a:lnTo>
                  <a:pt x="522635" y="1587500"/>
                </a:lnTo>
                <a:lnTo>
                  <a:pt x="499276" y="1625600"/>
                </a:lnTo>
                <a:lnTo>
                  <a:pt x="476390" y="1663700"/>
                </a:lnTo>
                <a:lnTo>
                  <a:pt x="453983" y="1701800"/>
                </a:lnTo>
                <a:lnTo>
                  <a:pt x="432059" y="1739900"/>
                </a:lnTo>
                <a:lnTo>
                  <a:pt x="410622" y="1778000"/>
                </a:lnTo>
                <a:lnTo>
                  <a:pt x="389676" y="1828800"/>
                </a:lnTo>
                <a:lnTo>
                  <a:pt x="369226" y="1866900"/>
                </a:lnTo>
                <a:lnTo>
                  <a:pt x="349276" y="1905000"/>
                </a:lnTo>
                <a:lnTo>
                  <a:pt x="329831" y="1955800"/>
                </a:lnTo>
                <a:lnTo>
                  <a:pt x="310894" y="1993900"/>
                </a:lnTo>
                <a:lnTo>
                  <a:pt x="292471" y="2032000"/>
                </a:lnTo>
                <a:lnTo>
                  <a:pt x="274566" y="2082800"/>
                </a:lnTo>
                <a:lnTo>
                  <a:pt x="257183" y="2120900"/>
                </a:lnTo>
                <a:lnTo>
                  <a:pt x="240327" y="2171700"/>
                </a:lnTo>
                <a:lnTo>
                  <a:pt x="224001" y="2209800"/>
                </a:lnTo>
                <a:lnTo>
                  <a:pt x="208211" y="2260600"/>
                </a:lnTo>
                <a:lnTo>
                  <a:pt x="192961" y="2298700"/>
                </a:lnTo>
                <a:lnTo>
                  <a:pt x="178255" y="2349500"/>
                </a:lnTo>
                <a:lnTo>
                  <a:pt x="164098" y="2400300"/>
                </a:lnTo>
                <a:lnTo>
                  <a:pt x="150493" y="2438400"/>
                </a:lnTo>
                <a:lnTo>
                  <a:pt x="137446" y="2489200"/>
                </a:lnTo>
                <a:lnTo>
                  <a:pt x="124961" y="2527300"/>
                </a:lnTo>
                <a:lnTo>
                  <a:pt x="113042" y="2578100"/>
                </a:lnTo>
                <a:lnTo>
                  <a:pt x="101693" y="2628900"/>
                </a:lnTo>
                <a:lnTo>
                  <a:pt x="90920" y="2679700"/>
                </a:lnTo>
                <a:lnTo>
                  <a:pt x="80725" y="2717800"/>
                </a:lnTo>
                <a:lnTo>
                  <a:pt x="71115" y="2768600"/>
                </a:lnTo>
                <a:lnTo>
                  <a:pt x="62093" y="2819400"/>
                </a:lnTo>
                <a:lnTo>
                  <a:pt x="53663" y="2870200"/>
                </a:lnTo>
                <a:lnTo>
                  <a:pt x="45830" y="2908300"/>
                </a:lnTo>
                <a:lnTo>
                  <a:pt x="38599" y="2959100"/>
                </a:lnTo>
                <a:lnTo>
                  <a:pt x="31973" y="3009900"/>
                </a:lnTo>
                <a:lnTo>
                  <a:pt x="25957" y="3060700"/>
                </a:lnTo>
                <a:lnTo>
                  <a:pt x="20556" y="3111500"/>
                </a:lnTo>
                <a:lnTo>
                  <a:pt x="15774" y="3162300"/>
                </a:lnTo>
                <a:lnTo>
                  <a:pt x="11615" y="3213100"/>
                </a:lnTo>
                <a:lnTo>
                  <a:pt x="8084" y="3263900"/>
                </a:lnTo>
                <a:lnTo>
                  <a:pt x="5186" y="3314700"/>
                </a:lnTo>
                <a:lnTo>
                  <a:pt x="2923" y="3365500"/>
                </a:lnTo>
                <a:lnTo>
                  <a:pt x="1302" y="3416300"/>
                </a:lnTo>
                <a:lnTo>
                  <a:pt x="326" y="3454400"/>
                </a:lnTo>
                <a:lnTo>
                  <a:pt x="0" y="3505200"/>
                </a:lnTo>
                <a:lnTo>
                  <a:pt x="326" y="3568700"/>
                </a:lnTo>
                <a:lnTo>
                  <a:pt x="1302" y="3606800"/>
                </a:lnTo>
                <a:lnTo>
                  <a:pt x="2923" y="3657600"/>
                </a:lnTo>
                <a:lnTo>
                  <a:pt x="5186" y="3708400"/>
                </a:lnTo>
                <a:lnTo>
                  <a:pt x="8084" y="3759200"/>
                </a:lnTo>
                <a:lnTo>
                  <a:pt x="11615" y="3810000"/>
                </a:lnTo>
                <a:lnTo>
                  <a:pt x="15774" y="3860800"/>
                </a:lnTo>
                <a:lnTo>
                  <a:pt x="20556" y="3911600"/>
                </a:lnTo>
                <a:lnTo>
                  <a:pt x="25957" y="3962400"/>
                </a:lnTo>
                <a:lnTo>
                  <a:pt x="31973" y="4013200"/>
                </a:lnTo>
                <a:lnTo>
                  <a:pt x="38599" y="4064000"/>
                </a:lnTo>
                <a:lnTo>
                  <a:pt x="45830" y="4114800"/>
                </a:lnTo>
                <a:lnTo>
                  <a:pt x="53663" y="4152900"/>
                </a:lnTo>
                <a:lnTo>
                  <a:pt x="62093" y="4203700"/>
                </a:lnTo>
                <a:lnTo>
                  <a:pt x="71115" y="4254500"/>
                </a:lnTo>
                <a:lnTo>
                  <a:pt x="80725" y="4305300"/>
                </a:lnTo>
                <a:lnTo>
                  <a:pt x="90920" y="4343400"/>
                </a:lnTo>
                <a:lnTo>
                  <a:pt x="101693" y="4394200"/>
                </a:lnTo>
                <a:lnTo>
                  <a:pt x="113042" y="4445000"/>
                </a:lnTo>
                <a:lnTo>
                  <a:pt x="124961" y="4495800"/>
                </a:lnTo>
                <a:lnTo>
                  <a:pt x="137446" y="4533900"/>
                </a:lnTo>
                <a:lnTo>
                  <a:pt x="150493" y="4584700"/>
                </a:lnTo>
                <a:lnTo>
                  <a:pt x="164098" y="4622800"/>
                </a:lnTo>
                <a:lnTo>
                  <a:pt x="178255" y="4673600"/>
                </a:lnTo>
                <a:lnTo>
                  <a:pt x="192961" y="4724400"/>
                </a:lnTo>
                <a:lnTo>
                  <a:pt x="208211" y="4762500"/>
                </a:lnTo>
                <a:lnTo>
                  <a:pt x="224001" y="4813300"/>
                </a:lnTo>
                <a:lnTo>
                  <a:pt x="240327" y="4851400"/>
                </a:lnTo>
                <a:lnTo>
                  <a:pt x="257183" y="4902200"/>
                </a:lnTo>
                <a:lnTo>
                  <a:pt x="274566" y="4940300"/>
                </a:lnTo>
                <a:lnTo>
                  <a:pt x="292471" y="4991100"/>
                </a:lnTo>
                <a:lnTo>
                  <a:pt x="310894" y="5029200"/>
                </a:lnTo>
                <a:lnTo>
                  <a:pt x="329831" y="5067300"/>
                </a:lnTo>
                <a:lnTo>
                  <a:pt x="349276" y="5118100"/>
                </a:lnTo>
                <a:lnTo>
                  <a:pt x="369226" y="5156200"/>
                </a:lnTo>
                <a:lnTo>
                  <a:pt x="389676" y="5194300"/>
                </a:lnTo>
                <a:lnTo>
                  <a:pt x="410622" y="5245100"/>
                </a:lnTo>
                <a:lnTo>
                  <a:pt x="432059" y="5283200"/>
                </a:lnTo>
                <a:lnTo>
                  <a:pt x="453983" y="5321300"/>
                </a:lnTo>
                <a:lnTo>
                  <a:pt x="476390" y="5359400"/>
                </a:lnTo>
                <a:lnTo>
                  <a:pt x="499276" y="5397500"/>
                </a:lnTo>
                <a:lnTo>
                  <a:pt x="522635" y="5435600"/>
                </a:lnTo>
                <a:lnTo>
                  <a:pt x="546463" y="5486400"/>
                </a:lnTo>
                <a:lnTo>
                  <a:pt x="570756" y="5524500"/>
                </a:lnTo>
                <a:lnTo>
                  <a:pt x="595510" y="5562600"/>
                </a:lnTo>
                <a:lnTo>
                  <a:pt x="620721" y="5600700"/>
                </a:lnTo>
                <a:lnTo>
                  <a:pt x="646383" y="5638800"/>
                </a:lnTo>
                <a:lnTo>
                  <a:pt x="672492" y="5676900"/>
                </a:lnTo>
                <a:lnTo>
                  <a:pt x="699045" y="5715000"/>
                </a:lnTo>
                <a:lnTo>
                  <a:pt x="726036" y="5740400"/>
                </a:lnTo>
                <a:lnTo>
                  <a:pt x="753462" y="5778500"/>
                </a:lnTo>
                <a:lnTo>
                  <a:pt x="781317" y="5816600"/>
                </a:lnTo>
                <a:lnTo>
                  <a:pt x="809598" y="5854700"/>
                </a:lnTo>
                <a:lnTo>
                  <a:pt x="838299" y="5892800"/>
                </a:lnTo>
                <a:lnTo>
                  <a:pt x="867418" y="5918200"/>
                </a:lnTo>
                <a:lnTo>
                  <a:pt x="896948" y="5956300"/>
                </a:lnTo>
                <a:lnTo>
                  <a:pt x="926887" y="5994400"/>
                </a:lnTo>
                <a:lnTo>
                  <a:pt x="957229" y="6019800"/>
                </a:lnTo>
                <a:lnTo>
                  <a:pt x="987970" y="6057900"/>
                </a:lnTo>
                <a:lnTo>
                  <a:pt x="1019105" y="6083300"/>
                </a:lnTo>
                <a:lnTo>
                  <a:pt x="1050631" y="6121400"/>
                </a:lnTo>
                <a:lnTo>
                  <a:pt x="1082543" y="6146800"/>
                </a:lnTo>
                <a:lnTo>
                  <a:pt x="1114836" y="6184900"/>
                </a:lnTo>
                <a:lnTo>
                  <a:pt x="1147507" y="6210300"/>
                </a:lnTo>
                <a:lnTo>
                  <a:pt x="1180549" y="6248400"/>
                </a:lnTo>
                <a:lnTo>
                  <a:pt x="1213961" y="6273800"/>
                </a:lnTo>
                <a:lnTo>
                  <a:pt x="1281870" y="6324600"/>
                </a:lnTo>
                <a:lnTo>
                  <a:pt x="1316360" y="6362700"/>
                </a:lnTo>
                <a:lnTo>
                  <a:pt x="1351200" y="6388100"/>
                </a:lnTo>
                <a:lnTo>
                  <a:pt x="1421915" y="6438900"/>
                </a:lnTo>
                <a:lnTo>
                  <a:pt x="1530508" y="6515100"/>
                </a:lnTo>
                <a:lnTo>
                  <a:pt x="1642019" y="6591300"/>
                </a:lnTo>
                <a:lnTo>
                  <a:pt x="1679818" y="6604000"/>
                </a:lnTo>
                <a:lnTo>
                  <a:pt x="1756331" y="6654800"/>
                </a:lnTo>
                <a:lnTo>
                  <a:pt x="1795036" y="6667500"/>
                </a:lnTo>
                <a:lnTo>
                  <a:pt x="1873323" y="6718300"/>
                </a:lnTo>
                <a:lnTo>
                  <a:pt x="1912896" y="6731000"/>
                </a:lnTo>
                <a:lnTo>
                  <a:pt x="1952749" y="6756400"/>
                </a:lnTo>
                <a:lnTo>
                  <a:pt x="2033278" y="6781800"/>
                </a:lnTo>
                <a:lnTo>
                  <a:pt x="2073946" y="6807200"/>
                </a:lnTo>
                <a:lnTo>
                  <a:pt x="2238737" y="6858000"/>
                </a:lnTo>
                <a:lnTo>
                  <a:pt x="4090434" y="6858000"/>
                </a:lnTo>
                <a:lnTo>
                  <a:pt x="4255225" y="6807200"/>
                </a:lnTo>
                <a:lnTo>
                  <a:pt x="4295893" y="6781800"/>
                </a:lnTo>
                <a:lnTo>
                  <a:pt x="4376422" y="6756400"/>
                </a:lnTo>
                <a:lnTo>
                  <a:pt x="4416275" y="6731000"/>
                </a:lnTo>
                <a:lnTo>
                  <a:pt x="4455848" y="6718300"/>
                </a:lnTo>
                <a:lnTo>
                  <a:pt x="4534135" y="6667500"/>
                </a:lnTo>
                <a:lnTo>
                  <a:pt x="4572840" y="6654800"/>
                </a:lnTo>
                <a:lnTo>
                  <a:pt x="4649353" y="6604000"/>
                </a:lnTo>
                <a:lnTo>
                  <a:pt x="4687152" y="6591300"/>
                </a:lnTo>
                <a:lnTo>
                  <a:pt x="4798663" y="6515100"/>
                </a:lnTo>
                <a:lnTo>
                  <a:pt x="4907256" y="6438900"/>
                </a:lnTo>
                <a:lnTo>
                  <a:pt x="4977971" y="6388100"/>
                </a:lnTo>
                <a:lnTo>
                  <a:pt x="5012811" y="6362700"/>
                </a:lnTo>
                <a:lnTo>
                  <a:pt x="5047301" y="6324600"/>
                </a:lnTo>
                <a:lnTo>
                  <a:pt x="5115210" y="6273800"/>
                </a:lnTo>
                <a:lnTo>
                  <a:pt x="5148622" y="6248400"/>
                </a:lnTo>
                <a:lnTo>
                  <a:pt x="5181664" y="6210300"/>
                </a:lnTo>
                <a:lnTo>
                  <a:pt x="5214335" y="6184900"/>
                </a:lnTo>
                <a:lnTo>
                  <a:pt x="5246628" y="6146800"/>
                </a:lnTo>
                <a:lnTo>
                  <a:pt x="5278540" y="6121400"/>
                </a:lnTo>
                <a:lnTo>
                  <a:pt x="5310066" y="6083300"/>
                </a:lnTo>
                <a:lnTo>
                  <a:pt x="5341201" y="6057900"/>
                </a:lnTo>
                <a:lnTo>
                  <a:pt x="5371942" y="6019800"/>
                </a:lnTo>
                <a:lnTo>
                  <a:pt x="5402284" y="5994400"/>
                </a:lnTo>
                <a:lnTo>
                  <a:pt x="5432223" y="5956300"/>
                </a:lnTo>
                <a:lnTo>
                  <a:pt x="5461753" y="5918200"/>
                </a:lnTo>
                <a:lnTo>
                  <a:pt x="5490872" y="5892800"/>
                </a:lnTo>
                <a:lnTo>
                  <a:pt x="5519573" y="5854700"/>
                </a:lnTo>
                <a:lnTo>
                  <a:pt x="5547854" y="5816600"/>
                </a:lnTo>
                <a:lnTo>
                  <a:pt x="5575709" y="5778500"/>
                </a:lnTo>
                <a:lnTo>
                  <a:pt x="5603135" y="5740400"/>
                </a:lnTo>
                <a:lnTo>
                  <a:pt x="5630126" y="5715000"/>
                </a:lnTo>
                <a:lnTo>
                  <a:pt x="5656679" y="5676900"/>
                </a:lnTo>
                <a:lnTo>
                  <a:pt x="5682788" y="5638800"/>
                </a:lnTo>
                <a:lnTo>
                  <a:pt x="5708450" y="5600700"/>
                </a:lnTo>
                <a:lnTo>
                  <a:pt x="5733661" y="5562600"/>
                </a:lnTo>
                <a:lnTo>
                  <a:pt x="5758415" y="5524500"/>
                </a:lnTo>
                <a:lnTo>
                  <a:pt x="5782708" y="5486400"/>
                </a:lnTo>
                <a:lnTo>
                  <a:pt x="5806536" y="5435600"/>
                </a:lnTo>
                <a:lnTo>
                  <a:pt x="5829895" y="5397500"/>
                </a:lnTo>
                <a:lnTo>
                  <a:pt x="5852781" y="5359400"/>
                </a:lnTo>
                <a:lnTo>
                  <a:pt x="5875188" y="5321300"/>
                </a:lnTo>
                <a:lnTo>
                  <a:pt x="5897112" y="5283200"/>
                </a:lnTo>
                <a:lnTo>
                  <a:pt x="5918549" y="5245100"/>
                </a:lnTo>
                <a:lnTo>
                  <a:pt x="5939495" y="5194300"/>
                </a:lnTo>
                <a:lnTo>
                  <a:pt x="5959945" y="5156200"/>
                </a:lnTo>
                <a:lnTo>
                  <a:pt x="5979895" y="5118100"/>
                </a:lnTo>
                <a:lnTo>
                  <a:pt x="5999340" y="5067300"/>
                </a:lnTo>
                <a:lnTo>
                  <a:pt x="6018277" y="5029200"/>
                </a:lnTo>
                <a:lnTo>
                  <a:pt x="6036700" y="4991100"/>
                </a:lnTo>
                <a:lnTo>
                  <a:pt x="6054605" y="4940300"/>
                </a:lnTo>
                <a:lnTo>
                  <a:pt x="6071988" y="4902200"/>
                </a:lnTo>
                <a:lnTo>
                  <a:pt x="6088844" y="4851400"/>
                </a:lnTo>
                <a:lnTo>
                  <a:pt x="6105170" y="4813300"/>
                </a:lnTo>
                <a:lnTo>
                  <a:pt x="6120960" y="4762500"/>
                </a:lnTo>
                <a:lnTo>
                  <a:pt x="6136210" y="4724400"/>
                </a:lnTo>
                <a:lnTo>
                  <a:pt x="6150916" y="4673600"/>
                </a:lnTo>
                <a:lnTo>
                  <a:pt x="6165073" y="4622800"/>
                </a:lnTo>
                <a:lnTo>
                  <a:pt x="6178678" y="4584700"/>
                </a:lnTo>
                <a:lnTo>
                  <a:pt x="6191725" y="4533900"/>
                </a:lnTo>
                <a:lnTo>
                  <a:pt x="6204210" y="4495800"/>
                </a:lnTo>
                <a:lnTo>
                  <a:pt x="6216129" y="4445000"/>
                </a:lnTo>
                <a:lnTo>
                  <a:pt x="6227478" y="4394200"/>
                </a:lnTo>
                <a:lnTo>
                  <a:pt x="6238251" y="4343400"/>
                </a:lnTo>
                <a:lnTo>
                  <a:pt x="6248446" y="4305300"/>
                </a:lnTo>
                <a:lnTo>
                  <a:pt x="6258056" y="4254500"/>
                </a:lnTo>
                <a:lnTo>
                  <a:pt x="6267078" y="4203700"/>
                </a:lnTo>
                <a:lnTo>
                  <a:pt x="6275508" y="4152900"/>
                </a:lnTo>
                <a:lnTo>
                  <a:pt x="6283341" y="4114800"/>
                </a:lnTo>
                <a:lnTo>
                  <a:pt x="6290572" y="4064000"/>
                </a:lnTo>
                <a:lnTo>
                  <a:pt x="6297198" y="4013200"/>
                </a:lnTo>
                <a:lnTo>
                  <a:pt x="6303214" y="3962400"/>
                </a:lnTo>
                <a:lnTo>
                  <a:pt x="6308615" y="3911600"/>
                </a:lnTo>
                <a:lnTo>
                  <a:pt x="6313397" y="3860800"/>
                </a:lnTo>
                <a:lnTo>
                  <a:pt x="6317556" y="3810000"/>
                </a:lnTo>
                <a:lnTo>
                  <a:pt x="6321087" y="3759200"/>
                </a:lnTo>
                <a:lnTo>
                  <a:pt x="6323985" y="3708400"/>
                </a:lnTo>
                <a:lnTo>
                  <a:pt x="6326248" y="3657600"/>
                </a:lnTo>
                <a:lnTo>
                  <a:pt x="6327869" y="3606800"/>
                </a:lnTo>
                <a:lnTo>
                  <a:pt x="6328845" y="3568700"/>
                </a:lnTo>
                <a:lnTo>
                  <a:pt x="6329172" y="3505200"/>
                </a:lnTo>
                <a:lnTo>
                  <a:pt x="6328845" y="3454400"/>
                </a:lnTo>
                <a:lnTo>
                  <a:pt x="6327869" y="3416300"/>
                </a:lnTo>
                <a:lnTo>
                  <a:pt x="6326248" y="3365500"/>
                </a:lnTo>
                <a:lnTo>
                  <a:pt x="6323985" y="3314700"/>
                </a:lnTo>
                <a:lnTo>
                  <a:pt x="6321087" y="3263900"/>
                </a:lnTo>
                <a:lnTo>
                  <a:pt x="6317556" y="3213100"/>
                </a:lnTo>
                <a:lnTo>
                  <a:pt x="6313397" y="3162300"/>
                </a:lnTo>
                <a:lnTo>
                  <a:pt x="6308615" y="3111500"/>
                </a:lnTo>
                <a:lnTo>
                  <a:pt x="6303214" y="3060700"/>
                </a:lnTo>
                <a:lnTo>
                  <a:pt x="6297198" y="3009900"/>
                </a:lnTo>
                <a:lnTo>
                  <a:pt x="6290572" y="2959100"/>
                </a:lnTo>
                <a:lnTo>
                  <a:pt x="6283341" y="2908300"/>
                </a:lnTo>
                <a:lnTo>
                  <a:pt x="6275508" y="2870200"/>
                </a:lnTo>
                <a:lnTo>
                  <a:pt x="6267078" y="2819400"/>
                </a:lnTo>
                <a:lnTo>
                  <a:pt x="6258056" y="2768600"/>
                </a:lnTo>
                <a:lnTo>
                  <a:pt x="6248446" y="2717800"/>
                </a:lnTo>
                <a:lnTo>
                  <a:pt x="6238251" y="2679700"/>
                </a:lnTo>
                <a:lnTo>
                  <a:pt x="6227478" y="2628900"/>
                </a:lnTo>
                <a:lnTo>
                  <a:pt x="6216129" y="2578100"/>
                </a:lnTo>
                <a:lnTo>
                  <a:pt x="6204210" y="2527300"/>
                </a:lnTo>
                <a:lnTo>
                  <a:pt x="6191725" y="2489200"/>
                </a:lnTo>
                <a:lnTo>
                  <a:pt x="6178678" y="2438400"/>
                </a:lnTo>
                <a:lnTo>
                  <a:pt x="6165073" y="2400300"/>
                </a:lnTo>
                <a:lnTo>
                  <a:pt x="6150916" y="2349500"/>
                </a:lnTo>
                <a:lnTo>
                  <a:pt x="6136210" y="2298700"/>
                </a:lnTo>
                <a:lnTo>
                  <a:pt x="6120960" y="2260600"/>
                </a:lnTo>
                <a:lnTo>
                  <a:pt x="6105170" y="2209800"/>
                </a:lnTo>
                <a:lnTo>
                  <a:pt x="6088844" y="2171700"/>
                </a:lnTo>
                <a:lnTo>
                  <a:pt x="6071988" y="2120900"/>
                </a:lnTo>
                <a:lnTo>
                  <a:pt x="6054605" y="2082800"/>
                </a:lnTo>
                <a:lnTo>
                  <a:pt x="6036700" y="2032000"/>
                </a:lnTo>
                <a:lnTo>
                  <a:pt x="6018277" y="1993900"/>
                </a:lnTo>
                <a:lnTo>
                  <a:pt x="5999340" y="1955800"/>
                </a:lnTo>
                <a:lnTo>
                  <a:pt x="5979895" y="1905000"/>
                </a:lnTo>
                <a:lnTo>
                  <a:pt x="5959945" y="1866900"/>
                </a:lnTo>
                <a:lnTo>
                  <a:pt x="5939495" y="1828800"/>
                </a:lnTo>
                <a:lnTo>
                  <a:pt x="5918549" y="1778000"/>
                </a:lnTo>
                <a:lnTo>
                  <a:pt x="5897112" y="1739900"/>
                </a:lnTo>
                <a:lnTo>
                  <a:pt x="5875188" y="1701800"/>
                </a:lnTo>
                <a:lnTo>
                  <a:pt x="5852781" y="1663700"/>
                </a:lnTo>
                <a:lnTo>
                  <a:pt x="5829895" y="1625600"/>
                </a:lnTo>
                <a:lnTo>
                  <a:pt x="5806536" y="1587500"/>
                </a:lnTo>
                <a:lnTo>
                  <a:pt x="5782708" y="1536700"/>
                </a:lnTo>
                <a:lnTo>
                  <a:pt x="5758415" y="1498600"/>
                </a:lnTo>
                <a:lnTo>
                  <a:pt x="5733661" y="1460500"/>
                </a:lnTo>
                <a:lnTo>
                  <a:pt x="5708450" y="1422400"/>
                </a:lnTo>
                <a:lnTo>
                  <a:pt x="5682788" y="1384300"/>
                </a:lnTo>
                <a:lnTo>
                  <a:pt x="5656679" y="1346200"/>
                </a:lnTo>
                <a:lnTo>
                  <a:pt x="5630126" y="1308100"/>
                </a:lnTo>
                <a:lnTo>
                  <a:pt x="5603135" y="1282700"/>
                </a:lnTo>
                <a:lnTo>
                  <a:pt x="5575709" y="1244600"/>
                </a:lnTo>
                <a:lnTo>
                  <a:pt x="5547854" y="1206500"/>
                </a:lnTo>
                <a:lnTo>
                  <a:pt x="5519573" y="1168400"/>
                </a:lnTo>
                <a:lnTo>
                  <a:pt x="5490872" y="1130300"/>
                </a:lnTo>
                <a:lnTo>
                  <a:pt x="5461753" y="1104900"/>
                </a:lnTo>
                <a:lnTo>
                  <a:pt x="5432223" y="1066800"/>
                </a:lnTo>
                <a:lnTo>
                  <a:pt x="5402284" y="1028700"/>
                </a:lnTo>
                <a:lnTo>
                  <a:pt x="5371942" y="1003300"/>
                </a:lnTo>
                <a:lnTo>
                  <a:pt x="5341201" y="965200"/>
                </a:lnTo>
                <a:lnTo>
                  <a:pt x="5310066" y="939800"/>
                </a:lnTo>
                <a:lnTo>
                  <a:pt x="5278540" y="901700"/>
                </a:lnTo>
                <a:lnTo>
                  <a:pt x="5246628" y="876300"/>
                </a:lnTo>
                <a:lnTo>
                  <a:pt x="5214335" y="838200"/>
                </a:lnTo>
                <a:lnTo>
                  <a:pt x="5181664" y="812800"/>
                </a:lnTo>
                <a:lnTo>
                  <a:pt x="5148622" y="774700"/>
                </a:lnTo>
                <a:lnTo>
                  <a:pt x="5081435" y="723900"/>
                </a:lnTo>
                <a:lnTo>
                  <a:pt x="5047301" y="698500"/>
                </a:lnTo>
                <a:lnTo>
                  <a:pt x="5012811" y="660400"/>
                </a:lnTo>
                <a:lnTo>
                  <a:pt x="4942784" y="609600"/>
                </a:lnTo>
                <a:lnTo>
                  <a:pt x="4835191" y="533400"/>
                </a:lnTo>
                <a:lnTo>
                  <a:pt x="4724639" y="457200"/>
                </a:lnTo>
                <a:lnTo>
                  <a:pt x="4687152" y="431800"/>
                </a:lnTo>
                <a:lnTo>
                  <a:pt x="4649353" y="419100"/>
                </a:lnTo>
                <a:lnTo>
                  <a:pt x="4572840" y="368300"/>
                </a:lnTo>
                <a:lnTo>
                  <a:pt x="4534135" y="355600"/>
                </a:lnTo>
                <a:lnTo>
                  <a:pt x="4455848" y="304800"/>
                </a:lnTo>
                <a:lnTo>
                  <a:pt x="4416275" y="292100"/>
                </a:lnTo>
                <a:lnTo>
                  <a:pt x="4376422" y="266700"/>
                </a:lnTo>
                <a:lnTo>
                  <a:pt x="4295893" y="241300"/>
                </a:lnTo>
                <a:lnTo>
                  <a:pt x="4255225" y="215900"/>
                </a:lnTo>
                <a:lnTo>
                  <a:pt x="4131664" y="177800"/>
                </a:lnTo>
                <a:lnTo>
                  <a:pt x="4089972" y="152400"/>
                </a:lnTo>
                <a:lnTo>
                  <a:pt x="3920796" y="101600"/>
                </a:lnTo>
                <a:close/>
              </a:path>
              <a:path w="6329680" h="6858000" extrusionOk="0">
                <a:moveTo>
                  <a:pt x="3704240" y="50800"/>
                </a:moveTo>
                <a:lnTo>
                  <a:pt x="2624931" y="50800"/>
                </a:lnTo>
                <a:lnTo>
                  <a:pt x="2451249" y="101600"/>
                </a:lnTo>
                <a:lnTo>
                  <a:pt x="3877922" y="101600"/>
                </a:lnTo>
                <a:lnTo>
                  <a:pt x="3704240" y="50800"/>
                </a:lnTo>
                <a:close/>
              </a:path>
              <a:path w="6329680" h="6858000" extrusionOk="0">
                <a:moveTo>
                  <a:pt x="3616148" y="38100"/>
                </a:moveTo>
                <a:lnTo>
                  <a:pt x="2713023" y="38100"/>
                </a:lnTo>
                <a:lnTo>
                  <a:pt x="2668877" y="50800"/>
                </a:lnTo>
                <a:lnTo>
                  <a:pt x="3660294" y="50800"/>
                </a:lnTo>
                <a:lnTo>
                  <a:pt x="3616148" y="38100"/>
                </a:lnTo>
                <a:close/>
              </a:path>
              <a:path w="6329680" h="6858000" extrusionOk="0">
                <a:moveTo>
                  <a:pt x="3527268" y="25400"/>
                </a:moveTo>
                <a:lnTo>
                  <a:pt x="2801903" y="25400"/>
                </a:lnTo>
                <a:lnTo>
                  <a:pt x="2757367" y="38100"/>
                </a:lnTo>
                <a:lnTo>
                  <a:pt x="3571804" y="38100"/>
                </a:lnTo>
                <a:lnTo>
                  <a:pt x="3527268" y="25400"/>
                </a:lnTo>
                <a:close/>
              </a:path>
              <a:path w="6329680" h="6858000" extrusionOk="0">
                <a:moveTo>
                  <a:pt x="3392551" y="12700"/>
                </a:moveTo>
                <a:lnTo>
                  <a:pt x="2936620" y="12700"/>
                </a:lnTo>
                <a:lnTo>
                  <a:pt x="2891533" y="25400"/>
                </a:lnTo>
                <a:lnTo>
                  <a:pt x="3437638" y="25400"/>
                </a:lnTo>
                <a:lnTo>
                  <a:pt x="3392551" y="12700"/>
                </a:lnTo>
                <a:close/>
              </a:path>
              <a:path w="6329680" h="6858000" extrusionOk="0">
                <a:moveTo>
                  <a:pt x="3164586" y="0"/>
                </a:moveTo>
                <a:lnTo>
                  <a:pt x="3118669" y="12700"/>
                </a:lnTo>
                <a:lnTo>
                  <a:pt x="3210502" y="12700"/>
                </a:lnTo>
                <a:lnTo>
                  <a:pt x="3164586"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 name="Google Shape;75;p14"/>
          <p:cNvSpPr txBox="1">
            <a:spLocks noGrp="1"/>
          </p:cNvSpPr>
          <p:nvPr>
            <p:ph type="title"/>
          </p:nvPr>
        </p:nvSpPr>
        <p:spPr>
          <a:xfrm>
            <a:off x="1271130" y="155689"/>
            <a:ext cx="6601800" cy="6351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40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6" name="Google Shape;76;p14"/>
          <p:cNvSpPr txBox="1">
            <a:spLocks noGrp="1"/>
          </p:cNvSpPr>
          <p:nvPr>
            <p:ph type="body" idx="1"/>
          </p:nvPr>
        </p:nvSpPr>
        <p:spPr>
          <a:xfrm>
            <a:off x="457200" y="1577340"/>
            <a:ext cx="8229600" cy="45264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77" name="Google Shape;77;p14"/>
          <p:cNvSpPr txBox="1">
            <a:spLocks noGrp="1"/>
          </p:cNvSpPr>
          <p:nvPr>
            <p:ph type="ftr" idx="11"/>
          </p:nvPr>
        </p:nvSpPr>
        <p:spPr>
          <a:xfrm>
            <a:off x="3108960" y="6377940"/>
            <a:ext cx="2926200" cy="342900"/>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8" name="Google Shape;78;p14"/>
          <p:cNvSpPr txBox="1">
            <a:spLocks noGrp="1"/>
          </p:cNvSpPr>
          <p:nvPr>
            <p:ph type="dt" idx="10"/>
          </p:nvPr>
        </p:nvSpPr>
        <p:spPr>
          <a:xfrm>
            <a:off x="457200" y="6377940"/>
            <a:ext cx="2103000" cy="3429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4"/>
          <p:cNvSpPr txBox="1">
            <a:spLocks noGrp="1"/>
          </p:cNvSpPr>
          <p:nvPr>
            <p:ph type="sldNum" idx="12"/>
          </p:nvPr>
        </p:nvSpPr>
        <p:spPr>
          <a:xfrm>
            <a:off x="6583680" y="6377940"/>
            <a:ext cx="2103000" cy="3429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800">
                <a:solidFill>
                  <a:srgbClr val="888888"/>
                </a:solidFill>
                <a:latin typeface="Calibri"/>
                <a:ea typeface="Calibri"/>
                <a:cs typeface="Calibri"/>
                <a:sym typeface="Calibri"/>
              </a:defRPr>
            </a:lvl1pPr>
            <a:lvl2pPr marL="0" marR="0" lvl="1" indent="0" algn="r" rtl="0">
              <a:spcBef>
                <a:spcPts val="0"/>
              </a:spcBef>
              <a:buNone/>
              <a:defRPr sz="1800">
                <a:solidFill>
                  <a:srgbClr val="888888"/>
                </a:solidFill>
                <a:latin typeface="Calibri"/>
                <a:ea typeface="Calibri"/>
                <a:cs typeface="Calibri"/>
                <a:sym typeface="Calibri"/>
              </a:defRPr>
            </a:lvl2pPr>
            <a:lvl3pPr marL="0" marR="0" lvl="2" indent="0" algn="r" rtl="0">
              <a:spcBef>
                <a:spcPts val="0"/>
              </a:spcBef>
              <a:buNone/>
              <a:defRPr sz="1800">
                <a:solidFill>
                  <a:srgbClr val="888888"/>
                </a:solidFill>
                <a:latin typeface="Calibri"/>
                <a:ea typeface="Calibri"/>
                <a:cs typeface="Calibri"/>
                <a:sym typeface="Calibri"/>
              </a:defRPr>
            </a:lvl3pPr>
            <a:lvl4pPr marL="0" marR="0" lvl="3" indent="0" algn="r" rtl="0">
              <a:spcBef>
                <a:spcPts val="0"/>
              </a:spcBef>
              <a:buNone/>
              <a:defRPr sz="1800">
                <a:solidFill>
                  <a:srgbClr val="888888"/>
                </a:solidFill>
                <a:latin typeface="Calibri"/>
                <a:ea typeface="Calibri"/>
                <a:cs typeface="Calibri"/>
                <a:sym typeface="Calibri"/>
              </a:defRPr>
            </a:lvl4pPr>
            <a:lvl5pPr marL="0" marR="0" lvl="4" indent="0" algn="r" rtl="0">
              <a:spcBef>
                <a:spcPts val="0"/>
              </a:spcBef>
              <a:buNone/>
              <a:defRPr sz="1800">
                <a:solidFill>
                  <a:srgbClr val="888888"/>
                </a:solidFill>
                <a:latin typeface="Calibri"/>
                <a:ea typeface="Calibri"/>
                <a:cs typeface="Calibri"/>
                <a:sym typeface="Calibri"/>
              </a:defRPr>
            </a:lvl5pPr>
            <a:lvl6pPr marL="0" marR="0" lvl="5" indent="0" algn="r" rtl="0">
              <a:spcBef>
                <a:spcPts val="0"/>
              </a:spcBef>
              <a:buNone/>
              <a:defRPr sz="1800">
                <a:solidFill>
                  <a:srgbClr val="888888"/>
                </a:solidFill>
                <a:latin typeface="Calibri"/>
                <a:ea typeface="Calibri"/>
                <a:cs typeface="Calibri"/>
                <a:sym typeface="Calibri"/>
              </a:defRPr>
            </a:lvl6pPr>
            <a:lvl7pPr marL="0" marR="0" lvl="6" indent="0" algn="r" rtl="0">
              <a:spcBef>
                <a:spcPts val="0"/>
              </a:spcBef>
              <a:buNone/>
              <a:defRPr sz="1800">
                <a:solidFill>
                  <a:srgbClr val="888888"/>
                </a:solidFill>
                <a:latin typeface="Calibri"/>
                <a:ea typeface="Calibri"/>
                <a:cs typeface="Calibri"/>
                <a:sym typeface="Calibri"/>
              </a:defRPr>
            </a:lvl7pPr>
            <a:lvl8pPr marL="0" marR="0" lvl="7" indent="0" algn="r" rtl="0">
              <a:spcBef>
                <a:spcPts val="0"/>
              </a:spcBef>
              <a:buNone/>
              <a:defRPr sz="1800">
                <a:solidFill>
                  <a:srgbClr val="888888"/>
                </a:solidFill>
                <a:latin typeface="Calibri"/>
                <a:ea typeface="Calibri"/>
                <a:cs typeface="Calibri"/>
                <a:sym typeface="Calibri"/>
              </a:defRPr>
            </a:lvl8pPr>
            <a:lvl9pPr marL="0" marR="0" lvl="8" indent="0" algn="r" rtl="0">
              <a:spcBef>
                <a:spcPts val="0"/>
              </a:spcBef>
              <a:buNone/>
              <a:defRPr sz="18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b="0" u="none"/>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10" name="Google Shape;110;p20"/>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111" name="Google Shape;111;p20"/>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1.jp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0.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21.jp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hyperlink" Target="mailto:arizonavfc@azdhs.gov" TargetMode="External"/><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hyperlink" Target="https://azdhs.gov/documents/preparedness/epidemiology-disease-control/immunization/vaccines-for-children/exhibits/operations-guide.pdf" TargetMode="External"/><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hyperlink" Target="http://www.vfcdataloggers.com/content/Part%202%20Software%20Download.pdf"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33"/>
          <p:cNvSpPr txBox="1">
            <a:spLocks noGrp="1"/>
          </p:cNvSpPr>
          <p:nvPr>
            <p:ph type="ctrTitle"/>
          </p:nvPr>
        </p:nvSpPr>
        <p:spPr>
          <a:xfrm>
            <a:off x="1415975" y="1734650"/>
            <a:ext cx="6454800" cy="1834500"/>
          </a:xfrm>
          <a:prstGeom prst="rect">
            <a:avLst/>
          </a:prstGeom>
          <a:noFill/>
          <a:ln w="28575" cap="flat" cmpd="sng">
            <a:solidFill>
              <a:srgbClr val="3D85C6"/>
            </a:solidFill>
            <a:prstDash val="solid"/>
            <a:round/>
            <a:headEnd type="none" w="sm" len="sm"/>
            <a:tailEnd type="none" w="sm" len="sm"/>
          </a:ln>
        </p:spPr>
        <p:txBody>
          <a:bodyPr spcFirstLastPara="1" wrap="square" lIns="91425" tIns="45700" rIns="91425" bIns="45700" anchor="b" anchorCtr="0">
            <a:noAutofit/>
          </a:bodyPr>
          <a:lstStyle/>
          <a:p>
            <a:pPr marL="0" lvl="0" indent="0" algn="ctr" rtl="0">
              <a:spcBef>
                <a:spcPts val="0"/>
              </a:spcBef>
              <a:spcAft>
                <a:spcPts val="0"/>
              </a:spcAft>
              <a:buNone/>
            </a:pPr>
            <a:r>
              <a:rPr lang="en-US" sz="3600">
                <a:solidFill>
                  <a:srgbClr val="434343"/>
                </a:solidFill>
                <a:latin typeface="Comfortaa"/>
                <a:ea typeface="Comfortaa"/>
                <a:cs typeface="Comfortaa"/>
                <a:sym typeface="Comfortaa"/>
              </a:rPr>
              <a:t>VFC 400 LogTag Data Logger Set Up Instructions and Training </a:t>
            </a:r>
            <a:endParaRPr sz="3200">
              <a:solidFill>
                <a:srgbClr val="434343"/>
              </a:solidFill>
              <a:latin typeface="Comfortaa"/>
              <a:ea typeface="Comfortaa"/>
              <a:cs typeface="Comfortaa"/>
              <a:sym typeface="Comfortaa"/>
            </a:endParaRPr>
          </a:p>
        </p:txBody>
      </p:sp>
      <p:sp>
        <p:nvSpPr>
          <p:cNvPr id="165" name="Google Shape;165;p33"/>
          <p:cNvSpPr txBox="1"/>
          <p:nvPr/>
        </p:nvSpPr>
        <p:spPr>
          <a:xfrm>
            <a:off x="8120063" y="6134100"/>
            <a:ext cx="912900" cy="368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sp>
        <p:nvSpPr>
          <p:cNvPr id="166" name="Google Shape;166;p33"/>
          <p:cNvSpPr txBox="1">
            <a:spLocks noGrp="1"/>
          </p:cNvSpPr>
          <p:nvPr>
            <p:ph type="subTitle" idx="1"/>
          </p:nvPr>
        </p:nvSpPr>
        <p:spPr>
          <a:xfrm>
            <a:off x="2510525" y="3950150"/>
            <a:ext cx="4265700" cy="7647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1500"/>
              <a:buFont typeface="Arial"/>
              <a:buNone/>
            </a:pPr>
            <a:r>
              <a:rPr lang="en-US">
                <a:solidFill>
                  <a:srgbClr val="3D85C6"/>
                </a:solidFill>
                <a:latin typeface="Comfortaa"/>
                <a:ea typeface="Comfortaa"/>
                <a:cs typeface="Comfortaa"/>
                <a:sym typeface="Comfortaa"/>
              </a:rPr>
              <a:t>Arizona Immunization Program Office</a:t>
            </a:r>
            <a:endParaRPr>
              <a:solidFill>
                <a:srgbClr val="3D85C6"/>
              </a:solidFill>
              <a:latin typeface="Comfortaa"/>
              <a:ea typeface="Comfortaa"/>
              <a:cs typeface="Comfortaa"/>
              <a:sym typeface="Comforta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2"/>
          <p:cNvSpPr txBox="1">
            <a:spLocks noGrp="1"/>
          </p:cNvSpPr>
          <p:nvPr>
            <p:ph type="title"/>
          </p:nvPr>
        </p:nvSpPr>
        <p:spPr>
          <a:xfrm>
            <a:off x="457200" y="60900"/>
            <a:ext cx="8231400" cy="1143300"/>
          </a:xfrm>
          <a:prstGeom prst="rect">
            <a:avLst/>
          </a:prstGeom>
          <a:noFill/>
          <a:ln w="28575" cap="flat" cmpd="sng">
            <a:solidFill>
              <a:srgbClr val="3D85C6"/>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solidFill>
                  <a:srgbClr val="134C3A"/>
                </a:solidFill>
                <a:latin typeface="Comfortaa"/>
                <a:ea typeface="Comfortaa"/>
                <a:cs typeface="Comfortaa"/>
                <a:sym typeface="Comfortaa"/>
              </a:rPr>
              <a:t>STEP </a:t>
            </a:r>
            <a:r>
              <a:rPr lang="en-US">
                <a:solidFill>
                  <a:srgbClr val="134C3A"/>
                </a:solidFill>
                <a:latin typeface="Comfortaa"/>
                <a:ea typeface="Comfortaa"/>
                <a:cs typeface="Comfortaa"/>
                <a:sym typeface="Comfortaa"/>
              </a:rPr>
              <a:t>1</a:t>
            </a:r>
            <a:r>
              <a:rPr lang="en-US" sz="3600">
                <a:solidFill>
                  <a:srgbClr val="134C3A"/>
                </a:solidFill>
                <a:latin typeface="Comfortaa"/>
                <a:ea typeface="Comfortaa"/>
                <a:cs typeface="Comfortaa"/>
                <a:sym typeface="Comfortaa"/>
              </a:rPr>
              <a:t>: Docking your Data Logger</a:t>
            </a:r>
            <a:endParaRPr>
              <a:latin typeface="Comfortaa"/>
              <a:ea typeface="Comfortaa"/>
              <a:cs typeface="Comfortaa"/>
              <a:sym typeface="Comfortaa"/>
            </a:endParaRPr>
          </a:p>
        </p:txBody>
      </p:sp>
      <p:sp>
        <p:nvSpPr>
          <p:cNvPr id="271" name="Google Shape;271;p42"/>
          <p:cNvSpPr txBox="1">
            <a:spLocks noGrp="1"/>
          </p:cNvSpPr>
          <p:nvPr>
            <p:ph type="body" idx="1"/>
          </p:nvPr>
        </p:nvSpPr>
        <p:spPr>
          <a:xfrm>
            <a:off x="113375" y="1284800"/>
            <a:ext cx="4017900" cy="5267700"/>
          </a:xfrm>
          <a:prstGeom prst="rect">
            <a:avLst/>
          </a:prstGeom>
          <a:noFill/>
          <a:ln>
            <a:noFill/>
          </a:ln>
        </p:spPr>
        <p:txBody>
          <a:bodyPr spcFirstLastPara="1" wrap="square" lIns="91425" tIns="45700" rIns="91425" bIns="45700" anchor="t" anchorCtr="0">
            <a:noAutofit/>
          </a:bodyPr>
          <a:lstStyle/>
          <a:p>
            <a:pPr marL="257175" lvl="0" indent="-133350" algn="l" rtl="0">
              <a:spcBef>
                <a:spcPts val="0"/>
              </a:spcBef>
              <a:spcAft>
                <a:spcPts val="0"/>
              </a:spcAft>
              <a:buClr>
                <a:srgbClr val="4A3128"/>
              </a:buClr>
              <a:buSzPts val="2000"/>
              <a:buFont typeface="Comfortaa"/>
              <a:buChar char="•"/>
            </a:pPr>
            <a:r>
              <a:rPr lang="en-US" sz="2000">
                <a:solidFill>
                  <a:srgbClr val="4A3128"/>
                </a:solidFill>
                <a:latin typeface="Comfortaa"/>
                <a:ea typeface="Comfortaa"/>
                <a:cs typeface="Comfortaa"/>
                <a:sym typeface="Comfortaa"/>
              </a:rPr>
              <a:t>Open the Control Solutions VTMC Program</a:t>
            </a:r>
            <a:endParaRPr sz="2000">
              <a:solidFill>
                <a:srgbClr val="4A3128"/>
              </a:solidFill>
              <a:latin typeface="Comfortaa"/>
              <a:ea typeface="Comfortaa"/>
              <a:cs typeface="Comfortaa"/>
              <a:sym typeface="Comfortaa"/>
            </a:endParaRPr>
          </a:p>
          <a:p>
            <a:pPr marL="257175" lvl="0" indent="-133350" algn="l" rtl="0">
              <a:spcBef>
                <a:spcPts val="0"/>
              </a:spcBef>
              <a:spcAft>
                <a:spcPts val="0"/>
              </a:spcAft>
              <a:buClr>
                <a:srgbClr val="4A3128"/>
              </a:buClr>
              <a:buSzPts val="2000"/>
              <a:buFont typeface="Comfortaa"/>
              <a:buChar char="•"/>
            </a:pPr>
            <a:r>
              <a:rPr lang="en-US" sz="2000">
                <a:solidFill>
                  <a:srgbClr val="4A3128"/>
                </a:solidFill>
                <a:latin typeface="Comfortaa"/>
                <a:ea typeface="Comfortaa"/>
                <a:cs typeface="Comfortaa"/>
                <a:sym typeface="Comfortaa"/>
              </a:rPr>
              <a:t>Plug the docking station into the USB port of the computer.</a:t>
            </a:r>
            <a:endParaRPr sz="2000">
              <a:latin typeface="Comfortaa"/>
              <a:ea typeface="Comfortaa"/>
              <a:cs typeface="Comfortaa"/>
              <a:sym typeface="Comfortaa"/>
            </a:endParaRPr>
          </a:p>
          <a:p>
            <a:pPr marL="257175" lvl="0" indent="-133350" algn="l" rtl="0">
              <a:spcBef>
                <a:spcPts val="520"/>
              </a:spcBef>
              <a:spcAft>
                <a:spcPts val="0"/>
              </a:spcAft>
              <a:buClr>
                <a:srgbClr val="4A3128"/>
              </a:buClr>
              <a:buSzPts val="2000"/>
              <a:buFont typeface="Comfortaa"/>
              <a:buChar char="•"/>
            </a:pPr>
            <a:r>
              <a:rPr lang="en-US" sz="2000">
                <a:solidFill>
                  <a:srgbClr val="4A3128"/>
                </a:solidFill>
                <a:latin typeface="Comfortaa"/>
                <a:ea typeface="Comfortaa"/>
                <a:cs typeface="Comfortaa"/>
                <a:sym typeface="Comfortaa"/>
              </a:rPr>
              <a:t>Firmly insert data logger into the docking station.</a:t>
            </a:r>
            <a:endParaRPr sz="2000">
              <a:solidFill>
                <a:srgbClr val="4A3128"/>
              </a:solidFill>
              <a:latin typeface="Comfortaa"/>
              <a:ea typeface="Comfortaa"/>
              <a:cs typeface="Comfortaa"/>
              <a:sym typeface="Comfortaa"/>
            </a:endParaRPr>
          </a:p>
          <a:p>
            <a:pPr marL="257175" lvl="0" indent="-146050" algn="l" rtl="0">
              <a:spcBef>
                <a:spcPts val="520"/>
              </a:spcBef>
              <a:spcAft>
                <a:spcPts val="0"/>
              </a:spcAft>
              <a:buClr>
                <a:srgbClr val="4A3128"/>
              </a:buClr>
              <a:buSzPts val="2200"/>
              <a:buFont typeface="Comfortaa"/>
              <a:buChar char="•"/>
            </a:pPr>
            <a:r>
              <a:rPr lang="en-US" sz="2000" i="1">
                <a:solidFill>
                  <a:srgbClr val="4A3128"/>
                </a:solidFill>
                <a:latin typeface="Comfortaa"/>
                <a:ea typeface="Comfortaa"/>
                <a:cs typeface="Comfortaa"/>
                <a:sym typeface="Comfortaa"/>
              </a:rPr>
              <a:t>Note:</a:t>
            </a:r>
            <a:r>
              <a:rPr lang="en-US" sz="2200" i="1">
                <a:solidFill>
                  <a:srgbClr val="4A3128"/>
                </a:solidFill>
                <a:latin typeface="Comfortaa"/>
                <a:ea typeface="Comfortaa"/>
                <a:cs typeface="Comfortaa"/>
                <a:sym typeface="Comfortaa"/>
              </a:rPr>
              <a:t> </a:t>
            </a:r>
            <a:r>
              <a:rPr lang="en-US" sz="2000">
                <a:solidFill>
                  <a:srgbClr val="3C4043"/>
                </a:solidFill>
                <a:latin typeface="Comfortaa"/>
                <a:ea typeface="Comfortaa"/>
                <a:cs typeface="Comfortaa"/>
                <a:sym typeface="Comfortaa"/>
              </a:rPr>
              <a:t> </a:t>
            </a:r>
            <a:r>
              <a:rPr lang="en-US" sz="2000">
                <a:solidFill>
                  <a:srgbClr val="3C4043"/>
                </a:solidFill>
                <a:highlight>
                  <a:srgbClr val="FFFFFF"/>
                </a:highlight>
                <a:latin typeface="Comfortaa"/>
                <a:ea typeface="Comfortaa"/>
                <a:cs typeface="Comfortaa"/>
                <a:sym typeface="Comfortaa"/>
              </a:rPr>
              <a:t>If the data logger is inserted in the docking station before opening the Control Solutions VTMC  program, remove it and re-insert it to begin the report download</a:t>
            </a:r>
            <a:endParaRPr sz="2000" i="1">
              <a:solidFill>
                <a:srgbClr val="4A3128"/>
              </a:solidFill>
              <a:latin typeface="Comfortaa"/>
              <a:ea typeface="Comfortaa"/>
              <a:cs typeface="Comfortaa"/>
              <a:sym typeface="Comfortaa"/>
            </a:endParaRPr>
          </a:p>
        </p:txBody>
      </p:sp>
      <p:sp>
        <p:nvSpPr>
          <p:cNvPr id="272" name="Google Shape;272;p42"/>
          <p:cNvSpPr txBox="1"/>
          <p:nvPr/>
        </p:nvSpPr>
        <p:spPr>
          <a:xfrm>
            <a:off x="5835300" y="6166700"/>
            <a:ext cx="2546400" cy="462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4A3128"/>
                </a:solidFill>
                <a:latin typeface="Calibri"/>
                <a:ea typeface="Calibri"/>
                <a:cs typeface="Calibri"/>
                <a:sym typeface="Calibri"/>
              </a:rPr>
              <a:t>Docking Station</a:t>
            </a:r>
            <a:endParaRPr/>
          </a:p>
        </p:txBody>
      </p:sp>
      <p:pic>
        <p:nvPicPr>
          <p:cNvPr id="273" name="Google Shape;273;p42" descr="VFC400 in docking station.jpg"/>
          <p:cNvPicPr preferRelativeResize="0"/>
          <p:nvPr/>
        </p:nvPicPr>
        <p:blipFill rotWithShape="1">
          <a:blip r:embed="rId3">
            <a:alphaModFix/>
          </a:blip>
          <a:srcRect/>
          <a:stretch/>
        </p:blipFill>
        <p:spPr>
          <a:xfrm>
            <a:off x="5297200" y="2874125"/>
            <a:ext cx="3640138" cy="2969420"/>
          </a:xfrm>
          <a:prstGeom prst="rect">
            <a:avLst/>
          </a:prstGeom>
          <a:noFill/>
          <a:ln w="38100" cap="flat" cmpd="sng">
            <a:solidFill>
              <a:srgbClr val="134C3A"/>
            </a:solidFill>
            <a:prstDash val="solid"/>
            <a:miter lim="800000"/>
            <a:headEnd type="none" w="sm" len="sm"/>
            <a:tailEnd type="none" w="sm" len="sm"/>
          </a:ln>
        </p:spPr>
      </p:pic>
      <p:sp>
        <p:nvSpPr>
          <p:cNvPr id="274" name="Google Shape;274;p42"/>
          <p:cNvSpPr/>
          <p:nvPr/>
        </p:nvSpPr>
        <p:spPr>
          <a:xfrm rot="5400000">
            <a:off x="6524012" y="5484957"/>
            <a:ext cx="1028700" cy="335100"/>
          </a:xfrm>
          <a:prstGeom prst="leftArrow">
            <a:avLst>
              <a:gd name="adj1" fmla="val 50000"/>
              <a:gd name="adj2" fmla="val 50000"/>
            </a:avLst>
          </a:prstGeom>
          <a:solidFill>
            <a:schemeClr val="accent1"/>
          </a:solidFill>
          <a:ln w="25400" cap="flat" cmpd="sng">
            <a:solidFill>
              <a:srgbClr val="261D4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5" name="Google Shape;275;p42"/>
          <p:cNvSpPr>
            <a:spLocks noGrp="1"/>
          </p:cNvSpPr>
          <p:nvPr>
            <p:ph type="sldNum" idx="12"/>
          </p:nvPr>
        </p:nvSpPr>
        <p:spPr>
          <a:xfrm>
            <a:off x="8531226" y="5648327"/>
            <a:ext cx="549300" cy="396900"/>
          </a:xfrm>
          <a:prstGeom prst="bracketPair">
            <a:avLst/>
          </a:prstGeom>
          <a:noFill/>
          <a:ln>
            <a:noFill/>
          </a:ln>
        </p:spPr>
        <p:txBody>
          <a:bodyPr spcFirstLastPara="1" wrap="square" lIns="0" tIns="0" rIns="0" bIns="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US"/>
              <a:t>10</a:t>
            </a:fld>
            <a:endParaRPr/>
          </a:p>
        </p:txBody>
      </p:sp>
      <p:pic>
        <p:nvPicPr>
          <p:cNvPr id="276" name="Google Shape;276;p42"/>
          <p:cNvPicPr preferRelativeResize="0"/>
          <p:nvPr/>
        </p:nvPicPr>
        <p:blipFill>
          <a:blip r:embed="rId4">
            <a:alphaModFix/>
          </a:blip>
          <a:stretch>
            <a:fillRect/>
          </a:stretch>
        </p:blipFill>
        <p:spPr>
          <a:xfrm>
            <a:off x="6607788" y="1310650"/>
            <a:ext cx="861125" cy="1240336"/>
          </a:xfrm>
          <a:prstGeom prst="rect">
            <a:avLst/>
          </a:prstGeom>
          <a:noFill/>
          <a:ln w="38100" cap="flat" cmpd="sng">
            <a:solidFill>
              <a:srgbClr val="134C3A"/>
            </a:solidFill>
            <a:prstDash val="solid"/>
            <a:miter lim="8000"/>
            <a:headEnd type="none" w="sm" len="sm"/>
            <a:tailEnd type="none" w="sm" len="sm"/>
          </a:ln>
        </p:spPr>
      </p:pic>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3"/>
          <p:cNvSpPr txBox="1">
            <a:spLocks noGrp="1"/>
          </p:cNvSpPr>
          <p:nvPr>
            <p:ph type="title"/>
          </p:nvPr>
        </p:nvSpPr>
        <p:spPr>
          <a:xfrm>
            <a:off x="315675" y="72075"/>
            <a:ext cx="8511000" cy="1143300"/>
          </a:xfrm>
          <a:prstGeom prst="rect">
            <a:avLst/>
          </a:prstGeom>
          <a:noFill/>
          <a:ln w="28575" cap="flat" cmpd="sng">
            <a:solidFill>
              <a:srgbClr val="3D85C6"/>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solidFill>
                  <a:srgbClr val="434343"/>
                </a:solidFill>
                <a:latin typeface="Comfortaa"/>
                <a:ea typeface="Comfortaa"/>
                <a:cs typeface="Comfortaa"/>
                <a:sym typeface="Comfortaa"/>
              </a:rPr>
              <a:t>STEP </a:t>
            </a:r>
            <a:r>
              <a:rPr lang="en-US">
                <a:solidFill>
                  <a:srgbClr val="434343"/>
                </a:solidFill>
                <a:latin typeface="Comfortaa"/>
                <a:ea typeface="Comfortaa"/>
                <a:cs typeface="Comfortaa"/>
                <a:sym typeface="Comfortaa"/>
              </a:rPr>
              <a:t>2</a:t>
            </a:r>
            <a:r>
              <a:rPr lang="en-US" sz="3600">
                <a:solidFill>
                  <a:srgbClr val="434343"/>
                </a:solidFill>
                <a:latin typeface="Comfortaa"/>
                <a:ea typeface="Comfortaa"/>
                <a:cs typeface="Comfortaa"/>
                <a:sym typeface="Comfortaa"/>
              </a:rPr>
              <a:t>: </a:t>
            </a:r>
            <a:r>
              <a:rPr lang="en-US">
                <a:solidFill>
                  <a:srgbClr val="434343"/>
                </a:solidFill>
                <a:latin typeface="Comfortaa"/>
                <a:ea typeface="Comfortaa"/>
                <a:cs typeface="Comfortaa"/>
                <a:sym typeface="Comfortaa"/>
              </a:rPr>
              <a:t>Data Logger Configuration</a:t>
            </a:r>
            <a:endParaRPr>
              <a:solidFill>
                <a:srgbClr val="434343"/>
              </a:solidFill>
              <a:latin typeface="Comfortaa"/>
              <a:ea typeface="Comfortaa"/>
              <a:cs typeface="Comfortaa"/>
              <a:sym typeface="Comfortaa"/>
            </a:endParaRPr>
          </a:p>
        </p:txBody>
      </p:sp>
      <p:sp>
        <p:nvSpPr>
          <p:cNvPr id="283" name="Google Shape;283;p43"/>
          <p:cNvSpPr txBox="1">
            <a:spLocks noGrp="1"/>
          </p:cNvSpPr>
          <p:nvPr>
            <p:ph type="body" idx="1"/>
          </p:nvPr>
        </p:nvSpPr>
        <p:spPr>
          <a:xfrm>
            <a:off x="468075" y="1230301"/>
            <a:ext cx="7620000" cy="664500"/>
          </a:xfrm>
          <a:prstGeom prst="rect">
            <a:avLst/>
          </a:prstGeom>
          <a:noFill/>
          <a:ln>
            <a:noFill/>
          </a:ln>
        </p:spPr>
        <p:txBody>
          <a:bodyPr spcFirstLastPara="1" wrap="square" lIns="91425" tIns="45700" rIns="91425" bIns="45700" anchor="t" anchorCtr="0">
            <a:noAutofit/>
          </a:bodyPr>
          <a:lstStyle/>
          <a:p>
            <a:pPr marL="257175" lvl="0" indent="0" algn="ctr" rtl="0">
              <a:spcBef>
                <a:spcPts val="0"/>
              </a:spcBef>
              <a:spcAft>
                <a:spcPts val="0"/>
              </a:spcAft>
              <a:buNone/>
            </a:pPr>
            <a:r>
              <a:rPr lang="en-US">
                <a:solidFill>
                  <a:srgbClr val="000000"/>
                </a:solidFill>
                <a:latin typeface="Comfortaa"/>
                <a:ea typeface="Comfortaa"/>
                <a:cs typeface="Comfortaa"/>
                <a:sym typeface="Comfortaa"/>
              </a:rPr>
              <a:t>The following two screens will display in succession after the data logger has been docked for the first time</a:t>
            </a:r>
            <a:endParaRPr>
              <a:solidFill>
                <a:srgbClr val="000000"/>
              </a:solidFill>
              <a:latin typeface="Comfortaa"/>
              <a:ea typeface="Comfortaa"/>
              <a:cs typeface="Comfortaa"/>
              <a:sym typeface="Comfortaa"/>
            </a:endParaRPr>
          </a:p>
          <a:p>
            <a:pPr marL="257175" lvl="0" indent="0" algn="l" rtl="0">
              <a:spcBef>
                <a:spcPts val="480"/>
              </a:spcBef>
              <a:spcAft>
                <a:spcPts val="0"/>
              </a:spcAft>
              <a:buNone/>
            </a:pPr>
            <a:endParaRPr/>
          </a:p>
        </p:txBody>
      </p:sp>
      <p:sp>
        <p:nvSpPr>
          <p:cNvPr id="284" name="Google Shape;284;p43"/>
          <p:cNvSpPr>
            <a:spLocks noGrp="1"/>
          </p:cNvSpPr>
          <p:nvPr>
            <p:ph type="sldNum" idx="12"/>
          </p:nvPr>
        </p:nvSpPr>
        <p:spPr>
          <a:xfrm>
            <a:off x="8531226" y="5648327"/>
            <a:ext cx="549300" cy="396900"/>
          </a:xfrm>
          <a:prstGeom prst="bracketPair">
            <a:avLst/>
          </a:prstGeom>
          <a:noFill/>
          <a:ln>
            <a:noFill/>
          </a:ln>
        </p:spPr>
        <p:txBody>
          <a:bodyPr spcFirstLastPara="1" wrap="square" lIns="0" tIns="0" rIns="0" bIns="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US"/>
              <a:t>11</a:t>
            </a:fld>
            <a:endParaRPr/>
          </a:p>
        </p:txBody>
      </p:sp>
      <p:pic>
        <p:nvPicPr>
          <p:cNvPr id="285" name="Google Shape;285;p43"/>
          <p:cNvPicPr preferRelativeResize="0"/>
          <p:nvPr/>
        </p:nvPicPr>
        <p:blipFill>
          <a:blip r:embed="rId3">
            <a:alphaModFix/>
          </a:blip>
          <a:stretch>
            <a:fillRect/>
          </a:stretch>
        </p:blipFill>
        <p:spPr>
          <a:xfrm>
            <a:off x="5044450" y="1971000"/>
            <a:ext cx="2929850" cy="1994775"/>
          </a:xfrm>
          <a:prstGeom prst="rect">
            <a:avLst/>
          </a:prstGeom>
          <a:noFill/>
          <a:ln w="19050" cap="flat" cmpd="sng">
            <a:solidFill>
              <a:srgbClr val="261D4E"/>
            </a:solidFill>
            <a:prstDash val="solid"/>
            <a:round/>
            <a:headEnd type="none" w="sm" len="sm"/>
            <a:tailEnd type="none" w="sm" len="sm"/>
          </a:ln>
        </p:spPr>
      </p:pic>
      <p:pic>
        <p:nvPicPr>
          <p:cNvPr id="286" name="Google Shape;286;p43" descr="PPT picture 55.bmp"/>
          <p:cNvPicPr preferRelativeResize="0"/>
          <p:nvPr/>
        </p:nvPicPr>
        <p:blipFill rotWithShape="1">
          <a:blip r:embed="rId4">
            <a:alphaModFix/>
          </a:blip>
          <a:srcRect/>
          <a:stretch/>
        </p:blipFill>
        <p:spPr>
          <a:xfrm>
            <a:off x="904775" y="1985925"/>
            <a:ext cx="2929840" cy="1994775"/>
          </a:xfrm>
          <a:prstGeom prst="rect">
            <a:avLst/>
          </a:prstGeom>
          <a:noFill/>
          <a:ln w="38100" cap="flat" cmpd="sng">
            <a:solidFill>
              <a:srgbClr val="134C3A"/>
            </a:solidFill>
            <a:prstDash val="solid"/>
            <a:miter lim="800000"/>
            <a:headEnd type="none" w="sm" len="sm"/>
            <a:tailEnd type="none" w="sm" len="sm"/>
          </a:ln>
        </p:spPr>
      </p:pic>
      <p:pic>
        <p:nvPicPr>
          <p:cNvPr id="287" name="Google Shape;287;p43" descr="LogTag Configure.png"/>
          <p:cNvPicPr preferRelativeResize="0"/>
          <p:nvPr/>
        </p:nvPicPr>
        <p:blipFill rotWithShape="1">
          <a:blip r:embed="rId5">
            <a:alphaModFix/>
          </a:blip>
          <a:srcRect r="38714" b="31024"/>
          <a:stretch/>
        </p:blipFill>
        <p:spPr>
          <a:xfrm>
            <a:off x="4189075" y="4435650"/>
            <a:ext cx="3462600" cy="1994775"/>
          </a:xfrm>
          <a:prstGeom prst="rect">
            <a:avLst/>
          </a:prstGeom>
          <a:noFill/>
          <a:ln w="38100" cap="flat" cmpd="sng">
            <a:solidFill>
              <a:srgbClr val="134C3A"/>
            </a:solidFill>
            <a:prstDash val="solid"/>
            <a:miter lim="800000"/>
            <a:headEnd type="none" w="sm" len="sm"/>
            <a:tailEnd type="none" w="sm" len="sm"/>
          </a:ln>
        </p:spPr>
      </p:pic>
      <p:sp>
        <p:nvSpPr>
          <p:cNvPr id="288" name="Google Shape;288;p43"/>
          <p:cNvSpPr/>
          <p:nvPr/>
        </p:nvSpPr>
        <p:spPr>
          <a:xfrm>
            <a:off x="4625100" y="4599475"/>
            <a:ext cx="339000" cy="166800"/>
          </a:xfrm>
          <a:prstGeom prst="rect">
            <a:avLst/>
          </a:prstGeom>
          <a:noFill/>
          <a:ln w="38100" cap="flat" cmpd="sng">
            <a:solidFill>
              <a:srgbClr val="54E4F7"/>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3"/>
          <p:cNvSpPr/>
          <p:nvPr/>
        </p:nvSpPr>
        <p:spPr>
          <a:xfrm>
            <a:off x="4635500" y="4794750"/>
            <a:ext cx="1276200" cy="147600"/>
          </a:xfrm>
          <a:prstGeom prst="rect">
            <a:avLst/>
          </a:prstGeom>
          <a:noFill/>
          <a:ln w="38100" cap="flat" cmpd="sng">
            <a:solidFill>
              <a:srgbClr val="92D050"/>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3"/>
          <p:cNvSpPr/>
          <p:nvPr/>
        </p:nvSpPr>
        <p:spPr>
          <a:xfrm>
            <a:off x="3915950" y="2678275"/>
            <a:ext cx="1048200" cy="396900"/>
          </a:xfrm>
          <a:prstGeom prst="right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3"/>
          <p:cNvSpPr txBox="1"/>
          <p:nvPr/>
        </p:nvSpPr>
        <p:spPr>
          <a:xfrm>
            <a:off x="168450" y="4522475"/>
            <a:ext cx="3462600" cy="2136600"/>
          </a:xfrm>
          <a:prstGeom prst="rect">
            <a:avLst/>
          </a:prstGeom>
          <a:noFill/>
          <a:ln>
            <a:noFill/>
          </a:ln>
        </p:spPr>
        <p:txBody>
          <a:bodyPr spcFirstLastPara="1" wrap="square" lIns="91425" tIns="91425" rIns="91425" bIns="91425" anchor="t" anchorCtr="0">
            <a:noAutofit/>
          </a:bodyPr>
          <a:lstStyle/>
          <a:p>
            <a:pPr marL="457200" lvl="0" indent="-342900" algn="ctr" rtl="0">
              <a:spcBef>
                <a:spcPts val="0"/>
              </a:spcBef>
              <a:spcAft>
                <a:spcPts val="0"/>
              </a:spcAft>
              <a:buSzPts val="1800"/>
              <a:buFont typeface="Comfortaa"/>
              <a:buChar char="●"/>
            </a:pPr>
            <a:r>
              <a:rPr lang="en-US" sz="1800">
                <a:latin typeface="Comfortaa"/>
                <a:ea typeface="Comfortaa"/>
                <a:cs typeface="Comfortaa"/>
                <a:sym typeface="Comfortaa"/>
              </a:rPr>
              <a:t>Select LogTag from the top left menu and then select Configure to begin the data logger configuration process </a:t>
            </a:r>
            <a:endParaRPr sz="1800">
              <a:latin typeface="Comfortaa"/>
              <a:ea typeface="Comfortaa"/>
              <a:cs typeface="Comfortaa"/>
              <a:sym typeface="Comfortaa"/>
            </a:endParaRPr>
          </a:p>
        </p:txBody>
      </p:sp>
      <p:sp>
        <p:nvSpPr>
          <p:cNvPr id="292" name="Google Shape;292;p43"/>
          <p:cNvSpPr/>
          <p:nvPr/>
        </p:nvSpPr>
        <p:spPr>
          <a:xfrm>
            <a:off x="1514850" y="4572500"/>
            <a:ext cx="947700" cy="333600"/>
          </a:xfrm>
          <a:prstGeom prst="rect">
            <a:avLst/>
          </a:prstGeom>
          <a:noFill/>
          <a:ln w="28575" cap="flat" cmpd="sng">
            <a:solidFill>
              <a:srgbClr val="54E4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3"/>
          <p:cNvSpPr/>
          <p:nvPr/>
        </p:nvSpPr>
        <p:spPr>
          <a:xfrm>
            <a:off x="1733550" y="5177325"/>
            <a:ext cx="1242900" cy="257100"/>
          </a:xfrm>
          <a:prstGeom prst="rect">
            <a:avLst/>
          </a:prstGeom>
          <a:noFill/>
          <a:ln w="28575" cap="flat" cmpd="sng">
            <a:solidFill>
              <a:srgbClr val="92D0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4"/>
          <p:cNvSpPr txBox="1">
            <a:spLocks noGrp="1"/>
          </p:cNvSpPr>
          <p:nvPr>
            <p:ph type="title"/>
          </p:nvPr>
        </p:nvSpPr>
        <p:spPr>
          <a:xfrm>
            <a:off x="447250" y="90850"/>
            <a:ext cx="8491200" cy="1248900"/>
          </a:xfrm>
          <a:prstGeom prst="rect">
            <a:avLst/>
          </a:prstGeom>
          <a:noFill/>
          <a:ln w="28575" cap="flat" cmpd="sng">
            <a:solidFill>
              <a:srgbClr val="3D85C6"/>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solidFill>
                  <a:srgbClr val="434343"/>
                </a:solidFill>
                <a:latin typeface="Comfortaa"/>
                <a:ea typeface="Comfortaa"/>
                <a:cs typeface="Comfortaa"/>
                <a:sym typeface="Comfortaa"/>
              </a:rPr>
              <a:t>STEP </a:t>
            </a:r>
            <a:r>
              <a:rPr lang="en-US">
                <a:solidFill>
                  <a:srgbClr val="434343"/>
                </a:solidFill>
                <a:latin typeface="Comfortaa"/>
                <a:ea typeface="Comfortaa"/>
                <a:cs typeface="Comfortaa"/>
                <a:sym typeface="Comfortaa"/>
              </a:rPr>
              <a:t>2</a:t>
            </a:r>
            <a:r>
              <a:rPr lang="en-US" sz="3600">
                <a:solidFill>
                  <a:srgbClr val="434343"/>
                </a:solidFill>
                <a:latin typeface="Comfortaa"/>
                <a:ea typeface="Comfortaa"/>
                <a:cs typeface="Comfortaa"/>
                <a:sym typeface="Comfortaa"/>
              </a:rPr>
              <a:t>: </a:t>
            </a:r>
            <a:r>
              <a:rPr lang="en-US">
                <a:solidFill>
                  <a:srgbClr val="434343"/>
                </a:solidFill>
                <a:latin typeface="Comfortaa"/>
                <a:ea typeface="Comfortaa"/>
                <a:cs typeface="Comfortaa"/>
                <a:sym typeface="Comfortaa"/>
              </a:rPr>
              <a:t>Refrigerator Configuration Settings </a:t>
            </a:r>
            <a:endParaRPr>
              <a:solidFill>
                <a:srgbClr val="434343"/>
              </a:solidFill>
              <a:latin typeface="Comfortaa"/>
              <a:ea typeface="Comfortaa"/>
              <a:cs typeface="Comfortaa"/>
              <a:sym typeface="Comfortaa"/>
            </a:endParaRPr>
          </a:p>
        </p:txBody>
      </p:sp>
      <p:sp>
        <p:nvSpPr>
          <p:cNvPr id="300" name="Google Shape;300;p44"/>
          <p:cNvSpPr txBox="1"/>
          <p:nvPr/>
        </p:nvSpPr>
        <p:spPr>
          <a:xfrm>
            <a:off x="5082275" y="1542150"/>
            <a:ext cx="3551400" cy="398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pic>
        <p:nvPicPr>
          <p:cNvPr id="301" name="Google Shape;301;p44"/>
          <p:cNvPicPr preferRelativeResize="0"/>
          <p:nvPr/>
        </p:nvPicPr>
        <p:blipFill>
          <a:blip r:embed="rId3">
            <a:alphaModFix/>
          </a:blip>
          <a:stretch>
            <a:fillRect/>
          </a:stretch>
        </p:blipFill>
        <p:spPr>
          <a:xfrm>
            <a:off x="12" y="1540651"/>
            <a:ext cx="4555325" cy="4139099"/>
          </a:xfrm>
          <a:prstGeom prst="rect">
            <a:avLst/>
          </a:prstGeom>
          <a:noFill/>
          <a:ln w="19050" cap="flat" cmpd="sng">
            <a:solidFill>
              <a:srgbClr val="261D4E"/>
            </a:solidFill>
            <a:prstDash val="solid"/>
            <a:round/>
            <a:headEnd type="none" w="sm" len="sm"/>
            <a:tailEnd type="none" w="sm" len="sm"/>
          </a:ln>
        </p:spPr>
      </p:pic>
      <p:sp>
        <p:nvSpPr>
          <p:cNvPr id="302" name="Google Shape;302;p44"/>
          <p:cNvSpPr/>
          <p:nvPr/>
        </p:nvSpPr>
        <p:spPr>
          <a:xfrm>
            <a:off x="2489875" y="5444925"/>
            <a:ext cx="594600" cy="170700"/>
          </a:xfrm>
          <a:prstGeom prst="rect">
            <a:avLst/>
          </a:prstGeom>
          <a:noFill/>
          <a:ln w="19050" cap="flat" cmpd="sng">
            <a:solidFill>
              <a:srgbClr val="A64D7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4"/>
          <p:cNvSpPr/>
          <p:nvPr/>
        </p:nvSpPr>
        <p:spPr>
          <a:xfrm>
            <a:off x="7081975" y="5311400"/>
            <a:ext cx="630900" cy="223800"/>
          </a:xfrm>
          <a:prstGeom prst="rect">
            <a:avLst/>
          </a:prstGeom>
          <a:noFill/>
          <a:ln w="19050" cap="flat" cmpd="sng">
            <a:solidFill>
              <a:srgbClr val="A64D7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4" name="Google Shape;304;p44"/>
          <p:cNvPicPr preferRelativeResize="0"/>
          <p:nvPr/>
        </p:nvPicPr>
        <p:blipFill>
          <a:blip r:embed="rId4">
            <a:alphaModFix/>
          </a:blip>
          <a:stretch>
            <a:fillRect/>
          </a:stretch>
        </p:blipFill>
        <p:spPr>
          <a:xfrm>
            <a:off x="4580300" y="1539600"/>
            <a:ext cx="4555325" cy="4141195"/>
          </a:xfrm>
          <a:prstGeom prst="rect">
            <a:avLst/>
          </a:prstGeom>
          <a:noFill/>
          <a:ln w="19050" cap="flat" cmpd="sng">
            <a:solidFill>
              <a:srgbClr val="261D4E"/>
            </a:solidFill>
            <a:prstDash val="solid"/>
            <a:round/>
            <a:headEnd type="none" w="sm" len="sm"/>
            <a:tailEnd type="none" w="sm" len="sm"/>
          </a:ln>
        </p:spPr>
      </p:pic>
      <p:sp>
        <p:nvSpPr>
          <p:cNvPr id="305" name="Google Shape;305;p44"/>
          <p:cNvSpPr/>
          <p:nvPr/>
        </p:nvSpPr>
        <p:spPr>
          <a:xfrm>
            <a:off x="7081975" y="5420925"/>
            <a:ext cx="566700" cy="170700"/>
          </a:xfrm>
          <a:prstGeom prst="rect">
            <a:avLst/>
          </a:prstGeom>
          <a:noFill/>
          <a:ln w="19050" cap="flat" cmpd="sng">
            <a:solidFill>
              <a:srgbClr val="A64D7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4"/>
          <p:cNvSpPr txBox="1"/>
          <p:nvPr/>
        </p:nvSpPr>
        <p:spPr>
          <a:xfrm>
            <a:off x="496300" y="5745350"/>
            <a:ext cx="8132400" cy="91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latin typeface="Comfortaa"/>
                <a:ea typeface="Comfortaa"/>
                <a:cs typeface="Comfortaa"/>
                <a:sym typeface="Comfortaa"/>
              </a:rPr>
              <a:t>Match the above configuration settings for the temperature scale you will be documenting temperatures in. Once complete, press Next to finish the configuration process.</a:t>
            </a:r>
            <a:endParaRPr sz="1800" b="1">
              <a:latin typeface="Comfortaa"/>
              <a:ea typeface="Comfortaa"/>
              <a:cs typeface="Comfortaa"/>
              <a:sym typeface="Comfortaa"/>
            </a:endParaRPr>
          </a:p>
        </p:txBody>
      </p:sp>
      <p:sp>
        <p:nvSpPr>
          <p:cNvPr id="307" name="Google Shape;307;p44"/>
          <p:cNvSpPr/>
          <p:nvPr/>
        </p:nvSpPr>
        <p:spPr>
          <a:xfrm>
            <a:off x="142450" y="3422725"/>
            <a:ext cx="872475" cy="910200"/>
          </a:xfrm>
          <a:prstGeom prst="rect">
            <a:avLst/>
          </a:prstGeom>
        </p:spPr>
        <p:txBody>
          <a:bodyPr>
            <a:prstTxWarp prst="textPlain">
              <a:avLst/>
            </a:prstTxWarp>
          </a:bodyPr>
          <a:lstStyle/>
          <a:p>
            <a:pPr lvl="0" algn="ctr"/>
            <a:r>
              <a:rPr b="0" i="0">
                <a:ln w="9525" cap="flat" cmpd="sng">
                  <a:solidFill>
                    <a:srgbClr val="000000"/>
                  </a:solidFill>
                  <a:prstDash val="solid"/>
                  <a:round/>
                  <a:headEnd type="none" w="sm" len="sm"/>
                  <a:tailEnd type="none" w="sm" len="sm"/>
                </a:ln>
                <a:solidFill>
                  <a:srgbClr val="000000"/>
                </a:solidFill>
                <a:latin typeface="Arial"/>
              </a:rPr>
              <a:t>°F</a:t>
            </a:r>
          </a:p>
        </p:txBody>
      </p:sp>
      <p:sp>
        <p:nvSpPr>
          <p:cNvPr id="308" name="Google Shape;308;p44"/>
          <p:cNvSpPr/>
          <p:nvPr/>
        </p:nvSpPr>
        <p:spPr>
          <a:xfrm>
            <a:off x="4665325" y="3426047"/>
            <a:ext cx="1076725" cy="824475"/>
          </a:xfrm>
          <a:prstGeom prst="rect">
            <a:avLst/>
          </a:prstGeom>
        </p:spPr>
        <p:txBody>
          <a:bodyPr>
            <a:prstTxWarp prst="textPlain">
              <a:avLst/>
            </a:prstTxWarp>
          </a:bodyPr>
          <a:lstStyle/>
          <a:p>
            <a:pPr lvl="0" algn="ctr"/>
            <a:r>
              <a:rPr b="0" i="0">
                <a:ln w="9525" cap="flat" cmpd="sng">
                  <a:solidFill>
                    <a:srgbClr val="000000"/>
                  </a:solidFill>
                  <a:prstDash val="solid"/>
                  <a:round/>
                  <a:headEnd type="none" w="sm" len="sm"/>
                  <a:tailEnd type="none" w="sm" len="sm"/>
                </a:ln>
                <a:solidFill>
                  <a:srgbClr val="000000"/>
                </a:solidFill>
                <a:latin typeface="Arial"/>
              </a:rPr>
              <a:t>°C</a:t>
            </a:r>
          </a:p>
        </p:txBody>
      </p:sp>
      <p:sp>
        <p:nvSpPr>
          <p:cNvPr id="309" name="Google Shape;309;p44"/>
          <p:cNvSpPr/>
          <p:nvPr/>
        </p:nvSpPr>
        <p:spPr>
          <a:xfrm>
            <a:off x="2128975" y="6411525"/>
            <a:ext cx="594600" cy="223800"/>
          </a:xfrm>
          <a:prstGeom prst="rect">
            <a:avLst/>
          </a:prstGeom>
          <a:noFill/>
          <a:ln w="19050" cap="flat" cmpd="sng">
            <a:solidFill>
              <a:srgbClr val="A64D7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5"/>
          <p:cNvSpPr txBox="1">
            <a:spLocks noGrp="1"/>
          </p:cNvSpPr>
          <p:nvPr>
            <p:ph type="title"/>
          </p:nvPr>
        </p:nvSpPr>
        <p:spPr>
          <a:xfrm>
            <a:off x="432100" y="163275"/>
            <a:ext cx="8327700" cy="1122600"/>
          </a:xfrm>
          <a:prstGeom prst="rect">
            <a:avLst/>
          </a:prstGeom>
          <a:noFill/>
          <a:ln w="28575" cap="flat" cmpd="sng">
            <a:solidFill>
              <a:srgbClr val="3D85C6"/>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434343"/>
                </a:solidFill>
                <a:latin typeface="Comfortaa"/>
                <a:ea typeface="Comfortaa"/>
                <a:cs typeface="Comfortaa"/>
                <a:sym typeface="Comfortaa"/>
              </a:rPr>
              <a:t>STEP 2: Freezer Configuration Setting</a:t>
            </a:r>
            <a:endParaRPr>
              <a:solidFill>
                <a:srgbClr val="434343"/>
              </a:solidFill>
              <a:latin typeface="Comfortaa"/>
              <a:ea typeface="Comfortaa"/>
              <a:cs typeface="Comfortaa"/>
              <a:sym typeface="Comfortaa"/>
            </a:endParaRPr>
          </a:p>
        </p:txBody>
      </p:sp>
      <p:sp>
        <p:nvSpPr>
          <p:cNvPr id="316" name="Google Shape;316;p45"/>
          <p:cNvSpPr>
            <a:spLocks noGrp="1"/>
          </p:cNvSpPr>
          <p:nvPr>
            <p:ph type="sldNum" idx="12"/>
          </p:nvPr>
        </p:nvSpPr>
        <p:spPr>
          <a:xfrm>
            <a:off x="8531226" y="5648327"/>
            <a:ext cx="549300" cy="396900"/>
          </a:xfrm>
          <a:prstGeom prst="bracketPair">
            <a:avLst/>
          </a:prstGeom>
          <a:noFill/>
          <a:ln>
            <a:noFill/>
          </a:ln>
        </p:spPr>
        <p:txBody>
          <a:bodyPr spcFirstLastPara="1" wrap="square" lIns="0" tIns="0" rIns="0" bIns="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US"/>
              <a:t>13</a:t>
            </a:fld>
            <a:endParaRPr/>
          </a:p>
        </p:txBody>
      </p:sp>
      <p:sp>
        <p:nvSpPr>
          <p:cNvPr id="317" name="Google Shape;317;p45"/>
          <p:cNvSpPr txBox="1"/>
          <p:nvPr/>
        </p:nvSpPr>
        <p:spPr>
          <a:xfrm>
            <a:off x="5660788" y="5523125"/>
            <a:ext cx="32700" cy="14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pic>
        <p:nvPicPr>
          <p:cNvPr id="318" name="Google Shape;318;p45"/>
          <p:cNvPicPr preferRelativeResize="0"/>
          <p:nvPr/>
        </p:nvPicPr>
        <p:blipFill>
          <a:blip r:embed="rId3">
            <a:alphaModFix/>
          </a:blip>
          <a:stretch>
            <a:fillRect/>
          </a:stretch>
        </p:blipFill>
        <p:spPr>
          <a:xfrm>
            <a:off x="4572000" y="1405950"/>
            <a:ext cx="4527094" cy="4538425"/>
          </a:xfrm>
          <a:prstGeom prst="rect">
            <a:avLst/>
          </a:prstGeom>
          <a:noFill/>
          <a:ln w="19050" cap="flat" cmpd="sng">
            <a:solidFill>
              <a:srgbClr val="261D4E"/>
            </a:solidFill>
            <a:prstDash val="solid"/>
            <a:round/>
            <a:headEnd type="none" w="sm" len="sm"/>
            <a:tailEnd type="none" w="sm" len="sm"/>
          </a:ln>
        </p:spPr>
      </p:pic>
      <p:pic>
        <p:nvPicPr>
          <p:cNvPr id="319" name="Google Shape;319;p45"/>
          <p:cNvPicPr preferRelativeResize="0"/>
          <p:nvPr/>
        </p:nvPicPr>
        <p:blipFill>
          <a:blip r:embed="rId4">
            <a:alphaModFix/>
          </a:blip>
          <a:stretch>
            <a:fillRect/>
          </a:stretch>
        </p:blipFill>
        <p:spPr>
          <a:xfrm>
            <a:off x="0" y="1405950"/>
            <a:ext cx="4527100" cy="4538431"/>
          </a:xfrm>
          <a:prstGeom prst="rect">
            <a:avLst/>
          </a:prstGeom>
          <a:noFill/>
          <a:ln w="19050" cap="flat" cmpd="sng">
            <a:solidFill>
              <a:schemeClr val="dk2"/>
            </a:solidFill>
            <a:prstDash val="solid"/>
            <a:round/>
            <a:headEnd type="none" w="sm" len="sm"/>
            <a:tailEnd type="none" w="sm" len="sm"/>
          </a:ln>
        </p:spPr>
      </p:pic>
      <p:sp>
        <p:nvSpPr>
          <p:cNvPr id="320" name="Google Shape;320;p45"/>
          <p:cNvSpPr/>
          <p:nvPr/>
        </p:nvSpPr>
        <p:spPr>
          <a:xfrm>
            <a:off x="2488350" y="5698725"/>
            <a:ext cx="549300" cy="177000"/>
          </a:xfrm>
          <a:prstGeom prst="rect">
            <a:avLst/>
          </a:prstGeom>
          <a:noFill/>
          <a:ln w="28575"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5"/>
          <p:cNvSpPr/>
          <p:nvPr/>
        </p:nvSpPr>
        <p:spPr>
          <a:xfrm>
            <a:off x="7025300" y="5656125"/>
            <a:ext cx="585300" cy="177000"/>
          </a:xfrm>
          <a:prstGeom prst="rect">
            <a:avLst/>
          </a:prstGeom>
          <a:noFill/>
          <a:ln w="28575"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5"/>
          <p:cNvSpPr/>
          <p:nvPr/>
        </p:nvSpPr>
        <p:spPr>
          <a:xfrm>
            <a:off x="142450" y="3422725"/>
            <a:ext cx="872475" cy="910200"/>
          </a:xfrm>
          <a:prstGeom prst="rect">
            <a:avLst/>
          </a:prstGeom>
        </p:spPr>
        <p:txBody>
          <a:bodyPr>
            <a:prstTxWarp prst="textPlain">
              <a:avLst/>
            </a:prstTxWarp>
          </a:bodyPr>
          <a:lstStyle/>
          <a:p>
            <a:pPr lvl="0" algn="ctr"/>
            <a:r>
              <a:rPr b="0" i="0">
                <a:ln w="9525" cap="flat" cmpd="sng">
                  <a:solidFill>
                    <a:srgbClr val="000000"/>
                  </a:solidFill>
                  <a:prstDash val="solid"/>
                  <a:round/>
                  <a:headEnd type="none" w="sm" len="sm"/>
                  <a:tailEnd type="none" w="sm" len="sm"/>
                </a:ln>
                <a:solidFill>
                  <a:srgbClr val="000000"/>
                </a:solidFill>
                <a:latin typeface="Arial"/>
              </a:rPr>
              <a:t>°F</a:t>
            </a:r>
          </a:p>
        </p:txBody>
      </p:sp>
      <p:sp>
        <p:nvSpPr>
          <p:cNvPr id="323" name="Google Shape;323;p45"/>
          <p:cNvSpPr/>
          <p:nvPr/>
        </p:nvSpPr>
        <p:spPr>
          <a:xfrm>
            <a:off x="4665325" y="3426047"/>
            <a:ext cx="1076725" cy="824475"/>
          </a:xfrm>
          <a:prstGeom prst="rect">
            <a:avLst/>
          </a:prstGeom>
        </p:spPr>
        <p:txBody>
          <a:bodyPr>
            <a:prstTxWarp prst="textPlain">
              <a:avLst/>
            </a:prstTxWarp>
          </a:bodyPr>
          <a:lstStyle/>
          <a:p>
            <a:pPr lvl="0" algn="ctr"/>
            <a:r>
              <a:rPr b="0" i="0">
                <a:ln w="9525" cap="flat" cmpd="sng">
                  <a:solidFill>
                    <a:srgbClr val="000000"/>
                  </a:solidFill>
                  <a:prstDash val="solid"/>
                  <a:round/>
                  <a:headEnd type="none" w="sm" len="sm"/>
                  <a:tailEnd type="none" w="sm" len="sm"/>
                </a:ln>
                <a:solidFill>
                  <a:srgbClr val="000000"/>
                </a:solidFill>
                <a:latin typeface="Arial"/>
              </a:rPr>
              <a:t>°C</a:t>
            </a:r>
          </a:p>
        </p:txBody>
      </p:sp>
      <p:sp>
        <p:nvSpPr>
          <p:cNvPr id="324" name="Google Shape;324;p45"/>
          <p:cNvSpPr txBox="1"/>
          <p:nvPr/>
        </p:nvSpPr>
        <p:spPr>
          <a:xfrm>
            <a:off x="496300" y="5897750"/>
            <a:ext cx="8132400" cy="91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latin typeface="Comfortaa"/>
                <a:ea typeface="Comfortaa"/>
                <a:cs typeface="Comfortaa"/>
                <a:sym typeface="Comfortaa"/>
              </a:rPr>
              <a:t>Match the above configuration settings for the temperature scale you will be documenting temperatures in. Once complete, press Next to finish the configuration process.</a:t>
            </a:r>
            <a:endParaRPr sz="1800" b="1">
              <a:latin typeface="Comfortaa"/>
              <a:ea typeface="Comfortaa"/>
              <a:cs typeface="Comfortaa"/>
              <a:sym typeface="Comfortaa"/>
            </a:endParaRPr>
          </a:p>
        </p:txBody>
      </p:sp>
      <p:sp>
        <p:nvSpPr>
          <p:cNvPr id="325" name="Google Shape;325;p45"/>
          <p:cNvSpPr/>
          <p:nvPr/>
        </p:nvSpPr>
        <p:spPr>
          <a:xfrm>
            <a:off x="2147550" y="6536925"/>
            <a:ext cx="585300" cy="246900"/>
          </a:xfrm>
          <a:prstGeom prst="rect">
            <a:avLst/>
          </a:prstGeom>
          <a:noFill/>
          <a:ln w="28575"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6"/>
          <p:cNvSpPr txBox="1">
            <a:spLocks noGrp="1"/>
          </p:cNvSpPr>
          <p:nvPr>
            <p:ph type="title"/>
          </p:nvPr>
        </p:nvSpPr>
        <p:spPr>
          <a:xfrm>
            <a:off x="762000" y="224463"/>
            <a:ext cx="7620000" cy="1143300"/>
          </a:xfrm>
          <a:prstGeom prst="rect">
            <a:avLst/>
          </a:prstGeom>
          <a:noFill/>
          <a:ln w="28575" cap="flat" cmpd="sng">
            <a:solidFill>
              <a:srgbClr val="3D85C6"/>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solidFill>
                  <a:srgbClr val="434343"/>
                </a:solidFill>
                <a:latin typeface="Comfortaa"/>
                <a:ea typeface="Comfortaa"/>
                <a:cs typeface="Comfortaa"/>
                <a:sym typeface="Comfortaa"/>
              </a:rPr>
              <a:t>STEP </a:t>
            </a:r>
            <a:r>
              <a:rPr lang="en-US">
                <a:solidFill>
                  <a:srgbClr val="434343"/>
                </a:solidFill>
                <a:latin typeface="Comfortaa"/>
                <a:ea typeface="Comfortaa"/>
                <a:cs typeface="Comfortaa"/>
                <a:sym typeface="Comfortaa"/>
              </a:rPr>
              <a:t>2</a:t>
            </a:r>
            <a:r>
              <a:rPr lang="en-US" sz="3600">
                <a:solidFill>
                  <a:srgbClr val="434343"/>
                </a:solidFill>
                <a:latin typeface="Comfortaa"/>
                <a:ea typeface="Comfortaa"/>
                <a:cs typeface="Comfortaa"/>
                <a:sym typeface="Comfortaa"/>
              </a:rPr>
              <a:t>: VFC 400 Data Logger Configuration </a:t>
            </a:r>
            <a:endParaRPr>
              <a:solidFill>
                <a:srgbClr val="434343"/>
              </a:solidFill>
              <a:latin typeface="Comfortaa"/>
              <a:ea typeface="Comfortaa"/>
              <a:cs typeface="Comfortaa"/>
              <a:sym typeface="Comfortaa"/>
            </a:endParaRPr>
          </a:p>
        </p:txBody>
      </p:sp>
      <p:sp>
        <p:nvSpPr>
          <p:cNvPr id="332" name="Google Shape;332;p46"/>
          <p:cNvSpPr txBox="1">
            <a:spLocks noGrp="1"/>
          </p:cNvSpPr>
          <p:nvPr>
            <p:ph type="body" idx="1"/>
          </p:nvPr>
        </p:nvSpPr>
        <p:spPr>
          <a:xfrm>
            <a:off x="81956" y="2032817"/>
            <a:ext cx="3171600" cy="3281700"/>
          </a:xfrm>
          <a:prstGeom prst="rect">
            <a:avLst/>
          </a:prstGeom>
          <a:noFill/>
          <a:ln>
            <a:noFill/>
          </a:ln>
        </p:spPr>
        <p:txBody>
          <a:bodyPr spcFirstLastPara="1" wrap="square" lIns="91425" tIns="45700" rIns="91425" bIns="45700" anchor="ctr" anchorCtr="0">
            <a:noAutofit/>
          </a:bodyPr>
          <a:lstStyle/>
          <a:p>
            <a:pPr marL="114300" lvl="0" indent="0" algn="ctr" rtl="0">
              <a:spcBef>
                <a:spcPts val="0"/>
              </a:spcBef>
              <a:spcAft>
                <a:spcPts val="0"/>
              </a:spcAft>
              <a:buSzPts val="2600"/>
              <a:buFont typeface="Arial"/>
              <a:buNone/>
            </a:pPr>
            <a:r>
              <a:rPr lang="en-US" sz="2600">
                <a:solidFill>
                  <a:srgbClr val="4A3128"/>
                </a:solidFill>
                <a:latin typeface="Comfortaa"/>
                <a:ea typeface="Comfortaa"/>
                <a:cs typeface="Comfortaa"/>
                <a:sym typeface="Comfortaa"/>
              </a:rPr>
              <a:t>When this screen appears click  “Close”.</a:t>
            </a:r>
            <a:endParaRPr>
              <a:latin typeface="Comfortaa"/>
              <a:ea typeface="Comfortaa"/>
              <a:cs typeface="Comfortaa"/>
              <a:sym typeface="Comfortaa"/>
            </a:endParaRPr>
          </a:p>
        </p:txBody>
      </p:sp>
      <p:pic>
        <p:nvPicPr>
          <p:cNvPr id="333" name="Google Shape;333;p46" descr="PPT picture 32.bmp"/>
          <p:cNvPicPr preferRelativeResize="0"/>
          <p:nvPr/>
        </p:nvPicPr>
        <p:blipFill rotWithShape="1">
          <a:blip r:embed="rId3">
            <a:alphaModFix/>
          </a:blip>
          <a:srcRect/>
          <a:stretch/>
        </p:blipFill>
        <p:spPr>
          <a:xfrm>
            <a:off x="3291186" y="1866158"/>
            <a:ext cx="4903788" cy="3873499"/>
          </a:xfrm>
          <a:prstGeom prst="rect">
            <a:avLst/>
          </a:prstGeom>
          <a:noFill/>
          <a:ln>
            <a:noFill/>
          </a:ln>
        </p:spPr>
      </p:pic>
      <p:sp>
        <p:nvSpPr>
          <p:cNvPr id="334" name="Google Shape;334;p46"/>
          <p:cNvSpPr>
            <a:spLocks noGrp="1"/>
          </p:cNvSpPr>
          <p:nvPr>
            <p:ph type="sldNum" idx="12"/>
          </p:nvPr>
        </p:nvSpPr>
        <p:spPr>
          <a:xfrm>
            <a:off x="8531226" y="5648327"/>
            <a:ext cx="549300" cy="396900"/>
          </a:xfrm>
          <a:prstGeom prst="bracketPair">
            <a:avLst/>
          </a:prstGeom>
          <a:noFill/>
          <a:ln>
            <a:noFill/>
          </a:ln>
        </p:spPr>
        <p:txBody>
          <a:bodyPr spcFirstLastPara="1" wrap="square" lIns="0" tIns="0" rIns="0" bIns="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US"/>
              <a:t>14</a:t>
            </a:fld>
            <a:endParaRPr/>
          </a:p>
        </p:txBody>
      </p:sp>
      <p:sp>
        <p:nvSpPr>
          <p:cNvPr id="335" name="Google Shape;335;p46"/>
          <p:cNvSpPr/>
          <p:nvPr/>
        </p:nvSpPr>
        <p:spPr>
          <a:xfrm>
            <a:off x="4897055" y="2449196"/>
            <a:ext cx="2975400" cy="392100"/>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6" name="Google Shape;336;p46"/>
          <p:cNvSpPr/>
          <p:nvPr/>
        </p:nvSpPr>
        <p:spPr>
          <a:xfrm>
            <a:off x="1566175" y="3878025"/>
            <a:ext cx="1306200" cy="489900"/>
          </a:xfrm>
          <a:prstGeom prst="rect">
            <a:avLst/>
          </a:prstGeom>
          <a:noFill/>
          <a:ln w="2857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6"/>
          <p:cNvSpPr/>
          <p:nvPr/>
        </p:nvSpPr>
        <p:spPr>
          <a:xfrm>
            <a:off x="6592650" y="5408850"/>
            <a:ext cx="734700" cy="239400"/>
          </a:xfrm>
          <a:prstGeom prst="rect">
            <a:avLst/>
          </a:prstGeom>
          <a:noFill/>
          <a:ln w="2857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7"/>
          <p:cNvSpPr txBox="1">
            <a:spLocks noGrp="1"/>
          </p:cNvSpPr>
          <p:nvPr>
            <p:ph type="title"/>
          </p:nvPr>
        </p:nvSpPr>
        <p:spPr>
          <a:xfrm>
            <a:off x="762000" y="7014"/>
            <a:ext cx="7620000" cy="1143300"/>
          </a:xfrm>
          <a:prstGeom prst="rect">
            <a:avLst/>
          </a:prstGeom>
          <a:noFill/>
          <a:ln w="28575" cap="flat" cmpd="sng">
            <a:solidFill>
              <a:srgbClr val="3D85C6"/>
            </a:solidFill>
            <a:prstDash val="solid"/>
            <a:round/>
            <a:headEnd type="none" w="sm" len="sm"/>
            <a:tailEnd type="none" w="sm" len="sm"/>
          </a:ln>
        </p:spPr>
        <p:txBody>
          <a:bodyPr spcFirstLastPara="1" wrap="square" lIns="91425" tIns="45700" rIns="91425" bIns="45700" anchor="ctr" anchorCtr="0">
            <a:noAutofit/>
          </a:bodyPr>
          <a:lstStyle/>
          <a:p>
            <a:pPr marL="0" lvl="0" indent="0" algn="l" rtl="0">
              <a:spcBef>
                <a:spcPts val="0"/>
              </a:spcBef>
              <a:spcAft>
                <a:spcPts val="0"/>
              </a:spcAft>
              <a:buNone/>
            </a:pPr>
            <a:r>
              <a:rPr lang="en-US" sz="3600">
                <a:solidFill>
                  <a:srgbClr val="434343"/>
                </a:solidFill>
                <a:latin typeface="Comfortaa"/>
                <a:ea typeface="Comfortaa"/>
                <a:cs typeface="Comfortaa"/>
                <a:sym typeface="Comfortaa"/>
              </a:rPr>
              <a:t>STEP </a:t>
            </a:r>
            <a:r>
              <a:rPr lang="en-US">
                <a:solidFill>
                  <a:srgbClr val="434343"/>
                </a:solidFill>
                <a:latin typeface="Comfortaa"/>
                <a:ea typeface="Comfortaa"/>
                <a:cs typeface="Comfortaa"/>
                <a:sym typeface="Comfortaa"/>
              </a:rPr>
              <a:t>3</a:t>
            </a:r>
            <a:r>
              <a:rPr lang="en-US" sz="3600">
                <a:solidFill>
                  <a:srgbClr val="434343"/>
                </a:solidFill>
                <a:latin typeface="Comfortaa"/>
                <a:ea typeface="Comfortaa"/>
                <a:cs typeface="Comfortaa"/>
                <a:sym typeface="Comfortaa"/>
              </a:rPr>
              <a:t>: </a:t>
            </a:r>
            <a:r>
              <a:rPr lang="en-US">
                <a:solidFill>
                  <a:srgbClr val="434343"/>
                </a:solidFill>
                <a:latin typeface="Comfortaa"/>
                <a:ea typeface="Comfortaa"/>
                <a:cs typeface="Comfortaa"/>
                <a:sym typeface="Comfortaa"/>
              </a:rPr>
              <a:t>S</a:t>
            </a:r>
            <a:r>
              <a:rPr lang="en-US" sz="3600">
                <a:solidFill>
                  <a:srgbClr val="434343"/>
                </a:solidFill>
                <a:latin typeface="Comfortaa"/>
                <a:ea typeface="Comfortaa"/>
                <a:cs typeface="Comfortaa"/>
                <a:sym typeface="Comfortaa"/>
              </a:rPr>
              <a:t>tart Data Recording</a:t>
            </a:r>
            <a:endParaRPr>
              <a:solidFill>
                <a:srgbClr val="434343"/>
              </a:solidFill>
              <a:latin typeface="Comfortaa"/>
              <a:ea typeface="Comfortaa"/>
              <a:cs typeface="Comfortaa"/>
              <a:sym typeface="Comfortaa"/>
            </a:endParaRPr>
          </a:p>
        </p:txBody>
      </p:sp>
      <p:pic>
        <p:nvPicPr>
          <p:cNvPr id="344" name="Google Shape;344;p47"/>
          <p:cNvPicPr preferRelativeResize="0"/>
          <p:nvPr/>
        </p:nvPicPr>
        <p:blipFill rotWithShape="1">
          <a:blip r:embed="rId3">
            <a:alphaModFix/>
          </a:blip>
          <a:srcRect l="23652" t="17471" r="30042" b="24385"/>
          <a:stretch/>
        </p:blipFill>
        <p:spPr>
          <a:xfrm rot="5400000">
            <a:off x="-426502" y="1997398"/>
            <a:ext cx="3237075" cy="1975876"/>
          </a:xfrm>
          <a:prstGeom prst="rect">
            <a:avLst/>
          </a:prstGeom>
          <a:noFill/>
          <a:ln w="38100" cap="flat" cmpd="sng">
            <a:solidFill>
              <a:srgbClr val="134C3A"/>
            </a:solidFill>
            <a:prstDash val="solid"/>
            <a:round/>
            <a:headEnd type="none" w="sm" len="sm"/>
            <a:tailEnd type="none" w="sm" len="sm"/>
          </a:ln>
        </p:spPr>
      </p:pic>
      <p:sp>
        <p:nvSpPr>
          <p:cNvPr id="345" name="Google Shape;345;p47"/>
          <p:cNvSpPr/>
          <p:nvPr/>
        </p:nvSpPr>
        <p:spPr>
          <a:xfrm>
            <a:off x="4933050" y="1245050"/>
            <a:ext cx="4020300" cy="4817400"/>
          </a:xfrm>
          <a:prstGeom prst="rect">
            <a:avLst/>
          </a:prstGeom>
          <a:noFill/>
          <a:ln>
            <a:noFill/>
          </a:ln>
        </p:spPr>
        <p:txBody>
          <a:bodyPr spcFirstLastPara="1" wrap="square" lIns="91425" tIns="45700" rIns="91425" bIns="45700" anchor="t" anchorCtr="0">
            <a:noAutofit/>
          </a:bodyPr>
          <a:lstStyle/>
          <a:p>
            <a:pPr marL="342900" marR="0" lvl="0" indent="-279400" algn="l" rtl="0">
              <a:spcBef>
                <a:spcPts val="0"/>
              </a:spcBef>
              <a:spcAft>
                <a:spcPts val="0"/>
              </a:spcAft>
              <a:buClr>
                <a:srgbClr val="4A3128"/>
              </a:buClr>
              <a:buSzPts val="1800"/>
              <a:buFont typeface="Comfortaa"/>
              <a:buChar char="•"/>
            </a:pPr>
            <a:r>
              <a:rPr lang="en-US" sz="1800">
                <a:solidFill>
                  <a:srgbClr val="4A3128"/>
                </a:solidFill>
                <a:latin typeface="Comfortaa"/>
                <a:ea typeface="Comfortaa"/>
                <a:cs typeface="Comfortaa"/>
                <a:sym typeface="Comfortaa"/>
              </a:rPr>
              <a:t>Remove the data logger from the docking station and re-attach it to the temperature probe. </a:t>
            </a:r>
            <a:endParaRPr sz="1800">
              <a:latin typeface="Comfortaa"/>
              <a:ea typeface="Comfortaa"/>
              <a:cs typeface="Comfortaa"/>
              <a:sym typeface="Comfortaa"/>
            </a:endParaRPr>
          </a:p>
          <a:p>
            <a:pPr marL="342900" marR="0" lvl="0" indent="-279400" algn="l" rtl="0">
              <a:spcBef>
                <a:spcPts val="1200"/>
              </a:spcBef>
              <a:spcAft>
                <a:spcPts val="0"/>
              </a:spcAft>
              <a:buClr>
                <a:srgbClr val="4A3128"/>
              </a:buClr>
              <a:buSzPts val="1800"/>
              <a:buFont typeface="Comfortaa"/>
              <a:buChar char="•"/>
            </a:pPr>
            <a:r>
              <a:rPr lang="en-US" sz="1800">
                <a:solidFill>
                  <a:srgbClr val="4A3128"/>
                </a:solidFill>
                <a:latin typeface="Comfortaa"/>
                <a:ea typeface="Comfortaa"/>
                <a:cs typeface="Comfortaa"/>
                <a:sym typeface="Comfortaa"/>
              </a:rPr>
              <a:t>Hold the START/CLEAR/STOP button until the word “starting” remains solid on the screen (about 1-2 seconds).</a:t>
            </a:r>
            <a:endParaRPr sz="1800">
              <a:solidFill>
                <a:srgbClr val="4A3128"/>
              </a:solidFill>
              <a:latin typeface="Comfortaa"/>
              <a:ea typeface="Comfortaa"/>
              <a:cs typeface="Comfortaa"/>
              <a:sym typeface="Comfortaa"/>
            </a:endParaRPr>
          </a:p>
          <a:p>
            <a:pPr marL="342900" marR="0" lvl="0" indent="-279400" algn="l" rtl="0">
              <a:spcBef>
                <a:spcPts val="1200"/>
              </a:spcBef>
              <a:spcAft>
                <a:spcPts val="0"/>
              </a:spcAft>
              <a:buClr>
                <a:srgbClr val="4A3128"/>
              </a:buClr>
              <a:buSzPts val="1800"/>
              <a:buFont typeface="Comfortaa"/>
              <a:buChar char="•"/>
            </a:pPr>
            <a:r>
              <a:rPr lang="en-US" sz="1800">
                <a:solidFill>
                  <a:srgbClr val="4A3128"/>
                </a:solidFill>
                <a:latin typeface="Comfortaa"/>
                <a:ea typeface="Comfortaa"/>
                <a:cs typeface="Comfortaa"/>
                <a:sym typeface="Comfortaa"/>
              </a:rPr>
              <a:t>Remove your finger and the data logger will start recording. The current temperature will display and there will be an  REC     icon displayed on the screen</a:t>
            </a:r>
            <a:endParaRPr sz="1800">
              <a:solidFill>
                <a:srgbClr val="4A3128"/>
              </a:solidFill>
              <a:latin typeface="Comfortaa"/>
              <a:ea typeface="Comfortaa"/>
              <a:cs typeface="Comfortaa"/>
              <a:sym typeface="Comfortaa"/>
            </a:endParaRPr>
          </a:p>
        </p:txBody>
      </p:sp>
      <p:sp>
        <p:nvSpPr>
          <p:cNvPr id="346" name="Google Shape;346;p47"/>
          <p:cNvSpPr>
            <a:spLocks noGrp="1"/>
          </p:cNvSpPr>
          <p:nvPr>
            <p:ph type="sldNum" idx="12"/>
          </p:nvPr>
        </p:nvSpPr>
        <p:spPr>
          <a:xfrm>
            <a:off x="8531226" y="5648327"/>
            <a:ext cx="549300" cy="396900"/>
          </a:xfrm>
          <a:prstGeom prst="bracketPair">
            <a:avLst/>
          </a:prstGeom>
          <a:noFill/>
          <a:ln>
            <a:noFill/>
          </a:ln>
        </p:spPr>
        <p:txBody>
          <a:bodyPr spcFirstLastPara="1" wrap="square" lIns="0" tIns="0" rIns="0" bIns="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US"/>
              <a:t>15</a:t>
            </a:fld>
            <a:endParaRPr/>
          </a:p>
        </p:txBody>
      </p:sp>
      <p:pic>
        <p:nvPicPr>
          <p:cNvPr id="347" name="Google Shape;347;p47"/>
          <p:cNvPicPr preferRelativeResize="0"/>
          <p:nvPr/>
        </p:nvPicPr>
        <p:blipFill rotWithShape="1">
          <a:blip r:embed="rId4">
            <a:alphaModFix/>
          </a:blip>
          <a:srcRect l="26613" t="11288" r="26613" b="18942"/>
          <a:stretch/>
        </p:blipFill>
        <p:spPr>
          <a:xfrm rot="5400000">
            <a:off x="2034074" y="1809738"/>
            <a:ext cx="3242651" cy="2351200"/>
          </a:xfrm>
          <a:prstGeom prst="rect">
            <a:avLst/>
          </a:prstGeom>
          <a:noFill/>
          <a:ln w="38100" cap="flat" cmpd="sng">
            <a:solidFill>
              <a:srgbClr val="134C3A"/>
            </a:solidFill>
            <a:prstDash val="solid"/>
            <a:round/>
            <a:headEnd type="none" w="sm" len="sm"/>
            <a:tailEnd type="none" w="sm" len="sm"/>
          </a:ln>
        </p:spPr>
      </p:pic>
      <p:pic>
        <p:nvPicPr>
          <p:cNvPr id="348" name="Google Shape;348;p47"/>
          <p:cNvPicPr preferRelativeResize="0"/>
          <p:nvPr/>
        </p:nvPicPr>
        <p:blipFill rotWithShape="1">
          <a:blip r:embed="rId5">
            <a:alphaModFix/>
          </a:blip>
          <a:srcRect l="21705" t="12396" r="18958" b="14030"/>
          <a:stretch/>
        </p:blipFill>
        <p:spPr>
          <a:xfrm rot="5400000">
            <a:off x="1339126" y="4473750"/>
            <a:ext cx="2737374" cy="1687275"/>
          </a:xfrm>
          <a:prstGeom prst="rect">
            <a:avLst/>
          </a:prstGeom>
          <a:noFill/>
          <a:ln w="38100" cap="flat" cmpd="sng">
            <a:solidFill>
              <a:srgbClr val="134C3A"/>
            </a:solidFill>
            <a:prstDash val="solid"/>
            <a:round/>
            <a:headEnd type="none" w="sm" len="sm"/>
            <a:tailEnd type="none" w="sm" len="sm"/>
          </a:ln>
        </p:spPr>
      </p:pic>
      <p:sp>
        <p:nvSpPr>
          <p:cNvPr id="349" name="Google Shape;349;p47"/>
          <p:cNvSpPr/>
          <p:nvPr/>
        </p:nvSpPr>
        <p:spPr>
          <a:xfrm>
            <a:off x="7832125" y="5246275"/>
            <a:ext cx="143400" cy="1422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
        <p:nvSpPr>
          <p:cNvPr id="350" name="Google Shape;350;p47"/>
          <p:cNvSpPr/>
          <p:nvPr/>
        </p:nvSpPr>
        <p:spPr>
          <a:xfrm>
            <a:off x="7265875" y="5181625"/>
            <a:ext cx="766800" cy="2715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1" name="Google Shape;351;p47"/>
          <p:cNvSpPr txBox="1"/>
          <p:nvPr/>
        </p:nvSpPr>
        <p:spPr>
          <a:xfrm>
            <a:off x="103050" y="4757800"/>
            <a:ext cx="1552500" cy="19344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600"/>
              </a:spcBef>
              <a:spcAft>
                <a:spcPts val="0"/>
              </a:spcAft>
              <a:buNone/>
            </a:pPr>
            <a:r>
              <a:rPr lang="en-US" b="1" i="1">
                <a:latin typeface="Calibri"/>
                <a:ea typeface="Calibri"/>
                <a:cs typeface="Calibri"/>
                <a:sym typeface="Calibri"/>
              </a:rPr>
              <a:t>Ensure that the current temperature is showing on the display before walking away from the data logger.</a:t>
            </a:r>
            <a:endParaRPr>
              <a:latin typeface="Open Sans"/>
              <a:ea typeface="Open Sans"/>
              <a:cs typeface="Open Sans"/>
              <a:sym typeface="Open Sans"/>
            </a:endParaRP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8"/>
          <p:cNvSpPr txBox="1">
            <a:spLocks noGrp="1"/>
          </p:cNvSpPr>
          <p:nvPr>
            <p:ph type="ctrTitle"/>
          </p:nvPr>
        </p:nvSpPr>
        <p:spPr>
          <a:xfrm>
            <a:off x="1415975" y="2174975"/>
            <a:ext cx="6454800" cy="1394100"/>
          </a:xfrm>
          <a:prstGeom prst="rect">
            <a:avLst/>
          </a:prstGeom>
          <a:noFill/>
          <a:ln w="28575" cap="flat" cmpd="sng">
            <a:solidFill>
              <a:srgbClr val="3D85C6"/>
            </a:solidFill>
            <a:prstDash val="solid"/>
            <a:round/>
            <a:headEnd type="none" w="sm" len="sm"/>
            <a:tailEnd type="none" w="sm" len="sm"/>
          </a:ln>
        </p:spPr>
        <p:txBody>
          <a:bodyPr spcFirstLastPara="1" wrap="square" lIns="91425" tIns="45700" rIns="91425" bIns="45700" anchor="b" anchorCtr="0">
            <a:noAutofit/>
          </a:bodyPr>
          <a:lstStyle/>
          <a:p>
            <a:pPr marL="0" lvl="0" indent="0" algn="ctr" rtl="0">
              <a:spcBef>
                <a:spcPts val="0"/>
              </a:spcBef>
              <a:spcAft>
                <a:spcPts val="0"/>
              </a:spcAft>
              <a:buNone/>
            </a:pPr>
            <a:r>
              <a:rPr lang="en-US" sz="3600">
                <a:solidFill>
                  <a:srgbClr val="434343"/>
                </a:solidFill>
                <a:latin typeface="Comfortaa"/>
                <a:ea typeface="Comfortaa"/>
                <a:cs typeface="Comfortaa"/>
                <a:sym typeface="Comfortaa"/>
              </a:rPr>
              <a:t>VFC 400: Operation of the Data Logger</a:t>
            </a:r>
            <a:endParaRPr sz="3200">
              <a:solidFill>
                <a:srgbClr val="434343"/>
              </a:solidFill>
              <a:latin typeface="Comfortaa"/>
              <a:ea typeface="Comfortaa"/>
              <a:cs typeface="Comfortaa"/>
              <a:sym typeface="Comfortaa"/>
            </a:endParaRPr>
          </a:p>
        </p:txBody>
      </p:sp>
      <p:sp>
        <p:nvSpPr>
          <p:cNvPr id="358" name="Google Shape;358;p48"/>
          <p:cNvSpPr txBox="1"/>
          <p:nvPr/>
        </p:nvSpPr>
        <p:spPr>
          <a:xfrm>
            <a:off x="8120063" y="6134100"/>
            <a:ext cx="912900" cy="368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sp>
        <p:nvSpPr>
          <p:cNvPr id="359" name="Google Shape;359;p48"/>
          <p:cNvSpPr txBox="1">
            <a:spLocks noGrp="1"/>
          </p:cNvSpPr>
          <p:nvPr>
            <p:ph type="subTitle" idx="1"/>
          </p:nvPr>
        </p:nvSpPr>
        <p:spPr>
          <a:xfrm>
            <a:off x="2510525" y="3950150"/>
            <a:ext cx="4265700" cy="7647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1500"/>
              <a:buFont typeface="Arial"/>
              <a:buNone/>
            </a:pPr>
            <a:r>
              <a:rPr lang="en-US">
                <a:solidFill>
                  <a:srgbClr val="3D85C6"/>
                </a:solidFill>
                <a:latin typeface="Comfortaa"/>
                <a:ea typeface="Comfortaa"/>
                <a:cs typeface="Comfortaa"/>
                <a:sym typeface="Comfortaa"/>
              </a:rPr>
              <a:t>Arizona Immunization Program Office</a:t>
            </a:r>
            <a:endParaRPr>
              <a:solidFill>
                <a:srgbClr val="3D85C6"/>
              </a:solidFill>
              <a:latin typeface="Comfortaa"/>
              <a:ea typeface="Comfortaa"/>
              <a:cs typeface="Comfortaa"/>
              <a:sym typeface="Comforta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9"/>
          <p:cNvSpPr txBox="1">
            <a:spLocks noGrp="1"/>
          </p:cNvSpPr>
          <p:nvPr>
            <p:ph type="title"/>
          </p:nvPr>
        </p:nvSpPr>
        <p:spPr>
          <a:xfrm>
            <a:off x="589100" y="184774"/>
            <a:ext cx="8180700" cy="1136400"/>
          </a:xfrm>
          <a:prstGeom prst="rect">
            <a:avLst/>
          </a:prstGeom>
          <a:ln w="28575" cap="flat" cmpd="sng">
            <a:solidFill>
              <a:srgbClr val="3D85C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Font typeface="Arial"/>
              <a:buNone/>
            </a:pPr>
            <a:r>
              <a:rPr lang="en-US" sz="3000" b="1">
                <a:solidFill>
                  <a:srgbClr val="434343"/>
                </a:solidFill>
                <a:latin typeface="Comfortaa"/>
                <a:ea typeface="Comfortaa"/>
                <a:cs typeface="Comfortaa"/>
                <a:sym typeface="Comfortaa"/>
              </a:rPr>
              <a:t>Operation of the VFC 400: Buttons/Actions Overview</a:t>
            </a:r>
            <a:endParaRPr sz="3000">
              <a:solidFill>
                <a:srgbClr val="434343"/>
              </a:solidFill>
              <a:latin typeface="Comfortaa"/>
              <a:ea typeface="Comfortaa"/>
              <a:cs typeface="Comfortaa"/>
              <a:sym typeface="Comfortaa"/>
            </a:endParaRPr>
          </a:p>
        </p:txBody>
      </p:sp>
      <p:pic>
        <p:nvPicPr>
          <p:cNvPr id="365" name="Google Shape;365;p49" descr="image003"/>
          <p:cNvPicPr preferRelativeResize="0"/>
          <p:nvPr/>
        </p:nvPicPr>
        <p:blipFill rotWithShape="1">
          <a:blip r:embed="rId3">
            <a:alphaModFix/>
          </a:blip>
          <a:srcRect/>
          <a:stretch/>
        </p:blipFill>
        <p:spPr>
          <a:xfrm>
            <a:off x="454500" y="1484501"/>
            <a:ext cx="4560349" cy="5297299"/>
          </a:xfrm>
          <a:prstGeom prst="rect">
            <a:avLst/>
          </a:prstGeom>
          <a:noFill/>
          <a:ln w="38100" cap="flat" cmpd="sng">
            <a:solidFill>
              <a:srgbClr val="134C3A"/>
            </a:solidFill>
            <a:prstDash val="solid"/>
            <a:miter lim="800000"/>
            <a:headEnd type="none" w="sm" len="sm"/>
            <a:tailEnd type="none" w="sm" len="sm"/>
          </a:ln>
        </p:spPr>
      </p:pic>
      <p:sp>
        <p:nvSpPr>
          <p:cNvPr id="366" name="Google Shape;366;p49"/>
          <p:cNvSpPr txBox="1"/>
          <p:nvPr/>
        </p:nvSpPr>
        <p:spPr>
          <a:xfrm>
            <a:off x="5463425" y="1925101"/>
            <a:ext cx="3000000" cy="18471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rgbClr val="000000"/>
              </a:buClr>
              <a:buFont typeface="Arial"/>
              <a:buNone/>
            </a:pPr>
            <a:r>
              <a:rPr lang="en-US" sz="1800" b="1" u="sng">
                <a:solidFill>
                  <a:srgbClr val="4A3128"/>
                </a:solidFill>
                <a:latin typeface="Comfortaa"/>
                <a:ea typeface="Comfortaa"/>
                <a:cs typeface="Comfortaa"/>
                <a:sym typeface="Comfortaa"/>
              </a:rPr>
              <a:t>Review/Mark button</a:t>
            </a:r>
            <a:endParaRPr sz="1800" b="1" u="sng">
              <a:latin typeface="Comfortaa"/>
              <a:ea typeface="Comfortaa"/>
              <a:cs typeface="Comfortaa"/>
              <a:sym typeface="Comfortaa"/>
            </a:endParaRPr>
          </a:p>
          <a:p>
            <a:pPr marL="0" lvl="0" indent="0" algn="ctr" rtl="0">
              <a:spcBef>
                <a:spcPts val="600"/>
              </a:spcBef>
              <a:spcAft>
                <a:spcPts val="0"/>
              </a:spcAft>
              <a:buClr>
                <a:srgbClr val="000000"/>
              </a:buClr>
              <a:buFont typeface="Arial"/>
              <a:buNone/>
            </a:pPr>
            <a:r>
              <a:rPr lang="en-US" sz="1600">
                <a:solidFill>
                  <a:srgbClr val="4A3128"/>
                </a:solidFill>
                <a:latin typeface="Comfortaa"/>
                <a:ea typeface="Comfortaa"/>
                <a:cs typeface="Comfortaa"/>
                <a:sym typeface="Comfortaa"/>
              </a:rPr>
              <a:t>Press to enter REVIEW mode and then press again to advance through the min/max temperatures. </a:t>
            </a:r>
            <a:endParaRPr sz="1600">
              <a:latin typeface="Comfortaa"/>
              <a:ea typeface="Comfortaa"/>
              <a:cs typeface="Comfortaa"/>
              <a:sym typeface="Comfortaa"/>
            </a:endParaRPr>
          </a:p>
          <a:p>
            <a:pPr marL="0" lvl="0" indent="0" algn="ctr" rtl="0">
              <a:spcBef>
                <a:spcPts val="600"/>
              </a:spcBef>
              <a:spcAft>
                <a:spcPts val="0"/>
              </a:spcAft>
              <a:buClr>
                <a:srgbClr val="000000"/>
              </a:buClr>
              <a:buFont typeface="Arial"/>
              <a:buNone/>
            </a:pPr>
            <a:endParaRPr sz="1600" b="1" i="1">
              <a:solidFill>
                <a:srgbClr val="FF0000"/>
              </a:solidFill>
              <a:latin typeface="Comfortaa"/>
              <a:ea typeface="Comfortaa"/>
              <a:cs typeface="Comfortaa"/>
              <a:sym typeface="Comfortaa"/>
            </a:endParaRPr>
          </a:p>
          <a:p>
            <a:pPr marL="0" lvl="0" indent="0" algn="ctr" rtl="0">
              <a:spcBef>
                <a:spcPts val="600"/>
              </a:spcBef>
              <a:spcAft>
                <a:spcPts val="0"/>
              </a:spcAft>
              <a:buClr>
                <a:srgbClr val="000000"/>
              </a:buClr>
              <a:buFont typeface="Arial"/>
              <a:buNone/>
            </a:pPr>
            <a:endParaRPr sz="1200" b="1" i="1">
              <a:solidFill>
                <a:srgbClr val="FF0000"/>
              </a:solidFill>
              <a:latin typeface="Calibri"/>
              <a:ea typeface="Calibri"/>
              <a:cs typeface="Calibri"/>
              <a:sym typeface="Calibri"/>
            </a:endParaRPr>
          </a:p>
          <a:p>
            <a:pPr marL="0" lvl="0" indent="0" algn="ctr" rtl="0">
              <a:spcBef>
                <a:spcPts val="600"/>
              </a:spcBef>
              <a:spcAft>
                <a:spcPts val="0"/>
              </a:spcAft>
              <a:buClr>
                <a:srgbClr val="000000"/>
              </a:buClr>
              <a:buFont typeface="Arial"/>
              <a:buNone/>
            </a:pPr>
            <a:endParaRPr sz="1200" b="1" i="1">
              <a:solidFill>
                <a:srgbClr val="FF0000"/>
              </a:solidFill>
              <a:latin typeface="Calibri"/>
              <a:ea typeface="Calibri"/>
              <a:cs typeface="Calibri"/>
              <a:sym typeface="Calibri"/>
            </a:endParaRPr>
          </a:p>
          <a:p>
            <a:pPr marL="0" lvl="0" indent="0" algn="ctr" rtl="0">
              <a:spcBef>
                <a:spcPts val="600"/>
              </a:spcBef>
              <a:spcAft>
                <a:spcPts val="0"/>
              </a:spcAft>
              <a:buClr>
                <a:srgbClr val="000000"/>
              </a:buClr>
              <a:buFont typeface="Arial"/>
              <a:buNone/>
            </a:pPr>
            <a:endParaRPr sz="1200" b="1" i="1">
              <a:solidFill>
                <a:srgbClr val="FF0000"/>
              </a:solidFill>
              <a:latin typeface="Calibri"/>
              <a:ea typeface="Calibri"/>
              <a:cs typeface="Calibri"/>
              <a:sym typeface="Calibri"/>
            </a:endParaRPr>
          </a:p>
          <a:p>
            <a:pPr marL="0" lvl="0" indent="0" algn="ctr" rtl="0">
              <a:spcBef>
                <a:spcPts val="600"/>
              </a:spcBef>
              <a:spcAft>
                <a:spcPts val="0"/>
              </a:spcAft>
              <a:buClr>
                <a:srgbClr val="000000"/>
              </a:buClr>
              <a:buFont typeface="Arial"/>
              <a:buNone/>
            </a:pPr>
            <a:endParaRPr sz="1200" b="1" i="1">
              <a:solidFill>
                <a:srgbClr val="FF0000"/>
              </a:solidFill>
              <a:latin typeface="Calibri"/>
              <a:ea typeface="Calibri"/>
              <a:cs typeface="Calibri"/>
              <a:sym typeface="Calibri"/>
            </a:endParaRPr>
          </a:p>
          <a:p>
            <a:pPr marL="0" lvl="0" indent="0" algn="l" rtl="0">
              <a:spcBef>
                <a:spcPts val="600"/>
              </a:spcBef>
              <a:spcAft>
                <a:spcPts val="0"/>
              </a:spcAft>
              <a:buNone/>
            </a:pPr>
            <a:endParaRPr/>
          </a:p>
        </p:txBody>
      </p:sp>
      <p:sp>
        <p:nvSpPr>
          <p:cNvPr id="367" name="Google Shape;367;p49"/>
          <p:cNvSpPr txBox="1"/>
          <p:nvPr/>
        </p:nvSpPr>
        <p:spPr>
          <a:xfrm>
            <a:off x="5463425" y="4621725"/>
            <a:ext cx="3000000" cy="1625700"/>
          </a:xfrm>
          <a:prstGeom prst="rect">
            <a:avLst/>
          </a:prstGeom>
          <a:noFill/>
          <a:ln w="28575"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1800" b="1" u="sng">
                <a:solidFill>
                  <a:srgbClr val="4A3128"/>
                </a:solidFill>
                <a:latin typeface="Comfortaa"/>
                <a:ea typeface="Comfortaa"/>
                <a:cs typeface="Comfortaa"/>
                <a:sym typeface="Comfortaa"/>
              </a:rPr>
              <a:t>Start/Clear/Stop button</a:t>
            </a:r>
            <a:endParaRPr sz="1800" b="1" u="sng">
              <a:solidFill>
                <a:schemeClr val="dk1"/>
              </a:solidFill>
              <a:latin typeface="Comfortaa"/>
              <a:ea typeface="Comfortaa"/>
              <a:cs typeface="Comfortaa"/>
              <a:sym typeface="Comfortaa"/>
            </a:endParaRPr>
          </a:p>
          <a:p>
            <a:pPr marL="457200" lvl="0" indent="-317500" algn="ctr" rtl="0">
              <a:spcBef>
                <a:spcPts val="600"/>
              </a:spcBef>
              <a:spcAft>
                <a:spcPts val="0"/>
              </a:spcAft>
              <a:buClr>
                <a:srgbClr val="4A3128"/>
              </a:buClr>
              <a:buSzPts val="1400"/>
              <a:buFont typeface="Comfortaa"/>
              <a:buChar char="●"/>
            </a:pPr>
            <a:r>
              <a:rPr lang="en-US">
                <a:solidFill>
                  <a:srgbClr val="4A3128"/>
                </a:solidFill>
                <a:latin typeface="Comfortaa"/>
                <a:ea typeface="Comfortaa"/>
                <a:cs typeface="Comfortaa"/>
                <a:sym typeface="Comfortaa"/>
              </a:rPr>
              <a:t>Hold to start recording</a:t>
            </a:r>
            <a:endParaRPr>
              <a:solidFill>
                <a:schemeClr val="dk1"/>
              </a:solidFill>
              <a:latin typeface="Comfortaa"/>
              <a:ea typeface="Comfortaa"/>
              <a:cs typeface="Comfortaa"/>
              <a:sym typeface="Comfortaa"/>
            </a:endParaRPr>
          </a:p>
          <a:p>
            <a:pPr marL="457200" lvl="0" indent="-317500" algn="ctr" rtl="0">
              <a:spcBef>
                <a:spcPts val="0"/>
              </a:spcBef>
              <a:spcAft>
                <a:spcPts val="0"/>
              </a:spcAft>
              <a:buClr>
                <a:srgbClr val="4A3128"/>
              </a:buClr>
              <a:buSzPts val="1400"/>
              <a:buFont typeface="Comfortaa"/>
              <a:buChar char="●"/>
            </a:pPr>
            <a:r>
              <a:rPr lang="en-US">
                <a:solidFill>
                  <a:srgbClr val="4A3128"/>
                </a:solidFill>
                <a:latin typeface="Comfortaa"/>
                <a:ea typeface="Comfortaa"/>
                <a:cs typeface="Comfortaa"/>
                <a:sym typeface="Comfortaa"/>
              </a:rPr>
              <a:t>Hold to stop recording</a:t>
            </a:r>
            <a:endParaRPr>
              <a:solidFill>
                <a:schemeClr val="dk1"/>
              </a:solidFill>
              <a:latin typeface="Comfortaa"/>
              <a:ea typeface="Comfortaa"/>
              <a:cs typeface="Comfortaa"/>
              <a:sym typeface="Comfortaa"/>
            </a:endParaRPr>
          </a:p>
          <a:p>
            <a:pPr marL="457200" lvl="0" indent="-317500" algn="ctr" rtl="0">
              <a:spcBef>
                <a:spcPts val="0"/>
              </a:spcBef>
              <a:spcAft>
                <a:spcPts val="0"/>
              </a:spcAft>
              <a:buClr>
                <a:srgbClr val="4A3128"/>
              </a:buClr>
              <a:buSzPts val="1400"/>
              <a:buFont typeface="Comfortaa"/>
              <a:buChar char="●"/>
            </a:pPr>
            <a:r>
              <a:rPr lang="en-US">
                <a:solidFill>
                  <a:srgbClr val="4A3128"/>
                </a:solidFill>
                <a:latin typeface="Comfortaa"/>
                <a:ea typeface="Comfortaa"/>
                <a:cs typeface="Comfortaa"/>
                <a:sym typeface="Comfortaa"/>
              </a:rPr>
              <a:t>Press to exit day summary</a:t>
            </a:r>
            <a:endParaRPr>
              <a:latin typeface="Comfortaa"/>
              <a:ea typeface="Comfortaa"/>
              <a:cs typeface="Comfortaa"/>
              <a:sym typeface="Comfortaa"/>
            </a:endParaRPr>
          </a:p>
        </p:txBody>
      </p:sp>
      <p:sp>
        <p:nvSpPr>
          <p:cNvPr id="368" name="Google Shape;368;p49"/>
          <p:cNvSpPr txBox="1"/>
          <p:nvPr/>
        </p:nvSpPr>
        <p:spPr>
          <a:xfrm>
            <a:off x="4634150" y="4461025"/>
            <a:ext cx="1344900" cy="19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9" name="Google Shape;369;p49"/>
          <p:cNvSpPr/>
          <p:nvPr/>
        </p:nvSpPr>
        <p:spPr>
          <a:xfrm>
            <a:off x="3676450" y="4043375"/>
            <a:ext cx="1290900" cy="557100"/>
          </a:xfrm>
          <a:prstGeom prst="rect">
            <a:avLst/>
          </a:prstGeom>
          <a:noFill/>
          <a:ln w="762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9"/>
          <p:cNvSpPr/>
          <p:nvPr/>
        </p:nvSpPr>
        <p:spPr>
          <a:xfrm>
            <a:off x="3676450" y="5090475"/>
            <a:ext cx="1290900" cy="588600"/>
          </a:xfrm>
          <a:prstGeom prst="rect">
            <a:avLst/>
          </a:prstGeom>
          <a:no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50"/>
          <p:cNvSpPr txBox="1">
            <a:spLocks noGrp="1"/>
          </p:cNvSpPr>
          <p:nvPr>
            <p:ph type="title"/>
          </p:nvPr>
        </p:nvSpPr>
        <p:spPr>
          <a:xfrm>
            <a:off x="364275" y="0"/>
            <a:ext cx="8520600" cy="763500"/>
          </a:xfrm>
          <a:prstGeom prst="rect">
            <a:avLst/>
          </a:prstGeom>
          <a:ln w="28575" cap="flat" cmpd="sng">
            <a:solidFill>
              <a:srgbClr val="3D85C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Font typeface="Arial"/>
              <a:buNone/>
            </a:pPr>
            <a:r>
              <a:rPr lang="en-US" sz="3600" b="1">
                <a:solidFill>
                  <a:srgbClr val="434343"/>
                </a:solidFill>
                <a:latin typeface="Comfortaa"/>
                <a:ea typeface="Comfortaa"/>
                <a:cs typeface="Comfortaa"/>
                <a:sym typeface="Comfortaa"/>
              </a:rPr>
              <a:t>Operation of the VFC 400</a:t>
            </a:r>
            <a:endParaRPr>
              <a:solidFill>
                <a:srgbClr val="434343"/>
              </a:solidFill>
              <a:latin typeface="Comfortaa"/>
              <a:ea typeface="Comfortaa"/>
              <a:cs typeface="Comfortaa"/>
              <a:sym typeface="Comfortaa"/>
            </a:endParaRPr>
          </a:p>
          <a:p>
            <a:pPr marL="0" lvl="0" indent="0" algn="l" rtl="0">
              <a:spcBef>
                <a:spcPts val="0"/>
              </a:spcBef>
              <a:spcAft>
                <a:spcPts val="0"/>
              </a:spcAft>
              <a:buNone/>
            </a:pPr>
            <a:endParaRPr/>
          </a:p>
        </p:txBody>
      </p:sp>
      <p:sp>
        <p:nvSpPr>
          <p:cNvPr id="376" name="Google Shape;376;p50"/>
          <p:cNvSpPr/>
          <p:nvPr/>
        </p:nvSpPr>
        <p:spPr>
          <a:xfrm>
            <a:off x="3815675" y="2762900"/>
            <a:ext cx="5012100" cy="842100"/>
          </a:xfrm>
          <a:prstGeom prst="rect">
            <a:avLst/>
          </a:prstGeom>
          <a:solidFill>
            <a:srgbClr val="FFFFFF"/>
          </a:solid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b="1" u="sng">
                <a:latin typeface="Comfortaa"/>
                <a:ea typeface="Comfortaa"/>
                <a:cs typeface="Comfortaa"/>
                <a:sym typeface="Comfortaa"/>
              </a:rPr>
              <a:t>Days Recording:</a:t>
            </a:r>
            <a:r>
              <a:rPr lang="en-US">
                <a:latin typeface="Comfortaa"/>
                <a:ea typeface="Comfortaa"/>
                <a:cs typeface="Comfortaa"/>
                <a:sym typeface="Comfortaa"/>
              </a:rPr>
              <a:t> The number above “DAYS” indicates how many days the data logger has been actively recording.</a:t>
            </a:r>
            <a:endParaRPr>
              <a:latin typeface="Comfortaa"/>
              <a:ea typeface="Comfortaa"/>
              <a:cs typeface="Comfortaa"/>
              <a:sym typeface="Comfortaa"/>
            </a:endParaRPr>
          </a:p>
        </p:txBody>
      </p:sp>
      <p:sp>
        <p:nvSpPr>
          <p:cNvPr id="377" name="Google Shape;377;p50"/>
          <p:cNvSpPr/>
          <p:nvPr/>
        </p:nvSpPr>
        <p:spPr>
          <a:xfrm>
            <a:off x="517600" y="1014433"/>
            <a:ext cx="488700" cy="763500"/>
          </a:xfrm>
          <a:prstGeom prst="rect">
            <a:avLst/>
          </a:prstGeom>
          <a:no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0"/>
          <p:cNvSpPr/>
          <p:nvPr/>
        </p:nvSpPr>
        <p:spPr>
          <a:xfrm>
            <a:off x="3800975" y="947891"/>
            <a:ext cx="5012100" cy="982800"/>
          </a:xfrm>
          <a:prstGeom prst="rect">
            <a:avLst/>
          </a:prstGeom>
          <a:solidFill>
            <a:srgbClr val="FFFFFF"/>
          </a:solid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b="1" u="sng">
                <a:latin typeface="Comfortaa"/>
                <a:ea typeface="Comfortaa"/>
                <a:cs typeface="Comfortaa"/>
                <a:sym typeface="Comfortaa"/>
              </a:rPr>
              <a:t>Alarm Indicator:</a:t>
            </a:r>
            <a:r>
              <a:rPr lang="en-US">
                <a:latin typeface="Comfortaa"/>
                <a:ea typeface="Comfortaa"/>
                <a:cs typeface="Comfortaa"/>
                <a:sym typeface="Comfortaa"/>
              </a:rPr>
              <a:t> The alarm indicator in the top left will change from the ‘</a:t>
            </a:r>
            <a:r>
              <a:rPr lang="en-US">
                <a:solidFill>
                  <a:srgbClr val="222222"/>
                </a:solidFill>
                <a:highlight>
                  <a:srgbClr val="FFFFFF"/>
                </a:highlight>
                <a:latin typeface="Comfortaa"/>
                <a:ea typeface="Comfortaa"/>
                <a:cs typeface="Comfortaa"/>
                <a:sym typeface="Comfortaa"/>
              </a:rPr>
              <a:t>✔’ </a:t>
            </a:r>
            <a:r>
              <a:rPr lang="en-US">
                <a:latin typeface="Comfortaa"/>
                <a:ea typeface="Comfortaa"/>
                <a:cs typeface="Comfortaa"/>
                <a:sym typeface="Comfortaa"/>
              </a:rPr>
              <a:t>in the top image to the ‘</a:t>
            </a:r>
            <a:r>
              <a:rPr lang="en-US" b="1">
                <a:latin typeface="Comfortaa"/>
                <a:ea typeface="Comfortaa"/>
                <a:cs typeface="Comfortaa"/>
                <a:sym typeface="Comfortaa"/>
              </a:rPr>
              <a:t>X</a:t>
            </a:r>
            <a:r>
              <a:rPr lang="en-US">
                <a:latin typeface="Comfortaa"/>
                <a:ea typeface="Comfortaa"/>
                <a:cs typeface="Comfortaa"/>
                <a:sym typeface="Comfortaa"/>
              </a:rPr>
              <a:t>’ in the bottom image if out of range temperatures are recorded.</a:t>
            </a:r>
            <a:endParaRPr>
              <a:latin typeface="Comfortaa"/>
              <a:ea typeface="Comfortaa"/>
              <a:cs typeface="Comfortaa"/>
              <a:sym typeface="Comfortaa"/>
            </a:endParaRPr>
          </a:p>
        </p:txBody>
      </p:sp>
      <p:sp>
        <p:nvSpPr>
          <p:cNvPr id="379" name="Google Shape;379;p50"/>
          <p:cNvSpPr/>
          <p:nvPr/>
        </p:nvSpPr>
        <p:spPr>
          <a:xfrm>
            <a:off x="3815675" y="4585733"/>
            <a:ext cx="4997400" cy="763500"/>
          </a:xfrm>
          <a:prstGeom prst="rect">
            <a:avLst/>
          </a:prstGeom>
          <a:solidFill>
            <a:srgbClr val="FFFFFF"/>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b="1" u="sng">
                <a:latin typeface="Comfortaa"/>
                <a:ea typeface="Comfortaa"/>
                <a:cs typeface="Comfortaa"/>
                <a:sym typeface="Comfortaa"/>
              </a:rPr>
              <a:t>High/Low Symbols: </a:t>
            </a:r>
            <a:r>
              <a:rPr lang="en-US">
                <a:latin typeface="Comfortaa"/>
                <a:ea typeface="Comfortaa"/>
                <a:cs typeface="Comfortaa"/>
                <a:sym typeface="Comfortaa"/>
              </a:rPr>
              <a:t> If an alarm has occurred, the ▲\▼ symbols communicate whether it was a high or low alarm.</a:t>
            </a:r>
            <a:endParaRPr>
              <a:latin typeface="Comfortaa"/>
              <a:ea typeface="Comfortaa"/>
              <a:cs typeface="Comfortaa"/>
              <a:sym typeface="Comfortaa"/>
            </a:endParaRPr>
          </a:p>
        </p:txBody>
      </p:sp>
      <p:sp>
        <p:nvSpPr>
          <p:cNvPr id="380" name="Google Shape;380;p50"/>
          <p:cNvSpPr/>
          <p:nvPr/>
        </p:nvSpPr>
        <p:spPr>
          <a:xfrm>
            <a:off x="3815675" y="5501433"/>
            <a:ext cx="5012100" cy="982800"/>
          </a:xfrm>
          <a:prstGeom prst="rect">
            <a:avLst/>
          </a:prstGeom>
          <a:solidFill>
            <a:srgbClr val="FFFFFF"/>
          </a:solid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b="1" u="sng">
                <a:solidFill>
                  <a:schemeClr val="dk1"/>
                </a:solidFill>
                <a:latin typeface="Comfortaa"/>
                <a:ea typeface="Comfortaa"/>
                <a:cs typeface="Comfortaa"/>
                <a:sym typeface="Comfortaa"/>
              </a:rPr>
              <a:t>Alarm Details:</a:t>
            </a:r>
            <a:r>
              <a:rPr lang="en-US">
                <a:solidFill>
                  <a:schemeClr val="dk1"/>
                </a:solidFill>
                <a:latin typeface="Comfortaa"/>
                <a:ea typeface="Comfortaa"/>
                <a:cs typeface="Comfortaa"/>
                <a:sym typeface="Comfortaa"/>
              </a:rPr>
              <a:t> The “-3” on the bottom of the display informs that an alarm occurred three days ago; the “T” is displayed because another alarm occurred today.</a:t>
            </a:r>
            <a:endParaRPr>
              <a:latin typeface="Comfortaa"/>
              <a:ea typeface="Comfortaa"/>
              <a:cs typeface="Comfortaa"/>
              <a:sym typeface="Comfortaa"/>
            </a:endParaRPr>
          </a:p>
        </p:txBody>
      </p:sp>
      <p:sp>
        <p:nvSpPr>
          <p:cNvPr id="381" name="Google Shape;381;p50"/>
          <p:cNvSpPr/>
          <p:nvPr/>
        </p:nvSpPr>
        <p:spPr>
          <a:xfrm>
            <a:off x="3823025" y="3813371"/>
            <a:ext cx="4997400" cy="564000"/>
          </a:xfrm>
          <a:prstGeom prst="rect">
            <a:avLst/>
          </a:prstGeom>
          <a:solidFill>
            <a:srgbClr val="FFFFFF"/>
          </a:solid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b="1" u="sng">
                <a:latin typeface="Comfortaa"/>
                <a:ea typeface="Comfortaa"/>
                <a:cs typeface="Comfortaa"/>
                <a:sym typeface="Comfortaa"/>
              </a:rPr>
              <a:t>Temperature Display:</a:t>
            </a:r>
            <a:r>
              <a:rPr lang="en-US">
                <a:latin typeface="Comfortaa"/>
                <a:ea typeface="Comfortaa"/>
                <a:cs typeface="Comfortaa"/>
                <a:sym typeface="Comfortaa"/>
              </a:rPr>
              <a:t> By default the data logger will display the most recently recorded temperature.</a:t>
            </a:r>
            <a:endParaRPr>
              <a:latin typeface="Comfortaa"/>
              <a:ea typeface="Comfortaa"/>
              <a:cs typeface="Comfortaa"/>
              <a:sym typeface="Comfortaa"/>
            </a:endParaRPr>
          </a:p>
        </p:txBody>
      </p:sp>
      <p:grpSp>
        <p:nvGrpSpPr>
          <p:cNvPr id="382" name="Google Shape;382;p50"/>
          <p:cNvGrpSpPr/>
          <p:nvPr/>
        </p:nvGrpSpPr>
        <p:grpSpPr>
          <a:xfrm>
            <a:off x="486125" y="1014567"/>
            <a:ext cx="2227550" cy="2081100"/>
            <a:chOff x="486125" y="1014567"/>
            <a:chExt cx="2227550" cy="2081100"/>
          </a:xfrm>
        </p:grpSpPr>
        <p:pic>
          <p:nvPicPr>
            <p:cNvPr id="383" name="Google Shape;383;p50"/>
            <p:cNvPicPr preferRelativeResize="0"/>
            <p:nvPr/>
          </p:nvPicPr>
          <p:blipFill>
            <a:blip r:embed="rId3">
              <a:alphaModFix/>
            </a:blip>
            <a:stretch>
              <a:fillRect/>
            </a:stretch>
          </p:blipFill>
          <p:spPr>
            <a:xfrm>
              <a:off x="486125" y="1014567"/>
              <a:ext cx="2227550" cy="2081100"/>
            </a:xfrm>
            <a:prstGeom prst="rect">
              <a:avLst/>
            </a:prstGeom>
            <a:noFill/>
            <a:ln w="38100" cap="flat" cmpd="sng">
              <a:solidFill>
                <a:srgbClr val="274E13"/>
              </a:solidFill>
              <a:prstDash val="solid"/>
              <a:round/>
              <a:headEnd type="none" w="sm" len="sm"/>
              <a:tailEnd type="none" w="sm" len="sm"/>
            </a:ln>
          </p:spPr>
        </p:pic>
        <p:sp>
          <p:nvSpPr>
            <p:cNvPr id="384" name="Google Shape;384;p50"/>
            <p:cNvSpPr/>
            <p:nvPr/>
          </p:nvSpPr>
          <p:spPr>
            <a:xfrm>
              <a:off x="518000" y="1070027"/>
              <a:ext cx="445800" cy="5640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0"/>
            <p:cNvSpPr/>
            <p:nvPr/>
          </p:nvSpPr>
          <p:spPr>
            <a:xfrm>
              <a:off x="554150" y="1955251"/>
              <a:ext cx="373500" cy="544800"/>
            </a:xfrm>
            <a:prstGeom prst="rect">
              <a:avLst/>
            </a:prstGeom>
            <a:no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0"/>
            <p:cNvSpPr/>
            <p:nvPr/>
          </p:nvSpPr>
          <p:spPr>
            <a:xfrm>
              <a:off x="1254875" y="1765050"/>
              <a:ext cx="1243800" cy="763500"/>
            </a:xfrm>
            <a:prstGeom prst="rect">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0"/>
            <p:cNvSpPr/>
            <p:nvPr/>
          </p:nvSpPr>
          <p:spPr>
            <a:xfrm>
              <a:off x="963800" y="1201975"/>
              <a:ext cx="445800" cy="243300"/>
            </a:xfrm>
            <a:prstGeom prst="rect">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8" name="Google Shape;388;p50"/>
          <p:cNvSpPr/>
          <p:nvPr/>
        </p:nvSpPr>
        <p:spPr>
          <a:xfrm>
            <a:off x="3823025" y="2031448"/>
            <a:ext cx="4997400" cy="564000"/>
          </a:xfrm>
          <a:prstGeom prst="rect">
            <a:avLst/>
          </a:prstGeom>
          <a:solidFill>
            <a:srgbClr val="FFFFFF"/>
          </a:solid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b="1" u="sng">
                <a:latin typeface="Comfortaa"/>
                <a:ea typeface="Comfortaa"/>
                <a:cs typeface="Comfortaa"/>
                <a:sym typeface="Comfortaa"/>
              </a:rPr>
              <a:t>Recording Indicator:</a:t>
            </a:r>
            <a:r>
              <a:rPr lang="en-US" b="1">
                <a:latin typeface="Comfortaa"/>
                <a:ea typeface="Comfortaa"/>
                <a:cs typeface="Comfortaa"/>
                <a:sym typeface="Comfortaa"/>
              </a:rPr>
              <a:t> </a:t>
            </a:r>
            <a:r>
              <a:rPr lang="en-US">
                <a:latin typeface="Comfortaa"/>
                <a:ea typeface="Comfortaa"/>
                <a:cs typeface="Comfortaa"/>
                <a:sym typeface="Comfortaa"/>
              </a:rPr>
              <a:t>The REC● symbol will show when the data logger is recording.</a:t>
            </a:r>
            <a:endParaRPr>
              <a:latin typeface="Comfortaa"/>
              <a:ea typeface="Comfortaa"/>
              <a:cs typeface="Comfortaa"/>
              <a:sym typeface="Comfortaa"/>
            </a:endParaRPr>
          </a:p>
        </p:txBody>
      </p:sp>
      <p:grpSp>
        <p:nvGrpSpPr>
          <p:cNvPr id="389" name="Google Shape;389;p50"/>
          <p:cNvGrpSpPr/>
          <p:nvPr/>
        </p:nvGrpSpPr>
        <p:grpSpPr>
          <a:xfrm>
            <a:off x="486125" y="3864060"/>
            <a:ext cx="2237550" cy="1965215"/>
            <a:chOff x="486125" y="3864060"/>
            <a:chExt cx="2237550" cy="1965215"/>
          </a:xfrm>
        </p:grpSpPr>
        <p:pic>
          <p:nvPicPr>
            <p:cNvPr id="390" name="Google Shape;390;p50"/>
            <p:cNvPicPr preferRelativeResize="0"/>
            <p:nvPr/>
          </p:nvPicPr>
          <p:blipFill rotWithShape="1">
            <a:blip r:embed="rId4">
              <a:alphaModFix/>
            </a:blip>
            <a:srcRect/>
            <a:stretch/>
          </p:blipFill>
          <p:spPr>
            <a:xfrm>
              <a:off x="486125" y="3864060"/>
              <a:ext cx="2227550" cy="1965130"/>
            </a:xfrm>
            <a:prstGeom prst="rect">
              <a:avLst/>
            </a:prstGeom>
            <a:noFill/>
            <a:ln w="38100" cap="flat" cmpd="sng">
              <a:solidFill>
                <a:srgbClr val="134C3A"/>
              </a:solidFill>
              <a:prstDash val="solid"/>
              <a:miter lim="800000"/>
              <a:headEnd type="none" w="sm" len="sm"/>
              <a:tailEnd type="none" w="sm" len="sm"/>
            </a:ln>
          </p:spPr>
        </p:pic>
        <p:sp>
          <p:nvSpPr>
            <p:cNvPr id="391" name="Google Shape;391;p50"/>
            <p:cNvSpPr/>
            <p:nvPr/>
          </p:nvSpPr>
          <p:spPr>
            <a:xfrm>
              <a:off x="593800" y="4717925"/>
              <a:ext cx="336300" cy="544800"/>
            </a:xfrm>
            <a:prstGeom prst="rect">
              <a:avLst/>
            </a:prstGeom>
            <a:no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0"/>
            <p:cNvSpPr/>
            <p:nvPr/>
          </p:nvSpPr>
          <p:spPr>
            <a:xfrm>
              <a:off x="539050" y="3864073"/>
              <a:ext cx="445800" cy="5640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0"/>
            <p:cNvSpPr/>
            <p:nvPr/>
          </p:nvSpPr>
          <p:spPr>
            <a:xfrm>
              <a:off x="1794775" y="5605475"/>
              <a:ext cx="918900" cy="223800"/>
            </a:xfrm>
            <a:prstGeom prst="rect">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0"/>
            <p:cNvSpPr/>
            <p:nvPr/>
          </p:nvSpPr>
          <p:spPr>
            <a:xfrm>
              <a:off x="1254875" y="4534775"/>
              <a:ext cx="1196400" cy="763500"/>
            </a:xfrm>
            <a:prstGeom prst="rect">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0"/>
            <p:cNvSpPr/>
            <p:nvPr/>
          </p:nvSpPr>
          <p:spPr>
            <a:xfrm>
              <a:off x="999525" y="4034175"/>
              <a:ext cx="410100" cy="223800"/>
            </a:xfrm>
            <a:prstGeom prst="rect">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0"/>
            <p:cNvSpPr/>
            <p:nvPr/>
          </p:nvSpPr>
          <p:spPr>
            <a:xfrm>
              <a:off x="2451275" y="4553100"/>
              <a:ext cx="272400" cy="4047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1"/>
          <p:cNvSpPr txBox="1">
            <a:spLocks noGrp="1"/>
          </p:cNvSpPr>
          <p:nvPr>
            <p:ph type="title"/>
          </p:nvPr>
        </p:nvSpPr>
        <p:spPr>
          <a:xfrm>
            <a:off x="311700" y="100475"/>
            <a:ext cx="8520600" cy="828000"/>
          </a:xfrm>
          <a:prstGeom prst="rect">
            <a:avLst/>
          </a:prstGeom>
          <a:ln w="28575" cap="flat" cmpd="sng">
            <a:solidFill>
              <a:srgbClr val="3D85C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Font typeface="Arial"/>
              <a:buNone/>
            </a:pPr>
            <a:r>
              <a:rPr lang="en-US" sz="3600" b="1">
                <a:solidFill>
                  <a:srgbClr val="000000"/>
                </a:solidFill>
                <a:latin typeface="Comfortaa"/>
                <a:ea typeface="Comfortaa"/>
                <a:cs typeface="Comfortaa"/>
                <a:sym typeface="Comfortaa"/>
              </a:rPr>
              <a:t>Operation of the VFC 400</a:t>
            </a:r>
            <a:endParaRPr>
              <a:solidFill>
                <a:srgbClr val="000000"/>
              </a:solidFill>
              <a:latin typeface="Comfortaa"/>
              <a:ea typeface="Comfortaa"/>
              <a:cs typeface="Comfortaa"/>
              <a:sym typeface="Comfortaa"/>
            </a:endParaRPr>
          </a:p>
        </p:txBody>
      </p:sp>
      <p:sp>
        <p:nvSpPr>
          <p:cNvPr id="402" name="Google Shape;402;p51"/>
          <p:cNvSpPr/>
          <p:nvPr/>
        </p:nvSpPr>
        <p:spPr>
          <a:xfrm>
            <a:off x="551100" y="1051475"/>
            <a:ext cx="8138100" cy="828000"/>
          </a:xfrm>
          <a:prstGeom prst="rect">
            <a:avLst/>
          </a:prstGeom>
          <a:solidFill>
            <a:srgbClr val="FFFFFF"/>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300" b="1" u="sng">
                <a:latin typeface="Comfortaa"/>
                <a:ea typeface="Comfortaa"/>
                <a:cs typeface="Comfortaa"/>
                <a:sym typeface="Comfortaa"/>
              </a:rPr>
              <a:t>Review Min/Max Temperatures:</a:t>
            </a:r>
            <a:r>
              <a:rPr lang="en-US" sz="1300">
                <a:latin typeface="Comfortaa"/>
                <a:ea typeface="Comfortaa"/>
                <a:cs typeface="Comfortaa"/>
                <a:sym typeface="Comfortaa"/>
              </a:rPr>
              <a:t> To review the minimum and maximum temperatures, press the Review/Mark button on the data logger to enter review mode. Continuing to press the Review/Mark button will cycle through all temperatures currently stored on the data logger.</a:t>
            </a:r>
            <a:endParaRPr sz="1300">
              <a:latin typeface="Comfortaa"/>
              <a:ea typeface="Comfortaa"/>
              <a:cs typeface="Comfortaa"/>
              <a:sym typeface="Comfortaa"/>
            </a:endParaRPr>
          </a:p>
        </p:txBody>
      </p:sp>
      <p:sp>
        <p:nvSpPr>
          <p:cNvPr id="403" name="Google Shape;403;p51"/>
          <p:cNvSpPr/>
          <p:nvPr/>
        </p:nvSpPr>
        <p:spPr>
          <a:xfrm>
            <a:off x="4693950" y="2445075"/>
            <a:ext cx="4245900" cy="1080000"/>
          </a:xfrm>
          <a:prstGeom prst="rect">
            <a:avLst/>
          </a:prstGeom>
          <a:solidFill>
            <a:srgbClr val="FFFFFF"/>
          </a:solid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b="1" u="sng">
                <a:latin typeface="Comfortaa"/>
                <a:ea typeface="Comfortaa"/>
                <a:cs typeface="Comfortaa"/>
                <a:sym typeface="Comfortaa"/>
              </a:rPr>
              <a:t>Review Mode:</a:t>
            </a:r>
            <a:r>
              <a:rPr lang="en-US" b="1">
                <a:latin typeface="Comfortaa"/>
                <a:ea typeface="Comfortaa"/>
                <a:cs typeface="Comfortaa"/>
                <a:sym typeface="Comfortaa"/>
              </a:rPr>
              <a:t> </a:t>
            </a:r>
            <a:r>
              <a:rPr lang="en-US">
                <a:latin typeface="Comfortaa"/>
                <a:ea typeface="Comfortaa"/>
                <a:cs typeface="Comfortaa"/>
                <a:sym typeface="Comfortaa"/>
              </a:rPr>
              <a:t>The “T” in review mode will flash indicating you are reviewing the temperatures from the current day and will show “00” above “DAYS.”</a:t>
            </a:r>
            <a:endParaRPr>
              <a:latin typeface="Comfortaa"/>
              <a:ea typeface="Comfortaa"/>
              <a:cs typeface="Comfortaa"/>
              <a:sym typeface="Comfortaa"/>
            </a:endParaRPr>
          </a:p>
        </p:txBody>
      </p:sp>
      <p:sp>
        <p:nvSpPr>
          <p:cNvPr id="404" name="Google Shape;404;p51"/>
          <p:cNvSpPr/>
          <p:nvPr/>
        </p:nvSpPr>
        <p:spPr>
          <a:xfrm>
            <a:off x="4693950" y="4631250"/>
            <a:ext cx="4245900" cy="1663200"/>
          </a:xfrm>
          <a:prstGeom prst="rect">
            <a:avLst/>
          </a:prstGeom>
          <a:solidFill>
            <a:srgbClr val="FFFFFF"/>
          </a:solid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b="1" u="sng">
                <a:latin typeface="Comfortaa"/>
                <a:ea typeface="Comfortaa"/>
                <a:cs typeface="Comfortaa"/>
                <a:sym typeface="Comfortaa"/>
              </a:rPr>
              <a:t>Review Mode:</a:t>
            </a:r>
            <a:r>
              <a:rPr lang="en-US" b="1">
                <a:latin typeface="Comfortaa"/>
                <a:ea typeface="Comfortaa"/>
                <a:cs typeface="Comfortaa"/>
                <a:sym typeface="Comfortaa"/>
              </a:rPr>
              <a:t> </a:t>
            </a:r>
            <a:r>
              <a:rPr lang="en-US">
                <a:latin typeface="Comfortaa"/>
                <a:ea typeface="Comfortaa"/>
                <a:cs typeface="Comfortaa"/>
                <a:sym typeface="Comfortaa"/>
              </a:rPr>
              <a:t>When reviewing temperatures from the previous day a “-1” will show in the bottom right and “-01” will display above “DAYS” on the left of the display. These will display “-2” and “-02” for the day before that, and so on.</a:t>
            </a:r>
            <a:endParaRPr>
              <a:latin typeface="Comfortaa"/>
              <a:ea typeface="Comfortaa"/>
              <a:cs typeface="Comfortaa"/>
              <a:sym typeface="Comfortaa"/>
            </a:endParaRPr>
          </a:p>
        </p:txBody>
      </p:sp>
      <p:grpSp>
        <p:nvGrpSpPr>
          <p:cNvPr id="405" name="Google Shape;405;p51"/>
          <p:cNvGrpSpPr/>
          <p:nvPr/>
        </p:nvGrpSpPr>
        <p:grpSpPr>
          <a:xfrm>
            <a:off x="836268" y="4382372"/>
            <a:ext cx="1623223" cy="2161138"/>
            <a:chOff x="836268" y="4382372"/>
            <a:chExt cx="1623223" cy="2161138"/>
          </a:xfrm>
        </p:grpSpPr>
        <p:grpSp>
          <p:nvGrpSpPr>
            <p:cNvPr id="406" name="Google Shape;406;p51"/>
            <p:cNvGrpSpPr/>
            <p:nvPr/>
          </p:nvGrpSpPr>
          <p:grpSpPr>
            <a:xfrm>
              <a:off x="836268" y="4382372"/>
              <a:ext cx="1623223" cy="2161138"/>
              <a:chOff x="677863" y="1454150"/>
              <a:chExt cx="2625725" cy="2338388"/>
            </a:xfrm>
          </p:grpSpPr>
          <p:pic>
            <p:nvPicPr>
              <p:cNvPr id="407" name="Google Shape;407;p51"/>
              <p:cNvPicPr preferRelativeResize="0"/>
              <p:nvPr/>
            </p:nvPicPr>
            <p:blipFill rotWithShape="1">
              <a:blip r:embed="rId3">
                <a:alphaModFix/>
              </a:blip>
              <a:srcRect/>
              <a:stretch/>
            </p:blipFill>
            <p:spPr>
              <a:xfrm>
                <a:off x="677863" y="1454150"/>
                <a:ext cx="2625725" cy="2338388"/>
              </a:xfrm>
              <a:prstGeom prst="rect">
                <a:avLst/>
              </a:prstGeom>
              <a:noFill/>
              <a:ln w="38100" cap="flat" cmpd="sng">
                <a:solidFill>
                  <a:srgbClr val="134C3A"/>
                </a:solidFill>
                <a:prstDash val="solid"/>
                <a:miter lim="800000"/>
                <a:headEnd type="none" w="sm" len="sm"/>
                <a:tailEnd type="none" w="sm" len="sm"/>
              </a:ln>
            </p:spPr>
          </p:pic>
          <p:pic>
            <p:nvPicPr>
              <p:cNvPr id="408" name="Google Shape;408;p51"/>
              <p:cNvPicPr preferRelativeResize="0"/>
              <p:nvPr/>
            </p:nvPicPr>
            <p:blipFill rotWithShape="1">
              <a:blip r:embed="rId4">
                <a:alphaModFix/>
              </a:blip>
              <a:srcRect/>
              <a:stretch/>
            </p:blipFill>
            <p:spPr>
              <a:xfrm>
                <a:off x="2748651" y="2117332"/>
                <a:ext cx="310896" cy="178194"/>
              </a:xfrm>
              <a:prstGeom prst="rect">
                <a:avLst/>
              </a:prstGeom>
              <a:noFill/>
              <a:ln>
                <a:noFill/>
              </a:ln>
            </p:spPr>
          </p:pic>
        </p:grpSp>
        <p:sp>
          <p:nvSpPr>
            <p:cNvPr id="409" name="Google Shape;409;p51"/>
            <p:cNvSpPr/>
            <p:nvPr/>
          </p:nvSpPr>
          <p:spPr>
            <a:xfrm>
              <a:off x="2116375" y="6305801"/>
              <a:ext cx="151800" cy="1959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1"/>
            <p:cNvSpPr/>
            <p:nvPr/>
          </p:nvSpPr>
          <p:spPr>
            <a:xfrm>
              <a:off x="878273" y="5324825"/>
              <a:ext cx="294300" cy="5202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 name="Google Shape;411;p51"/>
          <p:cNvGrpSpPr/>
          <p:nvPr/>
        </p:nvGrpSpPr>
        <p:grpSpPr>
          <a:xfrm>
            <a:off x="836201" y="2054576"/>
            <a:ext cx="1623274" cy="2152645"/>
            <a:chOff x="836201" y="2054576"/>
            <a:chExt cx="1623274" cy="2152645"/>
          </a:xfrm>
        </p:grpSpPr>
        <p:pic>
          <p:nvPicPr>
            <p:cNvPr id="412" name="Google Shape;412;p51"/>
            <p:cNvPicPr preferRelativeResize="0"/>
            <p:nvPr/>
          </p:nvPicPr>
          <p:blipFill rotWithShape="1">
            <a:blip r:embed="rId5">
              <a:alphaModFix/>
            </a:blip>
            <a:srcRect/>
            <a:stretch/>
          </p:blipFill>
          <p:spPr>
            <a:xfrm>
              <a:off x="836201" y="2054576"/>
              <a:ext cx="1623264" cy="2152645"/>
            </a:xfrm>
            <a:prstGeom prst="rect">
              <a:avLst/>
            </a:prstGeom>
            <a:noFill/>
            <a:ln w="38100" cap="flat" cmpd="sng">
              <a:solidFill>
                <a:srgbClr val="134C3A"/>
              </a:solidFill>
              <a:prstDash val="solid"/>
              <a:miter lim="800000"/>
              <a:headEnd type="none" w="sm" len="sm"/>
              <a:tailEnd type="none" w="sm" len="sm"/>
            </a:ln>
          </p:spPr>
        </p:pic>
        <p:sp>
          <p:nvSpPr>
            <p:cNvPr id="413" name="Google Shape;413;p51"/>
            <p:cNvSpPr/>
            <p:nvPr/>
          </p:nvSpPr>
          <p:spPr>
            <a:xfrm>
              <a:off x="2246475" y="3941523"/>
              <a:ext cx="213000" cy="225600"/>
            </a:xfrm>
            <a:prstGeom prst="rect">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1"/>
            <p:cNvSpPr/>
            <p:nvPr/>
          </p:nvSpPr>
          <p:spPr>
            <a:xfrm>
              <a:off x="878732" y="2968313"/>
              <a:ext cx="283200" cy="565200"/>
            </a:xfrm>
            <a:prstGeom prst="rect">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51"/>
          <p:cNvGrpSpPr/>
          <p:nvPr/>
        </p:nvGrpSpPr>
        <p:grpSpPr>
          <a:xfrm>
            <a:off x="2765050" y="2050348"/>
            <a:ext cx="1623275" cy="2161107"/>
            <a:chOff x="2765050" y="2050348"/>
            <a:chExt cx="1623275" cy="2161107"/>
          </a:xfrm>
        </p:grpSpPr>
        <p:pic>
          <p:nvPicPr>
            <p:cNvPr id="416" name="Google Shape;416;p51"/>
            <p:cNvPicPr preferRelativeResize="0"/>
            <p:nvPr/>
          </p:nvPicPr>
          <p:blipFill rotWithShape="1">
            <a:blip r:embed="rId6">
              <a:alphaModFix/>
            </a:blip>
            <a:srcRect/>
            <a:stretch/>
          </p:blipFill>
          <p:spPr>
            <a:xfrm>
              <a:off x="2765050" y="2050348"/>
              <a:ext cx="1623266" cy="2161107"/>
            </a:xfrm>
            <a:prstGeom prst="rect">
              <a:avLst/>
            </a:prstGeom>
            <a:noFill/>
            <a:ln w="38100" cap="flat" cmpd="sng">
              <a:solidFill>
                <a:srgbClr val="134C3A"/>
              </a:solidFill>
              <a:prstDash val="solid"/>
              <a:miter lim="800000"/>
              <a:headEnd type="none" w="sm" len="sm"/>
              <a:tailEnd type="none" w="sm" len="sm"/>
            </a:ln>
          </p:spPr>
        </p:pic>
        <p:sp>
          <p:nvSpPr>
            <p:cNvPr id="417" name="Google Shape;417;p51"/>
            <p:cNvSpPr/>
            <p:nvPr/>
          </p:nvSpPr>
          <p:spPr>
            <a:xfrm>
              <a:off x="4175325" y="3965577"/>
              <a:ext cx="213000" cy="223200"/>
            </a:xfrm>
            <a:prstGeom prst="rect">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51"/>
            <p:cNvSpPr/>
            <p:nvPr/>
          </p:nvSpPr>
          <p:spPr>
            <a:xfrm>
              <a:off x="2807581" y="2976599"/>
              <a:ext cx="283200" cy="569100"/>
            </a:xfrm>
            <a:prstGeom prst="rect">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51"/>
          <p:cNvGrpSpPr/>
          <p:nvPr/>
        </p:nvGrpSpPr>
        <p:grpSpPr>
          <a:xfrm>
            <a:off x="2765069" y="4382328"/>
            <a:ext cx="1623222" cy="2161052"/>
            <a:chOff x="2765069" y="4382328"/>
            <a:chExt cx="1623222" cy="2161052"/>
          </a:xfrm>
        </p:grpSpPr>
        <p:pic>
          <p:nvPicPr>
            <p:cNvPr id="420" name="Google Shape;420;p51"/>
            <p:cNvPicPr preferRelativeResize="0"/>
            <p:nvPr/>
          </p:nvPicPr>
          <p:blipFill rotWithShape="1">
            <a:blip r:embed="rId7">
              <a:alphaModFix/>
            </a:blip>
            <a:srcRect/>
            <a:stretch/>
          </p:blipFill>
          <p:spPr>
            <a:xfrm>
              <a:off x="2765069" y="4382328"/>
              <a:ext cx="1623222" cy="2161052"/>
            </a:xfrm>
            <a:prstGeom prst="rect">
              <a:avLst/>
            </a:prstGeom>
            <a:noFill/>
            <a:ln w="38100" cap="flat" cmpd="sng">
              <a:solidFill>
                <a:srgbClr val="134C3A"/>
              </a:solidFill>
              <a:prstDash val="solid"/>
              <a:miter lim="800000"/>
              <a:headEnd type="none" w="sm" len="sm"/>
              <a:tailEnd type="none" w="sm" len="sm"/>
            </a:ln>
          </p:spPr>
        </p:pic>
        <p:sp>
          <p:nvSpPr>
            <p:cNvPr id="421" name="Google Shape;421;p51"/>
            <p:cNvSpPr/>
            <p:nvPr/>
          </p:nvSpPr>
          <p:spPr>
            <a:xfrm>
              <a:off x="2798652" y="5335837"/>
              <a:ext cx="302100" cy="5136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51"/>
            <p:cNvSpPr/>
            <p:nvPr/>
          </p:nvSpPr>
          <p:spPr>
            <a:xfrm>
              <a:off x="4053225" y="6326987"/>
              <a:ext cx="151800" cy="1746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4"/>
          <p:cNvSpPr txBox="1"/>
          <p:nvPr/>
        </p:nvSpPr>
        <p:spPr>
          <a:xfrm>
            <a:off x="-183700" y="1195200"/>
            <a:ext cx="4462200" cy="5510400"/>
          </a:xfrm>
          <a:prstGeom prst="rect">
            <a:avLst/>
          </a:prstGeom>
          <a:noFill/>
          <a:ln>
            <a:noFill/>
          </a:ln>
        </p:spPr>
        <p:txBody>
          <a:bodyPr spcFirstLastPara="1" wrap="square" lIns="0" tIns="12700" rIns="0" bIns="0" anchor="t" anchorCtr="0">
            <a:noAutofit/>
          </a:bodyPr>
          <a:lstStyle/>
          <a:p>
            <a:pPr marL="12700" marR="0" lvl="0" indent="0" algn="ctr" rtl="0">
              <a:lnSpc>
                <a:spcPct val="100000"/>
              </a:lnSpc>
              <a:spcBef>
                <a:spcPts val="0"/>
              </a:spcBef>
              <a:spcAft>
                <a:spcPts val="0"/>
              </a:spcAft>
              <a:buNone/>
            </a:pPr>
            <a:r>
              <a:rPr lang="en-US" sz="2200">
                <a:solidFill>
                  <a:schemeClr val="dk1"/>
                </a:solidFill>
                <a:latin typeface="Comfortaa"/>
                <a:ea typeface="Comfortaa"/>
                <a:cs typeface="Comfortaa"/>
                <a:sym typeface="Comfortaa"/>
              </a:rPr>
              <a:t>Your Kit Includes:</a:t>
            </a:r>
            <a:endParaRPr sz="2200">
              <a:solidFill>
                <a:schemeClr val="dk1"/>
              </a:solidFill>
              <a:latin typeface="Comfortaa"/>
              <a:ea typeface="Comfortaa"/>
              <a:cs typeface="Comfortaa"/>
              <a:sym typeface="Comfortaa"/>
            </a:endParaRPr>
          </a:p>
          <a:p>
            <a:pPr marL="299085" marR="0" lvl="0" indent="-261619" algn="ctr" rtl="0">
              <a:lnSpc>
                <a:spcPct val="100000"/>
              </a:lnSpc>
              <a:spcBef>
                <a:spcPts val="2415"/>
              </a:spcBef>
              <a:spcAft>
                <a:spcPts val="0"/>
              </a:spcAft>
              <a:buClr>
                <a:schemeClr val="dk1"/>
              </a:buClr>
              <a:buSzPts val="2200"/>
              <a:buFont typeface="Comfortaa"/>
              <a:buChar char="•"/>
            </a:pPr>
            <a:r>
              <a:rPr lang="en-US" sz="2200">
                <a:solidFill>
                  <a:schemeClr val="dk1"/>
                </a:solidFill>
                <a:latin typeface="Comfortaa"/>
                <a:ea typeface="Comfortaa"/>
                <a:cs typeface="Comfortaa"/>
                <a:sym typeface="Comfortaa"/>
              </a:rPr>
              <a:t>VFC400 Data Logger</a:t>
            </a:r>
            <a:endParaRPr sz="2200">
              <a:solidFill>
                <a:schemeClr val="dk1"/>
              </a:solidFill>
              <a:latin typeface="Comfortaa"/>
              <a:ea typeface="Comfortaa"/>
              <a:cs typeface="Comfortaa"/>
              <a:sym typeface="Comfortaa"/>
            </a:endParaRPr>
          </a:p>
          <a:p>
            <a:pPr marL="298450" marR="5080" lvl="0" indent="-260984" algn="ctr" rtl="0">
              <a:lnSpc>
                <a:spcPct val="100000"/>
              </a:lnSpc>
              <a:spcBef>
                <a:spcPts val="0"/>
              </a:spcBef>
              <a:spcAft>
                <a:spcPts val="0"/>
              </a:spcAft>
              <a:buClr>
                <a:schemeClr val="dk1"/>
              </a:buClr>
              <a:buSzPts val="2200"/>
              <a:buFont typeface="Comfortaa"/>
              <a:buChar char="•"/>
            </a:pPr>
            <a:r>
              <a:rPr lang="en-US" sz="2200">
                <a:solidFill>
                  <a:schemeClr val="dk1"/>
                </a:solidFill>
                <a:latin typeface="Comfortaa"/>
                <a:ea typeface="Comfortaa"/>
                <a:cs typeface="Comfortaa"/>
                <a:sym typeface="Comfortaa"/>
              </a:rPr>
              <a:t>Stainless Steel Probe encased in  glycol</a:t>
            </a:r>
            <a:endParaRPr sz="2200">
              <a:solidFill>
                <a:schemeClr val="dk1"/>
              </a:solidFill>
              <a:latin typeface="Comfortaa"/>
              <a:ea typeface="Comfortaa"/>
              <a:cs typeface="Comfortaa"/>
              <a:sym typeface="Comfortaa"/>
            </a:endParaRPr>
          </a:p>
          <a:p>
            <a:pPr marL="298450" marR="268605" lvl="0" indent="-260984" algn="ctr" rtl="0">
              <a:lnSpc>
                <a:spcPct val="100000"/>
              </a:lnSpc>
              <a:spcBef>
                <a:spcPts val="0"/>
              </a:spcBef>
              <a:spcAft>
                <a:spcPts val="0"/>
              </a:spcAft>
              <a:buClr>
                <a:schemeClr val="dk1"/>
              </a:buClr>
              <a:buSzPts val="2200"/>
              <a:buFont typeface="Comfortaa"/>
              <a:buChar char="•"/>
            </a:pPr>
            <a:r>
              <a:rPr lang="en-US" sz="2200">
                <a:solidFill>
                  <a:schemeClr val="dk1"/>
                </a:solidFill>
                <a:latin typeface="Comfortaa"/>
                <a:ea typeface="Comfortaa"/>
                <a:cs typeface="Comfortaa"/>
                <a:sym typeface="Comfortaa"/>
              </a:rPr>
              <a:t>Acrylic stand for probe and mounting equipment for logger</a:t>
            </a:r>
            <a:endParaRPr sz="2200">
              <a:solidFill>
                <a:schemeClr val="dk1"/>
              </a:solidFill>
              <a:latin typeface="Comfortaa"/>
              <a:ea typeface="Comfortaa"/>
              <a:cs typeface="Comfortaa"/>
              <a:sym typeface="Comfortaa"/>
            </a:endParaRPr>
          </a:p>
          <a:p>
            <a:pPr marL="298450" marR="154305" lvl="0" indent="-260984" algn="ctr" rtl="0">
              <a:lnSpc>
                <a:spcPct val="100000"/>
              </a:lnSpc>
              <a:spcBef>
                <a:spcPts val="0"/>
              </a:spcBef>
              <a:spcAft>
                <a:spcPts val="0"/>
              </a:spcAft>
              <a:buClr>
                <a:schemeClr val="dk1"/>
              </a:buClr>
              <a:buSzPts val="2200"/>
              <a:buFont typeface="Comfortaa"/>
              <a:buChar char="•"/>
            </a:pPr>
            <a:r>
              <a:rPr lang="en-US" sz="2200">
                <a:solidFill>
                  <a:schemeClr val="dk1"/>
                </a:solidFill>
                <a:latin typeface="Comfortaa"/>
                <a:ea typeface="Comfortaa"/>
                <a:cs typeface="Comfortaa"/>
                <a:sym typeface="Comfortaa"/>
              </a:rPr>
              <a:t>Adhesive backed zip tie mounts  and zip ties for securing cable</a:t>
            </a:r>
            <a:endParaRPr sz="2200">
              <a:solidFill>
                <a:schemeClr val="dk1"/>
              </a:solidFill>
              <a:latin typeface="Comfortaa"/>
              <a:ea typeface="Comfortaa"/>
              <a:cs typeface="Comfortaa"/>
              <a:sym typeface="Comfortaa"/>
            </a:endParaRPr>
          </a:p>
          <a:p>
            <a:pPr marL="299085" marR="0" lvl="0" indent="-261619" algn="ctr" rtl="0">
              <a:lnSpc>
                <a:spcPct val="100000"/>
              </a:lnSpc>
              <a:spcBef>
                <a:spcPts val="0"/>
              </a:spcBef>
              <a:spcAft>
                <a:spcPts val="0"/>
              </a:spcAft>
              <a:buClr>
                <a:schemeClr val="dk1"/>
              </a:buClr>
              <a:buSzPts val="2200"/>
              <a:buFont typeface="Comfortaa"/>
              <a:buChar char="•"/>
            </a:pPr>
            <a:r>
              <a:rPr lang="en-US" sz="2200">
                <a:solidFill>
                  <a:schemeClr val="dk1"/>
                </a:solidFill>
                <a:latin typeface="Comfortaa"/>
                <a:ea typeface="Comfortaa"/>
                <a:cs typeface="Comfortaa"/>
                <a:sym typeface="Comfortaa"/>
              </a:rPr>
              <a:t>Spare battery</a:t>
            </a:r>
            <a:endParaRPr sz="2200">
              <a:solidFill>
                <a:schemeClr val="dk1"/>
              </a:solidFill>
              <a:latin typeface="Comfortaa"/>
              <a:ea typeface="Comfortaa"/>
              <a:cs typeface="Comfortaa"/>
              <a:sym typeface="Comfortaa"/>
            </a:endParaRPr>
          </a:p>
          <a:p>
            <a:pPr marL="298450" marR="112395" lvl="0" indent="-260984" algn="ctr" rtl="0">
              <a:lnSpc>
                <a:spcPct val="100000"/>
              </a:lnSpc>
              <a:spcBef>
                <a:spcPts val="0"/>
              </a:spcBef>
              <a:spcAft>
                <a:spcPts val="0"/>
              </a:spcAft>
              <a:buClr>
                <a:schemeClr val="dk1"/>
              </a:buClr>
              <a:buSzPts val="2200"/>
              <a:buFont typeface="Comfortaa"/>
              <a:buChar char="•"/>
            </a:pPr>
            <a:r>
              <a:rPr lang="en-US" sz="2200">
                <a:solidFill>
                  <a:schemeClr val="dk1"/>
                </a:solidFill>
                <a:latin typeface="Comfortaa"/>
                <a:ea typeface="Comfortaa"/>
                <a:cs typeface="Comfortaa"/>
                <a:sym typeface="Comfortaa"/>
              </a:rPr>
              <a:t>2 year NIST traceable Certificate  of Calibration compliant to ISO  17025: 2005</a:t>
            </a:r>
            <a:endParaRPr sz="2200">
              <a:solidFill>
                <a:schemeClr val="dk1"/>
              </a:solidFill>
              <a:latin typeface="Comfortaa"/>
              <a:ea typeface="Comfortaa"/>
              <a:cs typeface="Comfortaa"/>
              <a:sym typeface="Comfortaa"/>
            </a:endParaRPr>
          </a:p>
        </p:txBody>
      </p:sp>
      <p:sp>
        <p:nvSpPr>
          <p:cNvPr id="172" name="Google Shape;172;p34"/>
          <p:cNvSpPr txBox="1">
            <a:spLocks noGrp="1"/>
          </p:cNvSpPr>
          <p:nvPr>
            <p:ph type="title"/>
          </p:nvPr>
        </p:nvSpPr>
        <p:spPr>
          <a:xfrm>
            <a:off x="183750" y="237350"/>
            <a:ext cx="8776500" cy="710400"/>
          </a:xfrm>
          <a:prstGeom prst="rect">
            <a:avLst/>
          </a:prstGeom>
          <a:noFill/>
          <a:ln w="28575" cap="flat" cmpd="sng">
            <a:solidFill>
              <a:srgbClr val="3D85C6"/>
            </a:solidFill>
            <a:prstDash val="solid"/>
            <a:round/>
            <a:headEnd type="none" w="sm" len="sm"/>
            <a:tailEnd type="none" w="sm" len="sm"/>
          </a:ln>
        </p:spPr>
        <p:txBody>
          <a:bodyPr spcFirstLastPara="1" wrap="square" lIns="0" tIns="12050" rIns="0" bIns="0" anchor="t" anchorCtr="0">
            <a:noAutofit/>
          </a:bodyPr>
          <a:lstStyle/>
          <a:p>
            <a:pPr marL="12700" lvl="0" indent="0" algn="l" rtl="0">
              <a:lnSpc>
                <a:spcPct val="100000"/>
              </a:lnSpc>
              <a:spcBef>
                <a:spcPts val="0"/>
              </a:spcBef>
              <a:spcAft>
                <a:spcPts val="0"/>
              </a:spcAft>
              <a:buNone/>
            </a:pPr>
            <a:r>
              <a:rPr lang="en-US" sz="3600">
                <a:latin typeface="Comfortaa"/>
                <a:ea typeface="Comfortaa"/>
                <a:cs typeface="Comfortaa"/>
                <a:sym typeface="Comfortaa"/>
              </a:rPr>
              <a:t>VFC400 Data Logger Installation Kit</a:t>
            </a:r>
            <a:endParaRPr sz="3600">
              <a:latin typeface="Comfortaa"/>
              <a:ea typeface="Comfortaa"/>
              <a:cs typeface="Comfortaa"/>
              <a:sym typeface="Comforta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2"/>
          <p:cNvSpPr txBox="1">
            <a:spLocks noGrp="1"/>
          </p:cNvSpPr>
          <p:nvPr>
            <p:ph type="title"/>
          </p:nvPr>
        </p:nvSpPr>
        <p:spPr>
          <a:xfrm>
            <a:off x="311700" y="593367"/>
            <a:ext cx="8520600" cy="763500"/>
          </a:xfrm>
          <a:prstGeom prst="rect">
            <a:avLst/>
          </a:prstGeom>
          <a:ln w="28575" cap="flat" cmpd="sng">
            <a:solidFill>
              <a:srgbClr val="3D85C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Font typeface="Arial"/>
              <a:buNone/>
            </a:pPr>
            <a:r>
              <a:rPr lang="en-US" sz="3600" b="1">
                <a:solidFill>
                  <a:srgbClr val="434343"/>
                </a:solidFill>
                <a:latin typeface="Comfortaa"/>
                <a:ea typeface="Comfortaa"/>
                <a:cs typeface="Comfortaa"/>
                <a:sym typeface="Comfortaa"/>
              </a:rPr>
              <a:t>STEP 5: Operation of the VFC 400</a:t>
            </a:r>
            <a:endParaRPr sz="1400">
              <a:solidFill>
                <a:srgbClr val="434343"/>
              </a:solidFill>
              <a:latin typeface="Comfortaa"/>
              <a:ea typeface="Comfortaa"/>
              <a:cs typeface="Comfortaa"/>
              <a:sym typeface="Comfortaa"/>
            </a:endParaRPr>
          </a:p>
          <a:p>
            <a:pPr marL="0" lvl="0" indent="0" algn="ctr" rtl="0">
              <a:spcBef>
                <a:spcPts val="0"/>
              </a:spcBef>
              <a:spcAft>
                <a:spcPts val="0"/>
              </a:spcAft>
              <a:buClr>
                <a:schemeClr val="dk1"/>
              </a:buClr>
              <a:buFont typeface="Arial"/>
              <a:buNone/>
            </a:pPr>
            <a:endParaRPr sz="3600" b="1">
              <a:solidFill>
                <a:srgbClr val="134C3A"/>
              </a:solidFill>
              <a:latin typeface="PT Sans Narrow"/>
              <a:ea typeface="PT Sans Narrow"/>
              <a:cs typeface="PT Sans Narrow"/>
              <a:sym typeface="PT Sans Narrow"/>
            </a:endParaRPr>
          </a:p>
          <a:p>
            <a:pPr marL="0" lvl="0" indent="0" algn="l" rtl="0">
              <a:spcBef>
                <a:spcPts val="0"/>
              </a:spcBef>
              <a:spcAft>
                <a:spcPts val="0"/>
              </a:spcAft>
              <a:buNone/>
            </a:pPr>
            <a:endParaRPr/>
          </a:p>
        </p:txBody>
      </p:sp>
      <p:sp>
        <p:nvSpPr>
          <p:cNvPr id="428" name="Google Shape;428;p52"/>
          <p:cNvSpPr/>
          <p:nvPr/>
        </p:nvSpPr>
        <p:spPr>
          <a:xfrm>
            <a:off x="3107975" y="1780167"/>
            <a:ext cx="4698600" cy="1420500"/>
          </a:xfrm>
          <a:prstGeom prst="rect">
            <a:avLst/>
          </a:prstGeom>
          <a:solidFill>
            <a:srgbClr val="FFFFFF"/>
          </a:solid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b="1" u="sng">
                <a:latin typeface="Comfortaa"/>
                <a:ea typeface="Comfortaa"/>
                <a:cs typeface="Comfortaa"/>
                <a:sym typeface="Comfortaa"/>
              </a:rPr>
              <a:t>Stopping the Data Logger:</a:t>
            </a:r>
            <a:r>
              <a:rPr lang="en-US">
                <a:latin typeface="Comfortaa"/>
                <a:ea typeface="Comfortaa"/>
                <a:cs typeface="Comfortaa"/>
                <a:sym typeface="Comfortaa"/>
              </a:rPr>
              <a:t> Press and hold Start/Clear/Stop for 1-2 seconds. The “STOPPED” text will display and the REC● symbol will disappear. Release the Start/Clear/Stop button after the REC● symbol disappears.</a:t>
            </a:r>
            <a:endParaRPr>
              <a:latin typeface="Comfortaa"/>
              <a:ea typeface="Comfortaa"/>
              <a:cs typeface="Comfortaa"/>
              <a:sym typeface="Comfortaa"/>
            </a:endParaRPr>
          </a:p>
        </p:txBody>
      </p:sp>
      <p:pic>
        <p:nvPicPr>
          <p:cNvPr id="429" name="Google Shape;429;p52"/>
          <p:cNvPicPr preferRelativeResize="0"/>
          <p:nvPr/>
        </p:nvPicPr>
        <p:blipFill rotWithShape="1">
          <a:blip r:embed="rId3">
            <a:alphaModFix/>
          </a:blip>
          <a:srcRect/>
          <a:stretch/>
        </p:blipFill>
        <p:spPr>
          <a:xfrm>
            <a:off x="463150" y="1712067"/>
            <a:ext cx="2093126" cy="1864711"/>
          </a:xfrm>
          <a:prstGeom prst="rect">
            <a:avLst/>
          </a:prstGeom>
          <a:noFill/>
          <a:ln w="38100" cap="flat" cmpd="sng">
            <a:solidFill>
              <a:srgbClr val="134C3A"/>
            </a:solidFill>
            <a:prstDash val="solid"/>
            <a:miter lim="800000"/>
            <a:headEnd type="none" w="sm" len="sm"/>
            <a:tailEnd type="none" w="sm" len="sm"/>
          </a:ln>
        </p:spPr>
      </p:pic>
      <p:sp>
        <p:nvSpPr>
          <p:cNvPr id="430" name="Google Shape;430;p52"/>
          <p:cNvSpPr/>
          <p:nvPr/>
        </p:nvSpPr>
        <p:spPr>
          <a:xfrm>
            <a:off x="911975" y="1791500"/>
            <a:ext cx="510600" cy="617700"/>
          </a:xfrm>
          <a:prstGeom prst="rect">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52"/>
          <p:cNvSpPr/>
          <p:nvPr/>
        </p:nvSpPr>
        <p:spPr>
          <a:xfrm>
            <a:off x="556400" y="2495550"/>
            <a:ext cx="355500" cy="490800"/>
          </a:xfrm>
          <a:prstGeom prst="rect">
            <a:avLst/>
          </a:prstGeom>
          <a:no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2" name="Google Shape;432;p52"/>
          <p:cNvPicPr preferRelativeResize="0"/>
          <p:nvPr/>
        </p:nvPicPr>
        <p:blipFill rotWithShape="1">
          <a:blip r:embed="rId4">
            <a:alphaModFix/>
          </a:blip>
          <a:srcRect/>
          <a:stretch/>
        </p:blipFill>
        <p:spPr>
          <a:xfrm>
            <a:off x="463150" y="4308900"/>
            <a:ext cx="2093119" cy="1853804"/>
          </a:xfrm>
          <a:prstGeom prst="rect">
            <a:avLst/>
          </a:prstGeom>
          <a:noFill/>
          <a:ln w="38100" cap="flat" cmpd="sng">
            <a:solidFill>
              <a:srgbClr val="134C3A"/>
            </a:solidFill>
            <a:prstDash val="solid"/>
            <a:miter lim="800000"/>
            <a:headEnd type="none" w="sm" len="sm"/>
            <a:tailEnd type="none" w="sm" len="sm"/>
          </a:ln>
        </p:spPr>
      </p:pic>
      <p:sp>
        <p:nvSpPr>
          <p:cNvPr id="433" name="Google Shape;433;p52"/>
          <p:cNvSpPr/>
          <p:nvPr/>
        </p:nvSpPr>
        <p:spPr>
          <a:xfrm>
            <a:off x="912100" y="4781133"/>
            <a:ext cx="510600" cy="256800"/>
          </a:xfrm>
          <a:prstGeom prst="rect">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52"/>
          <p:cNvSpPr/>
          <p:nvPr/>
        </p:nvSpPr>
        <p:spPr>
          <a:xfrm>
            <a:off x="544750" y="5110175"/>
            <a:ext cx="367500" cy="473400"/>
          </a:xfrm>
          <a:prstGeom prst="rect">
            <a:avLst/>
          </a:prstGeom>
          <a:no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52"/>
          <p:cNvSpPr/>
          <p:nvPr/>
        </p:nvSpPr>
        <p:spPr>
          <a:xfrm>
            <a:off x="3107975" y="3428900"/>
            <a:ext cx="4698600" cy="1035900"/>
          </a:xfrm>
          <a:prstGeom prst="rect">
            <a:avLst/>
          </a:prstGeom>
          <a:solidFill>
            <a:srgbClr val="FFFFFF"/>
          </a:solid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b="1" u="sng">
                <a:latin typeface="Comfortaa"/>
                <a:ea typeface="Comfortaa"/>
                <a:cs typeface="Comfortaa"/>
                <a:sym typeface="Comfortaa"/>
              </a:rPr>
              <a:t>Total days recorded:</a:t>
            </a:r>
            <a:r>
              <a:rPr lang="en-US" b="1">
                <a:latin typeface="Comfortaa"/>
                <a:ea typeface="Comfortaa"/>
                <a:cs typeface="Comfortaa"/>
                <a:sym typeface="Comfortaa"/>
              </a:rPr>
              <a:t> </a:t>
            </a:r>
            <a:r>
              <a:rPr lang="en-US">
                <a:latin typeface="Comfortaa"/>
                <a:ea typeface="Comfortaa"/>
                <a:cs typeface="Comfortaa"/>
                <a:sym typeface="Comfortaa"/>
              </a:rPr>
              <a:t>When the data logger is stopped, the “DAYS” indicator on the left will display the total number of days for which the data logger was recording. </a:t>
            </a:r>
            <a:endParaRPr>
              <a:latin typeface="Comfortaa"/>
              <a:ea typeface="Comfortaa"/>
              <a:cs typeface="Comfortaa"/>
              <a:sym typeface="Comfortaa"/>
            </a:endParaRPr>
          </a:p>
        </p:txBody>
      </p:sp>
      <p:sp>
        <p:nvSpPr>
          <p:cNvPr id="436" name="Google Shape;436;p52"/>
          <p:cNvSpPr/>
          <p:nvPr/>
        </p:nvSpPr>
        <p:spPr>
          <a:xfrm>
            <a:off x="4299575" y="4693025"/>
            <a:ext cx="2315400" cy="1960200"/>
          </a:xfrm>
          <a:prstGeom prst="rect">
            <a:avLst/>
          </a:prstGeom>
          <a:solidFill>
            <a:srgbClr val="FFFFFF"/>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i="1" u="sng">
                <a:latin typeface="Comfortaa"/>
                <a:ea typeface="Comfortaa"/>
                <a:cs typeface="Comfortaa"/>
                <a:sym typeface="Comfortaa"/>
              </a:rPr>
              <a:t>Important Note</a:t>
            </a:r>
            <a:endParaRPr b="1" i="1" u="sng">
              <a:latin typeface="Comfortaa"/>
              <a:ea typeface="Comfortaa"/>
              <a:cs typeface="Comfortaa"/>
              <a:sym typeface="Comfortaa"/>
            </a:endParaRPr>
          </a:p>
          <a:p>
            <a:pPr marL="0" lvl="0" indent="0" algn="ctr" rtl="0">
              <a:spcBef>
                <a:spcPts val="0"/>
              </a:spcBef>
              <a:spcAft>
                <a:spcPts val="0"/>
              </a:spcAft>
              <a:buNone/>
            </a:pPr>
            <a:r>
              <a:rPr lang="en-US" b="1" i="1">
                <a:latin typeface="Comfortaa"/>
                <a:ea typeface="Comfortaa"/>
                <a:cs typeface="Comfortaa"/>
                <a:sym typeface="Comfortaa"/>
              </a:rPr>
              <a:t>The data logger must be stopped before it can be unplugged and placed in the docking station. Failure to do so will result in errant temperatures on the data logger report.</a:t>
            </a:r>
            <a:endParaRPr b="1" i="1">
              <a:latin typeface="Comfortaa"/>
              <a:ea typeface="Comfortaa"/>
              <a:cs typeface="Comfortaa"/>
              <a:sym typeface="Comforta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53"/>
          <p:cNvSpPr txBox="1">
            <a:spLocks noGrp="1"/>
          </p:cNvSpPr>
          <p:nvPr>
            <p:ph type="ctrTitle"/>
          </p:nvPr>
        </p:nvSpPr>
        <p:spPr>
          <a:xfrm>
            <a:off x="1415975" y="2174975"/>
            <a:ext cx="6454800" cy="1394100"/>
          </a:xfrm>
          <a:prstGeom prst="rect">
            <a:avLst/>
          </a:prstGeom>
          <a:noFill/>
          <a:ln w="28575" cap="flat" cmpd="sng">
            <a:solidFill>
              <a:srgbClr val="3D85C6"/>
            </a:solidFill>
            <a:prstDash val="solid"/>
            <a:round/>
            <a:headEnd type="none" w="sm" len="sm"/>
            <a:tailEnd type="none" w="sm" len="sm"/>
          </a:ln>
        </p:spPr>
        <p:txBody>
          <a:bodyPr spcFirstLastPara="1" wrap="square" lIns="91425" tIns="45700" rIns="91425" bIns="45700" anchor="b" anchorCtr="0">
            <a:noAutofit/>
          </a:bodyPr>
          <a:lstStyle/>
          <a:p>
            <a:pPr marL="0" lvl="0" indent="0" algn="ctr" rtl="0">
              <a:spcBef>
                <a:spcPts val="0"/>
              </a:spcBef>
              <a:spcAft>
                <a:spcPts val="0"/>
              </a:spcAft>
              <a:buNone/>
            </a:pPr>
            <a:r>
              <a:rPr lang="en-US" sz="3600">
                <a:solidFill>
                  <a:srgbClr val="434343"/>
                </a:solidFill>
                <a:latin typeface="Comfortaa"/>
                <a:ea typeface="Comfortaa"/>
                <a:cs typeface="Comfortaa"/>
                <a:sym typeface="Comfortaa"/>
              </a:rPr>
              <a:t>VFC 400: Downloading Your Report</a:t>
            </a:r>
            <a:endParaRPr sz="3200">
              <a:solidFill>
                <a:srgbClr val="434343"/>
              </a:solidFill>
              <a:latin typeface="Comfortaa"/>
              <a:ea typeface="Comfortaa"/>
              <a:cs typeface="Comfortaa"/>
              <a:sym typeface="Comfortaa"/>
            </a:endParaRPr>
          </a:p>
        </p:txBody>
      </p:sp>
      <p:sp>
        <p:nvSpPr>
          <p:cNvPr id="443" name="Google Shape;443;p53"/>
          <p:cNvSpPr txBox="1"/>
          <p:nvPr/>
        </p:nvSpPr>
        <p:spPr>
          <a:xfrm>
            <a:off x="8120063" y="6134100"/>
            <a:ext cx="912900" cy="368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sp>
        <p:nvSpPr>
          <p:cNvPr id="444" name="Google Shape;444;p53"/>
          <p:cNvSpPr txBox="1">
            <a:spLocks noGrp="1"/>
          </p:cNvSpPr>
          <p:nvPr>
            <p:ph type="subTitle" idx="1"/>
          </p:nvPr>
        </p:nvSpPr>
        <p:spPr>
          <a:xfrm>
            <a:off x="2510525" y="3950150"/>
            <a:ext cx="4265700" cy="7647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1500"/>
              <a:buFont typeface="Arial"/>
              <a:buNone/>
            </a:pPr>
            <a:r>
              <a:rPr lang="en-US">
                <a:solidFill>
                  <a:srgbClr val="3D85C6"/>
                </a:solidFill>
                <a:latin typeface="Comfortaa"/>
                <a:ea typeface="Comfortaa"/>
                <a:cs typeface="Comfortaa"/>
                <a:sym typeface="Comfortaa"/>
              </a:rPr>
              <a:t>Arizona Immunization Program Office</a:t>
            </a:r>
            <a:endParaRPr>
              <a:solidFill>
                <a:srgbClr val="3D85C6"/>
              </a:solidFill>
              <a:latin typeface="Comfortaa"/>
              <a:ea typeface="Comfortaa"/>
              <a:cs typeface="Comfortaa"/>
              <a:sym typeface="Comforta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54"/>
          <p:cNvSpPr txBox="1">
            <a:spLocks noGrp="1"/>
          </p:cNvSpPr>
          <p:nvPr>
            <p:ph type="title"/>
          </p:nvPr>
        </p:nvSpPr>
        <p:spPr>
          <a:xfrm>
            <a:off x="311700" y="593367"/>
            <a:ext cx="8520600" cy="763500"/>
          </a:xfrm>
          <a:prstGeom prst="rect">
            <a:avLst/>
          </a:prstGeom>
          <a:ln w="28575" cap="flat" cmpd="sng">
            <a:solidFill>
              <a:srgbClr val="3D85C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Font typeface="Arial"/>
              <a:buNone/>
            </a:pPr>
            <a:r>
              <a:rPr lang="en-US" sz="3600" b="1">
                <a:solidFill>
                  <a:srgbClr val="434343"/>
                </a:solidFill>
                <a:latin typeface="Comfortaa"/>
                <a:ea typeface="Comfortaa"/>
                <a:cs typeface="Comfortaa"/>
                <a:sym typeface="Comfortaa"/>
              </a:rPr>
              <a:t>STEP 1: Stopping the Data Logger</a:t>
            </a:r>
            <a:endParaRPr sz="1400">
              <a:solidFill>
                <a:srgbClr val="434343"/>
              </a:solidFill>
              <a:latin typeface="Comfortaa"/>
              <a:ea typeface="Comfortaa"/>
              <a:cs typeface="Comfortaa"/>
              <a:sym typeface="Comfortaa"/>
            </a:endParaRPr>
          </a:p>
          <a:p>
            <a:pPr marL="0" lvl="0" indent="0" algn="ctr" rtl="0">
              <a:spcBef>
                <a:spcPts val="0"/>
              </a:spcBef>
              <a:spcAft>
                <a:spcPts val="0"/>
              </a:spcAft>
              <a:buClr>
                <a:schemeClr val="dk1"/>
              </a:buClr>
              <a:buFont typeface="Arial"/>
              <a:buNone/>
            </a:pPr>
            <a:endParaRPr sz="3600" b="1">
              <a:solidFill>
                <a:srgbClr val="134C3A"/>
              </a:solidFill>
              <a:latin typeface="PT Sans Narrow"/>
              <a:ea typeface="PT Sans Narrow"/>
              <a:cs typeface="PT Sans Narrow"/>
              <a:sym typeface="PT Sans Narrow"/>
            </a:endParaRPr>
          </a:p>
          <a:p>
            <a:pPr marL="0" lvl="0" indent="0" algn="l" rtl="0">
              <a:spcBef>
                <a:spcPts val="0"/>
              </a:spcBef>
              <a:spcAft>
                <a:spcPts val="0"/>
              </a:spcAft>
              <a:buNone/>
            </a:pPr>
            <a:endParaRPr/>
          </a:p>
        </p:txBody>
      </p:sp>
      <p:sp>
        <p:nvSpPr>
          <p:cNvPr id="450" name="Google Shape;450;p54"/>
          <p:cNvSpPr/>
          <p:nvPr/>
        </p:nvSpPr>
        <p:spPr>
          <a:xfrm>
            <a:off x="3107975" y="1780167"/>
            <a:ext cx="4698600" cy="1420500"/>
          </a:xfrm>
          <a:prstGeom prst="rect">
            <a:avLst/>
          </a:prstGeom>
          <a:solidFill>
            <a:srgbClr val="FFFFFF"/>
          </a:solid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b="1" u="sng">
                <a:latin typeface="Comfortaa"/>
                <a:ea typeface="Comfortaa"/>
                <a:cs typeface="Comfortaa"/>
                <a:sym typeface="Comfortaa"/>
              </a:rPr>
              <a:t>Stopping the Data Logger:</a:t>
            </a:r>
            <a:r>
              <a:rPr lang="en-US">
                <a:latin typeface="Comfortaa"/>
                <a:ea typeface="Comfortaa"/>
                <a:cs typeface="Comfortaa"/>
                <a:sym typeface="Comfortaa"/>
              </a:rPr>
              <a:t> Press and hold Start/Clear/Stop for 1-2 seconds. The “STOPPED” text will display and the REC● symbol will disappear. Release the Start/Clear/Stop button after the REC● symbol disappears.</a:t>
            </a:r>
            <a:endParaRPr>
              <a:latin typeface="Comfortaa"/>
              <a:ea typeface="Comfortaa"/>
              <a:cs typeface="Comfortaa"/>
              <a:sym typeface="Comfortaa"/>
            </a:endParaRPr>
          </a:p>
        </p:txBody>
      </p:sp>
      <p:pic>
        <p:nvPicPr>
          <p:cNvPr id="451" name="Google Shape;451;p54"/>
          <p:cNvPicPr preferRelativeResize="0"/>
          <p:nvPr/>
        </p:nvPicPr>
        <p:blipFill rotWithShape="1">
          <a:blip r:embed="rId3">
            <a:alphaModFix/>
          </a:blip>
          <a:srcRect/>
          <a:stretch/>
        </p:blipFill>
        <p:spPr>
          <a:xfrm>
            <a:off x="463150" y="1712067"/>
            <a:ext cx="2093126" cy="1864711"/>
          </a:xfrm>
          <a:prstGeom prst="rect">
            <a:avLst/>
          </a:prstGeom>
          <a:noFill/>
          <a:ln w="38100" cap="flat" cmpd="sng">
            <a:solidFill>
              <a:srgbClr val="134C3A"/>
            </a:solidFill>
            <a:prstDash val="solid"/>
            <a:miter lim="800000"/>
            <a:headEnd type="none" w="sm" len="sm"/>
            <a:tailEnd type="none" w="sm" len="sm"/>
          </a:ln>
        </p:spPr>
      </p:pic>
      <p:sp>
        <p:nvSpPr>
          <p:cNvPr id="452" name="Google Shape;452;p54"/>
          <p:cNvSpPr/>
          <p:nvPr/>
        </p:nvSpPr>
        <p:spPr>
          <a:xfrm>
            <a:off x="911975" y="1791500"/>
            <a:ext cx="510600" cy="617700"/>
          </a:xfrm>
          <a:prstGeom prst="rect">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54"/>
          <p:cNvSpPr/>
          <p:nvPr/>
        </p:nvSpPr>
        <p:spPr>
          <a:xfrm>
            <a:off x="556400" y="2495550"/>
            <a:ext cx="355500" cy="490800"/>
          </a:xfrm>
          <a:prstGeom prst="rect">
            <a:avLst/>
          </a:prstGeom>
          <a:no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4" name="Google Shape;454;p54"/>
          <p:cNvPicPr preferRelativeResize="0"/>
          <p:nvPr/>
        </p:nvPicPr>
        <p:blipFill rotWithShape="1">
          <a:blip r:embed="rId4">
            <a:alphaModFix/>
          </a:blip>
          <a:srcRect/>
          <a:stretch/>
        </p:blipFill>
        <p:spPr>
          <a:xfrm>
            <a:off x="463150" y="4308900"/>
            <a:ext cx="2093119" cy="1853804"/>
          </a:xfrm>
          <a:prstGeom prst="rect">
            <a:avLst/>
          </a:prstGeom>
          <a:noFill/>
          <a:ln w="38100" cap="flat" cmpd="sng">
            <a:solidFill>
              <a:srgbClr val="134C3A"/>
            </a:solidFill>
            <a:prstDash val="solid"/>
            <a:miter lim="800000"/>
            <a:headEnd type="none" w="sm" len="sm"/>
            <a:tailEnd type="none" w="sm" len="sm"/>
          </a:ln>
        </p:spPr>
      </p:pic>
      <p:sp>
        <p:nvSpPr>
          <p:cNvPr id="455" name="Google Shape;455;p54"/>
          <p:cNvSpPr/>
          <p:nvPr/>
        </p:nvSpPr>
        <p:spPr>
          <a:xfrm>
            <a:off x="912100" y="4781133"/>
            <a:ext cx="510600" cy="256800"/>
          </a:xfrm>
          <a:prstGeom prst="rect">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4"/>
          <p:cNvSpPr/>
          <p:nvPr/>
        </p:nvSpPr>
        <p:spPr>
          <a:xfrm>
            <a:off x="544750" y="5110175"/>
            <a:ext cx="367500" cy="473400"/>
          </a:xfrm>
          <a:prstGeom prst="rect">
            <a:avLst/>
          </a:prstGeom>
          <a:no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4"/>
          <p:cNvSpPr/>
          <p:nvPr/>
        </p:nvSpPr>
        <p:spPr>
          <a:xfrm>
            <a:off x="3107975" y="3428900"/>
            <a:ext cx="4698600" cy="1035900"/>
          </a:xfrm>
          <a:prstGeom prst="rect">
            <a:avLst/>
          </a:prstGeom>
          <a:solidFill>
            <a:srgbClr val="FFFFFF"/>
          </a:solid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b="1" u="sng">
                <a:latin typeface="Comfortaa"/>
                <a:ea typeface="Comfortaa"/>
                <a:cs typeface="Comfortaa"/>
                <a:sym typeface="Comfortaa"/>
              </a:rPr>
              <a:t>Total days recorded:</a:t>
            </a:r>
            <a:r>
              <a:rPr lang="en-US" b="1">
                <a:latin typeface="Comfortaa"/>
                <a:ea typeface="Comfortaa"/>
                <a:cs typeface="Comfortaa"/>
                <a:sym typeface="Comfortaa"/>
              </a:rPr>
              <a:t> </a:t>
            </a:r>
            <a:r>
              <a:rPr lang="en-US">
                <a:latin typeface="Comfortaa"/>
                <a:ea typeface="Comfortaa"/>
                <a:cs typeface="Comfortaa"/>
                <a:sym typeface="Comfortaa"/>
              </a:rPr>
              <a:t>When the data logger is stopped, the “DAYS” indicator on the left will display the total number of days for which the data logger was recording. </a:t>
            </a:r>
            <a:endParaRPr>
              <a:latin typeface="Comfortaa"/>
              <a:ea typeface="Comfortaa"/>
              <a:cs typeface="Comfortaa"/>
              <a:sym typeface="Comfortaa"/>
            </a:endParaRPr>
          </a:p>
        </p:txBody>
      </p:sp>
      <p:sp>
        <p:nvSpPr>
          <p:cNvPr id="458" name="Google Shape;458;p54"/>
          <p:cNvSpPr/>
          <p:nvPr/>
        </p:nvSpPr>
        <p:spPr>
          <a:xfrm>
            <a:off x="4299575" y="4693025"/>
            <a:ext cx="2315400" cy="1853700"/>
          </a:xfrm>
          <a:prstGeom prst="rect">
            <a:avLst/>
          </a:prstGeom>
          <a:solidFill>
            <a:srgbClr val="FFFFFF"/>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300" b="1" i="1" u="sng">
                <a:latin typeface="Comfortaa"/>
                <a:ea typeface="Comfortaa"/>
                <a:cs typeface="Comfortaa"/>
                <a:sym typeface="Comfortaa"/>
              </a:rPr>
              <a:t>Important note</a:t>
            </a:r>
            <a:endParaRPr sz="1300" b="1" i="1" u="sng">
              <a:latin typeface="Comfortaa"/>
              <a:ea typeface="Comfortaa"/>
              <a:cs typeface="Comfortaa"/>
              <a:sym typeface="Comfortaa"/>
            </a:endParaRPr>
          </a:p>
          <a:p>
            <a:pPr marL="0" lvl="0" indent="0" algn="ctr" rtl="0">
              <a:spcBef>
                <a:spcPts val="0"/>
              </a:spcBef>
              <a:spcAft>
                <a:spcPts val="0"/>
              </a:spcAft>
              <a:buNone/>
            </a:pPr>
            <a:r>
              <a:rPr lang="en-US" b="1" i="1">
                <a:latin typeface="Comfortaa"/>
                <a:ea typeface="Comfortaa"/>
                <a:cs typeface="Comfortaa"/>
                <a:sym typeface="Comfortaa"/>
              </a:rPr>
              <a:t>The data logger must be stopped before it can be unplugged and placed in the docking station. Failure to do so will result in errant temperatures on the data logger report.</a:t>
            </a:r>
            <a:endParaRPr b="1" i="1">
              <a:latin typeface="Comfortaa"/>
              <a:ea typeface="Comfortaa"/>
              <a:cs typeface="Comfortaa"/>
              <a:sym typeface="Comforta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55"/>
          <p:cNvSpPr txBox="1">
            <a:spLocks noGrp="1"/>
          </p:cNvSpPr>
          <p:nvPr>
            <p:ph type="title"/>
          </p:nvPr>
        </p:nvSpPr>
        <p:spPr>
          <a:xfrm>
            <a:off x="457200" y="60900"/>
            <a:ext cx="8231400" cy="1143300"/>
          </a:xfrm>
          <a:prstGeom prst="rect">
            <a:avLst/>
          </a:prstGeom>
          <a:noFill/>
          <a:ln w="28575" cap="flat" cmpd="sng">
            <a:solidFill>
              <a:srgbClr val="3D85C6"/>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solidFill>
                  <a:srgbClr val="134C3A"/>
                </a:solidFill>
                <a:latin typeface="Comfortaa"/>
                <a:ea typeface="Comfortaa"/>
                <a:cs typeface="Comfortaa"/>
                <a:sym typeface="Comfortaa"/>
              </a:rPr>
              <a:t>STEP 2: Docking your Data Logger</a:t>
            </a:r>
            <a:endParaRPr>
              <a:latin typeface="Comfortaa"/>
              <a:ea typeface="Comfortaa"/>
              <a:cs typeface="Comfortaa"/>
              <a:sym typeface="Comfortaa"/>
            </a:endParaRPr>
          </a:p>
        </p:txBody>
      </p:sp>
      <p:sp>
        <p:nvSpPr>
          <p:cNvPr id="465" name="Google Shape;465;p55"/>
          <p:cNvSpPr txBox="1">
            <a:spLocks noGrp="1"/>
          </p:cNvSpPr>
          <p:nvPr>
            <p:ph type="body" idx="1"/>
          </p:nvPr>
        </p:nvSpPr>
        <p:spPr>
          <a:xfrm>
            <a:off x="113375" y="1284800"/>
            <a:ext cx="4017900" cy="5267700"/>
          </a:xfrm>
          <a:prstGeom prst="rect">
            <a:avLst/>
          </a:prstGeom>
          <a:noFill/>
          <a:ln>
            <a:noFill/>
          </a:ln>
        </p:spPr>
        <p:txBody>
          <a:bodyPr spcFirstLastPara="1" wrap="square" lIns="91425" tIns="45700" rIns="91425" bIns="45700" anchor="t" anchorCtr="0">
            <a:noAutofit/>
          </a:bodyPr>
          <a:lstStyle/>
          <a:p>
            <a:pPr marL="257175" lvl="0" indent="-133350" algn="l" rtl="0">
              <a:spcBef>
                <a:spcPts val="0"/>
              </a:spcBef>
              <a:spcAft>
                <a:spcPts val="0"/>
              </a:spcAft>
              <a:buClr>
                <a:srgbClr val="4A3128"/>
              </a:buClr>
              <a:buSzPts val="2000"/>
              <a:buFont typeface="Comfortaa"/>
              <a:buChar char="•"/>
            </a:pPr>
            <a:r>
              <a:rPr lang="en-US" sz="2000">
                <a:solidFill>
                  <a:srgbClr val="4A3128"/>
                </a:solidFill>
                <a:latin typeface="Comfortaa"/>
                <a:ea typeface="Comfortaa"/>
                <a:cs typeface="Comfortaa"/>
                <a:sym typeface="Comfortaa"/>
              </a:rPr>
              <a:t>Open the Control Solutions VTMC Program</a:t>
            </a:r>
            <a:endParaRPr sz="2000">
              <a:solidFill>
                <a:srgbClr val="4A3128"/>
              </a:solidFill>
              <a:latin typeface="Comfortaa"/>
              <a:ea typeface="Comfortaa"/>
              <a:cs typeface="Comfortaa"/>
              <a:sym typeface="Comfortaa"/>
            </a:endParaRPr>
          </a:p>
          <a:p>
            <a:pPr marL="257175" lvl="0" indent="-133350" algn="l" rtl="0">
              <a:spcBef>
                <a:spcPts val="0"/>
              </a:spcBef>
              <a:spcAft>
                <a:spcPts val="0"/>
              </a:spcAft>
              <a:buClr>
                <a:srgbClr val="4A3128"/>
              </a:buClr>
              <a:buSzPts val="2000"/>
              <a:buFont typeface="Comfortaa"/>
              <a:buChar char="•"/>
            </a:pPr>
            <a:r>
              <a:rPr lang="en-US" sz="2000">
                <a:solidFill>
                  <a:srgbClr val="4A3128"/>
                </a:solidFill>
                <a:latin typeface="Comfortaa"/>
                <a:ea typeface="Comfortaa"/>
                <a:cs typeface="Comfortaa"/>
                <a:sym typeface="Comfortaa"/>
              </a:rPr>
              <a:t>Plug the docking station into the USB port of the computer.</a:t>
            </a:r>
            <a:endParaRPr sz="2000">
              <a:latin typeface="Comfortaa"/>
              <a:ea typeface="Comfortaa"/>
              <a:cs typeface="Comfortaa"/>
              <a:sym typeface="Comfortaa"/>
            </a:endParaRPr>
          </a:p>
          <a:p>
            <a:pPr marL="257175" lvl="0" indent="-133350" algn="l" rtl="0">
              <a:spcBef>
                <a:spcPts val="520"/>
              </a:spcBef>
              <a:spcAft>
                <a:spcPts val="0"/>
              </a:spcAft>
              <a:buClr>
                <a:srgbClr val="4A3128"/>
              </a:buClr>
              <a:buSzPts val="2000"/>
              <a:buFont typeface="Comfortaa"/>
              <a:buChar char="•"/>
            </a:pPr>
            <a:r>
              <a:rPr lang="en-US" sz="2000">
                <a:solidFill>
                  <a:srgbClr val="4A3128"/>
                </a:solidFill>
                <a:latin typeface="Comfortaa"/>
                <a:ea typeface="Comfortaa"/>
                <a:cs typeface="Comfortaa"/>
                <a:sym typeface="Comfortaa"/>
              </a:rPr>
              <a:t>Firmly insert data logger into the docking station.</a:t>
            </a:r>
            <a:endParaRPr sz="2000">
              <a:solidFill>
                <a:srgbClr val="4A3128"/>
              </a:solidFill>
              <a:latin typeface="Comfortaa"/>
              <a:ea typeface="Comfortaa"/>
              <a:cs typeface="Comfortaa"/>
              <a:sym typeface="Comfortaa"/>
            </a:endParaRPr>
          </a:p>
          <a:p>
            <a:pPr marL="257175" lvl="0" indent="-146050" algn="l" rtl="0">
              <a:spcBef>
                <a:spcPts val="520"/>
              </a:spcBef>
              <a:spcAft>
                <a:spcPts val="0"/>
              </a:spcAft>
              <a:buClr>
                <a:srgbClr val="4A3128"/>
              </a:buClr>
              <a:buSzPts val="2200"/>
              <a:buFont typeface="Comfortaa"/>
              <a:buChar char="•"/>
            </a:pPr>
            <a:r>
              <a:rPr lang="en-US" sz="2000" i="1">
                <a:solidFill>
                  <a:srgbClr val="4A3128"/>
                </a:solidFill>
                <a:latin typeface="Comfortaa"/>
                <a:ea typeface="Comfortaa"/>
                <a:cs typeface="Comfortaa"/>
                <a:sym typeface="Comfortaa"/>
              </a:rPr>
              <a:t>Note:</a:t>
            </a:r>
            <a:r>
              <a:rPr lang="en-US" sz="2200" i="1">
                <a:solidFill>
                  <a:srgbClr val="4A3128"/>
                </a:solidFill>
                <a:latin typeface="Comfortaa"/>
                <a:ea typeface="Comfortaa"/>
                <a:cs typeface="Comfortaa"/>
                <a:sym typeface="Comfortaa"/>
              </a:rPr>
              <a:t> </a:t>
            </a:r>
            <a:r>
              <a:rPr lang="en-US" sz="2000">
                <a:solidFill>
                  <a:srgbClr val="3C4043"/>
                </a:solidFill>
                <a:latin typeface="Comfortaa"/>
                <a:ea typeface="Comfortaa"/>
                <a:cs typeface="Comfortaa"/>
                <a:sym typeface="Comfortaa"/>
              </a:rPr>
              <a:t> </a:t>
            </a:r>
            <a:r>
              <a:rPr lang="en-US" sz="2000">
                <a:solidFill>
                  <a:srgbClr val="3C4043"/>
                </a:solidFill>
                <a:highlight>
                  <a:srgbClr val="FFFFFF"/>
                </a:highlight>
                <a:latin typeface="Comfortaa"/>
                <a:ea typeface="Comfortaa"/>
                <a:cs typeface="Comfortaa"/>
                <a:sym typeface="Comfortaa"/>
              </a:rPr>
              <a:t>If the data logger is inserted in the docking station before opening the Control Solutions VTMC  program, remove it and re-insert it to begin the report download</a:t>
            </a:r>
            <a:endParaRPr sz="2000" i="1">
              <a:solidFill>
                <a:srgbClr val="4A3128"/>
              </a:solidFill>
              <a:latin typeface="Comfortaa"/>
              <a:ea typeface="Comfortaa"/>
              <a:cs typeface="Comfortaa"/>
              <a:sym typeface="Comfortaa"/>
            </a:endParaRPr>
          </a:p>
        </p:txBody>
      </p:sp>
      <p:sp>
        <p:nvSpPr>
          <p:cNvPr id="466" name="Google Shape;466;p55"/>
          <p:cNvSpPr txBox="1"/>
          <p:nvPr/>
        </p:nvSpPr>
        <p:spPr>
          <a:xfrm>
            <a:off x="5835300" y="6166700"/>
            <a:ext cx="2546400" cy="462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4A3128"/>
                </a:solidFill>
                <a:latin typeface="Calibri"/>
                <a:ea typeface="Calibri"/>
                <a:cs typeface="Calibri"/>
                <a:sym typeface="Calibri"/>
              </a:rPr>
              <a:t>Docking Station</a:t>
            </a:r>
            <a:endParaRPr/>
          </a:p>
        </p:txBody>
      </p:sp>
      <p:pic>
        <p:nvPicPr>
          <p:cNvPr id="467" name="Google Shape;467;p55" descr="VFC400 in docking station.jpg"/>
          <p:cNvPicPr preferRelativeResize="0"/>
          <p:nvPr/>
        </p:nvPicPr>
        <p:blipFill rotWithShape="1">
          <a:blip r:embed="rId3">
            <a:alphaModFix/>
          </a:blip>
          <a:srcRect/>
          <a:stretch/>
        </p:blipFill>
        <p:spPr>
          <a:xfrm>
            <a:off x="5297200" y="2874125"/>
            <a:ext cx="3640138" cy="2969420"/>
          </a:xfrm>
          <a:prstGeom prst="rect">
            <a:avLst/>
          </a:prstGeom>
          <a:noFill/>
          <a:ln w="38100" cap="flat" cmpd="sng">
            <a:solidFill>
              <a:srgbClr val="134C3A"/>
            </a:solidFill>
            <a:prstDash val="solid"/>
            <a:miter lim="800000"/>
            <a:headEnd type="none" w="sm" len="sm"/>
            <a:tailEnd type="none" w="sm" len="sm"/>
          </a:ln>
        </p:spPr>
      </p:pic>
      <p:sp>
        <p:nvSpPr>
          <p:cNvPr id="468" name="Google Shape;468;p55"/>
          <p:cNvSpPr/>
          <p:nvPr/>
        </p:nvSpPr>
        <p:spPr>
          <a:xfrm rot="5400000">
            <a:off x="6524012" y="5484957"/>
            <a:ext cx="1028700" cy="335100"/>
          </a:xfrm>
          <a:prstGeom prst="leftArrow">
            <a:avLst>
              <a:gd name="adj1" fmla="val 50000"/>
              <a:gd name="adj2" fmla="val 50000"/>
            </a:avLst>
          </a:prstGeom>
          <a:solidFill>
            <a:schemeClr val="accent1"/>
          </a:solidFill>
          <a:ln w="25400" cap="flat" cmpd="sng">
            <a:solidFill>
              <a:srgbClr val="261D4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9" name="Google Shape;469;p55"/>
          <p:cNvSpPr>
            <a:spLocks noGrp="1"/>
          </p:cNvSpPr>
          <p:nvPr>
            <p:ph type="sldNum" idx="12"/>
          </p:nvPr>
        </p:nvSpPr>
        <p:spPr>
          <a:xfrm>
            <a:off x="8531226" y="5648327"/>
            <a:ext cx="549300" cy="396900"/>
          </a:xfrm>
          <a:prstGeom prst="bracketPair">
            <a:avLst/>
          </a:prstGeom>
          <a:noFill/>
          <a:ln>
            <a:noFill/>
          </a:ln>
        </p:spPr>
        <p:txBody>
          <a:bodyPr spcFirstLastPara="1" wrap="square" lIns="0" tIns="0" rIns="0" bIns="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US"/>
              <a:t>23</a:t>
            </a:fld>
            <a:endParaRPr/>
          </a:p>
        </p:txBody>
      </p:sp>
      <p:pic>
        <p:nvPicPr>
          <p:cNvPr id="470" name="Google Shape;470;p55"/>
          <p:cNvPicPr preferRelativeResize="0"/>
          <p:nvPr/>
        </p:nvPicPr>
        <p:blipFill>
          <a:blip r:embed="rId4">
            <a:alphaModFix/>
          </a:blip>
          <a:stretch>
            <a:fillRect/>
          </a:stretch>
        </p:blipFill>
        <p:spPr>
          <a:xfrm>
            <a:off x="6607788" y="1310650"/>
            <a:ext cx="861125" cy="1240336"/>
          </a:xfrm>
          <a:prstGeom prst="rect">
            <a:avLst/>
          </a:prstGeom>
          <a:noFill/>
          <a:ln w="38100" cap="flat" cmpd="sng">
            <a:solidFill>
              <a:srgbClr val="134C3A"/>
            </a:solidFill>
            <a:prstDash val="solid"/>
            <a:miter lim="8000"/>
            <a:headEnd type="none" w="sm" len="sm"/>
            <a:tailEnd type="none" w="sm" len="sm"/>
          </a:ln>
        </p:spPr>
      </p:pic>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56"/>
          <p:cNvSpPr txBox="1">
            <a:spLocks noGrp="1"/>
          </p:cNvSpPr>
          <p:nvPr>
            <p:ph type="title"/>
          </p:nvPr>
        </p:nvSpPr>
        <p:spPr>
          <a:xfrm>
            <a:off x="838200" y="-4127"/>
            <a:ext cx="7620000" cy="940500"/>
          </a:xfrm>
          <a:prstGeom prst="rect">
            <a:avLst/>
          </a:prstGeom>
          <a:noFill/>
          <a:ln w="28575" cap="flat" cmpd="sng">
            <a:solidFill>
              <a:srgbClr val="3D85C6"/>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solidFill>
                  <a:srgbClr val="434343"/>
                </a:solidFill>
                <a:latin typeface="Comfortaa"/>
                <a:ea typeface="Comfortaa"/>
                <a:cs typeface="Comfortaa"/>
                <a:sym typeface="Comfortaa"/>
              </a:rPr>
              <a:t>STEP 3: Downloading Data</a:t>
            </a:r>
            <a:endParaRPr>
              <a:solidFill>
                <a:srgbClr val="434343"/>
              </a:solidFill>
              <a:latin typeface="Comfortaa"/>
              <a:ea typeface="Comfortaa"/>
              <a:cs typeface="Comfortaa"/>
              <a:sym typeface="Comfortaa"/>
            </a:endParaRPr>
          </a:p>
        </p:txBody>
      </p:sp>
      <p:sp>
        <p:nvSpPr>
          <p:cNvPr id="477" name="Google Shape;477;p56"/>
          <p:cNvSpPr txBox="1">
            <a:spLocks noGrp="1"/>
          </p:cNvSpPr>
          <p:nvPr>
            <p:ph type="body" idx="1"/>
          </p:nvPr>
        </p:nvSpPr>
        <p:spPr>
          <a:xfrm>
            <a:off x="914400" y="1012572"/>
            <a:ext cx="7620000" cy="781800"/>
          </a:xfrm>
          <a:prstGeom prst="rect">
            <a:avLst/>
          </a:prstGeom>
          <a:noFill/>
          <a:ln>
            <a:noFill/>
          </a:ln>
        </p:spPr>
        <p:txBody>
          <a:bodyPr spcFirstLastPara="1" wrap="square" lIns="91425" tIns="45700" rIns="91425" bIns="45700" anchor="t" anchorCtr="0">
            <a:noAutofit/>
          </a:bodyPr>
          <a:lstStyle/>
          <a:p>
            <a:pPr marL="257175" lvl="0" indent="-184150" algn="ctr" rtl="0">
              <a:spcBef>
                <a:spcPts val="0"/>
              </a:spcBef>
              <a:spcAft>
                <a:spcPts val="0"/>
              </a:spcAft>
              <a:buClr>
                <a:srgbClr val="000000"/>
              </a:buClr>
              <a:buSzPts val="2000"/>
              <a:buFont typeface="Comfortaa"/>
              <a:buChar char="●"/>
            </a:pPr>
            <a:r>
              <a:rPr lang="en-US">
                <a:solidFill>
                  <a:srgbClr val="000000"/>
                </a:solidFill>
                <a:latin typeface="Comfortaa"/>
                <a:ea typeface="Comfortaa"/>
                <a:cs typeface="Comfortaa"/>
                <a:sym typeface="Comfortaa"/>
              </a:rPr>
              <a:t>The following two screens will display in succession after the data logger has been docked </a:t>
            </a:r>
            <a:endParaRPr sz="2000">
              <a:solidFill>
                <a:srgbClr val="000000"/>
              </a:solidFill>
              <a:latin typeface="Comfortaa"/>
              <a:ea typeface="Comfortaa"/>
              <a:cs typeface="Comfortaa"/>
              <a:sym typeface="Comfortaa"/>
            </a:endParaRPr>
          </a:p>
          <a:p>
            <a:pPr marL="257175" lvl="0" indent="0" algn="l" rtl="0">
              <a:spcBef>
                <a:spcPts val="480"/>
              </a:spcBef>
              <a:spcAft>
                <a:spcPts val="0"/>
              </a:spcAft>
              <a:buNone/>
            </a:pPr>
            <a:endParaRPr/>
          </a:p>
        </p:txBody>
      </p:sp>
      <p:pic>
        <p:nvPicPr>
          <p:cNvPr id="478" name="Google Shape;478;p56" descr="PPT picture 55.bmp"/>
          <p:cNvPicPr preferRelativeResize="0"/>
          <p:nvPr/>
        </p:nvPicPr>
        <p:blipFill rotWithShape="1">
          <a:blip r:embed="rId3">
            <a:alphaModFix/>
          </a:blip>
          <a:srcRect/>
          <a:stretch/>
        </p:blipFill>
        <p:spPr>
          <a:xfrm>
            <a:off x="1300005" y="1903584"/>
            <a:ext cx="2706686" cy="1842853"/>
          </a:xfrm>
          <a:prstGeom prst="rect">
            <a:avLst/>
          </a:prstGeom>
          <a:noFill/>
          <a:ln w="38100" cap="flat" cmpd="sng">
            <a:solidFill>
              <a:srgbClr val="134C3A"/>
            </a:solidFill>
            <a:prstDash val="solid"/>
            <a:miter lim="800000"/>
            <a:headEnd type="none" w="sm" len="sm"/>
            <a:tailEnd type="none" w="sm" len="sm"/>
          </a:ln>
        </p:spPr>
      </p:pic>
      <p:pic>
        <p:nvPicPr>
          <p:cNvPr id="479" name="Google Shape;479;p56" descr="PPT picture 56.bmp"/>
          <p:cNvPicPr preferRelativeResize="0"/>
          <p:nvPr/>
        </p:nvPicPr>
        <p:blipFill rotWithShape="1">
          <a:blip r:embed="rId4">
            <a:alphaModFix/>
          </a:blip>
          <a:srcRect/>
          <a:stretch/>
        </p:blipFill>
        <p:spPr>
          <a:xfrm>
            <a:off x="5087620" y="1904724"/>
            <a:ext cx="2709843" cy="1840567"/>
          </a:xfrm>
          <a:prstGeom prst="rect">
            <a:avLst/>
          </a:prstGeom>
          <a:noFill/>
          <a:ln w="38100" cap="flat" cmpd="sng">
            <a:solidFill>
              <a:srgbClr val="134C3A"/>
            </a:solidFill>
            <a:prstDash val="solid"/>
            <a:miter lim="800000"/>
            <a:headEnd type="none" w="sm" len="sm"/>
            <a:tailEnd type="none" w="sm" len="sm"/>
          </a:ln>
        </p:spPr>
      </p:pic>
      <p:sp>
        <p:nvSpPr>
          <p:cNvPr id="480" name="Google Shape;480;p56"/>
          <p:cNvSpPr/>
          <p:nvPr/>
        </p:nvSpPr>
        <p:spPr>
          <a:xfrm>
            <a:off x="4244716" y="2502112"/>
            <a:ext cx="604876" cy="488976"/>
          </a:xfrm>
          <a:prstGeom prst="rightArrow">
            <a:avLst>
              <a:gd name="adj1" fmla="val 50000"/>
              <a:gd name="adj2" fmla="val 50000"/>
            </a:avLst>
          </a:prstGeom>
          <a:solidFill>
            <a:schemeClr val="accent1"/>
          </a:solidFill>
          <a:ln w="25400" cap="flat" cmpd="sng">
            <a:solidFill>
              <a:srgbClr val="261D4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1" name="Google Shape;481;p56"/>
          <p:cNvSpPr>
            <a:spLocks noGrp="1"/>
          </p:cNvSpPr>
          <p:nvPr>
            <p:ph type="sldNum" idx="12"/>
          </p:nvPr>
        </p:nvSpPr>
        <p:spPr>
          <a:xfrm>
            <a:off x="8531226" y="5648327"/>
            <a:ext cx="549300" cy="396900"/>
          </a:xfrm>
          <a:prstGeom prst="bracketPair">
            <a:avLst/>
          </a:prstGeom>
          <a:noFill/>
          <a:ln>
            <a:noFill/>
          </a:ln>
        </p:spPr>
        <p:txBody>
          <a:bodyPr spcFirstLastPara="1" wrap="square" lIns="0" tIns="0" rIns="0" bIns="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US"/>
              <a:t>24</a:t>
            </a:fld>
            <a:endParaRPr/>
          </a:p>
        </p:txBody>
      </p:sp>
      <p:grpSp>
        <p:nvGrpSpPr>
          <p:cNvPr id="482" name="Google Shape;482;p56"/>
          <p:cNvGrpSpPr/>
          <p:nvPr/>
        </p:nvGrpSpPr>
        <p:grpSpPr>
          <a:xfrm>
            <a:off x="4571997" y="4119569"/>
            <a:ext cx="3924909" cy="2350909"/>
            <a:chOff x="298361" y="1509075"/>
            <a:chExt cx="7895612" cy="4243518"/>
          </a:xfrm>
        </p:grpSpPr>
        <p:pic>
          <p:nvPicPr>
            <p:cNvPr id="483" name="Google Shape;483;p56"/>
            <p:cNvPicPr preferRelativeResize="0"/>
            <p:nvPr/>
          </p:nvPicPr>
          <p:blipFill rotWithShape="1">
            <a:blip r:embed="rId5">
              <a:alphaModFix/>
            </a:blip>
            <a:srcRect/>
            <a:stretch/>
          </p:blipFill>
          <p:spPr>
            <a:xfrm>
              <a:off x="298368" y="1509075"/>
              <a:ext cx="7895605" cy="4243518"/>
            </a:xfrm>
            <a:prstGeom prst="rect">
              <a:avLst/>
            </a:prstGeom>
            <a:noFill/>
            <a:ln w="38100" cap="flat" cmpd="sng">
              <a:solidFill>
                <a:srgbClr val="134C3A"/>
              </a:solidFill>
              <a:prstDash val="solid"/>
              <a:miter lim="800000"/>
              <a:headEnd type="none" w="sm" len="sm"/>
              <a:tailEnd type="none" w="sm" len="sm"/>
            </a:ln>
          </p:spPr>
        </p:pic>
        <p:grpSp>
          <p:nvGrpSpPr>
            <p:cNvPr id="484" name="Google Shape;484;p56"/>
            <p:cNvGrpSpPr/>
            <p:nvPr/>
          </p:nvGrpSpPr>
          <p:grpSpPr>
            <a:xfrm>
              <a:off x="298361" y="1911882"/>
              <a:ext cx="7895378" cy="2719354"/>
              <a:chOff x="232013" y="1665027"/>
              <a:chExt cx="7934256" cy="3739486"/>
            </a:xfrm>
          </p:grpSpPr>
          <p:pic>
            <p:nvPicPr>
              <p:cNvPr id="485" name="Google Shape;485;p56"/>
              <p:cNvPicPr preferRelativeResize="0"/>
              <p:nvPr/>
            </p:nvPicPr>
            <p:blipFill rotWithShape="1">
              <a:blip r:embed="rId6">
                <a:alphaModFix/>
              </a:blip>
              <a:srcRect r="35529" b="24017"/>
              <a:stretch/>
            </p:blipFill>
            <p:spPr>
              <a:xfrm>
                <a:off x="232013" y="1665027"/>
                <a:ext cx="7934256" cy="3739486"/>
              </a:xfrm>
              <a:prstGeom prst="rect">
                <a:avLst/>
              </a:prstGeom>
              <a:noFill/>
              <a:ln>
                <a:noFill/>
              </a:ln>
            </p:spPr>
          </p:pic>
          <p:sp>
            <p:nvSpPr>
              <p:cNvPr id="486" name="Google Shape;486;p56"/>
              <p:cNvSpPr/>
              <p:nvPr/>
            </p:nvSpPr>
            <p:spPr>
              <a:xfrm>
                <a:off x="1869743" y="2762250"/>
                <a:ext cx="641400" cy="286500"/>
              </a:xfrm>
              <a:prstGeom prst="rect">
                <a:avLst/>
              </a:prstGeom>
              <a:solidFill>
                <a:srgbClr val="FFFFFF"/>
              </a:solid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7" name="Google Shape;487;p56"/>
              <p:cNvSpPr/>
              <p:nvPr/>
            </p:nvSpPr>
            <p:spPr>
              <a:xfrm>
                <a:off x="3088943" y="2752298"/>
                <a:ext cx="641400" cy="286500"/>
              </a:xfrm>
              <a:prstGeom prst="rect">
                <a:avLst/>
              </a:prstGeom>
              <a:solidFill>
                <a:srgbClr val="FFFFFF"/>
              </a:solid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sp>
        <p:nvSpPr>
          <p:cNvPr id="488" name="Google Shape;488;p56"/>
          <p:cNvSpPr txBox="1"/>
          <p:nvPr/>
        </p:nvSpPr>
        <p:spPr>
          <a:xfrm>
            <a:off x="938900" y="4117525"/>
            <a:ext cx="3490200" cy="19275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SzPts val="2000"/>
              <a:buFont typeface="Comfortaa"/>
              <a:buChar char="●"/>
            </a:pPr>
            <a:r>
              <a:rPr lang="en-US" sz="2000">
                <a:latin typeface="Comfortaa"/>
                <a:ea typeface="Comfortaa"/>
                <a:cs typeface="Comfortaa"/>
                <a:sym typeface="Comfortaa"/>
              </a:rPr>
              <a:t>The data logger report will then display behind the “Logger has been re-configured” message.</a:t>
            </a:r>
            <a:endParaRPr sz="2000">
              <a:latin typeface="Comfortaa"/>
              <a:ea typeface="Comfortaa"/>
              <a:cs typeface="Comfortaa"/>
              <a:sym typeface="Comfortaa"/>
            </a:endParaRPr>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57"/>
          <p:cNvSpPr/>
          <p:nvPr/>
        </p:nvSpPr>
        <p:spPr>
          <a:xfrm>
            <a:off x="1308075" y="882667"/>
            <a:ext cx="423900" cy="105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57"/>
          <p:cNvSpPr txBox="1"/>
          <p:nvPr/>
        </p:nvSpPr>
        <p:spPr>
          <a:xfrm>
            <a:off x="5986950" y="177800"/>
            <a:ext cx="2539500" cy="13380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1300" b="1" u="sng">
                <a:latin typeface="Comfortaa"/>
                <a:ea typeface="Comfortaa"/>
                <a:cs typeface="Comfortaa"/>
                <a:sym typeface="Comfortaa"/>
              </a:rPr>
              <a:t>Alarm Status:</a:t>
            </a:r>
            <a:r>
              <a:rPr lang="en-US" sz="1300" b="1">
                <a:latin typeface="Comfortaa"/>
                <a:ea typeface="Comfortaa"/>
                <a:cs typeface="Comfortaa"/>
                <a:sym typeface="Comfortaa"/>
              </a:rPr>
              <a:t> </a:t>
            </a:r>
            <a:r>
              <a:rPr lang="en-US" sz="1300">
                <a:latin typeface="Comfortaa"/>
                <a:ea typeface="Comfortaa"/>
                <a:cs typeface="Comfortaa"/>
                <a:sym typeface="Comfortaa"/>
              </a:rPr>
              <a:t>Two green check marks will be displayed if no incidents have occured if temperature alarms are configured correctly </a:t>
            </a:r>
            <a:endParaRPr sz="1300">
              <a:latin typeface="Comfortaa"/>
              <a:ea typeface="Comfortaa"/>
              <a:cs typeface="Comfortaa"/>
              <a:sym typeface="Comfortaa"/>
            </a:endParaRPr>
          </a:p>
        </p:txBody>
      </p:sp>
      <p:sp>
        <p:nvSpPr>
          <p:cNvPr id="495" name="Google Shape;495;p57"/>
          <p:cNvSpPr txBox="1"/>
          <p:nvPr/>
        </p:nvSpPr>
        <p:spPr>
          <a:xfrm>
            <a:off x="5986950" y="1700700"/>
            <a:ext cx="2539500" cy="1125000"/>
          </a:xfrm>
          <a:prstGeom prst="rect">
            <a:avLst/>
          </a:prstGeom>
          <a:noFill/>
          <a:ln w="28575" cap="flat" cmpd="sng">
            <a:solidFill>
              <a:srgbClr val="FF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1300" b="1">
                <a:latin typeface="Comfortaa"/>
                <a:ea typeface="Comfortaa"/>
                <a:cs typeface="Comfortaa"/>
                <a:sym typeface="Comfortaa"/>
              </a:rPr>
              <a:t> </a:t>
            </a:r>
            <a:r>
              <a:rPr lang="en-US" sz="1300" b="1" u="sng">
                <a:latin typeface="Comfortaa"/>
                <a:ea typeface="Comfortaa"/>
                <a:cs typeface="Comfortaa"/>
                <a:sym typeface="Comfortaa"/>
              </a:rPr>
              <a:t>Recorder Configuration: </a:t>
            </a:r>
            <a:r>
              <a:rPr lang="en-US" sz="1300">
                <a:latin typeface="Comfortaa"/>
                <a:ea typeface="Comfortaa"/>
                <a:cs typeface="Comfortaa"/>
                <a:sym typeface="Comfortaa"/>
              </a:rPr>
              <a:t>Correctly configured logging interval and temperature alarms for refrigerator unit</a:t>
            </a:r>
            <a:endParaRPr sz="1300">
              <a:latin typeface="Comfortaa"/>
              <a:ea typeface="Comfortaa"/>
              <a:cs typeface="Comfortaa"/>
              <a:sym typeface="Comfortaa"/>
            </a:endParaRPr>
          </a:p>
        </p:txBody>
      </p:sp>
      <p:sp>
        <p:nvSpPr>
          <p:cNvPr id="496" name="Google Shape;496;p57"/>
          <p:cNvSpPr txBox="1"/>
          <p:nvPr/>
        </p:nvSpPr>
        <p:spPr>
          <a:xfrm>
            <a:off x="5986950" y="3019600"/>
            <a:ext cx="2539500" cy="1125000"/>
          </a:xfrm>
          <a:prstGeom prst="rect">
            <a:avLst/>
          </a:prstGeom>
          <a:noFill/>
          <a:ln w="28575" cap="flat" cmpd="sng">
            <a:solidFill>
              <a:srgbClr val="00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1300" b="1" u="sng">
                <a:latin typeface="Comfortaa"/>
                <a:ea typeface="Comfortaa"/>
                <a:cs typeface="Comfortaa"/>
                <a:sym typeface="Comfortaa"/>
              </a:rPr>
              <a:t>First Reading and Last Reading:</a:t>
            </a:r>
            <a:r>
              <a:rPr lang="en-US" sz="1300">
                <a:latin typeface="Comfortaa"/>
                <a:ea typeface="Comfortaa"/>
                <a:cs typeface="Comfortaa"/>
                <a:sym typeface="Comfortaa"/>
              </a:rPr>
              <a:t> Displays date range and times of temperatures included on this report </a:t>
            </a:r>
            <a:endParaRPr sz="1300">
              <a:latin typeface="Comfortaa"/>
              <a:ea typeface="Comfortaa"/>
              <a:cs typeface="Comfortaa"/>
              <a:sym typeface="Comfortaa"/>
            </a:endParaRPr>
          </a:p>
        </p:txBody>
      </p:sp>
      <p:sp>
        <p:nvSpPr>
          <p:cNvPr id="497" name="Google Shape;497;p57"/>
          <p:cNvSpPr/>
          <p:nvPr/>
        </p:nvSpPr>
        <p:spPr>
          <a:xfrm>
            <a:off x="1375600" y="5652133"/>
            <a:ext cx="1620300" cy="601500"/>
          </a:xfrm>
          <a:prstGeom prst="rect">
            <a:avLst/>
          </a:prstGeom>
          <a:solidFill>
            <a:srgbClr val="FFFFFF"/>
          </a:solid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8" name="Google Shape;498;p57"/>
          <p:cNvGrpSpPr/>
          <p:nvPr/>
        </p:nvGrpSpPr>
        <p:grpSpPr>
          <a:xfrm>
            <a:off x="188350" y="101600"/>
            <a:ext cx="5689250" cy="6513971"/>
            <a:chOff x="35950" y="0"/>
            <a:chExt cx="5689250" cy="4885600"/>
          </a:xfrm>
        </p:grpSpPr>
        <p:pic>
          <p:nvPicPr>
            <p:cNvPr id="499" name="Google Shape;499;p57"/>
            <p:cNvPicPr preferRelativeResize="0"/>
            <p:nvPr/>
          </p:nvPicPr>
          <p:blipFill rotWithShape="1">
            <a:blip r:embed="rId3">
              <a:alphaModFix/>
            </a:blip>
            <a:srcRect r="48103"/>
            <a:stretch/>
          </p:blipFill>
          <p:spPr>
            <a:xfrm>
              <a:off x="35950" y="0"/>
              <a:ext cx="5689250" cy="4885600"/>
            </a:xfrm>
            <a:prstGeom prst="rect">
              <a:avLst/>
            </a:prstGeom>
            <a:noFill/>
            <a:ln>
              <a:noFill/>
            </a:ln>
          </p:spPr>
        </p:pic>
        <p:sp>
          <p:nvSpPr>
            <p:cNvPr id="500" name="Google Shape;500;p57"/>
            <p:cNvSpPr/>
            <p:nvPr/>
          </p:nvSpPr>
          <p:spPr>
            <a:xfrm>
              <a:off x="35950" y="514175"/>
              <a:ext cx="649800" cy="2811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57"/>
            <p:cNvSpPr/>
            <p:nvPr/>
          </p:nvSpPr>
          <p:spPr>
            <a:xfrm>
              <a:off x="1000925" y="1685925"/>
              <a:ext cx="1502700" cy="227100"/>
            </a:xfrm>
            <a:prstGeom prst="rect">
              <a:avLst/>
            </a:prstGeom>
            <a:no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57"/>
            <p:cNvSpPr/>
            <p:nvPr/>
          </p:nvSpPr>
          <p:spPr>
            <a:xfrm>
              <a:off x="3990950" y="1709750"/>
              <a:ext cx="1481100" cy="559200"/>
            </a:xfrm>
            <a:prstGeom prst="rect">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57"/>
            <p:cNvSpPr/>
            <p:nvPr/>
          </p:nvSpPr>
          <p:spPr>
            <a:xfrm>
              <a:off x="657250" y="4738807"/>
              <a:ext cx="423900" cy="146700"/>
            </a:xfrm>
            <a:prstGeom prst="rect">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57"/>
            <p:cNvSpPr/>
            <p:nvPr/>
          </p:nvSpPr>
          <p:spPr>
            <a:xfrm>
              <a:off x="1169975" y="1221275"/>
              <a:ext cx="919200" cy="128700"/>
            </a:xfrm>
            <a:prstGeom prst="rect">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57"/>
            <p:cNvSpPr/>
            <p:nvPr/>
          </p:nvSpPr>
          <p:spPr>
            <a:xfrm>
              <a:off x="4033850" y="1006975"/>
              <a:ext cx="1257300" cy="369300"/>
            </a:xfrm>
            <a:prstGeom prst="rect">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6" name="Google Shape;506;p57"/>
          <p:cNvSpPr txBox="1"/>
          <p:nvPr/>
        </p:nvSpPr>
        <p:spPr>
          <a:xfrm>
            <a:off x="5986950" y="4314600"/>
            <a:ext cx="2539500" cy="1125000"/>
          </a:xfrm>
          <a:prstGeom prst="rect">
            <a:avLst/>
          </a:prstGeom>
          <a:noFill/>
          <a:ln w="28575"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1300" b="1" u="sng">
                <a:latin typeface="Comfortaa"/>
                <a:ea typeface="Comfortaa"/>
                <a:cs typeface="Comfortaa"/>
                <a:sym typeface="Comfortaa"/>
              </a:rPr>
              <a:t>Temperature Statistics: </a:t>
            </a:r>
            <a:r>
              <a:rPr lang="en-US" sz="1300">
                <a:latin typeface="Comfortaa"/>
                <a:ea typeface="Comfortaa"/>
                <a:cs typeface="Comfortaa"/>
                <a:sym typeface="Comfortaa"/>
              </a:rPr>
              <a:t>Displays the highest and lowest temperature recorded during report date range </a:t>
            </a:r>
            <a:endParaRPr sz="1300">
              <a:latin typeface="Comfortaa"/>
              <a:ea typeface="Comfortaa"/>
              <a:cs typeface="Comfortaa"/>
              <a:sym typeface="Comfortaa"/>
            </a:endParaRPr>
          </a:p>
        </p:txBody>
      </p:sp>
      <p:sp>
        <p:nvSpPr>
          <p:cNvPr id="507" name="Google Shape;507;p57"/>
          <p:cNvSpPr/>
          <p:nvPr/>
        </p:nvSpPr>
        <p:spPr>
          <a:xfrm>
            <a:off x="1471625" y="984267"/>
            <a:ext cx="219000" cy="105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57"/>
          <p:cNvSpPr txBox="1"/>
          <p:nvPr/>
        </p:nvSpPr>
        <p:spPr>
          <a:xfrm>
            <a:off x="5986950" y="5609600"/>
            <a:ext cx="2539500" cy="840300"/>
          </a:xfrm>
          <a:prstGeom prst="rect">
            <a:avLst/>
          </a:prstGeom>
          <a:noFill/>
          <a:ln w="28575" cap="flat" cmpd="sng">
            <a:solidFill>
              <a:srgbClr val="9900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300">
                <a:latin typeface="Comfortaa"/>
                <a:ea typeface="Comfortaa"/>
                <a:cs typeface="Comfortaa"/>
                <a:sym typeface="Comfortaa"/>
              </a:rPr>
              <a:t>This is the </a:t>
            </a:r>
            <a:r>
              <a:rPr lang="en-US" sz="1300" b="1">
                <a:latin typeface="Comfortaa"/>
                <a:ea typeface="Comfortaa"/>
                <a:cs typeface="Comfortaa"/>
                <a:sym typeface="Comfortaa"/>
              </a:rPr>
              <a:t>Report </a:t>
            </a:r>
            <a:r>
              <a:rPr lang="en-US" sz="1300">
                <a:latin typeface="Comfortaa"/>
                <a:ea typeface="Comfortaa"/>
                <a:cs typeface="Comfortaa"/>
                <a:sym typeface="Comfortaa"/>
              </a:rPr>
              <a:t>tab. The other tabs can be selected for more details</a:t>
            </a:r>
            <a:endParaRPr sz="1300">
              <a:latin typeface="Comfortaa"/>
              <a:ea typeface="Comfortaa"/>
              <a:cs typeface="Comfortaa"/>
              <a:sym typeface="Comforta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513" name="Google Shape;513;p58"/>
          <p:cNvPicPr preferRelativeResize="0"/>
          <p:nvPr/>
        </p:nvPicPr>
        <p:blipFill>
          <a:blip r:embed="rId3">
            <a:alphaModFix/>
          </a:blip>
          <a:stretch>
            <a:fillRect/>
          </a:stretch>
        </p:blipFill>
        <p:spPr>
          <a:xfrm>
            <a:off x="0" y="1327072"/>
            <a:ext cx="5383799" cy="1927249"/>
          </a:xfrm>
          <a:prstGeom prst="rect">
            <a:avLst/>
          </a:prstGeom>
          <a:noFill/>
          <a:ln>
            <a:noFill/>
          </a:ln>
        </p:spPr>
      </p:pic>
      <p:sp>
        <p:nvSpPr>
          <p:cNvPr id="514" name="Google Shape;514;p58"/>
          <p:cNvSpPr txBox="1"/>
          <p:nvPr/>
        </p:nvSpPr>
        <p:spPr>
          <a:xfrm>
            <a:off x="714375" y="3897750"/>
            <a:ext cx="3681900" cy="1927200"/>
          </a:xfrm>
          <a:prstGeom prst="rect">
            <a:avLst/>
          </a:prstGeom>
          <a:noFill/>
          <a:ln w="28575" cap="flat" cmpd="sng">
            <a:solidFill>
              <a:srgbClr val="99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1300" b="1" u="sng">
                <a:latin typeface="Comfortaa"/>
                <a:ea typeface="Comfortaa"/>
                <a:cs typeface="Comfortaa"/>
                <a:sym typeface="Comfortaa"/>
              </a:rPr>
              <a:t>Chart Tab: </a:t>
            </a:r>
            <a:r>
              <a:rPr lang="en-US" sz="1300">
                <a:latin typeface="Comfortaa"/>
                <a:ea typeface="Comfortaa"/>
                <a:cs typeface="Comfortaa"/>
                <a:sym typeface="Comfortaa"/>
              </a:rPr>
              <a:t> displays a graph including all of the temperature readings captured on this report</a:t>
            </a:r>
            <a:endParaRPr sz="1300">
              <a:latin typeface="Comfortaa"/>
              <a:ea typeface="Comfortaa"/>
              <a:cs typeface="Comfortaa"/>
              <a:sym typeface="Comfortaa"/>
            </a:endParaRPr>
          </a:p>
          <a:p>
            <a:pPr marL="457200" lvl="0" indent="-311150" algn="l" rtl="0">
              <a:spcBef>
                <a:spcPts val="0"/>
              </a:spcBef>
              <a:spcAft>
                <a:spcPts val="0"/>
              </a:spcAft>
              <a:buSzPts val="1300"/>
              <a:buFont typeface="Comfortaa"/>
              <a:buChar char="●"/>
            </a:pPr>
            <a:r>
              <a:rPr lang="en-US" sz="1300">
                <a:latin typeface="Comfortaa"/>
                <a:ea typeface="Comfortaa"/>
                <a:cs typeface="Comfortaa"/>
                <a:sym typeface="Comfortaa"/>
              </a:rPr>
              <a:t>Large red dots on the report are inspection marks which document the time when the daily min/max temperatures are checked in the morning for the previous 24 hours</a:t>
            </a:r>
            <a:endParaRPr sz="1300">
              <a:latin typeface="Comfortaa"/>
              <a:ea typeface="Comfortaa"/>
              <a:cs typeface="Comfortaa"/>
              <a:sym typeface="Comfortaa"/>
            </a:endParaRPr>
          </a:p>
        </p:txBody>
      </p:sp>
      <p:sp>
        <p:nvSpPr>
          <p:cNvPr id="515" name="Google Shape;515;p58"/>
          <p:cNvSpPr/>
          <p:nvPr/>
        </p:nvSpPr>
        <p:spPr>
          <a:xfrm>
            <a:off x="546750" y="3134028"/>
            <a:ext cx="252300" cy="120300"/>
          </a:xfrm>
          <a:prstGeom prst="rect">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6" name="Google Shape;516;p58"/>
          <p:cNvPicPr preferRelativeResize="0"/>
          <p:nvPr/>
        </p:nvPicPr>
        <p:blipFill>
          <a:blip r:embed="rId4">
            <a:alphaModFix/>
          </a:blip>
          <a:stretch>
            <a:fillRect/>
          </a:stretch>
        </p:blipFill>
        <p:spPr>
          <a:xfrm>
            <a:off x="5796475" y="1225467"/>
            <a:ext cx="3018364" cy="3027749"/>
          </a:xfrm>
          <a:prstGeom prst="rect">
            <a:avLst/>
          </a:prstGeom>
          <a:noFill/>
          <a:ln>
            <a:noFill/>
          </a:ln>
        </p:spPr>
      </p:pic>
      <p:cxnSp>
        <p:nvCxnSpPr>
          <p:cNvPr id="517" name="Google Shape;517;p58"/>
          <p:cNvCxnSpPr/>
          <p:nvPr/>
        </p:nvCxnSpPr>
        <p:spPr>
          <a:xfrm>
            <a:off x="5462950" y="1097300"/>
            <a:ext cx="15300" cy="5781300"/>
          </a:xfrm>
          <a:prstGeom prst="straightConnector1">
            <a:avLst/>
          </a:prstGeom>
          <a:noFill/>
          <a:ln w="28575" cap="flat" cmpd="sng">
            <a:solidFill>
              <a:srgbClr val="000000"/>
            </a:solidFill>
            <a:prstDash val="solid"/>
            <a:round/>
            <a:headEnd type="none" w="med" len="med"/>
            <a:tailEnd type="none" w="med" len="med"/>
          </a:ln>
        </p:spPr>
      </p:cxnSp>
      <p:sp>
        <p:nvSpPr>
          <p:cNvPr id="518" name="Google Shape;518;p58"/>
          <p:cNvSpPr/>
          <p:nvPr/>
        </p:nvSpPr>
        <p:spPr>
          <a:xfrm>
            <a:off x="943825" y="94700"/>
            <a:ext cx="7091400" cy="1014300"/>
          </a:xfrm>
          <a:prstGeom prst="rect">
            <a:avLst/>
          </a:prstGeom>
          <a:noFill/>
          <a:ln w="28575"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58"/>
          <p:cNvSpPr/>
          <p:nvPr/>
        </p:nvSpPr>
        <p:spPr>
          <a:xfrm>
            <a:off x="7005400" y="4070525"/>
            <a:ext cx="268500" cy="1827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58"/>
          <p:cNvSpPr txBox="1"/>
          <p:nvPr/>
        </p:nvSpPr>
        <p:spPr>
          <a:xfrm>
            <a:off x="6061975" y="4881750"/>
            <a:ext cx="2542800" cy="10143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1300" b="1" u="sng">
                <a:latin typeface="Comfortaa"/>
                <a:ea typeface="Comfortaa"/>
                <a:cs typeface="Comfortaa"/>
                <a:sym typeface="Comfortaa"/>
              </a:rPr>
              <a:t>Data Tab:</a:t>
            </a:r>
            <a:r>
              <a:rPr lang="en-US" sz="1300">
                <a:latin typeface="Comfortaa"/>
                <a:ea typeface="Comfortaa"/>
                <a:cs typeface="Comfortaa"/>
                <a:sym typeface="Comfortaa"/>
              </a:rPr>
              <a:t> displays each individual temperature reading recorded every 15 minutes </a:t>
            </a:r>
            <a:endParaRPr sz="1300">
              <a:latin typeface="Comfortaa"/>
              <a:ea typeface="Comfortaa"/>
              <a:cs typeface="Comfortaa"/>
              <a:sym typeface="Comfortaa"/>
            </a:endParaRPr>
          </a:p>
        </p:txBody>
      </p:sp>
      <p:sp>
        <p:nvSpPr>
          <p:cNvPr id="521" name="Google Shape;521;p58"/>
          <p:cNvSpPr txBox="1"/>
          <p:nvPr/>
        </p:nvSpPr>
        <p:spPr>
          <a:xfrm>
            <a:off x="1156525" y="182600"/>
            <a:ext cx="6528300" cy="90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600">
                <a:solidFill>
                  <a:srgbClr val="434343"/>
                </a:solidFill>
                <a:latin typeface="Comfortaa"/>
                <a:ea typeface="Comfortaa"/>
                <a:cs typeface="Comfortaa"/>
                <a:sym typeface="Comfortaa"/>
              </a:rPr>
              <a:t>LogTag Report Tabs</a:t>
            </a:r>
            <a:endParaRPr sz="3600">
              <a:solidFill>
                <a:srgbClr val="434343"/>
              </a:solidFill>
              <a:latin typeface="Comfortaa"/>
              <a:ea typeface="Comfortaa"/>
              <a:cs typeface="Comfortaa"/>
              <a:sym typeface="Comfortaa"/>
            </a:endParaRPr>
          </a:p>
        </p:txBody>
      </p:sp>
      <p:sp>
        <p:nvSpPr>
          <p:cNvPr id="522" name="Google Shape;522;p58"/>
          <p:cNvSpPr/>
          <p:nvPr/>
        </p:nvSpPr>
        <p:spPr>
          <a:xfrm>
            <a:off x="1214450" y="1358900"/>
            <a:ext cx="252300" cy="120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59"/>
          <p:cNvPicPr preferRelativeResize="0"/>
          <p:nvPr/>
        </p:nvPicPr>
        <p:blipFill>
          <a:blip r:embed="rId3">
            <a:alphaModFix/>
          </a:blip>
          <a:stretch>
            <a:fillRect/>
          </a:stretch>
        </p:blipFill>
        <p:spPr>
          <a:xfrm>
            <a:off x="167750" y="1197700"/>
            <a:ext cx="3834574" cy="3258625"/>
          </a:xfrm>
          <a:prstGeom prst="rect">
            <a:avLst/>
          </a:prstGeom>
          <a:noFill/>
          <a:ln>
            <a:noFill/>
          </a:ln>
        </p:spPr>
      </p:pic>
      <p:pic>
        <p:nvPicPr>
          <p:cNvPr id="528" name="Google Shape;528;p59"/>
          <p:cNvPicPr preferRelativeResize="0"/>
          <p:nvPr/>
        </p:nvPicPr>
        <p:blipFill>
          <a:blip r:embed="rId4">
            <a:alphaModFix/>
          </a:blip>
          <a:stretch>
            <a:fillRect/>
          </a:stretch>
        </p:blipFill>
        <p:spPr>
          <a:xfrm>
            <a:off x="4267425" y="1242683"/>
            <a:ext cx="4800375" cy="2733951"/>
          </a:xfrm>
          <a:prstGeom prst="rect">
            <a:avLst/>
          </a:prstGeom>
          <a:noFill/>
          <a:ln>
            <a:noFill/>
          </a:ln>
        </p:spPr>
      </p:pic>
      <p:cxnSp>
        <p:nvCxnSpPr>
          <p:cNvPr id="529" name="Google Shape;529;p59"/>
          <p:cNvCxnSpPr/>
          <p:nvPr/>
        </p:nvCxnSpPr>
        <p:spPr>
          <a:xfrm>
            <a:off x="4167550" y="1097300"/>
            <a:ext cx="15300" cy="5781300"/>
          </a:xfrm>
          <a:prstGeom prst="straightConnector1">
            <a:avLst/>
          </a:prstGeom>
          <a:noFill/>
          <a:ln w="28575" cap="flat" cmpd="sng">
            <a:solidFill>
              <a:srgbClr val="000000"/>
            </a:solidFill>
            <a:prstDash val="solid"/>
            <a:round/>
            <a:headEnd type="none" w="med" len="med"/>
            <a:tailEnd type="none" w="med" len="med"/>
          </a:ln>
        </p:spPr>
      </p:cxnSp>
      <p:sp>
        <p:nvSpPr>
          <p:cNvPr id="530" name="Google Shape;530;p59"/>
          <p:cNvSpPr/>
          <p:nvPr/>
        </p:nvSpPr>
        <p:spPr>
          <a:xfrm>
            <a:off x="943825" y="94700"/>
            <a:ext cx="7091400" cy="1014300"/>
          </a:xfrm>
          <a:prstGeom prst="rect">
            <a:avLst/>
          </a:prstGeom>
          <a:noFill/>
          <a:ln w="28575"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59"/>
          <p:cNvSpPr txBox="1"/>
          <p:nvPr/>
        </p:nvSpPr>
        <p:spPr>
          <a:xfrm>
            <a:off x="1156525" y="182600"/>
            <a:ext cx="6528300" cy="90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600">
                <a:solidFill>
                  <a:srgbClr val="434343"/>
                </a:solidFill>
                <a:latin typeface="Comfortaa"/>
                <a:ea typeface="Comfortaa"/>
                <a:cs typeface="Comfortaa"/>
                <a:sym typeface="Comfortaa"/>
              </a:rPr>
              <a:t>LogTag Reports Tabs</a:t>
            </a:r>
            <a:endParaRPr sz="3600">
              <a:solidFill>
                <a:srgbClr val="434343"/>
              </a:solidFill>
              <a:latin typeface="Comfortaa"/>
              <a:ea typeface="Comfortaa"/>
              <a:cs typeface="Comfortaa"/>
              <a:sym typeface="Comfortaa"/>
            </a:endParaRPr>
          </a:p>
        </p:txBody>
      </p:sp>
      <p:sp>
        <p:nvSpPr>
          <p:cNvPr id="532" name="Google Shape;532;p59"/>
          <p:cNvSpPr/>
          <p:nvPr/>
        </p:nvSpPr>
        <p:spPr>
          <a:xfrm>
            <a:off x="1785950" y="4296850"/>
            <a:ext cx="543000" cy="190500"/>
          </a:xfrm>
          <a:prstGeom prst="rect">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59"/>
          <p:cNvSpPr/>
          <p:nvPr/>
        </p:nvSpPr>
        <p:spPr>
          <a:xfrm>
            <a:off x="6065850" y="3818483"/>
            <a:ext cx="642900" cy="1905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59"/>
          <p:cNvSpPr/>
          <p:nvPr/>
        </p:nvSpPr>
        <p:spPr>
          <a:xfrm>
            <a:off x="2390800" y="1432508"/>
            <a:ext cx="281100" cy="190500"/>
          </a:xfrm>
          <a:prstGeom prst="rect">
            <a:avLst/>
          </a:pr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59"/>
          <p:cNvSpPr txBox="1"/>
          <p:nvPr/>
        </p:nvSpPr>
        <p:spPr>
          <a:xfrm>
            <a:off x="446450" y="4880975"/>
            <a:ext cx="3277200" cy="579000"/>
          </a:xfrm>
          <a:prstGeom prst="rect">
            <a:avLst/>
          </a:prstGeom>
          <a:noFill/>
          <a:ln w="28575" cap="flat" cmpd="sng">
            <a:solidFill>
              <a:srgbClr val="99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1200" b="1" u="sng">
                <a:latin typeface="Comfortaa"/>
                <a:ea typeface="Comfortaa"/>
                <a:cs typeface="Comfortaa"/>
                <a:sym typeface="Comfortaa"/>
              </a:rPr>
              <a:t>Summary Tab:</a:t>
            </a:r>
            <a:r>
              <a:rPr lang="en-US" sz="1200" b="1">
                <a:latin typeface="Comfortaa"/>
                <a:ea typeface="Comfortaa"/>
                <a:cs typeface="Comfortaa"/>
                <a:sym typeface="Comfortaa"/>
              </a:rPr>
              <a:t> </a:t>
            </a:r>
            <a:r>
              <a:rPr lang="en-US" sz="1200">
                <a:latin typeface="Comfortaa"/>
                <a:ea typeface="Comfortaa"/>
                <a:cs typeface="Comfortaa"/>
                <a:sym typeface="Comfortaa"/>
              </a:rPr>
              <a:t>displays a statistical  overview of the entire report</a:t>
            </a:r>
            <a:endParaRPr sz="1200">
              <a:latin typeface="Comfortaa"/>
              <a:ea typeface="Comfortaa"/>
              <a:cs typeface="Comfortaa"/>
              <a:sym typeface="Comfortaa"/>
            </a:endParaRPr>
          </a:p>
        </p:txBody>
      </p:sp>
      <p:sp>
        <p:nvSpPr>
          <p:cNvPr id="536" name="Google Shape;536;p59"/>
          <p:cNvSpPr txBox="1"/>
          <p:nvPr/>
        </p:nvSpPr>
        <p:spPr>
          <a:xfrm>
            <a:off x="4710400" y="4540475"/>
            <a:ext cx="3914400" cy="9717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1200" b="1" u="sng">
                <a:latin typeface="Comfortaa"/>
                <a:ea typeface="Comfortaa"/>
                <a:cs typeface="Comfortaa"/>
                <a:sym typeface="Comfortaa"/>
              </a:rPr>
              <a:t>Day Summary Tab</a:t>
            </a:r>
            <a:r>
              <a:rPr lang="en-US" sz="1200">
                <a:latin typeface="Comfortaa"/>
                <a:ea typeface="Comfortaa"/>
                <a:cs typeface="Comfortaa"/>
                <a:sym typeface="Comfortaa"/>
              </a:rPr>
              <a:t>: displays the Min/Max temperatures for each day on the report and will also note if there were any temperature alarms triggered and for how long</a:t>
            </a:r>
            <a:endParaRPr sz="1200">
              <a:latin typeface="Comfortaa"/>
              <a:ea typeface="Comfortaa"/>
              <a:cs typeface="Comfortaa"/>
              <a:sym typeface="Comforta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grpSp>
        <p:nvGrpSpPr>
          <p:cNvPr id="541" name="Google Shape;541;p60"/>
          <p:cNvGrpSpPr/>
          <p:nvPr/>
        </p:nvGrpSpPr>
        <p:grpSpPr>
          <a:xfrm>
            <a:off x="258794" y="660501"/>
            <a:ext cx="5538852" cy="5352596"/>
            <a:chOff x="182588" y="152475"/>
            <a:chExt cx="7400925" cy="4581525"/>
          </a:xfrm>
        </p:grpSpPr>
        <p:pic>
          <p:nvPicPr>
            <p:cNvPr id="542" name="Google Shape;542;p60"/>
            <p:cNvPicPr preferRelativeResize="0"/>
            <p:nvPr/>
          </p:nvPicPr>
          <p:blipFill>
            <a:blip r:embed="rId3">
              <a:alphaModFix/>
            </a:blip>
            <a:stretch>
              <a:fillRect/>
            </a:stretch>
          </p:blipFill>
          <p:spPr>
            <a:xfrm>
              <a:off x="182588" y="152475"/>
              <a:ext cx="7400925" cy="4581525"/>
            </a:xfrm>
            <a:prstGeom prst="rect">
              <a:avLst/>
            </a:prstGeom>
            <a:noFill/>
            <a:ln>
              <a:noFill/>
            </a:ln>
          </p:spPr>
        </p:pic>
        <p:grpSp>
          <p:nvGrpSpPr>
            <p:cNvPr id="543" name="Google Shape;543;p60"/>
            <p:cNvGrpSpPr/>
            <p:nvPr/>
          </p:nvGrpSpPr>
          <p:grpSpPr>
            <a:xfrm>
              <a:off x="182600" y="164638"/>
              <a:ext cx="7274100" cy="4569363"/>
              <a:chOff x="182600" y="164638"/>
              <a:chExt cx="7274100" cy="4569363"/>
            </a:xfrm>
          </p:grpSpPr>
          <p:sp>
            <p:nvSpPr>
              <p:cNvPr id="544" name="Google Shape;544;p60"/>
              <p:cNvSpPr/>
              <p:nvPr/>
            </p:nvSpPr>
            <p:spPr>
              <a:xfrm>
                <a:off x="228600" y="164638"/>
                <a:ext cx="1126200" cy="6087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60"/>
              <p:cNvSpPr/>
              <p:nvPr/>
            </p:nvSpPr>
            <p:spPr>
              <a:xfrm>
                <a:off x="4626100" y="1110875"/>
                <a:ext cx="2237100" cy="669600"/>
              </a:xfrm>
              <a:prstGeom prst="rect">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60"/>
              <p:cNvSpPr/>
              <p:nvPr/>
            </p:nvSpPr>
            <p:spPr>
              <a:xfrm>
                <a:off x="1197100" y="1415675"/>
                <a:ext cx="1618200" cy="166800"/>
              </a:xfrm>
              <a:prstGeom prst="rect">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60"/>
              <p:cNvSpPr/>
              <p:nvPr/>
            </p:nvSpPr>
            <p:spPr>
              <a:xfrm>
                <a:off x="4504375" y="2313050"/>
                <a:ext cx="2434800" cy="821700"/>
              </a:xfrm>
              <a:prstGeom prst="rect">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60"/>
              <p:cNvSpPr/>
              <p:nvPr/>
            </p:nvSpPr>
            <p:spPr>
              <a:xfrm>
                <a:off x="973925" y="2297825"/>
                <a:ext cx="2160900" cy="365100"/>
              </a:xfrm>
              <a:prstGeom prst="rect">
                <a:avLst/>
              </a:prstGeom>
              <a:no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60"/>
              <p:cNvSpPr/>
              <p:nvPr/>
            </p:nvSpPr>
            <p:spPr>
              <a:xfrm>
                <a:off x="182600" y="3758700"/>
                <a:ext cx="7274100" cy="975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0" name="Google Shape;550;p60"/>
              <p:cNvGrpSpPr/>
              <p:nvPr/>
            </p:nvGrpSpPr>
            <p:grpSpPr>
              <a:xfrm>
                <a:off x="702075" y="351050"/>
                <a:ext cx="260100" cy="441750"/>
                <a:chOff x="4131075" y="427250"/>
                <a:chExt cx="260100" cy="441750"/>
              </a:xfrm>
            </p:grpSpPr>
            <p:sp>
              <p:nvSpPr>
                <p:cNvPr id="551" name="Google Shape;551;p60"/>
                <p:cNvSpPr/>
                <p:nvPr/>
              </p:nvSpPr>
              <p:spPr>
                <a:xfrm>
                  <a:off x="4131075" y="427250"/>
                  <a:ext cx="260100" cy="270300"/>
                </a:xfrm>
                <a:prstGeom prst="mathMultiply">
                  <a:avLst>
                    <a:gd name="adj1" fmla="val 2352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60"/>
                <p:cNvSpPr/>
                <p:nvPr/>
              </p:nvSpPr>
              <p:spPr>
                <a:xfrm>
                  <a:off x="4131075" y="598700"/>
                  <a:ext cx="260100" cy="270300"/>
                </a:xfrm>
                <a:prstGeom prst="mathMultiply">
                  <a:avLst>
                    <a:gd name="adj1" fmla="val 2352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553" name="Google Shape;553;p60"/>
          <p:cNvSpPr txBox="1"/>
          <p:nvPr/>
        </p:nvSpPr>
        <p:spPr>
          <a:xfrm>
            <a:off x="6087825" y="245450"/>
            <a:ext cx="2539500" cy="7173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1300" b="1" u="sng">
                <a:latin typeface="Comfortaa"/>
                <a:ea typeface="Comfortaa"/>
                <a:cs typeface="Comfortaa"/>
                <a:sym typeface="Comfortaa"/>
              </a:rPr>
              <a:t>Alarm Status:</a:t>
            </a:r>
            <a:r>
              <a:rPr lang="en-US" sz="1300">
                <a:latin typeface="Comfortaa"/>
                <a:ea typeface="Comfortaa"/>
                <a:cs typeface="Comfortaa"/>
                <a:sym typeface="Comfortaa"/>
              </a:rPr>
              <a:t> A red X will display if out of range temperatures occurred</a:t>
            </a:r>
            <a:endParaRPr sz="1300">
              <a:latin typeface="Comfortaa"/>
              <a:ea typeface="Comfortaa"/>
              <a:cs typeface="Comfortaa"/>
              <a:sym typeface="Comfortaa"/>
            </a:endParaRPr>
          </a:p>
        </p:txBody>
      </p:sp>
      <p:sp>
        <p:nvSpPr>
          <p:cNvPr id="554" name="Google Shape;554;p60"/>
          <p:cNvSpPr txBox="1"/>
          <p:nvPr/>
        </p:nvSpPr>
        <p:spPr>
          <a:xfrm>
            <a:off x="6079325" y="1037825"/>
            <a:ext cx="2539500" cy="1181400"/>
          </a:xfrm>
          <a:prstGeom prst="rect">
            <a:avLst/>
          </a:prstGeom>
          <a:noFill/>
          <a:ln w="28575" cap="flat" cmpd="sng">
            <a:solidFill>
              <a:srgbClr val="FF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1300" b="1" u="sng">
                <a:latin typeface="Comfortaa"/>
                <a:ea typeface="Comfortaa"/>
                <a:cs typeface="Comfortaa"/>
                <a:sym typeface="Comfortaa"/>
              </a:rPr>
              <a:t>Recorder Configuration:</a:t>
            </a:r>
            <a:r>
              <a:rPr lang="en-US" sz="1300">
                <a:latin typeface="Comfortaa"/>
                <a:ea typeface="Comfortaa"/>
                <a:cs typeface="Comfortaa"/>
                <a:sym typeface="Comfortaa"/>
              </a:rPr>
              <a:t> Data Logger is configured to the wrong settings. Incorrect recording interval and Temperature alarms </a:t>
            </a:r>
            <a:endParaRPr sz="1300">
              <a:latin typeface="Comfortaa"/>
              <a:ea typeface="Comfortaa"/>
              <a:cs typeface="Comfortaa"/>
              <a:sym typeface="Comfortaa"/>
            </a:endParaRPr>
          </a:p>
        </p:txBody>
      </p:sp>
      <p:sp>
        <p:nvSpPr>
          <p:cNvPr id="555" name="Google Shape;555;p60"/>
          <p:cNvSpPr txBox="1"/>
          <p:nvPr/>
        </p:nvSpPr>
        <p:spPr>
          <a:xfrm>
            <a:off x="6079325" y="3584000"/>
            <a:ext cx="2539500" cy="1539900"/>
          </a:xfrm>
          <a:prstGeom prst="rect">
            <a:avLst/>
          </a:prstGeom>
          <a:noFill/>
          <a:ln w="28575"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1300" b="1" u="sng">
                <a:latin typeface="Comfortaa"/>
                <a:ea typeface="Comfortaa"/>
                <a:cs typeface="Comfortaa"/>
                <a:sym typeface="Comfortaa"/>
              </a:rPr>
              <a:t>Temperature Statistics:</a:t>
            </a:r>
            <a:r>
              <a:rPr lang="en-US" sz="1300">
                <a:latin typeface="Comfortaa"/>
                <a:ea typeface="Comfortaa"/>
                <a:cs typeface="Comfortaa"/>
                <a:sym typeface="Comfortaa"/>
              </a:rPr>
              <a:t> The lowest temperature recorded for this report date range was below freezing (32.0*F) at 27.8*F and the highest temperature was 114.3*F </a:t>
            </a:r>
            <a:endParaRPr sz="1300">
              <a:latin typeface="Comfortaa"/>
              <a:ea typeface="Comfortaa"/>
              <a:cs typeface="Comfortaa"/>
              <a:sym typeface="Comfortaa"/>
            </a:endParaRPr>
          </a:p>
        </p:txBody>
      </p:sp>
      <p:sp>
        <p:nvSpPr>
          <p:cNvPr id="556" name="Google Shape;556;p60"/>
          <p:cNvSpPr txBox="1"/>
          <p:nvPr/>
        </p:nvSpPr>
        <p:spPr>
          <a:xfrm>
            <a:off x="6087825" y="5241200"/>
            <a:ext cx="2539500" cy="15399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1300" b="1" u="sng">
                <a:latin typeface="Comfortaa"/>
                <a:ea typeface="Comfortaa"/>
                <a:cs typeface="Comfortaa"/>
                <a:sym typeface="Comfortaa"/>
              </a:rPr>
              <a:t>Lower Alarm and Upper Alarm: </a:t>
            </a:r>
            <a:r>
              <a:rPr lang="en-US" sz="1300">
                <a:latin typeface="Comfortaa"/>
                <a:ea typeface="Comfortaa"/>
                <a:cs typeface="Comfortaa"/>
                <a:sym typeface="Comfortaa"/>
              </a:rPr>
              <a:t>Information will display here documenting when the temperature went outside of the configured temperature alarm range and the duration</a:t>
            </a:r>
            <a:endParaRPr sz="1300">
              <a:latin typeface="Comfortaa"/>
              <a:ea typeface="Comfortaa"/>
              <a:cs typeface="Comfortaa"/>
              <a:sym typeface="Comfortaa"/>
            </a:endParaRPr>
          </a:p>
        </p:txBody>
      </p:sp>
      <p:sp>
        <p:nvSpPr>
          <p:cNvPr id="557" name="Google Shape;557;p60"/>
          <p:cNvSpPr txBox="1"/>
          <p:nvPr/>
        </p:nvSpPr>
        <p:spPr>
          <a:xfrm>
            <a:off x="6087825" y="2370500"/>
            <a:ext cx="2539500" cy="1102200"/>
          </a:xfrm>
          <a:prstGeom prst="rect">
            <a:avLst/>
          </a:prstGeom>
          <a:noFill/>
          <a:ln w="28575" cap="flat" cmpd="sng">
            <a:solidFill>
              <a:srgbClr val="00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1300" b="1" u="sng">
                <a:latin typeface="Comfortaa"/>
                <a:ea typeface="Comfortaa"/>
                <a:cs typeface="Comfortaa"/>
                <a:sym typeface="Comfortaa"/>
              </a:rPr>
              <a:t>First Reading and Last Reading:</a:t>
            </a:r>
            <a:r>
              <a:rPr lang="en-US" sz="1300">
                <a:latin typeface="Comfortaa"/>
                <a:ea typeface="Comfortaa"/>
                <a:cs typeface="Comfortaa"/>
                <a:sym typeface="Comfortaa"/>
              </a:rPr>
              <a:t> Displays date range and times of temperatures included on this report </a:t>
            </a:r>
            <a:endParaRPr sz="1300">
              <a:latin typeface="Comfortaa"/>
              <a:ea typeface="Comfortaa"/>
              <a:cs typeface="Comfortaa"/>
              <a:sym typeface="Comforta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61"/>
          <p:cNvSpPr txBox="1">
            <a:spLocks noGrp="1"/>
          </p:cNvSpPr>
          <p:nvPr>
            <p:ph type="title"/>
          </p:nvPr>
        </p:nvSpPr>
        <p:spPr>
          <a:xfrm>
            <a:off x="762000" y="7014"/>
            <a:ext cx="7620000" cy="1143300"/>
          </a:xfrm>
          <a:prstGeom prst="rect">
            <a:avLst/>
          </a:prstGeom>
          <a:noFill/>
          <a:ln w="28575" cap="flat" cmpd="sng">
            <a:solidFill>
              <a:srgbClr val="3D85C6"/>
            </a:solidFill>
            <a:prstDash val="solid"/>
            <a:round/>
            <a:headEnd type="none" w="sm" len="sm"/>
            <a:tailEnd type="none" w="sm" len="sm"/>
          </a:ln>
        </p:spPr>
        <p:txBody>
          <a:bodyPr spcFirstLastPara="1" wrap="square" lIns="91425" tIns="45700" rIns="91425" bIns="45700" anchor="ctr" anchorCtr="0">
            <a:noAutofit/>
          </a:bodyPr>
          <a:lstStyle/>
          <a:p>
            <a:pPr marL="0" lvl="0" indent="0" algn="l" rtl="0">
              <a:spcBef>
                <a:spcPts val="0"/>
              </a:spcBef>
              <a:spcAft>
                <a:spcPts val="0"/>
              </a:spcAft>
              <a:buNone/>
            </a:pPr>
            <a:r>
              <a:rPr lang="en-US" sz="3600">
                <a:solidFill>
                  <a:srgbClr val="434343"/>
                </a:solidFill>
                <a:latin typeface="Comfortaa"/>
                <a:ea typeface="Comfortaa"/>
                <a:cs typeface="Comfortaa"/>
                <a:sym typeface="Comfortaa"/>
              </a:rPr>
              <a:t>STEP 4: Restart Data Recording</a:t>
            </a:r>
            <a:endParaRPr>
              <a:solidFill>
                <a:srgbClr val="434343"/>
              </a:solidFill>
              <a:latin typeface="Comfortaa"/>
              <a:ea typeface="Comfortaa"/>
              <a:cs typeface="Comfortaa"/>
              <a:sym typeface="Comfortaa"/>
            </a:endParaRPr>
          </a:p>
        </p:txBody>
      </p:sp>
      <p:pic>
        <p:nvPicPr>
          <p:cNvPr id="564" name="Google Shape;564;p61"/>
          <p:cNvPicPr preferRelativeResize="0"/>
          <p:nvPr/>
        </p:nvPicPr>
        <p:blipFill rotWithShape="1">
          <a:blip r:embed="rId3">
            <a:alphaModFix/>
          </a:blip>
          <a:srcRect l="23651" t="17470" r="30044" b="24388"/>
          <a:stretch/>
        </p:blipFill>
        <p:spPr>
          <a:xfrm rot="5400000">
            <a:off x="-426502" y="1997398"/>
            <a:ext cx="3237075" cy="1975876"/>
          </a:xfrm>
          <a:prstGeom prst="rect">
            <a:avLst/>
          </a:prstGeom>
          <a:noFill/>
          <a:ln w="38100" cap="flat" cmpd="sng">
            <a:solidFill>
              <a:srgbClr val="134C3A"/>
            </a:solidFill>
            <a:prstDash val="solid"/>
            <a:round/>
            <a:headEnd type="none" w="sm" len="sm"/>
            <a:tailEnd type="none" w="sm" len="sm"/>
          </a:ln>
        </p:spPr>
      </p:pic>
      <p:sp>
        <p:nvSpPr>
          <p:cNvPr id="565" name="Google Shape;565;p61"/>
          <p:cNvSpPr/>
          <p:nvPr/>
        </p:nvSpPr>
        <p:spPr>
          <a:xfrm>
            <a:off x="4933050" y="1245049"/>
            <a:ext cx="4020300" cy="10557900"/>
          </a:xfrm>
          <a:prstGeom prst="rect">
            <a:avLst/>
          </a:prstGeom>
          <a:noFill/>
          <a:ln>
            <a:noFill/>
          </a:ln>
        </p:spPr>
        <p:txBody>
          <a:bodyPr spcFirstLastPara="1" wrap="square" lIns="91425" tIns="45700" rIns="91425" bIns="45700" anchor="t" anchorCtr="0">
            <a:noAutofit/>
          </a:bodyPr>
          <a:lstStyle/>
          <a:p>
            <a:pPr marL="342900" marR="0" lvl="0" indent="-279400" algn="l" rtl="0">
              <a:spcBef>
                <a:spcPts val="0"/>
              </a:spcBef>
              <a:spcAft>
                <a:spcPts val="0"/>
              </a:spcAft>
              <a:buClr>
                <a:srgbClr val="4A3128"/>
              </a:buClr>
              <a:buSzPts val="1800"/>
              <a:buFont typeface="Comfortaa"/>
              <a:buChar char="•"/>
            </a:pPr>
            <a:r>
              <a:rPr lang="en-US" sz="1800">
                <a:solidFill>
                  <a:srgbClr val="4A3128"/>
                </a:solidFill>
                <a:latin typeface="Comfortaa"/>
                <a:ea typeface="Comfortaa"/>
                <a:cs typeface="Comfortaa"/>
                <a:sym typeface="Comfortaa"/>
              </a:rPr>
              <a:t>Remove the data logger from the docking station and re-attach it to the temperature probe. </a:t>
            </a:r>
            <a:endParaRPr sz="1800">
              <a:latin typeface="Comfortaa"/>
              <a:ea typeface="Comfortaa"/>
              <a:cs typeface="Comfortaa"/>
              <a:sym typeface="Comfortaa"/>
            </a:endParaRPr>
          </a:p>
          <a:p>
            <a:pPr marL="342900" marR="0" lvl="0" indent="-279400" algn="l" rtl="0">
              <a:spcBef>
                <a:spcPts val="1200"/>
              </a:spcBef>
              <a:spcAft>
                <a:spcPts val="0"/>
              </a:spcAft>
              <a:buClr>
                <a:srgbClr val="4A3128"/>
              </a:buClr>
              <a:buSzPts val="1800"/>
              <a:buFont typeface="Comfortaa"/>
              <a:buChar char="•"/>
            </a:pPr>
            <a:r>
              <a:rPr lang="en-US" sz="1800">
                <a:solidFill>
                  <a:srgbClr val="4A3128"/>
                </a:solidFill>
                <a:latin typeface="Comfortaa"/>
                <a:ea typeface="Comfortaa"/>
                <a:cs typeface="Comfortaa"/>
                <a:sym typeface="Comfortaa"/>
              </a:rPr>
              <a:t>Hold the START, CLEAR, STOP button until the word “starting” remains solid on the screen (about 1-2 seconds).</a:t>
            </a:r>
            <a:endParaRPr sz="1800">
              <a:solidFill>
                <a:srgbClr val="4A3128"/>
              </a:solidFill>
              <a:latin typeface="Comfortaa"/>
              <a:ea typeface="Comfortaa"/>
              <a:cs typeface="Comfortaa"/>
              <a:sym typeface="Comfortaa"/>
            </a:endParaRPr>
          </a:p>
          <a:p>
            <a:pPr marL="342900" marR="0" lvl="0" indent="-279400" algn="l" rtl="0">
              <a:spcBef>
                <a:spcPts val="1200"/>
              </a:spcBef>
              <a:spcAft>
                <a:spcPts val="0"/>
              </a:spcAft>
              <a:buClr>
                <a:srgbClr val="4A3128"/>
              </a:buClr>
              <a:buSzPts val="1800"/>
              <a:buFont typeface="Comfortaa"/>
              <a:buChar char="•"/>
            </a:pPr>
            <a:r>
              <a:rPr lang="en-US" sz="1800">
                <a:solidFill>
                  <a:srgbClr val="4A3128"/>
                </a:solidFill>
                <a:latin typeface="Comfortaa"/>
                <a:ea typeface="Comfortaa"/>
                <a:cs typeface="Comfortaa"/>
                <a:sym typeface="Comfortaa"/>
              </a:rPr>
              <a:t>Remove your finger and the data logger will start recording. The current temperature will display and there will be an  REC     icon displayed on the screen</a:t>
            </a:r>
            <a:endParaRPr sz="1800">
              <a:solidFill>
                <a:srgbClr val="4A3128"/>
              </a:solidFill>
              <a:latin typeface="Comfortaa"/>
              <a:ea typeface="Comfortaa"/>
              <a:cs typeface="Comfortaa"/>
              <a:sym typeface="Comfortaa"/>
            </a:endParaRPr>
          </a:p>
        </p:txBody>
      </p:sp>
      <p:sp>
        <p:nvSpPr>
          <p:cNvPr id="566" name="Google Shape;566;p61"/>
          <p:cNvSpPr>
            <a:spLocks noGrp="1"/>
          </p:cNvSpPr>
          <p:nvPr>
            <p:ph type="sldNum" idx="12"/>
          </p:nvPr>
        </p:nvSpPr>
        <p:spPr>
          <a:xfrm>
            <a:off x="8531226" y="5648327"/>
            <a:ext cx="549300" cy="396900"/>
          </a:xfrm>
          <a:prstGeom prst="bracketPair">
            <a:avLst/>
          </a:prstGeom>
          <a:noFill/>
          <a:ln>
            <a:noFill/>
          </a:ln>
        </p:spPr>
        <p:txBody>
          <a:bodyPr spcFirstLastPara="1" wrap="square" lIns="0" tIns="0" rIns="0" bIns="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US"/>
              <a:t>29</a:t>
            </a:fld>
            <a:endParaRPr/>
          </a:p>
        </p:txBody>
      </p:sp>
      <p:pic>
        <p:nvPicPr>
          <p:cNvPr id="567" name="Google Shape;567;p61"/>
          <p:cNvPicPr preferRelativeResize="0"/>
          <p:nvPr/>
        </p:nvPicPr>
        <p:blipFill rotWithShape="1">
          <a:blip r:embed="rId4">
            <a:alphaModFix/>
          </a:blip>
          <a:srcRect l="26613" t="11288" r="26613" b="18942"/>
          <a:stretch/>
        </p:blipFill>
        <p:spPr>
          <a:xfrm rot="5400000">
            <a:off x="2034074" y="1809738"/>
            <a:ext cx="3242651" cy="2351200"/>
          </a:xfrm>
          <a:prstGeom prst="rect">
            <a:avLst/>
          </a:prstGeom>
          <a:noFill/>
          <a:ln w="38100" cap="flat" cmpd="sng">
            <a:solidFill>
              <a:srgbClr val="134C3A"/>
            </a:solidFill>
            <a:prstDash val="solid"/>
            <a:round/>
            <a:headEnd type="none" w="sm" len="sm"/>
            <a:tailEnd type="none" w="sm" len="sm"/>
          </a:ln>
        </p:spPr>
      </p:pic>
      <p:pic>
        <p:nvPicPr>
          <p:cNvPr id="568" name="Google Shape;568;p61"/>
          <p:cNvPicPr preferRelativeResize="0"/>
          <p:nvPr/>
        </p:nvPicPr>
        <p:blipFill rotWithShape="1">
          <a:blip r:embed="rId5">
            <a:alphaModFix/>
          </a:blip>
          <a:srcRect l="21705" t="12396" r="18958" b="14030"/>
          <a:stretch/>
        </p:blipFill>
        <p:spPr>
          <a:xfrm rot="5400000">
            <a:off x="1339126" y="4473750"/>
            <a:ext cx="2737374" cy="1687275"/>
          </a:xfrm>
          <a:prstGeom prst="rect">
            <a:avLst/>
          </a:prstGeom>
          <a:noFill/>
          <a:ln w="38100" cap="flat" cmpd="sng">
            <a:solidFill>
              <a:srgbClr val="134C3A"/>
            </a:solidFill>
            <a:prstDash val="solid"/>
            <a:round/>
            <a:headEnd type="none" w="sm" len="sm"/>
            <a:tailEnd type="none" w="sm" len="sm"/>
          </a:ln>
        </p:spPr>
      </p:pic>
      <p:sp>
        <p:nvSpPr>
          <p:cNvPr id="569" name="Google Shape;569;p61"/>
          <p:cNvSpPr/>
          <p:nvPr/>
        </p:nvSpPr>
        <p:spPr>
          <a:xfrm>
            <a:off x="7832125" y="5246275"/>
            <a:ext cx="143400" cy="1422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
        <p:nvSpPr>
          <p:cNvPr id="570" name="Google Shape;570;p61"/>
          <p:cNvSpPr/>
          <p:nvPr/>
        </p:nvSpPr>
        <p:spPr>
          <a:xfrm>
            <a:off x="7265875" y="5181625"/>
            <a:ext cx="766800" cy="2715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1" name="Google Shape;571;p61"/>
          <p:cNvSpPr txBox="1"/>
          <p:nvPr/>
        </p:nvSpPr>
        <p:spPr>
          <a:xfrm>
            <a:off x="103050" y="4757800"/>
            <a:ext cx="1552500" cy="19344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600"/>
              </a:spcBef>
              <a:spcAft>
                <a:spcPts val="0"/>
              </a:spcAft>
              <a:buNone/>
            </a:pPr>
            <a:r>
              <a:rPr lang="en-US" b="1" i="1">
                <a:latin typeface="Calibri"/>
                <a:ea typeface="Calibri"/>
                <a:cs typeface="Calibri"/>
                <a:sym typeface="Calibri"/>
              </a:rPr>
              <a:t>Ensure that the current temperature is showing on the display before walking away from the data logger.</a:t>
            </a:r>
            <a:endParaRPr>
              <a:latin typeface="Open Sans"/>
              <a:ea typeface="Open Sans"/>
              <a:cs typeface="Open Sans"/>
              <a:sym typeface="Open Sans"/>
            </a:endParaRP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5"/>
          <p:cNvSpPr/>
          <p:nvPr/>
        </p:nvSpPr>
        <p:spPr>
          <a:xfrm>
            <a:off x="4500425" y="1612675"/>
            <a:ext cx="4030800" cy="5152200"/>
          </a:xfrm>
          <a:prstGeom prst="rect">
            <a:avLst/>
          </a:prstGeom>
          <a:noFill/>
          <a:ln>
            <a:noFill/>
          </a:ln>
        </p:spPr>
        <p:txBody>
          <a:bodyPr spcFirstLastPara="1" wrap="square" lIns="91425" tIns="45700" rIns="91425" bIns="45700" anchor="t" anchorCtr="0">
            <a:noAutofit/>
          </a:bodyPr>
          <a:lstStyle/>
          <a:p>
            <a:pPr marL="342900" marR="0" lvl="0" indent="-330200" algn="l" rtl="0">
              <a:spcBef>
                <a:spcPts val="0"/>
              </a:spcBef>
              <a:spcAft>
                <a:spcPts val="0"/>
              </a:spcAft>
              <a:buClr>
                <a:srgbClr val="434343"/>
              </a:buClr>
              <a:buSzPts val="2200"/>
              <a:buFont typeface="Comfortaa"/>
              <a:buAutoNum type="arabicPeriod"/>
            </a:pPr>
            <a:r>
              <a:rPr lang="en-US" sz="2200">
                <a:solidFill>
                  <a:srgbClr val="434343"/>
                </a:solidFill>
                <a:latin typeface="Comfortaa"/>
                <a:ea typeface="Comfortaa"/>
                <a:cs typeface="Comfortaa"/>
                <a:sym typeface="Comfortaa"/>
              </a:rPr>
              <a:t>Place the glycol bottle and probe upright in the middle of the cold storage unit where the VFC vaccines are required to be placed.</a:t>
            </a:r>
            <a:endParaRPr sz="2200">
              <a:solidFill>
                <a:srgbClr val="434343"/>
              </a:solidFill>
              <a:latin typeface="Comfortaa"/>
              <a:ea typeface="Comfortaa"/>
              <a:cs typeface="Comfortaa"/>
              <a:sym typeface="Comfortaa"/>
            </a:endParaRPr>
          </a:p>
          <a:p>
            <a:pPr marL="914400" marR="0" lvl="1" indent="-368300" algn="l" rtl="0">
              <a:spcBef>
                <a:spcPts val="0"/>
              </a:spcBef>
              <a:spcAft>
                <a:spcPts val="0"/>
              </a:spcAft>
              <a:buClr>
                <a:srgbClr val="434343"/>
              </a:buClr>
              <a:buSzPts val="2200"/>
              <a:buFont typeface="Comfortaa"/>
              <a:buChar char="○"/>
            </a:pPr>
            <a:r>
              <a:rPr lang="en-US" sz="2200">
                <a:solidFill>
                  <a:srgbClr val="434343"/>
                </a:solidFill>
                <a:latin typeface="Comfortaa"/>
                <a:ea typeface="Comfortaa"/>
                <a:cs typeface="Comfortaa"/>
                <a:sym typeface="Comfortaa"/>
              </a:rPr>
              <a:t>Allow the glycol bottle and probe to acclimate to the temperature of the unit prior to connecting the data logger display </a:t>
            </a:r>
            <a:endParaRPr sz="2200">
              <a:solidFill>
                <a:srgbClr val="434343"/>
              </a:solidFill>
              <a:latin typeface="Comfortaa"/>
              <a:ea typeface="Comfortaa"/>
              <a:cs typeface="Comfortaa"/>
              <a:sym typeface="Comfortaa"/>
            </a:endParaRPr>
          </a:p>
        </p:txBody>
      </p:sp>
      <p:sp>
        <p:nvSpPr>
          <p:cNvPr id="179" name="Google Shape;179;p35"/>
          <p:cNvSpPr txBox="1">
            <a:spLocks noGrp="1"/>
          </p:cNvSpPr>
          <p:nvPr>
            <p:ph type="title"/>
          </p:nvPr>
        </p:nvSpPr>
        <p:spPr>
          <a:xfrm>
            <a:off x="762000" y="76201"/>
            <a:ext cx="7620000" cy="1354800"/>
          </a:xfrm>
          <a:prstGeom prst="rect">
            <a:avLst/>
          </a:prstGeom>
          <a:noFill/>
          <a:ln w="28575" cap="flat" cmpd="sng">
            <a:solidFill>
              <a:srgbClr val="3D85C6"/>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solidFill>
                  <a:srgbClr val="434343"/>
                </a:solidFill>
                <a:latin typeface="Comfortaa"/>
                <a:ea typeface="Comfortaa"/>
                <a:cs typeface="Comfortaa"/>
                <a:sym typeface="Comfortaa"/>
              </a:rPr>
              <a:t>STEP 1: </a:t>
            </a:r>
            <a:r>
              <a:rPr lang="en-US">
                <a:solidFill>
                  <a:srgbClr val="434343"/>
                </a:solidFill>
                <a:latin typeface="Comfortaa"/>
                <a:ea typeface="Comfortaa"/>
                <a:cs typeface="Comfortaa"/>
                <a:sym typeface="Comfortaa"/>
              </a:rPr>
              <a:t>Place </a:t>
            </a:r>
            <a:r>
              <a:rPr lang="en-US" sz="3600">
                <a:solidFill>
                  <a:srgbClr val="434343"/>
                </a:solidFill>
                <a:latin typeface="Comfortaa"/>
                <a:ea typeface="Comfortaa"/>
                <a:cs typeface="Comfortaa"/>
                <a:sym typeface="Comfortaa"/>
              </a:rPr>
              <a:t>the Probe in the Unit </a:t>
            </a:r>
            <a:endParaRPr>
              <a:solidFill>
                <a:srgbClr val="434343"/>
              </a:solidFill>
              <a:latin typeface="Comfortaa"/>
              <a:ea typeface="Comfortaa"/>
              <a:cs typeface="Comfortaa"/>
              <a:sym typeface="Comfortaa"/>
            </a:endParaRPr>
          </a:p>
        </p:txBody>
      </p:sp>
      <p:sp>
        <p:nvSpPr>
          <p:cNvPr id="180" name="Google Shape;180;p35"/>
          <p:cNvSpPr>
            <a:spLocks noGrp="1"/>
          </p:cNvSpPr>
          <p:nvPr>
            <p:ph type="sldNum" idx="12"/>
          </p:nvPr>
        </p:nvSpPr>
        <p:spPr>
          <a:xfrm>
            <a:off x="8531226" y="5648327"/>
            <a:ext cx="549300" cy="396900"/>
          </a:xfrm>
          <a:prstGeom prst="bracketPair">
            <a:avLst/>
          </a:prstGeom>
          <a:noFill/>
          <a:ln>
            <a:noFill/>
          </a:ln>
        </p:spPr>
        <p:txBody>
          <a:bodyPr spcFirstLastPara="1" wrap="square" lIns="0" tIns="0" rIns="0" bIns="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US"/>
              <a:t>3</a:t>
            </a:fld>
            <a:endParaRPr/>
          </a:p>
        </p:txBody>
      </p:sp>
      <p:pic>
        <p:nvPicPr>
          <p:cNvPr id="181" name="Google Shape;181;p35" descr="PPT picture 49.bmp"/>
          <p:cNvPicPr preferRelativeResize="0">
            <a:picLocks noGrp="1"/>
          </p:cNvPicPr>
          <p:nvPr>
            <p:ph type="body" idx="1"/>
          </p:nvPr>
        </p:nvPicPr>
        <p:blipFill rotWithShape="1">
          <a:blip r:embed="rId3">
            <a:alphaModFix/>
          </a:blip>
          <a:srcRect r="47377"/>
          <a:stretch/>
        </p:blipFill>
        <p:spPr>
          <a:xfrm>
            <a:off x="315646" y="1683414"/>
            <a:ext cx="2167200" cy="3266100"/>
          </a:xfrm>
          <a:prstGeom prst="rect">
            <a:avLst/>
          </a:prstGeom>
          <a:noFill/>
          <a:ln w="38100" cap="flat" cmpd="sng">
            <a:solidFill>
              <a:srgbClr val="134C3A"/>
            </a:solidFill>
            <a:prstDash val="solid"/>
            <a:round/>
            <a:headEnd type="none" w="sm" len="sm"/>
            <a:tailEnd type="none" w="sm" len="sm"/>
          </a:ln>
        </p:spPr>
      </p:pic>
      <p:grpSp>
        <p:nvGrpSpPr>
          <p:cNvPr id="182" name="Google Shape;182;p35"/>
          <p:cNvGrpSpPr/>
          <p:nvPr/>
        </p:nvGrpSpPr>
        <p:grpSpPr>
          <a:xfrm>
            <a:off x="1787429" y="3039388"/>
            <a:ext cx="3098352" cy="3826278"/>
            <a:chOff x="0" y="0"/>
            <a:chExt cx="2147483647" cy="2147483646"/>
          </a:xfrm>
        </p:grpSpPr>
        <p:pic>
          <p:nvPicPr>
            <p:cNvPr id="183" name="Google Shape;183;p35"/>
            <p:cNvPicPr preferRelativeResize="0"/>
            <p:nvPr/>
          </p:nvPicPr>
          <p:blipFill rotWithShape="1">
            <a:blip r:embed="rId4">
              <a:alphaModFix/>
            </a:blip>
            <a:srcRect/>
            <a:stretch/>
          </p:blipFill>
          <p:spPr>
            <a:xfrm>
              <a:off x="0" y="0"/>
              <a:ext cx="2147483647" cy="2147483646"/>
            </a:xfrm>
            <a:prstGeom prst="rect">
              <a:avLst/>
            </a:prstGeom>
            <a:noFill/>
            <a:ln>
              <a:noFill/>
            </a:ln>
          </p:spPr>
        </p:pic>
        <p:sp>
          <p:nvSpPr>
            <p:cNvPr id="184" name="Google Shape;184;p35"/>
            <p:cNvSpPr txBox="1"/>
            <p:nvPr/>
          </p:nvSpPr>
          <p:spPr>
            <a:xfrm>
              <a:off x="314425127" y="726180134"/>
              <a:ext cx="280503754" cy="213426701"/>
            </a:xfrm>
            <a:prstGeom prst="rect">
              <a:avLst/>
            </a:prstGeom>
            <a:solidFill>
              <a:srgbClr val="F2F2F2"/>
            </a:solidFill>
            <a:ln>
              <a:noFill/>
            </a:ln>
            <a:effectLst>
              <a:outerShdw blurRad="63500" dist="23000" dir="5400000">
                <a:srgbClr val="000000">
                  <a:alpha val="349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rgbClr val="000000"/>
                </a:solidFill>
                <a:latin typeface="Calibri"/>
                <a:ea typeface="Calibri"/>
                <a:cs typeface="Calibri"/>
                <a:sym typeface="Calibri"/>
              </a:endParaRPr>
            </a:p>
          </p:txBody>
        </p:sp>
        <p:sp>
          <p:nvSpPr>
            <p:cNvPr id="185" name="Google Shape;185;p35"/>
            <p:cNvSpPr txBox="1"/>
            <p:nvPr/>
          </p:nvSpPr>
          <p:spPr>
            <a:xfrm>
              <a:off x="838249315" y="726180134"/>
              <a:ext cx="280503754" cy="213426701"/>
            </a:xfrm>
            <a:prstGeom prst="rect">
              <a:avLst/>
            </a:prstGeom>
            <a:solidFill>
              <a:srgbClr val="F2F2F2"/>
            </a:solidFill>
            <a:ln>
              <a:noFill/>
            </a:ln>
            <a:effectLst>
              <a:outerShdw blurRad="63500" dist="23000" dir="5400000">
                <a:srgbClr val="000000">
                  <a:alpha val="349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rgbClr val="000000"/>
                </a:solidFill>
                <a:latin typeface="Calibri"/>
                <a:ea typeface="Calibri"/>
                <a:cs typeface="Calibri"/>
                <a:sym typeface="Calibri"/>
              </a:endParaRPr>
            </a:p>
          </p:txBody>
        </p:sp>
      </p:grpSp>
      <p:grpSp>
        <p:nvGrpSpPr>
          <p:cNvPr id="186" name="Google Shape;186;p35"/>
          <p:cNvGrpSpPr/>
          <p:nvPr/>
        </p:nvGrpSpPr>
        <p:grpSpPr>
          <a:xfrm>
            <a:off x="1538293" y="3361063"/>
            <a:ext cx="1592549" cy="2075097"/>
            <a:chOff x="1456700" y="1640725"/>
            <a:chExt cx="2869975" cy="2975050"/>
          </a:xfrm>
        </p:grpSpPr>
        <p:cxnSp>
          <p:nvCxnSpPr>
            <p:cNvPr id="187" name="Google Shape;187;p35"/>
            <p:cNvCxnSpPr/>
            <p:nvPr/>
          </p:nvCxnSpPr>
          <p:spPr>
            <a:xfrm>
              <a:off x="1456700" y="1640725"/>
              <a:ext cx="1768500" cy="1965300"/>
            </a:xfrm>
            <a:prstGeom prst="straightConnector1">
              <a:avLst/>
            </a:prstGeom>
            <a:noFill/>
            <a:ln w="76200" cap="flat" cmpd="sng">
              <a:solidFill>
                <a:srgbClr val="92D050"/>
              </a:solidFill>
              <a:prstDash val="solid"/>
              <a:miter lim="800000"/>
              <a:headEnd type="none" w="med" len="med"/>
              <a:tailEnd type="stealth" w="med" len="med"/>
            </a:ln>
          </p:spPr>
        </p:cxnSp>
        <p:sp>
          <p:nvSpPr>
            <p:cNvPr id="188" name="Google Shape;188;p35"/>
            <p:cNvSpPr/>
            <p:nvPr/>
          </p:nvSpPr>
          <p:spPr>
            <a:xfrm>
              <a:off x="3285375" y="3548975"/>
              <a:ext cx="1041300" cy="1066800"/>
            </a:xfrm>
            <a:prstGeom prst="ellipse">
              <a:avLst/>
            </a:prstGeom>
            <a:noFill/>
            <a:ln w="1524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rgbClr val="000000"/>
                </a:solidFill>
                <a:latin typeface="Calibri"/>
                <a:ea typeface="Calibri"/>
                <a:cs typeface="Calibri"/>
                <a:sym typeface="Calibri"/>
              </a:endParaRPr>
            </a:p>
          </p:txBody>
        </p:sp>
      </p:gr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62"/>
          <p:cNvSpPr txBox="1">
            <a:spLocks noGrp="1"/>
          </p:cNvSpPr>
          <p:nvPr>
            <p:ph type="ctrTitle"/>
          </p:nvPr>
        </p:nvSpPr>
        <p:spPr>
          <a:xfrm>
            <a:off x="1004150" y="2335685"/>
            <a:ext cx="7136700" cy="1363200"/>
          </a:xfrm>
          <a:prstGeom prst="rect">
            <a:avLst/>
          </a:prstGeom>
          <a:noFill/>
          <a:ln w="28575" cap="flat" cmpd="sng">
            <a:solidFill>
              <a:srgbClr val="3D85C6"/>
            </a:solidFill>
            <a:prstDash val="solid"/>
            <a:round/>
            <a:headEnd type="none" w="sm" len="sm"/>
            <a:tailEnd type="none" w="sm" len="sm"/>
          </a:ln>
        </p:spPr>
        <p:txBody>
          <a:bodyPr spcFirstLastPara="1" wrap="square" lIns="91425" tIns="45700" rIns="91425" bIns="45700" anchor="b" anchorCtr="0">
            <a:noAutofit/>
          </a:bodyPr>
          <a:lstStyle/>
          <a:p>
            <a:pPr marL="0" lvl="0" indent="0" algn="ctr" rtl="0">
              <a:spcBef>
                <a:spcPts val="0"/>
              </a:spcBef>
              <a:spcAft>
                <a:spcPts val="0"/>
              </a:spcAft>
              <a:buNone/>
            </a:pPr>
            <a:r>
              <a:rPr lang="en-US" sz="3600">
                <a:solidFill>
                  <a:srgbClr val="434343"/>
                </a:solidFill>
                <a:latin typeface="Comfortaa"/>
                <a:ea typeface="Comfortaa"/>
                <a:cs typeface="Comfortaa"/>
                <a:sym typeface="Comfortaa"/>
              </a:rPr>
              <a:t>VFC 400: Troubleshooting and Resources</a:t>
            </a:r>
            <a:endParaRPr sz="3200">
              <a:solidFill>
                <a:srgbClr val="434343"/>
              </a:solidFill>
              <a:latin typeface="Comfortaa"/>
              <a:ea typeface="Comfortaa"/>
              <a:cs typeface="Comfortaa"/>
              <a:sym typeface="Comfortaa"/>
            </a:endParaRPr>
          </a:p>
        </p:txBody>
      </p:sp>
      <p:sp>
        <p:nvSpPr>
          <p:cNvPr id="578" name="Google Shape;578;p62"/>
          <p:cNvSpPr txBox="1"/>
          <p:nvPr/>
        </p:nvSpPr>
        <p:spPr>
          <a:xfrm>
            <a:off x="8120063" y="6134100"/>
            <a:ext cx="912900" cy="368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sp>
        <p:nvSpPr>
          <p:cNvPr id="579" name="Google Shape;579;p62"/>
          <p:cNvSpPr txBox="1">
            <a:spLocks noGrp="1"/>
          </p:cNvSpPr>
          <p:nvPr>
            <p:ph type="subTitle" idx="1"/>
          </p:nvPr>
        </p:nvSpPr>
        <p:spPr>
          <a:xfrm>
            <a:off x="2137225" y="3800052"/>
            <a:ext cx="4870500" cy="1056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1500"/>
              <a:buFont typeface="Arial"/>
              <a:buNone/>
            </a:pPr>
            <a:r>
              <a:rPr lang="en-US">
                <a:solidFill>
                  <a:srgbClr val="3D85C6"/>
                </a:solidFill>
                <a:latin typeface="Comfortaa"/>
                <a:ea typeface="Comfortaa"/>
                <a:cs typeface="Comfortaa"/>
                <a:sym typeface="Comfortaa"/>
              </a:rPr>
              <a:t>Arizona Immunization Program Office</a:t>
            </a:r>
            <a:endParaRPr>
              <a:solidFill>
                <a:srgbClr val="3D85C6"/>
              </a:solidFill>
              <a:latin typeface="Comfortaa"/>
              <a:ea typeface="Comfortaa"/>
              <a:cs typeface="Comfortaa"/>
              <a:sym typeface="Comfortaa"/>
            </a:endParaRPr>
          </a:p>
        </p:txBody>
      </p:sp>
      <p:sp>
        <p:nvSpPr>
          <p:cNvPr id="580" name="Google Shape;580;p6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63"/>
          <p:cNvSpPr txBox="1">
            <a:spLocks noGrp="1"/>
          </p:cNvSpPr>
          <p:nvPr>
            <p:ph type="title"/>
          </p:nvPr>
        </p:nvSpPr>
        <p:spPr>
          <a:xfrm>
            <a:off x="315000" y="76200"/>
            <a:ext cx="8514000" cy="1128000"/>
          </a:xfrm>
          <a:prstGeom prst="rect">
            <a:avLst/>
          </a:prstGeom>
          <a:noFill/>
          <a:ln w="28575" cap="flat" cmpd="sng">
            <a:solidFill>
              <a:srgbClr val="3D85C6"/>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US" sz="3000" b="1">
                <a:solidFill>
                  <a:srgbClr val="434343"/>
                </a:solidFill>
                <a:latin typeface="Comfortaa"/>
                <a:ea typeface="Comfortaa"/>
                <a:cs typeface="Comfortaa"/>
                <a:sym typeface="Comfortaa"/>
              </a:rPr>
              <a:t>Troubleshooting: No Report Displayed when Data Logger was Docked</a:t>
            </a:r>
            <a:endParaRPr sz="3000">
              <a:solidFill>
                <a:srgbClr val="434343"/>
              </a:solidFill>
              <a:latin typeface="Comfortaa"/>
              <a:ea typeface="Comfortaa"/>
              <a:cs typeface="Comfortaa"/>
              <a:sym typeface="Comfortaa"/>
            </a:endParaRPr>
          </a:p>
        </p:txBody>
      </p:sp>
      <p:grpSp>
        <p:nvGrpSpPr>
          <p:cNvPr id="587" name="Google Shape;587;p63"/>
          <p:cNvGrpSpPr/>
          <p:nvPr/>
        </p:nvGrpSpPr>
        <p:grpSpPr>
          <a:xfrm>
            <a:off x="0" y="1320750"/>
            <a:ext cx="5451764" cy="3597800"/>
            <a:chOff x="640787" y="2905289"/>
            <a:chExt cx="7561392" cy="3833564"/>
          </a:xfrm>
        </p:grpSpPr>
        <p:pic>
          <p:nvPicPr>
            <p:cNvPr id="588" name="Google Shape;588;p63"/>
            <p:cNvPicPr preferRelativeResize="0"/>
            <p:nvPr/>
          </p:nvPicPr>
          <p:blipFill rotWithShape="1">
            <a:blip r:embed="rId3">
              <a:alphaModFix/>
            </a:blip>
            <a:srcRect/>
            <a:stretch/>
          </p:blipFill>
          <p:spPr>
            <a:xfrm>
              <a:off x="640787" y="2905289"/>
              <a:ext cx="7561392" cy="3833564"/>
            </a:xfrm>
            <a:prstGeom prst="rect">
              <a:avLst/>
            </a:prstGeom>
            <a:noFill/>
            <a:ln w="28575" cap="flat" cmpd="sng">
              <a:solidFill>
                <a:srgbClr val="134C3A"/>
              </a:solidFill>
              <a:prstDash val="solid"/>
              <a:miter lim="800000"/>
              <a:headEnd type="none" w="sm" len="sm"/>
              <a:tailEnd type="none" w="sm" len="sm"/>
            </a:ln>
          </p:spPr>
        </p:pic>
        <p:pic>
          <p:nvPicPr>
            <p:cNvPr id="589" name="Google Shape;589;p63"/>
            <p:cNvPicPr preferRelativeResize="0"/>
            <p:nvPr/>
          </p:nvPicPr>
          <p:blipFill rotWithShape="1">
            <a:blip r:embed="rId4">
              <a:alphaModFix/>
            </a:blip>
            <a:srcRect/>
            <a:stretch/>
          </p:blipFill>
          <p:spPr>
            <a:xfrm>
              <a:off x="5840902" y="5601653"/>
              <a:ext cx="482867" cy="180052"/>
            </a:xfrm>
            <a:prstGeom prst="rect">
              <a:avLst/>
            </a:prstGeom>
            <a:noFill/>
            <a:ln w="28575" cap="flat" cmpd="sng">
              <a:solidFill>
                <a:schemeClr val="dk1"/>
              </a:solidFill>
              <a:prstDash val="solid"/>
              <a:miter lim="800000"/>
              <a:headEnd type="none" w="sm" len="sm"/>
              <a:tailEnd type="none" w="sm" len="sm"/>
            </a:ln>
          </p:spPr>
        </p:pic>
        <p:pic>
          <p:nvPicPr>
            <p:cNvPr id="590" name="Google Shape;590;p63"/>
            <p:cNvPicPr preferRelativeResize="0"/>
            <p:nvPr/>
          </p:nvPicPr>
          <p:blipFill rotWithShape="1">
            <a:blip r:embed="rId5">
              <a:alphaModFix/>
            </a:blip>
            <a:srcRect t="21123"/>
            <a:stretch/>
          </p:blipFill>
          <p:spPr>
            <a:xfrm>
              <a:off x="5840902" y="5272644"/>
              <a:ext cx="470833" cy="179057"/>
            </a:xfrm>
            <a:prstGeom prst="rect">
              <a:avLst/>
            </a:prstGeom>
            <a:noFill/>
            <a:ln w="28575" cap="flat" cmpd="sng">
              <a:solidFill>
                <a:schemeClr val="dk1"/>
              </a:solidFill>
              <a:prstDash val="solid"/>
              <a:miter lim="800000"/>
              <a:headEnd type="none" w="sm" len="sm"/>
              <a:tailEnd type="none" w="sm" len="sm"/>
            </a:ln>
          </p:spPr>
        </p:pic>
      </p:grpSp>
      <p:pic>
        <p:nvPicPr>
          <p:cNvPr id="591" name="Google Shape;591;p63"/>
          <p:cNvPicPr preferRelativeResize="0"/>
          <p:nvPr/>
        </p:nvPicPr>
        <p:blipFill rotWithShape="1">
          <a:blip r:embed="rId6">
            <a:alphaModFix/>
          </a:blip>
          <a:srcRect l="24828" t="20579" r="42351" b="28956"/>
          <a:stretch/>
        </p:blipFill>
        <p:spPr>
          <a:xfrm rot="5400000">
            <a:off x="2626452" y="3840187"/>
            <a:ext cx="2857723" cy="2222375"/>
          </a:xfrm>
          <a:prstGeom prst="rect">
            <a:avLst/>
          </a:prstGeom>
          <a:noFill/>
          <a:ln w="38100" cap="flat" cmpd="sng">
            <a:solidFill>
              <a:srgbClr val="134C3A"/>
            </a:solidFill>
            <a:prstDash val="solid"/>
            <a:round/>
            <a:headEnd type="none" w="sm" len="sm"/>
            <a:tailEnd type="none" w="sm" len="sm"/>
          </a:ln>
        </p:spPr>
      </p:pic>
      <p:sp>
        <p:nvSpPr>
          <p:cNvPr id="592" name="Google Shape;592;p63"/>
          <p:cNvSpPr/>
          <p:nvPr/>
        </p:nvSpPr>
        <p:spPr>
          <a:xfrm>
            <a:off x="5586325" y="1528625"/>
            <a:ext cx="3162000" cy="1006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latin typeface="Comfortaa"/>
                <a:ea typeface="Comfortaa"/>
                <a:cs typeface="Comfortaa"/>
                <a:sym typeface="Comfortaa"/>
              </a:rPr>
              <a:t>If the data logger report does not display after the data logger is inserted in the docking station, try these steps: </a:t>
            </a:r>
            <a:endParaRPr>
              <a:latin typeface="Comfortaa"/>
              <a:ea typeface="Comfortaa"/>
              <a:cs typeface="Comfortaa"/>
              <a:sym typeface="Comfortaa"/>
            </a:endParaRPr>
          </a:p>
        </p:txBody>
      </p:sp>
      <p:sp>
        <p:nvSpPr>
          <p:cNvPr id="593" name="Google Shape;593;p63"/>
          <p:cNvSpPr/>
          <p:nvPr/>
        </p:nvSpPr>
        <p:spPr>
          <a:xfrm>
            <a:off x="5586325" y="2535425"/>
            <a:ext cx="3162000" cy="3909300"/>
          </a:xfrm>
          <a:prstGeom prst="rect">
            <a:avLst/>
          </a:prstGeom>
          <a:noFill/>
          <a:ln>
            <a:noFill/>
          </a:ln>
        </p:spPr>
        <p:txBody>
          <a:bodyPr spcFirstLastPara="1" wrap="square" lIns="91425" tIns="91425" rIns="91425" bIns="91425" anchor="ctr" anchorCtr="0">
            <a:noAutofit/>
          </a:bodyPr>
          <a:lstStyle/>
          <a:p>
            <a:pPr marL="457200" lvl="0" indent="-317500" algn="l" rtl="0">
              <a:spcBef>
                <a:spcPts val="0"/>
              </a:spcBef>
              <a:spcAft>
                <a:spcPts val="0"/>
              </a:spcAft>
              <a:buSzPts val="1400"/>
              <a:buFont typeface="Comfortaa"/>
              <a:buAutoNum type="arabicPeriod"/>
            </a:pPr>
            <a:r>
              <a:rPr lang="en-US">
                <a:latin typeface="Comfortaa"/>
                <a:ea typeface="Comfortaa"/>
                <a:cs typeface="Comfortaa"/>
                <a:sym typeface="Comfortaa"/>
              </a:rPr>
              <a:t>Ensure the Control Solutions VTMC program is open and then take the data logger out of the docking station and firmly re-insert it.</a:t>
            </a:r>
            <a:endParaRPr>
              <a:latin typeface="Comfortaa"/>
              <a:ea typeface="Comfortaa"/>
              <a:cs typeface="Comfortaa"/>
              <a:sym typeface="Comfortaa"/>
            </a:endParaRPr>
          </a:p>
          <a:p>
            <a:pPr marL="0" lvl="0" indent="0" algn="l" rtl="0">
              <a:spcBef>
                <a:spcPts val="0"/>
              </a:spcBef>
              <a:spcAft>
                <a:spcPts val="0"/>
              </a:spcAft>
              <a:buNone/>
            </a:pPr>
            <a:endParaRPr>
              <a:latin typeface="Comfortaa"/>
              <a:ea typeface="Comfortaa"/>
              <a:cs typeface="Comfortaa"/>
              <a:sym typeface="Comfortaa"/>
            </a:endParaRPr>
          </a:p>
          <a:p>
            <a:pPr marL="0" lvl="0" indent="0" algn="l" rtl="0">
              <a:spcBef>
                <a:spcPts val="0"/>
              </a:spcBef>
              <a:spcAft>
                <a:spcPts val="0"/>
              </a:spcAft>
              <a:buNone/>
            </a:pPr>
            <a:r>
              <a:rPr lang="en-US">
                <a:solidFill>
                  <a:schemeClr val="dk1"/>
                </a:solidFill>
                <a:latin typeface="Comfortaa"/>
                <a:ea typeface="Comfortaa"/>
                <a:cs typeface="Comfortaa"/>
                <a:sym typeface="Comfortaa"/>
              </a:rPr>
              <a:t>If a report still does not display:</a:t>
            </a:r>
            <a:endParaRPr>
              <a:latin typeface="Comfortaa"/>
              <a:ea typeface="Comfortaa"/>
              <a:cs typeface="Comfortaa"/>
              <a:sym typeface="Comfortaa"/>
            </a:endParaRPr>
          </a:p>
          <a:p>
            <a:pPr marL="457200" lvl="0" indent="0" algn="l" rtl="0">
              <a:spcBef>
                <a:spcPts val="0"/>
              </a:spcBef>
              <a:spcAft>
                <a:spcPts val="0"/>
              </a:spcAft>
              <a:buNone/>
            </a:pPr>
            <a:endParaRPr>
              <a:solidFill>
                <a:schemeClr val="dk1"/>
              </a:solidFill>
              <a:latin typeface="Comfortaa"/>
              <a:ea typeface="Comfortaa"/>
              <a:cs typeface="Comfortaa"/>
              <a:sym typeface="Comfortaa"/>
            </a:endParaRPr>
          </a:p>
          <a:p>
            <a:pPr marL="457200" lvl="0" indent="-317500" algn="l" rtl="0">
              <a:spcBef>
                <a:spcPts val="0"/>
              </a:spcBef>
              <a:spcAft>
                <a:spcPts val="0"/>
              </a:spcAft>
              <a:buSzPts val="1400"/>
              <a:buFont typeface="Comfortaa"/>
              <a:buAutoNum type="arabicPeriod"/>
            </a:pPr>
            <a:r>
              <a:rPr lang="en-US">
                <a:solidFill>
                  <a:schemeClr val="dk1"/>
                </a:solidFill>
                <a:latin typeface="Comfortaa"/>
                <a:ea typeface="Comfortaa"/>
                <a:cs typeface="Comfortaa"/>
                <a:sym typeface="Comfortaa"/>
              </a:rPr>
              <a:t>In the upper left corner, click on LogTag and then select Download from the drop down. </a:t>
            </a:r>
            <a:endParaRPr>
              <a:solidFill>
                <a:schemeClr val="dk1"/>
              </a:solidFill>
              <a:latin typeface="Comfortaa"/>
              <a:ea typeface="Comfortaa"/>
              <a:cs typeface="Comfortaa"/>
              <a:sym typeface="Comfortaa"/>
            </a:endParaRPr>
          </a:p>
          <a:p>
            <a:pPr marL="457200" lvl="0" indent="-317500" algn="l" rtl="0">
              <a:spcBef>
                <a:spcPts val="0"/>
              </a:spcBef>
              <a:spcAft>
                <a:spcPts val="0"/>
              </a:spcAft>
              <a:buSzPts val="1400"/>
              <a:buFont typeface="Comfortaa"/>
              <a:buAutoNum type="arabicPeriod"/>
            </a:pPr>
            <a:r>
              <a:rPr lang="en-US">
                <a:solidFill>
                  <a:schemeClr val="dk1"/>
                </a:solidFill>
                <a:latin typeface="Comfortaa"/>
                <a:ea typeface="Comfortaa"/>
                <a:cs typeface="Comfortaa"/>
                <a:sym typeface="Comfortaa"/>
              </a:rPr>
              <a:t>After downloading, click LogTag and then select </a:t>
            </a:r>
            <a:endParaRPr>
              <a:solidFill>
                <a:schemeClr val="dk1"/>
              </a:solidFill>
              <a:latin typeface="Comfortaa"/>
              <a:ea typeface="Comfortaa"/>
              <a:cs typeface="Comfortaa"/>
              <a:sym typeface="Comfortaa"/>
            </a:endParaRPr>
          </a:p>
          <a:p>
            <a:pPr marL="457200" lvl="0" indent="0" algn="l" rtl="0">
              <a:spcBef>
                <a:spcPts val="0"/>
              </a:spcBef>
              <a:spcAft>
                <a:spcPts val="0"/>
              </a:spcAft>
              <a:buNone/>
            </a:pPr>
            <a:r>
              <a:rPr lang="en-US">
                <a:solidFill>
                  <a:schemeClr val="dk1"/>
                </a:solidFill>
                <a:latin typeface="Comfortaa"/>
                <a:ea typeface="Comfortaa"/>
                <a:cs typeface="Comfortaa"/>
                <a:sym typeface="Comfortaa"/>
              </a:rPr>
              <a:t>Quick Reconfigure from the drop down.</a:t>
            </a:r>
            <a:endParaRPr>
              <a:latin typeface="Comfortaa"/>
              <a:ea typeface="Comfortaa"/>
              <a:cs typeface="Comfortaa"/>
              <a:sym typeface="Comfortaa"/>
            </a:endParaRPr>
          </a:p>
          <a:p>
            <a:pPr marL="0" lvl="0" indent="0" algn="l" rtl="0">
              <a:spcBef>
                <a:spcPts val="0"/>
              </a:spcBef>
              <a:spcAft>
                <a:spcPts val="0"/>
              </a:spcAft>
              <a:buNone/>
            </a:pPr>
            <a:endParaRPr>
              <a:latin typeface="Comfortaa"/>
              <a:ea typeface="Comfortaa"/>
              <a:cs typeface="Comfortaa"/>
              <a:sym typeface="Comfortaa"/>
            </a:endParaRPr>
          </a:p>
        </p:txBody>
      </p:sp>
      <p:sp>
        <p:nvSpPr>
          <p:cNvPr id="594" name="Google Shape;594;p63"/>
          <p:cNvSpPr/>
          <p:nvPr/>
        </p:nvSpPr>
        <p:spPr>
          <a:xfrm>
            <a:off x="135825" y="4728725"/>
            <a:ext cx="2808300" cy="1716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latin typeface="Comfortaa"/>
                <a:ea typeface="Comfortaa"/>
                <a:cs typeface="Comfortaa"/>
                <a:sym typeface="Comfortaa"/>
              </a:rPr>
              <a:t>Once the report has been downloaded and the data logger has been re-configured, the data logger will display READY </a:t>
            </a:r>
            <a:endParaRPr>
              <a:latin typeface="Comfortaa"/>
              <a:ea typeface="Comfortaa"/>
              <a:cs typeface="Comfortaa"/>
              <a:sym typeface="Comfortaa"/>
            </a:endParaRPr>
          </a:p>
        </p:txBody>
      </p:sp>
      <p:sp>
        <p:nvSpPr>
          <p:cNvPr id="595" name="Google Shape;595;p63"/>
          <p:cNvSpPr/>
          <p:nvPr/>
        </p:nvSpPr>
        <p:spPr>
          <a:xfrm>
            <a:off x="3892550" y="5074225"/>
            <a:ext cx="377100" cy="209700"/>
          </a:xfrm>
          <a:prstGeom prst="rect">
            <a:avLst/>
          </a:prstGeom>
          <a:no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3"/>
          <p:cNvSpPr txBox="1"/>
          <p:nvPr/>
        </p:nvSpPr>
        <p:spPr>
          <a:xfrm>
            <a:off x="547675" y="1320742"/>
            <a:ext cx="281100" cy="1143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grpSp>
        <p:nvGrpSpPr>
          <p:cNvPr id="597" name="Google Shape;597;p63"/>
          <p:cNvGrpSpPr/>
          <p:nvPr/>
        </p:nvGrpSpPr>
        <p:grpSpPr>
          <a:xfrm>
            <a:off x="547673" y="1456740"/>
            <a:ext cx="483671" cy="361480"/>
            <a:chOff x="547673" y="1456740"/>
            <a:chExt cx="483671" cy="361480"/>
          </a:xfrm>
        </p:grpSpPr>
        <p:pic>
          <p:nvPicPr>
            <p:cNvPr id="598" name="Google Shape;598;p63"/>
            <p:cNvPicPr preferRelativeResize="0"/>
            <p:nvPr/>
          </p:nvPicPr>
          <p:blipFill rotWithShape="1">
            <a:blip r:embed="rId7">
              <a:alphaModFix/>
            </a:blip>
            <a:srcRect/>
            <a:stretch/>
          </p:blipFill>
          <p:spPr>
            <a:xfrm>
              <a:off x="547673" y="1456740"/>
              <a:ext cx="483671" cy="361480"/>
            </a:xfrm>
            <a:prstGeom prst="rect">
              <a:avLst/>
            </a:prstGeom>
            <a:noFill/>
            <a:ln>
              <a:noFill/>
            </a:ln>
          </p:spPr>
        </p:pic>
        <p:sp>
          <p:nvSpPr>
            <p:cNvPr id="599" name="Google Shape;599;p63"/>
            <p:cNvSpPr/>
            <p:nvPr/>
          </p:nvSpPr>
          <p:spPr>
            <a:xfrm>
              <a:off x="547725" y="1528625"/>
              <a:ext cx="483600" cy="55800"/>
            </a:xfrm>
            <a:prstGeom prst="rect">
              <a:avLst/>
            </a:prstGeom>
            <a:no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3"/>
            <p:cNvSpPr/>
            <p:nvPr/>
          </p:nvSpPr>
          <p:spPr>
            <a:xfrm>
              <a:off x="547700" y="1621349"/>
              <a:ext cx="483600" cy="77400"/>
            </a:xfrm>
            <a:prstGeom prst="rect">
              <a:avLst/>
            </a:prstGeom>
            <a:no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1" name="Google Shape;601;p63"/>
          <p:cNvSpPr/>
          <p:nvPr/>
        </p:nvSpPr>
        <p:spPr>
          <a:xfrm>
            <a:off x="6888325" y="4672850"/>
            <a:ext cx="717300" cy="2457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3"/>
          <p:cNvSpPr/>
          <p:nvPr/>
        </p:nvSpPr>
        <p:spPr>
          <a:xfrm>
            <a:off x="6702575" y="4918550"/>
            <a:ext cx="958800" cy="209700"/>
          </a:xfrm>
          <a:prstGeom prst="rect">
            <a:avLst/>
          </a:prstGeom>
          <a:no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3"/>
          <p:cNvSpPr/>
          <p:nvPr/>
        </p:nvSpPr>
        <p:spPr>
          <a:xfrm>
            <a:off x="6135850" y="5525900"/>
            <a:ext cx="717300" cy="2097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3"/>
          <p:cNvSpPr/>
          <p:nvPr/>
        </p:nvSpPr>
        <p:spPr>
          <a:xfrm>
            <a:off x="6108700" y="5759875"/>
            <a:ext cx="1725600" cy="209700"/>
          </a:xfrm>
          <a:prstGeom prst="rect">
            <a:avLst/>
          </a:prstGeom>
          <a:no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3"/>
          <p:cNvSpPr/>
          <p:nvPr/>
        </p:nvSpPr>
        <p:spPr>
          <a:xfrm>
            <a:off x="1297390" y="5882750"/>
            <a:ext cx="639600" cy="245700"/>
          </a:xfrm>
          <a:prstGeom prst="rect">
            <a:avLst/>
          </a:prstGeom>
          <a:no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3"/>
          <p:cNvSpPr/>
          <p:nvPr/>
        </p:nvSpPr>
        <p:spPr>
          <a:xfrm>
            <a:off x="4307750" y="3167550"/>
            <a:ext cx="892800" cy="114300"/>
          </a:xfrm>
          <a:prstGeom prst="rect">
            <a:avLst/>
          </a:prstGeom>
          <a:solidFill>
            <a:srgbClr val="FFFFFF"/>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64"/>
          <p:cNvSpPr txBox="1">
            <a:spLocks noGrp="1"/>
          </p:cNvSpPr>
          <p:nvPr>
            <p:ph type="title"/>
          </p:nvPr>
        </p:nvSpPr>
        <p:spPr>
          <a:xfrm>
            <a:off x="689200" y="159404"/>
            <a:ext cx="7845300" cy="848100"/>
          </a:xfrm>
          <a:prstGeom prst="rect">
            <a:avLst/>
          </a:prstGeom>
          <a:noFill/>
          <a:ln w="28575" cap="flat" cmpd="sng">
            <a:solidFill>
              <a:srgbClr val="3D85C6"/>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US" sz="3000" b="1">
                <a:solidFill>
                  <a:srgbClr val="434343"/>
                </a:solidFill>
                <a:latin typeface="Comfortaa"/>
                <a:ea typeface="Comfortaa"/>
                <a:cs typeface="Comfortaa"/>
                <a:sym typeface="Comfortaa"/>
              </a:rPr>
              <a:t>Troubleshooting:  Reconnection Issues</a:t>
            </a:r>
            <a:r>
              <a:rPr lang="en-US" sz="3000">
                <a:solidFill>
                  <a:srgbClr val="434343"/>
                </a:solidFill>
                <a:latin typeface="Comfortaa"/>
                <a:ea typeface="Comfortaa"/>
                <a:cs typeface="Comfortaa"/>
                <a:sym typeface="Comfortaa"/>
              </a:rPr>
              <a:t> </a:t>
            </a:r>
            <a:endParaRPr sz="3000">
              <a:solidFill>
                <a:srgbClr val="434343"/>
              </a:solidFill>
              <a:latin typeface="Comfortaa"/>
              <a:ea typeface="Comfortaa"/>
              <a:cs typeface="Comfortaa"/>
              <a:sym typeface="Comfortaa"/>
            </a:endParaRPr>
          </a:p>
        </p:txBody>
      </p:sp>
      <p:pic>
        <p:nvPicPr>
          <p:cNvPr id="613" name="Google Shape;613;p64"/>
          <p:cNvPicPr preferRelativeResize="0"/>
          <p:nvPr/>
        </p:nvPicPr>
        <p:blipFill rotWithShape="1">
          <a:blip r:embed="rId3">
            <a:alphaModFix/>
          </a:blip>
          <a:srcRect l="17022" t="17483" r="32375" b="16513"/>
          <a:stretch/>
        </p:blipFill>
        <p:spPr>
          <a:xfrm rot="5400000">
            <a:off x="-45071" y="2284496"/>
            <a:ext cx="4779098" cy="3030281"/>
          </a:xfrm>
          <a:prstGeom prst="rect">
            <a:avLst/>
          </a:prstGeom>
          <a:noFill/>
          <a:ln w="38100" cap="flat" cmpd="sng">
            <a:solidFill>
              <a:srgbClr val="134C3A"/>
            </a:solidFill>
            <a:prstDash val="solid"/>
            <a:round/>
            <a:headEnd type="none" w="sm" len="sm"/>
            <a:tailEnd type="none" w="sm" len="sm"/>
          </a:ln>
        </p:spPr>
      </p:pic>
      <p:sp>
        <p:nvSpPr>
          <p:cNvPr id="614" name="Google Shape;614;p64"/>
          <p:cNvSpPr>
            <a:spLocks noGrp="1"/>
          </p:cNvSpPr>
          <p:nvPr>
            <p:ph type="sldNum" idx="12"/>
          </p:nvPr>
        </p:nvSpPr>
        <p:spPr>
          <a:xfrm>
            <a:off x="8531226" y="4236245"/>
            <a:ext cx="549300" cy="297600"/>
          </a:xfrm>
          <a:prstGeom prst="bracketPair">
            <a:avLst/>
          </a:prstGeom>
          <a:noFill/>
          <a:ln>
            <a:noFill/>
          </a:ln>
        </p:spPr>
        <p:txBody>
          <a:bodyPr spcFirstLastPara="1" wrap="square" lIns="0" tIns="0" rIns="0" bIns="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US"/>
              <a:t>32</a:t>
            </a:fld>
            <a:endParaRPr/>
          </a:p>
        </p:txBody>
      </p:sp>
      <p:sp>
        <p:nvSpPr>
          <p:cNvPr id="615" name="Google Shape;615;p64"/>
          <p:cNvSpPr/>
          <p:nvPr/>
        </p:nvSpPr>
        <p:spPr>
          <a:xfrm>
            <a:off x="2006825" y="3387400"/>
            <a:ext cx="1155600" cy="575700"/>
          </a:xfrm>
          <a:prstGeom prst="rect">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4"/>
          <p:cNvSpPr/>
          <p:nvPr/>
        </p:nvSpPr>
        <p:spPr>
          <a:xfrm>
            <a:off x="4280300" y="2181600"/>
            <a:ext cx="4476600" cy="1337700"/>
          </a:xfrm>
          <a:prstGeom prst="rect">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700">
              <a:latin typeface="Comfortaa"/>
              <a:ea typeface="Comfortaa"/>
              <a:cs typeface="Comfortaa"/>
              <a:sym typeface="Comfortaa"/>
            </a:endParaRPr>
          </a:p>
          <a:p>
            <a:pPr marL="0" lvl="0" indent="0" algn="l" rtl="0">
              <a:spcBef>
                <a:spcPts val="0"/>
              </a:spcBef>
              <a:spcAft>
                <a:spcPts val="0"/>
              </a:spcAft>
              <a:buNone/>
            </a:pPr>
            <a:r>
              <a:rPr lang="en-US" sz="1700">
                <a:latin typeface="Comfortaa"/>
                <a:ea typeface="Comfortaa"/>
                <a:cs typeface="Comfortaa"/>
                <a:sym typeface="Comfortaa"/>
              </a:rPr>
              <a:t>This error will display if the data logger is not connected to the probe prior to being started again. </a:t>
            </a:r>
            <a:endParaRPr sz="1700">
              <a:latin typeface="Comfortaa"/>
              <a:ea typeface="Comfortaa"/>
              <a:cs typeface="Comfortaa"/>
              <a:sym typeface="Comfortaa"/>
            </a:endParaRPr>
          </a:p>
          <a:p>
            <a:pPr marL="0" lvl="0" indent="0" algn="l" rtl="0">
              <a:spcBef>
                <a:spcPts val="0"/>
              </a:spcBef>
              <a:spcAft>
                <a:spcPts val="0"/>
              </a:spcAft>
              <a:buNone/>
            </a:pPr>
            <a:endParaRPr/>
          </a:p>
        </p:txBody>
      </p:sp>
      <p:sp>
        <p:nvSpPr>
          <p:cNvPr id="617" name="Google Shape;617;p64"/>
          <p:cNvSpPr/>
          <p:nvPr/>
        </p:nvSpPr>
        <p:spPr>
          <a:xfrm>
            <a:off x="4280300" y="3963100"/>
            <a:ext cx="4476600" cy="2058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1700">
                <a:solidFill>
                  <a:schemeClr val="dk1"/>
                </a:solidFill>
                <a:latin typeface="Comfortaa"/>
                <a:ea typeface="Comfortaa"/>
                <a:cs typeface="Comfortaa"/>
                <a:sym typeface="Comfortaa"/>
              </a:rPr>
              <a:t>The data logger will display the current temperature once 15 minutes have passed, which is the interval the data logger should be configured to record readings at. </a:t>
            </a:r>
            <a:endParaRPr sz="1700">
              <a:latin typeface="Comfortaa"/>
              <a:ea typeface="Comfortaa"/>
              <a:cs typeface="Comfortaa"/>
              <a:sym typeface="Comfortaa"/>
            </a:endParaRP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65"/>
          <p:cNvSpPr txBox="1">
            <a:spLocks noGrp="1"/>
          </p:cNvSpPr>
          <p:nvPr>
            <p:ph type="title"/>
          </p:nvPr>
        </p:nvSpPr>
        <p:spPr>
          <a:xfrm>
            <a:off x="762000" y="274638"/>
            <a:ext cx="7620000" cy="1143300"/>
          </a:xfrm>
          <a:prstGeom prst="rect">
            <a:avLst/>
          </a:prstGeom>
          <a:ln w="28575" cap="flat" cmpd="sng">
            <a:solidFill>
              <a:srgbClr val="3D85C6"/>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434343"/>
                </a:solidFill>
                <a:latin typeface="Comfortaa"/>
                <a:ea typeface="Comfortaa"/>
                <a:cs typeface="Comfortaa"/>
                <a:sym typeface="Comfortaa"/>
              </a:rPr>
              <a:t>Troubleshooting: -40.0 Reading on Data Logger Report </a:t>
            </a:r>
            <a:endParaRPr>
              <a:solidFill>
                <a:srgbClr val="434343"/>
              </a:solidFill>
              <a:latin typeface="Comfortaa"/>
              <a:ea typeface="Comfortaa"/>
              <a:cs typeface="Comfortaa"/>
              <a:sym typeface="Comfortaa"/>
            </a:endParaRPr>
          </a:p>
        </p:txBody>
      </p:sp>
      <p:sp>
        <p:nvSpPr>
          <p:cNvPr id="624" name="Google Shape;624;p65"/>
          <p:cNvSpPr txBox="1">
            <a:spLocks noGrp="1"/>
          </p:cNvSpPr>
          <p:nvPr>
            <p:ph type="body" idx="1"/>
          </p:nvPr>
        </p:nvSpPr>
        <p:spPr>
          <a:xfrm>
            <a:off x="6979925" y="2724825"/>
            <a:ext cx="2024400" cy="3304800"/>
          </a:xfrm>
          <a:prstGeom prst="rect">
            <a:avLst/>
          </a:prstGeom>
        </p:spPr>
        <p:txBody>
          <a:bodyPr spcFirstLastPara="1" wrap="square" lIns="91425" tIns="45700" rIns="91425" bIns="45700" anchor="t" anchorCtr="0">
            <a:noAutofit/>
          </a:bodyPr>
          <a:lstStyle/>
          <a:p>
            <a:pPr marL="0" lvl="0" indent="0" algn="ctr" rtl="0">
              <a:spcBef>
                <a:spcPts val="360"/>
              </a:spcBef>
              <a:spcAft>
                <a:spcPts val="0"/>
              </a:spcAft>
              <a:buNone/>
            </a:pPr>
            <a:r>
              <a:rPr lang="en-US">
                <a:solidFill>
                  <a:srgbClr val="000000"/>
                </a:solidFill>
                <a:latin typeface="Comfortaa"/>
                <a:ea typeface="Comfortaa"/>
                <a:cs typeface="Comfortaa"/>
                <a:sym typeface="Comfortaa"/>
              </a:rPr>
              <a:t>-40.0 will display on the data logger report when the data logger is NOT stopped before unplugging it and downloading it. </a:t>
            </a:r>
            <a:endParaRPr>
              <a:solidFill>
                <a:srgbClr val="000000"/>
              </a:solidFill>
              <a:latin typeface="Comfortaa"/>
              <a:ea typeface="Comfortaa"/>
              <a:cs typeface="Comfortaa"/>
              <a:sym typeface="Comfortaa"/>
            </a:endParaRPr>
          </a:p>
        </p:txBody>
      </p:sp>
      <p:sp>
        <p:nvSpPr>
          <p:cNvPr id="625" name="Google Shape;625;p65"/>
          <p:cNvSpPr>
            <a:spLocks noGrp="1"/>
          </p:cNvSpPr>
          <p:nvPr>
            <p:ph type="sldNum" idx="12"/>
          </p:nvPr>
        </p:nvSpPr>
        <p:spPr>
          <a:xfrm>
            <a:off x="8531226" y="5648327"/>
            <a:ext cx="549300" cy="396900"/>
          </a:xfrm>
          <a:prstGeom prst="bracketPair">
            <a:avLst/>
          </a:prstGeom>
        </p:spPr>
        <p:txBody>
          <a:bodyPr spcFirstLastPara="1" wrap="square" lIns="0" tIns="0" rIns="0" bIns="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US"/>
              <a:t>33</a:t>
            </a:fld>
            <a:endParaRPr/>
          </a:p>
        </p:txBody>
      </p:sp>
      <p:pic>
        <p:nvPicPr>
          <p:cNvPr id="626" name="Google Shape;626;p65"/>
          <p:cNvPicPr preferRelativeResize="0"/>
          <p:nvPr/>
        </p:nvPicPr>
        <p:blipFill>
          <a:blip r:embed="rId3">
            <a:alphaModFix/>
          </a:blip>
          <a:stretch>
            <a:fillRect/>
          </a:stretch>
        </p:blipFill>
        <p:spPr>
          <a:xfrm>
            <a:off x="302913" y="1647975"/>
            <a:ext cx="6753225" cy="4705350"/>
          </a:xfrm>
          <a:prstGeom prst="rect">
            <a:avLst/>
          </a:prstGeom>
          <a:noFill/>
          <a:ln>
            <a:noFill/>
          </a:ln>
        </p:spPr>
      </p:pic>
      <p:sp>
        <p:nvSpPr>
          <p:cNvPr id="627" name="Google Shape;627;p65"/>
          <p:cNvSpPr/>
          <p:nvPr/>
        </p:nvSpPr>
        <p:spPr>
          <a:xfrm>
            <a:off x="7413625" y="2764325"/>
            <a:ext cx="671400" cy="3333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65"/>
          <p:cNvSpPr/>
          <p:nvPr/>
        </p:nvSpPr>
        <p:spPr>
          <a:xfrm>
            <a:off x="4706950" y="4191000"/>
            <a:ext cx="1166700" cy="1953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66"/>
          <p:cNvSpPr txBox="1"/>
          <p:nvPr/>
        </p:nvSpPr>
        <p:spPr>
          <a:xfrm>
            <a:off x="270775" y="83525"/>
            <a:ext cx="8572500" cy="994200"/>
          </a:xfrm>
          <a:prstGeom prst="rect">
            <a:avLst/>
          </a:prstGeom>
          <a:noFill/>
          <a:ln w="28575" cap="flat" cmpd="sng">
            <a:solidFill>
              <a:srgbClr val="3D85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134C3A"/>
              </a:buClr>
              <a:buSzPts val="3600"/>
              <a:buFont typeface="Cambria"/>
              <a:buNone/>
            </a:pPr>
            <a:r>
              <a:rPr lang="en-US" sz="3600" b="1">
                <a:solidFill>
                  <a:srgbClr val="434343"/>
                </a:solidFill>
                <a:latin typeface="Comfortaa"/>
                <a:ea typeface="Comfortaa"/>
                <a:cs typeface="Comfortaa"/>
                <a:sym typeface="Comfortaa"/>
              </a:rPr>
              <a:t>AZ </a:t>
            </a:r>
            <a:r>
              <a:rPr lang="en-US" sz="3600" b="1" cap="none">
                <a:solidFill>
                  <a:srgbClr val="434343"/>
                </a:solidFill>
                <a:latin typeface="Comfortaa"/>
                <a:ea typeface="Comfortaa"/>
                <a:cs typeface="Comfortaa"/>
                <a:sym typeface="Comfortaa"/>
              </a:rPr>
              <a:t>VFC D</a:t>
            </a:r>
            <a:r>
              <a:rPr lang="en-US" sz="3600" b="1">
                <a:solidFill>
                  <a:srgbClr val="434343"/>
                </a:solidFill>
                <a:latin typeface="Comfortaa"/>
                <a:ea typeface="Comfortaa"/>
                <a:cs typeface="Comfortaa"/>
                <a:sym typeface="Comfortaa"/>
              </a:rPr>
              <a:t>ata Logger</a:t>
            </a:r>
            <a:r>
              <a:rPr lang="en-US" sz="3600" b="1" cap="none">
                <a:solidFill>
                  <a:srgbClr val="434343"/>
                </a:solidFill>
                <a:latin typeface="Comfortaa"/>
                <a:ea typeface="Comfortaa"/>
                <a:cs typeface="Comfortaa"/>
                <a:sym typeface="Comfortaa"/>
              </a:rPr>
              <a:t> Guidelines</a:t>
            </a:r>
            <a:endParaRPr>
              <a:solidFill>
                <a:srgbClr val="434343"/>
              </a:solidFill>
              <a:latin typeface="Comfortaa"/>
              <a:ea typeface="Comfortaa"/>
              <a:cs typeface="Comfortaa"/>
              <a:sym typeface="Comfortaa"/>
            </a:endParaRPr>
          </a:p>
        </p:txBody>
      </p:sp>
      <p:sp>
        <p:nvSpPr>
          <p:cNvPr id="634" name="Google Shape;634;p66"/>
          <p:cNvSpPr/>
          <p:nvPr/>
        </p:nvSpPr>
        <p:spPr>
          <a:xfrm>
            <a:off x="511650" y="1150324"/>
            <a:ext cx="7968300" cy="5631600"/>
          </a:xfrm>
          <a:prstGeom prst="rect">
            <a:avLst/>
          </a:prstGeom>
          <a:noFill/>
          <a:ln>
            <a:noFill/>
          </a:ln>
        </p:spPr>
        <p:txBody>
          <a:bodyPr spcFirstLastPara="1" wrap="square" lIns="91425" tIns="45700" rIns="91425" bIns="45700" anchor="t" anchorCtr="0">
            <a:noAutofit/>
          </a:bodyPr>
          <a:lstStyle/>
          <a:p>
            <a:pPr marL="342900" marR="0" lvl="0" indent="-323850" algn="l" rtl="0">
              <a:spcBef>
                <a:spcPts val="0"/>
              </a:spcBef>
              <a:spcAft>
                <a:spcPts val="0"/>
              </a:spcAft>
              <a:buClr>
                <a:srgbClr val="4A3128"/>
              </a:buClr>
              <a:buSzPts val="1900"/>
              <a:buFont typeface="Comfortaa"/>
              <a:buChar char="•"/>
            </a:pPr>
            <a:r>
              <a:rPr lang="en-US" sz="1900">
                <a:solidFill>
                  <a:srgbClr val="4A3128"/>
                </a:solidFill>
                <a:latin typeface="Comfortaa"/>
                <a:ea typeface="Comfortaa"/>
                <a:cs typeface="Comfortaa"/>
                <a:sym typeface="Comfortaa"/>
              </a:rPr>
              <a:t>Each vaccine storage unit is required to have a data logger.</a:t>
            </a:r>
            <a:endParaRPr sz="1900">
              <a:latin typeface="Comfortaa"/>
              <a:ea typeface="Comfortaa"/>
              <a:cs typeface="Comfortaa"/>
              <a:sym typeface="Comfortaa"/>
            </a:endParaRPr>
          </a:p>
          <a:p>
            <a:pPr marL="342900" marR="0" lvl="0" indent="-323850" algn="l" rtl="0">
              <a:spcBef>
                <a:spcPts val="600"/>
              </a:spcBef>
              <a:spcAft>
                <a:spcPts val="0"/>
              </a:spcAft>
              <a:buClr>
                <a:srgbClr val="4A3128"/>
              </a:buClr>
              <a:buSzPts val="1900"/>
              <a:buFont typeface="Comfortaa"/>
              <a:buChar char="•"/>
            </a:pPr>
            <a:r>
              <a:rPr lang="en-US" sz="1900">
                <a:solidFill>
                  <a:srgbClr val="4A3128"/>
                </a:solidFill>
                <a:latin typeface="Comfortaa"/>
                <a:ea typeface="Comfortaa"/>
                <a:cs typeface="Comfortaa"/>
                <a:sym typeface="Comfortaa"/>
              </a:rPr>
              <a:t>A portable back-up data logger that stays on site is also required.</a:t>
            </a:r>
            <a:endParaRPr sz="1900">
              <a:latin typeface="Comfortaa"/>
              <a:ea typeface="Comfortaa"/>
              <a:cs typeface="Comfortaa"/>
              <a:sym typeface="Comfortaa"/>
            </a:endParaRPr>
          </a:p>
          <a:p>
            <a:pPr marL="342900" marR="0" lvl="0" indent="-323850" algn="l" rtl="0">
              <a:spcBef>
                <a:spcPts val="600"/>
              </a:spcBef>
              <a:spcAft>
                <a:spcPts val="0"/>
              </a:spcAft>
              <a:buClr>
                <a:srgbClr val="4A3128"/>
              </a:buClr>
              <a:buSzPts val="1900"/>
              <a:buFont typeface="Comfortaa"/>
              <a:buChar char="•"/>
            </a:pPr>
            <a:r>
              <a:rPr lang="en-US" sz="1900">
                <a:solidFill>
                  <a:srgbClr val="4A3128"/>
                </a:solidFill>
                <a:latin typeface="Comfortaa"/>
                <a:ea typeface="Comfortaa"/>
                <a:cs typeface="Comfortaa"/>
                <a:sym typeface="Comfortaa"/>
              </a:rPr>
              <a:t>Provider offices are responsible for maintaining valid calibration certificates for all data loggers, including the back-up data logger.</a:t>
            </a:r>
            <a:endParaRPr sz="1900">
              <a:latin typeface="Comfortaa"/>
              <a:ea typeface="Comfortaa"/>
              <a:cs typeface="Comfortaa"/>
              <a:sym typeface="Comfortaa"/>
            </a:endParaRPr>
          </a:p>
          <a:p>
            <a:pPr marL="342900" marR="0" lvl="0" indent="-323850" algn="l" rtl="0">
              <a:spcBef>
                <a:spcPts val="600"/>
              </a:spcBef>
              <a:spcAft>
                <a:spcPts val="0"/>
              </a:spcAft>
              <a:buClr>
                <a:srgbClr val="4A3128"/>
              </a:buClr>
              <a:buSzPts val="1900"/>
              <a:buFont typeface="Comfortaa"/>
              <a:buChar char="•"/>
            </a:pPr>
            <a:r>
              <a:rPr lang="en-US" sz="1900">
                <a:solidFill>
                  <a:srgbClr val="4A3128"/>
                </a:solidFill>
                <a:latin typeface="Comfortaa"/>
                <a:ea typeface="Comfortaa"/>
                <a:cs typeface="Comfortaa"/>
                <a:sym typeface="Comfortaa"/>
              </a:rPr>
              <a:t>Data loggers must be downloaded twice monthly.</a:t>
            </a:r>
            <a:endParaRPr sz="1900">
              <a:latin typeface="Comfortaa"/>
              <a:ea typeface="Comfortaa"/>
              <a:cs typeface="Comfortaa"/>
              <a:sym typeface="Comfortaa"/>
            </a:endParaRPr>
          </a:p>
          <a:p>
            <a:pPr marL="342900" marR="0" lvl="0" indent="-323850" algn="l" rtl="0">
              <a:spcBef>
                <a:spcPts val="600"/>
              </a:spcBef>
              <a:spcAft>
                <a:spcPts val="0"/>
              </a:spcAft>
              <a:buClr>
                <a:srgbClr val="4A3128"/>
              </a:buClr>
              <a:buSzPts val="1900"/>
              <a:buFont typeface="Arial"/>
              <a:buChar char="•"/>
            </a:pPr>
            <a:r>
              <a:rPr lang="en-US" sz="1900">
                <a:solidFill>
                  <a:srgbClr val="4A3128"/>
                </a:solidFill>
                <a:latin typeface="Comfortaa"/>
                <a:ea typeface="Comfortaa"/>
                <a:cs typeface="Comfortaa"/>
                <a:sym typeface="Comfortaa"/>
              </a:rPr>
              <a:t>Data logger reports must be emailed to </a:t>
            </a:r>
            <a:r>
              <a:rPr lang="en-US" sz="1900" u="sng">
                <a:solidFill>
                  <a:srgbClr val="4A3128"/>
                </a:solidFill>
                <a:latin typeface="Comfortaa"/>
                <a:ea typeface="Comfortaa"/>
                <a:cs typeface="Comfortaa"/>
                <a:sym typeface="Comfortaa"/>
                <a:hlinkClick r:id="rId3"/>
              </a:rPr>
              <a:t>arizonavfc@azdhs.gov</a:t>
            </a:r>
            <a:r>
              <a:rPr lang="en-US" sz="1900">
                <a:solidFill>
                  <a:srgbClr val="4A3128"/>
                </a:solidFill>
                <a:latin typeface="Comfortaa"/>
                <a:ea typeface="Comfortaa"/>
                <a:cs typeface="Comfortaa"/>
                <a:sym typeface="Comfortaa"/>
              </a:rPr>
              <a:t> with </a:t>
            </a:r>
            <a:r>
              <a:rPr lang="en-US" sz="1900" b="1" i="1">
                <a:solidFill>
                  <a:srgbClr val="4A3128"/>
                </a:solidFill>
                <a:latin typeface="Comfortaa"/>
                <a:ea typeface="Comfortaa"/>
                <a:cs typeface="Comfortaa"/>
                <a:sym typeface="Comfortaa"/>
              </a:rPr>
              <a:t>each order</a:t>
            </a:r>
            <a:r>
              <a:rPr lang="en-US" sz="1900">
                <a:solidFill>
                  <a:srgbClr val="4A3128"/>
                </a:solidFill>
                <a:latin typeface="Comfortaa"/>
                <a:ea typeface="Comfortaa"/>
                <a:cs typeface="Comfortaa"/>
                <a:sym typeface="Comfortaa"/>
              </a:rPr>
              <a:t> and on a </a:t>
            </a:r>
            <a:r>
              <a:rPr lang="en-US" sz="1900" b="1" i="1">
                <a:solidFill>
                  <a:srgbClr val="4A3128"/>
                </a:solidFill>
                <a:latin typeface="Comfortaa"/>
                <a:ea typeface="Comfortaa"/>
                <a:cs typeface="Comfortaa"/>
                <a:sym typeface="Comfortaa"/>
              </a:rPr>
              <a:t>monthly</a:t>
            </a:r>
            <a:r>
              <a:rPr lang="en-US" sz="1900">
                <a:solidFill>
                  <a:srgbClr val="4A3128"/>
                </a:solidFill>
                <a:latin typeface="Comfortaa"/>
                <a:ea typeface="Comfortaa"/>
                <a:cs typeface="Comfortaa"/>
                <a:sym typeface="Comfortaa"/>
              </a:rPr>
              <a:t> basis from the data logger application or in data format (.xls, .txt, or .csv). </a:t>
            </a:r>
            <a:endParaRPr sz="1900">
              <a:latin typeface="Comfortaa"/>
              <a:ea typeface="Comfortaa"/>
              <a:cs typeface="Comfortaa"/>
              <a:sym typeface="Comfortaa"/>
            </a:endParaRPr>
          </a:p>
          <a:p>
            <a:pPr marL="342900" marR="0" lvl="0" indent="-323850" algn="l" rtl="0">
              <a:spcBef>
                <a:spcPts val="600"/>
              </a:spcBef>
              <a:spcAft>
                <a:spcPts val="0"/>
              </a:spcAft>
              <a:buClr>
                <a:srgbClr val="4A3128"/>
              </a:buClr>
              <a:buSzPts val="1900"/>
              <a:buFont typeface="Comfortaa"/>
              <a:buChar char="•"/>
            </a:pPr>
            <a:r>
              <a:rPr lang="en-US" sz="1900">
                <a:solidFill>
                  <a:srgbClr val="4A3128"/>
                </a:solidFill>
                <a:latin typeface="Comfortaa"/>
                <a:ea typeface="Comfortaa"/>
                <a:cs typeface="Comfortaa"/>
                <a:sym typeface="Comfortaa"/>
              </a:rPr>
              <a:t>It is mandatory to record the temperature twice daily (once in the morning and once in the afternoon) on a paper temperature log that meets the required specifications.</a:t>
            </a:r>
            <a:endParaRPr sz="1900">
              <a:latin typeface="Comfortaa"/>
              <a:ea typeface="Comfortaa"/>
              <a:cs typeface="Comfortaa"/>
              <a:sym typeface="Comfortaa"/>
            </a:endParaRPr>
          </a:p>
          <a:p>
            <a:pPr marL="342900" marR="0" lvl="0" indent="-323850" algn="l" rtl="0">
              <a:spcBef>
                <a:spcPts val="600"/>
              </a:spcBef>
              <a:spcAft>
                <a:spcPts val="0"/>
              </a:spcAft>
              <a:buClr>
                <a:srgbClr val="4A3128"/>
              </a:buClr>
              <a:buSzPts val="1900"/>
              <a:buFont typeface="Comfortaa"/>
              <a:buChar char="•"/>
            </a:pPr>
            <a:r>
              <a:rPr lang="en-US" sz="1900">
                <a:solidFill>
                  <a:srgbClr val="4A3128"/>
                </a:solidFill>
                <a:latin typeface="Comfortaa"/>
                <a:ea typeface="Comfortaa"/>
                <a:cs typeface="Comfortaa"/>
                <a:sym typeface="Comfortaa"/>
              </a:rPr>
              <a:t>The minimum and maximum (min/max) temperature readings must be recorded in the morning on the paper temperature log as well,  for the previous 24 hours.</a:t>
            </a:r>
            <a:endParaRPr sz="1900">
              <a:latin typeface="Comfortaa"/>
              <a:ea typeface="Comfortaa"/>
              <a:cs typeface="Comfortaa"/>
              <a:sym typeface="Comfortaa"/>
            </a:endParaRPr>
          </a:p>
        </p:txBody>
      </p:sp>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67"/>
          <p:cNvSpPr txBox="1">
            <a:spLocks noGrp="1"/>
          </p:cNvSpPr>
          <p:nvPr>
            <p:ph type="title"/>
          </p:nvPr>
        </p:nvSpPr>
        <p:spPr>
          <a:xfrm>
            <a:off x="615200" y="76188"/>
            <a:ext cx="7888200" cy="1143300"/>
          </a:xfrm>
          <a:prstGeom prst="rect">
            <a:avLst/>
          </a:prstGeom>
          <a:noFill/>
          <a:ln w="28575" cap="flat" cmpd="sng">
            <a:solidFill>
              <a:srgbClr val="3D85C6"/>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434343"/>
                </a:solidFill>
                <a:latin typeface="Comfortaa"/>
                <a:ea typeface="Comfortaa"/>
                <a:cs typeface="Comfortaa"/>
                <a:sym typeface="Comfortaa"/>
              </a:rPr>
              <a:t>LTI-HID LED Light Indicator</a:t>
            </a:r>
            <a:endParaRPr>
              <a:solidFill>
                <a:srgbClr val="434343"/>
              </a:solidFill>
              <a:latin typeface="Comfortaa"/>
              <a:ea typeface="Comfortaa"/>
              <a:cs typeface="Comfortaa"/>
              <a:sym typeface="Comfortaa"/>
            </a:endParaRPr>
          </a:p>
        </p:txBody>
      </p:sp>
      <p:sp>
        <p:nvSpPr>
          <p:cNvPr id="641" name="Google Shape;641;p67"/>
          <p:cNvSpPr txBox="1">
            <a:spLocks noGrp="1"/>
          </p:cNvSpPr>
          <p:nvPr>
            <p:ph type="body" idx="1"/>
          </p:nvPr>
        </p:nvSpPr>
        <p:spPr>
          <a:xfrm>
            <a:off x="431750" y="1295409"/>
            <a:ext cx="8255100" cy="1143600"/>
          </a:xfrm>
          <a:prstGeom prst="rect">
            <a:avLst/>
          </a:prstGeom>
          <a:noFill/>
          <a:ln>
            <a:noFill/>
          </a:ln>
        </p:spPr>
        <p:txBody>
          <a:bodyPr spcFirstLastPara="1" wrap="square" lIns="91425" tIns="45700" rIns="91425" bIns="45700" anchor="t" anchorCtr="0">
            <a:noAutofit/>
          </a:bodyPr>
          <a:lstStyle/>
          <a:p>
            <a:pPr marL="457200" lvl="0" indent="-381000" algn="ctr" rtl="0">
              <a:spcBef>
                <a:spcPts val="0"/>
              </a:spcBef>
              <a:spcAft>
                <a:spcPts val="0"/>
              </a:spcAft>
              <a:buClr>
                <a:srgbClr val="4A3128"/>
              </a:buClr>
              <a:buSzPts val="2400"/>
              <a:buChar char="●"/>
            </a:pPr>
            <a:r>
              <a:rPr lang="en-US" sz="2400">
                <a:solidFill>
                  <a:srgbClr val="4A3128"/>
                </a:solidFill>
              </a:rPr>
              <a:t>If you have the LTI-HID Docking station, you will be using a dual LED light indicator.</a:t>
            </a:r>
            <a:endParaRPr/>
          </a:p>
        </p:txBody>
      </p:sp>
      <p:sp>
        <p:nvSpPr>
          <p:cNvPr id="642" name="Google Shape;642;p67"/>
          <p:cNvSpPr>
            <a:spLocks noGrp="1"/>
          </p:cNvSpPr>
          <p:nvPr>
            <p:ph type="sldNum" idx="12"/>
          </p:nvPr>
        </p:nvSpPr>
        <p:spPr>
          <a:xfrm>
            <a:off x="8531226" y="5648327"/>
            <a:ext cx="549300" cy="396900"/>
          </a:xfrm>
          <a:prstGeom prst="bracketPair">
            <a:avLst/>
          </a:prstGeom>
          <a:noFill/>
          <a:ln>
            <a:noFill/>
          </a:ln>
        </p:spPr>
        <p:txBody>
          <a:bodyPr spcFirstLastPara="1" wrap="square" lIns="0" tIns="0" rIns="0" bIns="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US"/>
              <a:t>35</a:t>
            </a:fld>
            <a:endParaRPr/>
          </a:p>
        </p:txBody>
      </p:sp>
      <p:sp>
        <p:nvSpPr>
          <p:cNvPr id="643" name="Google Shape;643;p67"/>
          <p:cNvSpPr/>
          <p:nvPr/>
        </p:nvSpPr>
        <p:spPr>
          <a:xfrm>
            <a:off x="1126639" y="2177111"/>
            <a:ext cx="6890700" cy="4680900"/>
          </a:xfrm>
          <a:prstGeom prst="round2SameRect">
            <a:avLst>
              <a:gd name="adj1" fmla="val 16434"/>
              <a:gd name="adj2" fmla="val 6512"/>
            </a:avLst>
          </a:prstGeom>
          <a:blipFill rotWithShape="1">
            <a:blip r:embed="rId3">
              <a:alphaModFix/>
            </a:blip>
            <a:stretch>
              <a:fillRect/>
            </a:stretch>
          </a:blipFill>
          <a:ln w="25400" cap="flat" cmpd="sng">
            <a:solidFill>
              <a:srgbClr val="134C3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68"/>
          <p:cNvSpPr txBox="1"/>
          <p:nvPr/>
        </p:nvSpPr>
        <p:spPr>
          <a:xfrm>
            <a:off x="1316550" y="241100"/>
            <a:ext cx="6510900" cy="1143300"/>
          </a:xfrm>
          <a:prstGeom prst="rect">
            <a:avLst/>
          </a:prstGeom>
          <a:noFill/>
          <a:ln w="28575" cap="flat" cmpd="sng">
            <a:solidFill>
              <a:srgbClr val="3D85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134C3A"/>
              </a:buClr>
              <a:buSzPts val="3600"/>
              <a:buFont typeface="Cambria"/>
              <a:buNone/>
            </a:pPr>
            <a:r>
              <a:rPr lang="en-US" sz="3600" b="1">
                <a:solidFill>
                  <a:srgbClr val="434343"/>
                </a:solidFill>
                <a:latin typeface="Comfortaa"/>
                <a:ea typeface="Comfortaa"/>
                <a:cs typeface="Comfortaa"/>
                <a:sym typeface="Comfortaa"/>
              </a:rPr>
              <a:t>AZ </a:t>
            </a:r>
            <a:r>
              <a:rPr lang="en-US" sz="3600" b="1" cap="none">
                <a:solidFill>
                  <a:srgbClr val="434343"/>
                </a:solidFill>
                <a:latin typeface="Comfortaa"/>
                <a:ea typeface="Comfortaa"/>
                <a:cs typeface="Comfortaa"/>
                <a:sym typeface="Comfortaa"/>
              </a:rPr>
              <a:t>VFC Guidelines</a:t>
            </a:r>
            <a:endParaRPr>
              <a:solidFill>
                <a:srgbClr val="434343"/>
              </a:solidFill>
              <a:latin typeface="Comfortaa"/>
              <a:ea typeface="Comfortaa"/>
              <a:cs typeface="Comfortaa"/>
              <a:sym typeface="Comfortaa"/>
            </a:endParaRPr>
          </a:p>
        </p:txBody>
      </p:sp>
      <p:sp>
        <p:nvSpPr>
          <p:cNvPr id="649" name="Google Shape;649;p68">
            <a:hlinkClick r:id="rId3"/>
          </p:cNvPr>
          <p:cNvSpPr/>
          <p:nvPr/>
        </p:nvSpPr>
        <p:spPr>
          <a:xfrm>
            <a:off x="489457" y="1509517"/>
            <a:ext cx="3817200" cy="5079900"/>
          </a:xfrm>
          <a:prstGeom prst="rect">
            <a:avLst/>
          </a:prstGeom>
          <a:blipFill rotWithShape="1">
            <a:blip r:embed="rId4">
              <a:alphaModFix/>
            </a:blip>
            <a:stretch>
              <a:fillRect/>
            </a:stretch>
          </a:blipFill>
          <a:ln w="25400" cap="flat" cmpd="sng">
            <a:solidFill>
              <a:srgbClr val="134C3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0" name="Google Shape;650;p68"/>
          <p:cNvSpPr txBox="1"/>
          <p:nvPr/>
        </p:nvSpPr>
        <p:spPr>
          <a:xfrm>
            <a:off x="4470400" y="1931424"/>
            <a:ext cx="3933300" cy="4416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a:latin typeface="Comfortaa"/>
                <a:ea typeface="Comfortaa"/>
                <a:cs typeface="Comfortaa"/>
                <a:sym typeface="Comfortaa"/>
              </a:rPr>
              <a:t>Please refer to the </a:t>
            </a:r>
            <a:r>
              <a:rPr lang="en-US" sz="3000" u="sng">
                <a:latin typeface="Comfortaa"/>
                <a:ea typeface="Comfortaa"/>
                <a:cs typeface="Comfortaa"/>
                <a:sym typeface="Comfortaa"/>
                <a:hlinkClick r:id="rId3"/>
              </a:rPr>
              <a:t>Arizona </a:t>
            </a:r>
            <a:endParaRPr sz="3000">
              <a:latin typeface="Comfortaa"/>
              <a:ea typeface="Comfortaa"/>
              <a:cs typeface="Comfortaa"/>
              <a:sym typeface="Comfortaa"/>
            </a:endParaRPr>
          </a:p>
          <a:p>
            <a:pPr marL="0" marR="0" lvl="0" indent="0" algn="ctr" rtl="0">
              <a:spcBef>
                <a:spcPts val="0"/>
              </a:spcBef>
              <a:spcAft>
                <a:spcPts val="0"/>
              </a:spcAft>
              <a:buNone/>
            </a:pPr>
            <a:r>
              <a:rPr lang="en-US" sz="3000" u="sng">
                <a:latin typeface="Comfortaa"/>
                <a:ea typeface="Comfortaa"/>
                <a:cs typeface="Comfortaa"/>
                <a:sym typeface="Comfortaa"/>
                <a:hlinkClick r:id="rId3"/>
              </a:rPr>
              <a:t>VFC Operations Guide</a:t>
            </a:r>
            <a:r>
              <a:rPr lang="en-US" sz="3000">
                <a:latin typeface="Comfortaa"/>
                <a:ea typeface="Comfortaa"/>
                <a:cs typeface="Comfortaa"/>
                <a:sym typeface="Comfortaa"/>
              </a:rPr>
              <a:t> </a:t>
            </a:r>
            <a:endParaRPr sz="3000">
              <a:latin typeface="Comfortaa"/>
              <a:ea typeface="Comfortaa"/>
              <a:cs typeface="Comfortaa"/>
              <a:sym typeface="Comfortaa"/>
            </a:endParaRPr>
          </a:p>
          <a:p>
            <a:pPr marL="0" marR="0" lvl="0" indent="0" algn="ctr" rtl="0">
              <a:spcBef>
                <a:spcPts val="0"/>
              </a:spcBef>
              <a:spcAft>
                <a:spcPts val="0"/>
              </a:spcAft>
              <a:buNone/>
            </a:pPr>
            <a:r>
              <a:rPr lang="en-US" sz="3000">
                <a:latin typeface="Comfortaa"/>
                <a:ea typeface="Comfortaa"/>
                <a:cs typeface="Comfortaa"/>
                <a:sym typeface="Comfortaa"/>
              </a:rPr>
              <a:t>for data logger requirements and temperature monitoring requirements</a:t>
            </a:r>
            <a:r>
              <a:rPr lang="en-US" sz="3200">
                <a:latin typeface="Calibri"/>
                <a:ea typeface="Calibri"/>
                <a:cs typeface="Calibri"/>
                <a:sym typeface="Calibri"/>
              </a:rPr>
              <a:t>. </a:t>
            </a:r>
            <a:endParaRPr/>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69"/>
          <p:cNvSpPr/>
          <p:nvPr/>
        </p:nvSpPr>
        <p:spPr>
          <a:xfrm>
            <a:off x="513588" y="4073525"/>
            <a:ext cx="8116800" cy="2554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latin typeface="Comfortaa"/>
                <a:ea typeface="Comfortaa"/>
                <a:cs typeface="Comfortaa"/>
                <a:sym typeface="Comfortaa"/>
              </a:rPr>
              <a:t>If you have any questions, please contact the </a:t>
            </a:r>
            <a:endParaRPr sz="1800">
              <a:latin typeface="Comfortaa"/>
              <a:ea typeface="Comfortaa"/>
              <a:cs typeface="Comfortaa"/>
              <a:sym typeface="Comfortaa"/>
            </a:endParaRPr>
          </a:p>
          <a:p>
            <a:pPr marL="0" marR="0" lvl="0" indent="0" algn="ctr" rtl="0">
              <a:spcBef>
                <a:spcPts val="0"/>
              </a:spcBef>
              <a:spcAft>
                <a:spcPts val="0"/>
              </a:spcAft>
              <a:buNone/>
            </a:pPr>
            <a:r>
              <a:rPr lang="en-US" sz="1800" b="1">
                <a:latin typeface="Comfortaa"/>
                <a:ea typeface="Comfortaa"/>
                <a:cs typeface="Comfortaa"/>
                <a:sym typeface="Comfortaa"/>
              </a:rPr>
              <a:t>Arizona Immunization Program Office (AIPO)</a:t>
            </a:r>
            <a:endParaRPr sz="1800">
              <a:latin typeface="Comfortaa"/>
              <a:ea typeface="Comfortaa"/>
              <a:cs typeface="Comfortaa"/>
              <a:sym typeface="Comfortaa"/>
            </a:endParaRPr>
          </a:p>
          <a:p>
            <a:pPr marL="0" marR="0" lvl="0" indent="0" algn="ctr" rtl="0">
              <a:spcBef>
                <a:spcPts val="0"/>
              </a:spcBef>
              <a:spcAft>
                <a:spcPts val="0"/>
              </a:spcAft>
              <a:buNone/>
            </a:pPr>
            <a:endParaRPr sz="1800" b="1">
              <a:latin typeface="Comfortaa"/>
              <a:ea typeface="Comfortaa"/>
              <a:cs typeface="Comfortaa"/>
              <a:sym typeface="Comfortaa"/>
            </a:endParaRPr>
          </a:p>
          <a:p>
            <a:pPr marL="0" marR="0" lvl="0" indent="0" algn="ctr" rtl="0">
              <a:spcBef>
                <a:spcPts val="0"/>
              </a:spcBef>
              <a:spcAft>
                <a:spcPts val="0"/>
              </a:spcAft>
              <a:buNone/>
            </a:pPr>
            <a:r>
              <a:rPr lang="en-US" sz="1800" b="1">
                <a:latin typeface="Comfortaa"/>
                <a:ea typeface="Comfortaa"/>
                <a:cs typeface="Comfortaa"/>
                <a:sym typeface="Comfortaa"/>
              </a:rPr>
              <a:t>Main Line: 602-364-3630</a:t>
            </a:r>
            <a:endParaRPr sz="1800">
              <a:latin typeface="Comfortaa"/>
              <a:ea typeface="Comfortaa"/>
              <a:cs typeface="Comfortaa"/>
              <a:sym typeface="Comfortaa"/>
            </a:endParaRPr>
          </a:p>
          <a:p>
            <a:pPr marL="0" marR="0" lvl="0" indent="0" algn="ctr" rtl="0">
              <a:spcBef>
                <a:spcPts val="0"/>
              </a:spcBef>
              <a:spcAft>
                <a:spcPts val="0"/>
              </a:spcAft>
              <a:buNone/>
            </a:pPr>
            <a:r>
              <a:rPr lang="en-US" sz="1800" b="1">
                <a:latin typeface="Comfortaa"/>
                <a:ea typeface="Comfortaa"/>
                <a:cs typeface="Comfortaa"/>
                <a:sym typeface="Comfortaa"/>
              </a:rPr>
              <a:t>Vaccine Center: 602-364-3642   |   Email: ArizonaVFC@azdhs.gov</a:t>
            </a:r>
            <a:endParaRPr sz="1800">
              <a:latin typeface="Comfortaa"/>
              <a:ea typeface="Comfortaa"/>
              <a:cs typeface="Comfortaa"/>
              <a:sym typeface="Comfortaa"/>
            </a:endParaRPr>
          </a:p>
          <a:p>
            <a:pPr marL="0" marR="0" lvl="0" indent="0" algn="ctr" rtl="0">
              <a:spcBef>
                <a:spcPts val="0"/>
              </a:spcBef>
              <a:spcAft>
                <a:spcPts val="0"/>
              </a:spcAft>
              <a:buNone/>
            </a:pPr>
            <a:r>
              <a:rPr lang="en-US" sz="1800" b="1">
                <a:latin typeface="Comfortaa"/>
                <a:ea typeface="Comfortaa"/>
                <a:cs typeface="Comfortaa"/>
                <a:sym typeface="Comfortaa"/>
              </a:rPr>
              <a:t>ASIIS Help Desk: 602-364-3899 |  Email: ASIISHelpDesk@azdhs.gov</a:t>
            </a:r>
            <a:endParaRPr sz="1800">
              <a:latin typeface="Comfortaa"/>
              <a:ea typeface="Comfortaa"/>
              <a:cs typeface="Comfortaa"/>
              <a:sym typeface="Comfortaa"/>
            </a:endParaRPr>
          </a:p>
          <a:p>
            <a:pPr marL="0" marR="0" lvl="0" indent="0" algn="ctr" rtl="0">
              <a:spcBef>
                <a:spcPts val="0"/>
              </a:spcBef>
              <a:spcAft>
                <a:spcPts val="0"/>
              </a:spcAft>
              <a:buNone/>
            </a:pPr>
            <a:endParaRPr sz="1800" b="1">
              <a:latin typeface="Comfortaa"/>
              <a:ea typeface="Comfortaa"/>
              <a:cs typeface="Comfortaa"/>
              <a:sym typeface="Comfortaa"/>
            </a:endParaRPr>
          </a:p>
          <a:p>
            <a:pPr marL="0" marR="0" lvl="0" indent="0" algn="ctr" rtl="0">
              <a:spcBef>
                <a:spcPts val="0"/>
              </a:spcBef>
              <a:spcAft>
                <a:spcPts val="0"/>
              </a:spcAft>
              <a:buNone/>
            </a:pPr>
            <a:r>
              <a:rPr lang="en-US" sz="1800" b="1">
                <a:latin typeface="Comfortaa"/>
                <a:ea typeface="Comfortaa"/>
                <a:cs typeface="Comfortaa"/>
                <a:sym typeface="Comfortaa"/>
              </a:rPr>
              <a:t>ADHS is open Monday through Friday from 8:00 am - 5:00 pm with the exception of federal holidays.</a:t>
            </a:r>
            <a:endParaRPr sz="1800">
              <a:latin typeface="Comfortaa"/>
              <a:ea typeface="Comfortaa"/>
              <a:cs typeface="Comfortaa"/>
              <a:sym typeface="Comfortaa"/>
            </a:endParaRPr>
          </a:p>
        </p:txBody>
      </p:sp>
      <p:sp>
        <p:nvSpPr>
          <p:cNvPr id="656" name="Google Shape;656;p69"/>
          <p:cNvSpPr txBox="1"/>
          <p:nvPr/>
        </p:nvSpPr>
        <p:spPr>
          <a:xfrm>
            <a:off x="716500" y="429900"/>
            <a:ext cx="7820100" cy="1143300"/>
          </a:xfrm>
          <a:prstGeom prst="rect">
            <a:avLst/>
          </a:prstGeom>
          <a:noFill/>
          <a:ln w="28575" cap="flat" cmpd="sng">
            <a:solidFill>
              <a:srgbClr val="3D85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134C3A"/>
              </a:buClr>
              <a:buSzPts val="3600"/>
              <a:buFont typeface="Cambria"/>
              <a:buNone/>
            </a:pPr>
            <a:r>
              <a:rPr lang="en-US" sz="3600" b="1">
                <a:solidFill>
                  <a:srgbClr val="434343"/>
                </a:solidFill>
                <a:latin typeface="Comfortaa"/>
                <a:ea typeface="Comfortaa"/>
                <a:cs typeface="Comfortaa"/>
                <a:sym typeface="Comfortaa"/>
              </a:rPr>
              <a:t>AIPO Contact Information</a:t>
            </a:r>
            <a:endParaRPr sz="3800" b="1" cap="none">
              <a:solidFill>
                <a:srgbClr val="434343"/>
              </a:solidFill>
              <a:latin typeface="Comfortaa"/>
              <a:ea typeface="Comfortaa"/>
              <a:cs typeface="Comfortaa"/>
              <a:sym typeface="Comfortaa"/>
            </a:endParaRPr>
          </a:p>
        </p:txBody>
      </p:sp>
      <p:pic>
        <p:nvPicPr>
          <p:cNvPr id="657" name="Google Shape;657;p69" descr="See the source image"/>
          <p:cNvPicPr preferRelativeResize="0"/>
          <p:nvPr/>
        </p:nvPicPr>
        <p:blipFill rotWithShape="1">
          <a:blip r:embed="rId3">
            <a:alphaModFix/>
          </a:blip>
          <a:srcRect/>
          <a:stretch/>
        </p:blipFill>
        <p:spPr>
          <a:xfrm>
            <a:off x="2933475" y="1801800"/>
            <a:ext cx="3386138" cy="2043113"/>
          </a:xfrm>
          <a:prstGeom prst="rect">
            <a:avLst/>
          </a:prstGeom>
          <a:noFill/>
          <a:ln w="38100" cap="flat" cmpd="sng">
            <a:solidFill>
              <a:srgbClr val="134C3A"/>
            </a:solidFill>
            <a:prstDash val="solid"/>
            <a:round/>
            <a:headEnd type="none" w="sm" len="sm"/>
            <a:tailEnd type="none" w="sm" len="sm"/>
          </a:ln>
        </p:spPr>
      </p:pic>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6"/>
          <p:cNvSpPr>
            <a:spLocks noGrp="1"/>
          </p:cNvSpPr>
          <p:nvPr>
            <p:ph type="sldNum" idx="12"/>
          </p:nvPr>
        </p:nvSpPr>
        <p:spPr>
          <a:xfrm>
            <a:off x="8531226" y="5648327"/>
            <a:ext cx="549300" cy="396900"/>
          </a:xfrm>
          <a:prstGeom prst="bracketPair">
            <a:avLst/>
          </a:prstGeom>
        </p:spPr>
        <p:txBody>
          <a:bodyPr spcFirstLastPara="1" wrap="square" lIns="0" tIns="0" rIns="0" bIns="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US"/>
              <a:t>4</a:t>
            </a:fld>
            <a:endParaRPr/>
          </a:p>
        </p:txBody>
      </p:sp>
      <p:sp>
        <p:nvSpPr>
          <p:cNvPr id="195" name="Google Shape;195;p36"/>
          <p:cNvSpPr txBox="1">
            <a:spLocks noGrp="1"/>
          </p:cNvSpPr>
          <p:nvPr>
            <p:ph type="title"/>
          </p:nvPr>
        </p:nvSpPr>
        <p:spPr>
          <a:xfrm>
            <a:off x="762000" y="76200"/>
            <a:ext cx="7620000" cy="1161300"/>
          </a:xfrm>
          <a:prstGeom prst="rect">
            <a:avLst/>
          </a:prstGeom>
          <a:noFill/>
          <a:ln w="28575" cap="flat" cmpd="sng">
            <a:solidFill>
              <a:srgbClr val="3D85C6"/>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solidFill>
                  <a:srgbClr val="434343"/>
                </a:solidFill>
                <a:latin typeface="Comfortaa"/>
                <a:ea typeface="Comfortaa"/>
                <a:cs typeface="Comfortaa"/>
                <a:sym typeface="Comfortaa"/>
              </a:rPr>
              <a:t>STEP </a:t>
            </a:r>
            <a:r>
              <a:rPr lang="en-US">
                <a:solidFill>
                  <a:srgbClr val="434343"/>
                </a:solidFill>
                <a:latin typeface="Comfortaa"/>
                <a:ea typeface="Comfortaa"/>
                <a:cs typeface="Comfortaa"/>
                <a:sym typeface="Comfortaa"/>
              </a:rPr>
              <a:t>2</a:t>
            </a:r>
            <a:r>
              <a:rPr lang="en-US" sz="3600">
                <a:solidFill>
                  <a:srgbClr val="434343"/>
                </a:solidFill>
                <a:latin typeface="Comfortaa"/>
                <a:ea typeface="Comfortaa"/>
                <a:cs typeface="Comfortaa"/>
                <a:sym typeface="Comfortaa"/>
              </a:rPr>
              <a:t>: </a:t>
            </a:r>
            <a:r>
              <a:rPr lang="en-US">
                <a:solidFill>
                  <a:srgbClr val="434343"/>
                </a:solidFill>
                <a:latin typeface="Comfortaa"/>
                <a:ea typeface="Comfortaa"/>
                <a:cs typeface="Comfortaa"/>
                <a:sym typeface="Comfortaa"/>
              </a:rPr>
              <a:t>Download Software</a:t>
            </a:r>
            <a:endParaRPr>
              <a:solidFill>
                <a:srgbClr val="434343"/>
              </a:solidFill>
              <a:latin typeface="Comfortaa"/>
              <a:ea typeface="Comfortaa"/>
              <a:cs typeface="Comfortaa"/>
              <a:sym typeface="Comfortaa"/>
            </a:endParaRPr>
          </a:p>
        </p:txBody>
      </p:sp>
      <p:sp>
        <p:nvSpPr>
          <p:cNvPr id="197" name="Google Shape;197;p36"/>
          <p:cNvSpPr txBox="1"/>
          <p:nvPr/>
        </p:nvSpPr>
        <p:spPr>
          <a:xfrm>
            <a:off x="387800" y="3510650"/>
            <a:ext cx="1122600" cy="243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
        <p:nvSpPr>
          <p:cNvPr id="198" name="Google Shape;198;p36"/>
          <p:cNvSpPr txBox="1"/>
          <p:nvPr/>
        </p:nvSpPr>
        <p:spPr>
          <a:xfrm>
            <a:off x="800650" y="5537800"/>
            <a:ext cx="8368500" cy="132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Comfortaa"/>
                <a:ea typeface="Comfortaa"/>
                <a:cs typeface="Comfortaa"/>
                <a:sym typeface="Comfortaa"/>
              </a:rPr>
              <a:t>PDF Download Instructions: </a:t>
            </a:r>
            <a:r>
              <a:rPr lang="en-US" sz="2400" u="sng">
                <a:solidFill>
                  <a:schemeClr val="hlink"/>
                </a:solidFill>
                <a:latin typeface="Comfortaa"/>
                <a:ea typeface="Comfortaa"/>
                <a:cs typeface="Comfortaa"/>
                <a:sym typeface="Comfortaa"/>
                <a:hlinkClick r:id="rId5"/>
              </a:rPr>
              <a:t>http://www.vfcdataloggers.com/content/Part%202%20Software%20Download.pdf</a:t>
            </a:r>
            <a:endParaRPr sz="2400">
              <a:latin typeface="Comfortaa"/>
              <a:ea typeface="Comfortaa"/>
              <a:cs typeface="Comfortaa"/>
              <a:sym typeface="Comfortaa"/>
            </a:endParaRPr>
          </a:p>
        </p:txBody>
      </p:sp>
      <p:sp>
        <p:nvSpPr>
          <p:cNvPr id="199" name="Google Shape;199;p36"/>
          <p:cNvSpPr txBox="1"/>
          <p:nvPr/>
        </p:nvSpPr>
        <p:spPr>
          <a:xfrm>
            <a:off x="343450" y="2456300"/>
            <a:ext cx="1744500" cy="225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Comfortaa"/>
                <a:ea typeface="Comfortaa"/>
                <a:cs typeface="Comfortaa"/>
                <a:sym typeface="Comfortaa"/>
              </a:rPr>
              <a:t>Note: IT assistance may be required to download and install the software </a:t>
            </a:r>
            <a:endParaRPr sz="1800">
              <a:latin typeface="Comfortaa"/>
              <a:ea typeface="Comfortaa"/>
              <a:cs typeface="Comfortaa"/>
              <a:sym typeface="Comfortaa"/>
            </a:endParaRPr>
          </a:p>
        </p:txBody>
      </p:sp>
      <p:pic>
        <p:nvPicPr>
          <p:cNvPr id="2" name="How to download control solutions software">
            <a:hlinkClick r:id="" action="ppaction://media"/>
            <a:extLst>
              <a:ext uri="{FF2B5EF4-FFF2-40B4-BE49-F238E27FC236}">
                <a16:creationId xmlns:a16="http://schemas.microsoft.com/office/drawing/2014/main" id="{877FDB4B-BBF8-41AC-AB20-E9BBE72CCE7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57351" y="1587284"/>
            <a:ext cx="6643199" cy="35303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9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7"/>
          <p:cNvSpPr txBox="1">
            <a:spLocks noGrp="1"/>
          </p:cNvSpPr>
          <p:nvPr>
            <p:ph type="body" idx="1"/>
          </p:nvPr>
        </p:nvSpPr>
        <p:spPr>
          <a:xfrm>
            <a:off x="332025" y="1447800"/>
            <a:ext cx="4656900" cy="1526400"/>
          </a:xfrm>
          <a:prstGeom prst="rect">
            <a:avLst/>
          </a:prstGeom>
          <a:noFill/>
          <a:ln>
            <a:noFill/>
          </a:ln>
        </p:spPr>
        <p:txBody>
          <a:bodyPr spcFirstLastPara="1" wrap="square" lIns="91425" tIns="45700" rIns="91425" bIns="45700" anchor="t" anchorCtr="0">
            <a:noAutofit/>
          </a:bodyPr>
          <a:lstStyle/>
          <a:p>
            <a:pPr marL="257175" lvl="0" indent="-171450" algn="l" rtl="0">
              <a:spcBef>
                <a:spcPts val="0"/>
              </a:spcBef>
              <a:spcAft>
                <a:spcPts val="0"/>
              </a:spcAft>
              <a:buClr>
                <a:srgbClr val="4A3128"/>
              </a:buClr>
              <a:buSzPts val="2400"/>
              <a:buFont typeface="Arial"/>
              <a:buChar char="•"/>
            </a:pPr>
            <a:r>
              <a:rPr lang="en-US" sz="2400">
                <a:solidFill>
                  <a:srgbClr val="4A3128"/>
                </a:solidFill>
              </a:rPr>
              <a:t>After the software has been installed, double click on the Control Solutions VTMC  icon.</a:t>
            </a:r>
            <a:endParaRPr/>
          </a:p>
          <a:p>
            <a:pPr marL="257175" lvl="0" indent="0" algn="l" rtl="0">
              <a:spcBef>
                <a:spcPts val="0"/>
              </a:spcBef>
              <a:spcAft>
                <a:spcPts val="0"/>
              </a:spcAft>
              <a:buNone/>
            </a:pPr>
            <a:endParaRPr/>
          </a:p>
          <a:p>
            <a:pPr marL="257175" lvl="0" indent="0" algn="l" rtl="0">
              <a:spcBef>
                <a:spcPts val="1200"/>
              </a:spcBef>
              <a:spcAft>
                <a:spcPts val="0"/>
              </a:spcAft>
              <a:buNone/>
            </a:pPr>
            <a:endParaRPr/>
          </a:p>
        </p:txBody>
      </p:sp>
      <p:sp>
        <p:nvSpPr>
          <p:cNvPr id="206" name="Google Shape;206;p37"/>
          <p:cNvSpPr>
            <a:spLocks noGrp="1"/>
          </p:cNvSpPr>
          <p:nvPr>
            <p:ph type="sldNum" idx="12"/>
          </p:nvPr>
        </p:nvSpPr>
        <p:spPr>
          <a:xfrm>
            <a:off x="8531226" y="5648327"/>
            <a:ext cx="549300" cy="396900"/>
          </a:xfrm>
          <a:prstGeom prst="bracketPair">
            <a:avLst/>
          </a:prstGeom>
          <a:noFill/>
          <a:ln>
            <a:noFill/>
          </a:ln>
        </p:spPr>
        <p:txBody>
          <a:bodyPr spcFirstLastPara="1" wrap="square" lIns="0" tIns="0" rIns="0" bIns="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US"/>
              <a:t>5</a:t>
            </a:fld>
            <a:endParaRPr/>
          </a:p>
        </p:txBody>
      </p:sp>
      <p:sp>
        <p:nvSpPr>
          <p:cNvPr id="207" name="Google Shape;207;p37"/>
          <p:cNvSpPr txBox="1"/>
          <p:nvPr/>
        </p:nvSpPr>
        <p:spPr>
          <a:xfrm>
            <a:off x="332025" y="3400425"/>
            <a:ext cx="4832400" cy="1646700"/>
          </a:xfrm>
          <a:prstGeom prst="rect">
            <a:avLst/>
          </a:prstGeom>
          <a:noFill/>
          <a:ln>
            <a:noFill/>
          </a:ln>
        </p:spPr>
        <p:txBody>
          <a:bodyPr spcFirstLastPara="1" wrap="square" lIns="91425" tIns="91425" rIns="91425" bIns="91425" anchor="t" anchorCtr="0">
            <a:noAutofit/>
          </a:bodyPr>
          <a:lstStyle/>
          <a:p>
            <a:pPr marL="257175" lvl="0" indent="-171450" algn="l" rtl="0">
              <a:lnSpc>
                <a:spcPct val="115000"/>
              </a:lnSpc>
              <a:spcBef>
                <a:spcPts val="1200"/>
              </a:spcBef>
              <a:spcAft>
                <a:spcPts val="0"/>
              </a:spcAft>
              <a:buClr>
                <a:srgbClr val="4A3128"/>
              </a:buClr>
              <a:buSzPts val="2400"/>
              <a:buFont typeface="Arial"/>
              <a:buChar char="•"/>
            </a:pPr>
            <a:r>
              <a:rPr lang="en-US" sz="2400">
                <a:solidFill>
                  <a:srgbClr val="4A3128"/>
                </a:solidFill>
                <a:latin typeface="Open Sans"/>
                <a:ea typeface="Open Sans"/>
                <a:cs typeface="Open Sans"/>
                <a:sym typeface="Open Sans"/>
              </a:rPr>
              <a:t>When the program opens, select  Edit and then select Options from the drop down.</a:t>
            </a:r>
            <a:endParaRPr sz="1800">
              <a:solidFill>
                <a:schemeClr val="dk2"/>
              </a:solidFill>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p:txBody>
      </p:sp>
      <p:sp>
        <p:nvSpPr>
          <p:cNvPr id="208" name="Google Shape;208;p37"/>
          <p:cNvSpPr txBox="1">
            <a:spLocks noGrp="1"/>
          </p:cNvSpPr>
          <p:nvPr>
            <p:ph type="title"/>
          </p:nvPr>
        </p:nvSpPr>
        <p:spPr>
          <a:xfrm>
            <a:off x="515100" y="168498"/>
            <a:ext cx="8113800" cy="929700"/>
          </a:xfrm>
          <a:prstGeom prst="rect">
            <a:avLst/>
          </a:prstGeom>
          <a:noFill/>
          <a:ln w="28575" cap="flat" cmpd="sng">
            <a:solidFill>
              <a:srgbClr val="3D85C6"/>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solidFill>
                  <a:srgbClr val="434343"/>
                </a:solidFill>
                <a:latin typeface="Comfortaa"/>
                <a:ea typeface="Comfortaa"/>
                <a:cs typeface="Comfortaa"/>
                <a:sym typeface="Comfortaa"/>
              </a:rPr>
              <a:t>STEP 3: Software Set-up </a:t>
            </a:r>
            <a:endParaRPr>
              <a:solidFill>
                <a:srgbClr val="434343"/>
              </a:solidFill>
              <a:latin typeface="Comfortaa"/>
              <a:ea typeface="Comfortaa"/>
              <a:cs typeface="Comfortaa"/>
              <a:sym typeface="Comfortaa"/>
            </a:endParaRPr>
          </a:p>
        </p:txBody>
      </p:sp>
      <p:pic>
        <p:nvPicPr>
          <p:cNvPr id="209" name="Google Shape;209;p37"/>
          <p:cNvPicPr preferRelativeResize="0"/>
          <p:nvPr/>
        </p:nvPicPr>
        <p:blipFill rotWithShape="1">
          <a:blip r:embed="rId3">
            <a:alphaModFix/>
          </a:blip>
          <a:srcRect r="15397"/>
          <a:stretch/>
        </p:blipFill>
        <p:spPr>
          <a:xfrm>
            <a:off x="4988924" y="3145900"/>
            <a:ext cx="3898424" cy="3407296"/>
          </a:xfrm>
          <a:prstGeom prst="rect">
            <a:avLst/>
          </a:prstGeom>
          <a:noFill/>
          <a:ln>
            <a:noFill/>
          </a:ln>
        </p:spPr>
      </p:pic>
      <p:sp>
        <p:nvSpPr>
          <p:cNvPr id="210" name="Google Shape;210;p37"/>
          <p:cNvSpPr/>
          <p:nvPr/>
        </p:nvSpPr>
        <p:spPr>
          <a:xfrm>
            <a:off x="5195900" y="3345350"/>
            <a:ext cx="261900" cy="209400"/>
          </a:xfrm>
          <a:prstGeom prst="rect">
            <a:avLst/>
          </a:prstGeom>
          <a:no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7"/>
          <p:cNvSpPr/>
          <p:nvPr/>
        </p:nvSpPr>
        <p:spPr>
          <a:xfrm>
            <a:off x="5234000" y="3564425"/>
            <a:ext cx="828600" cy="185700"/>
          </a:xfrm>
          <a:prstGeom prst="rect">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7"/>
          <p:cNvSpPr/>
          <p:nvPr/>
        </p:nvSpPr>
        <p:spPr>
          <a:xfrm>
            <a:off x="1614500" y="4064500"/>
            <a:ext cx="619200" cy="366600"/>
          </a:xfrm>
          <a:prstGeom prst="rect">
            <a:avLst/>
          </a:prstGeom>
          <a:no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7"/>
          <p:cNvSpPr/>
          <p:nvPr/>
        </p:nvSpPr>
        <p:spPr>
          <a:xfrm>
            <a:off x="647700" y="4531200"/>
            <a:ext cx="1173300" cy="338100"/>
          </a:xfrm>
          <a:prstGeom prst="rect">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4" name="Google Shape;214;p37"/>
          <p:cNvPicPr preferRelativeResize="0"/>
          <p:nvPr/>
        </p:nvPicPr>
        <p:blipFill>
          <a:blip r:embed="rId4">
            <a:alphaModFix/>
          </a:blip>
          <a:stretch>
            <a:fillRect/>
          </a:stretch>
        </p:blipFill>
        <p:spPr>
          <a:xfrm>
            <a:off x="5355025" y="1374338"/>
            <a:ext cx="1038225" cy="1495425"/>
          </a:xfrm>
          <a:prstGeom prst="rect">
            <a:avLst/>
          </a:prstGeom>
          <a:noFill/>
          <a:ln w="38100" cap="flat" cmpd="sng">
            <a:solidFill>
              <a:srgbClr val="134C3A"/>
            </a:solidFill>
            <a:prstDash val="solid"/>
            <a:miter lim="8000"/>
            <a:headEnd type="none" w="sm" len="sm"/>
            <a:tailEnd type="none" w="sm" len="sm"/>
          </a:ln>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8"/>
          <p:cNvSpPr txBox="1">
            <a:spLocks noGrp="1"/>
          </p:cNvSpPr>
          <p:nvPr>
            <p:ph type="body" idx="1"/>
          </p:nvPr>
        </p:nvSpPr>
        <p:spPr>
          <a:xfrm>
            <a:off x="-380575" y="2217525"/>
            <a:ext cx="2619600" cy="1602000"/>
          </a:xfrm>
          <a:prstGeom prst="rect">
            <a:avLst/>
          </a:prstGeom>
          <a:noFill/>
          <a:ln>
            <a:noFill/>
          </a:ln>
        </p:spPr>
        <p:txBody>
          <a:bodyPr spcFirstLastPara="1" wrap="square" lIns="91425" tIns="45700" rIns="91425" bIns="45700" anchor="t" anchorCtr="0">
            <a:noAutofit/>
          </a:bodyPr>
          <a:lstStyle/>
          <a:p>
            <a:pPr marL="114300" lvl="0" indent="0" algn="ctr" rtl="0">
              <a:spcBef>
                <a:spcPts val="0"/>
              </a:spcBef>
              <a:spcAft>
                <a:spcPts val="0"/>
              </a:spcAft>
              <a:buSzPts val="2800"/>
              <a:buFont typeface="Arial"/>
              <a:buNone/>
            </a:pPr>
            <a:r>
              <a:rPr lang="en-US" sz="2400">
                <a:solidFill>
                  <a:srgbClr val="4A3128"/>
                </a:solidFill>
                <a:latin typeface="Comfortaa"/>
                <a:ea typeface="Comfortaa"/>
                <a:cs typeface="Comfortaa"/>
                <a:sym typeface="Comfortaa"/>
              </a:rPr>
              <a:t>Select </a:t>
            </a:r>
            <a:endParaRPr sz="2400">
              <a:solidFill>
                <a:srgbClr val="4A3128"/>
              </a:solidFill>
              <a:latin typeface="Comfortaa"/>
              <a:ea typeface="Comfortaa"/>
              <a:cs typeface="Comfortaa"/>
              <a:sym typeface="Comfortaa"/>
            </a:endParaRPr>
          </a:p>
          <a:p>
            <a:pPr marL="114300" lvl="0" indent="0" algn="ctr" rtl="0">
              <a:spcBef>
                <a:spcPts val="0"/>
              </a:spcBef>
              <a:spcAft>
                <a:spcPts val="0"/>
              </a:spcAft>
              <a:buSzPts val="2800"/>
              <a:buFont typeface="Arial"/>
              <a:buNone/>
            </a:pPr>
            <a:r>
              <a:rPr lang="en-US" sz="2400">
                <a:solidFill>
                  <a:srgbClr val="4A3128"/>
                </a:solidFill>
                <a:latin typeface="Comfortaa"/>
                <a:ea typeface="Comfortaa"/>
                <a:cs typeface="Comfortaa"/>
                <a:sym typeface="Comfortaa"/>
              </a:rPr>
              <a:t>General Settings</a:t>
            </a:r>
            <a:endParaRPr sz="2400">
              <a:latin typeface="Comfortaa"/>
              <a:ea typeface="Comfortaa"/>
              <a:cs typeface="Comfortaa"/>
              <a:sym typeface="Comfortaa"/>
            </a:endParaRPr>
          </a:p>
        </p:txBody>
      </p:sp>
      <p:sp>
        <p:nvSpPr>
          <p:cNvPr id="221" name="Google Shape;221;p38"/>
          <p:cNvSpPr txBox="1">
            <a:spLocks noGrp="1"/>
          </p:cNvSpPr>
          <p:nvPr>
            <p:ph type="title"/>
          </p:nvPr>
        </p:nvSpPr>
        <p:spPr>
          <a:xfrm>
            <a:off x="519800" y="126825"/>
            <a:ext cx="8113800" cy="905700"/>
          </a:xfrm>
          <a:prstGeom prst="rect">
            <a:avLst/>
          </a:prstGeom>
          <a:noFill/>
          <a:ln w="28575" cap="flat" cmpd="sng">
            <a:solidFill>
              <a:srgbClr val="3D85C6"/>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solidFill>
                  <a:srgbClr val="434343"/>
                </a:solidFill>
                <a:latin typeface="Comfortaa"/>
                <a:ea typeface="Comfortaa"/>
                <a:cs typeface="Comfortaa"/>
                <a:sym typeface="Comfortaa"/>
              </a:rPr>
              <a:t>STEP 3: Software Set-up </a:t>
            </a:r>
            <a:endParaRPr>
              <a:solidFill>
                <a:srgbClr val="434343"/>
              </a:solidFill>
              <a:latin typeface="Comfortaa"/>
              <a:ea typeface="Comfortaa"/>
              <a:cs typeface="Comfortaa"/>
              <a:sym typeface="Comfortaa"/>
            </a:endParaRPr>
          </a:p>
        </p:txBody>
      </p:sp>
      <p:sp>
        <p:nvSpPr>
          <p:cNvPr id="222" name="Google Shape;222;p38"/>
          <p:cNvSpPr txBox="1"/>
          <p:nvPr/>
        </p:nvSpPr>
        <p:spPr>
          <a:xfrm>
            <a:off x="3514725" y="5400724"/>
            <a:ext cx="3986100" cy="1457275"/>
          </a:xfrm>
          <a:prstGeom prst="rect">
            <a:avLst/>
          </a:prstGeom>
          <a:solidFill>
            <a:srgbClr val="FFFFFF"/>
          </a:solidFill>
          <a:ln w="28575" cap="flat" cmpd="sng">
            <a:solidFill>
              <a:srgbClr val="00FF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latin typeface="Comfortaa"/>
                <a:ea typeface="Comfortaa"/>
                <a:cs typeface="Comfortaa"/>
                <a:sym typeface="Comfortaa"/>
              </a:rPr>
              <a:t>Select °F or °C in the drop down list. This will be the temperature scale the reports will display in on your computer.</a:t>
            </a:r>
            <a:endParaRPr sz="1800" dirty="0">
              <a:latin typeface="Comfortaa"/>
              <a:ea typeface="Comfortaa"/>
              <a:cs typeface="Comfortaa"/>
              <a:sym typeface="Comfortaa"/>
            </a:endParaRPr>
          </a:p>
        </p:txBody>
      </p:sp>
      <p:pic>
        <p:nvPicPr>
          <p:cNvPr id="223" name="Google Shape;223;p38"/>
          <p:cNvPicPr preferRelativeResize="0"/>
          <p:nvPr/>
        </p:nvPicPr>
        <p:blipFill>
          <a:blip r:embed="rId3">
            <a:alphaModFix/>
          </a:blip>
          <a:stretch>
            <a:fillRect/>
          </a:stretch>
        </p:blipFill>
        <p:spPr>
          <a:xfrm>
            <a:off x="2239013" y="1294100"/>
            <a:ext cx="6388725" cy="3921251"/>
          </a:xfrm>
          <a:prstGeom prst="rect">
            <a:avLst/>
          </a:prstGeom>
          <a:noFill/>
          <a:ln w="38100" cap="flat" cmpd="sng">
            <a:solidFill>
              <a:srgbClr val="134C3A"/>
            </a:solidFill>
            <a:prstDash val="solid"/>
            <a:miter lim="8000"/>
            <a:headEnd type="none" w="sm" len="sm"/>
            <a:tailEnd type="none" w="sm" len="sm"/>
          </a:ln>
        </p:spPr>
      </p:pic>
      <p:sp>
        <p:nvSpPr>
          <p:cNvPr id="224" name="Google Shape;224;p38"/>
          <p:cNvSpPr/>
          <p:nvPr/>
        </p:nvSpPr>
        <p:spPr>
          <a:xfrm>
            <a:off x="6091925" y="1711100"/>
            <a:ext cx="2367600" cy="6735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8"/>
          <p:cNvSpPr/>
          <p:nvPr/>
        </p:nvSpPr>
        <p:spPr>
          <a:xfrm>
            <a:off x="2386025" y="1719275"/>
            <a:ext cx="1181100" cy="200100"/>
          </a:xfrm>
          <a:prstGeom prst="rect">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8"/>
          <p:cNvSpPr/>
          <p:nvPr/>
        </p:nvSpPr>
        <p:spPr>
          <a:xfrm>
            <a:off x="193675" y="2678600"/>
            <a:ext cx="1552500" cy="785700"/>
          </a:xfrm>
          <a:prstGeom prst="rect">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9"/>
          <p:cNvSpPr txBox="1">
            <a:spLocks noGrp="1"/>
          </p:cNvSpPr>
          <p:nvPr>
            <p:ph type="body" idx="1"/>
          </p:nvPr>
        </p:nvSpPr>
        <p:spPr>
          <a:xfrm>
            <a:off x="457200" y="1095826"/>
            <a:ext cx="7620000" cy="844500"/>
          </a:xfrm>
          <a:prstGeom prst="rect">
            <a:avLst/>
          </a:prstGeom>
          <a:noFill/>
          <a:ln>
            <a:noFill/>
          </a:ln>
        </p:spPr>
        <p:txBody>
          <a:bodyPr spcFirstLastPara="1" wrap="square" lIns="91425" tIns="45700" rIns="91425" bIns="45700" anchor="t" anchorCtr="0">
            <a:noAutofit/>
          </a:bodyPr>
          <a:lstStyle/>
          <a:p>
            <a:pPr marL="457200" lvl="0" indent="-381000" algn="l" rtl="0">
              <a:spcBef>
                <a:spcPts val="0"/>
              </a:spcBef>
              <a:spcAft>
                <a:spcPts val="0"/>
              </a:spcAft>
              <a:buSzPts val="2400"/>
              <a:buFont typeface="Comfortaa"/>
              <a:buChar char="●"/>
            </a:pPr>
            <a:r>
              <a:rPr lang="en-US" sz="2400">
                <a:solidFill>
                  <a:srgbClr val="4A3128"/>
                </a:solidFill>
                <a:latin typeface="Comfortaa"/>
                <a:ea typeface="Comfortaa"/>
                <a:cs typeface="Comfortaa"/>
                <a:sym typeface="Comfortaa"/>
              </a:rPr>
              <a:t>Select </a:t>
            </a:r>
            <a:r>
              <a:rPr lang="en-US" sz="2400">
                <a:solidFill>
                  <a:srgbClr val="434343"/>
                </a:solidFill>
                <a:latin typeface="Comfortaa"/>
                <a:ea typeface="Comfortaa"/>
                <a:cs typeface="Comfortaa"/>
                <a:sym typeface="Comfortaa"/>
              </a:rPr>
              <a:t>Automation</a:t>
            </a:r>
            <a:endParaRPr sz="2400">
              <a:solidFill>
                <a:srgbClr val="434343"/>
              </a:solidFill>
              <a:latin typeface="Comfortaa"/>
              <a:ea typeface="Comfortaa"/>
              <a:cs typeface="Comfortaa"/>
              <a:sym typeface="Comfortaa"/>
            </a:endParaRPr>
          </a:p>
          <a:p>
            <a:pPr marL="457200" lvl="0" indent="-381000" algn="l" rtl="0">
              <a:spcBef>
                <a:spcPts val="0"/>
              </a:spcBef>
              <a:spcAft>
                <a:spcPts val="0"/>
              </a:spcAft>
              <a:buClr>
                <a:srgbClr val="434343"/>
              </a:buClr>
              <a:buSzPts val="2400"/>
              <a:buFont typeface="Comfortaa"/>
              <a:buChar char="●"/>
            </a:pPr>
            <a:r>
              <a:rPr lang="en-US" sz="2400">
                <a:solidFill>
                  <a:srgbClr val="434343"/>
                </a:solidFill>
                <a:latin typeface="Comfortaa"/>
                <a:ea typeface="Comfortaa"/>
                <a:cs typeface="Comfortaa"/>
                <a:sym typeface="Comfortaa"/>
              </a:rPr>
              <a:t>Match the settings checked in the picture </a:t>
            </a:r>
            <a:endParaRPr sz="2400">
              <a:solidFill>
                <a:srgbClr val="434343"/>
              </a:solidFill>
              <a:latin typeface="Comfortaa"/>
              <a:ea typeface="Comfortaa"/>
              <a:cs typeface="Comfortaa"/>
              <a:sym typeface="Comfortaa"/>
            </a:endParaRPr>
          </a:p>
        </p:txBody>
      </p:sp>
      <p:sp>
        <p:nvSpPr>
          <p:cNvPr id="233" name="Google Shape;233;p39"/>
          <p:cNvSpPr/>
          <p:nvPr/>
        </p:nvSpPr>
        <p:spPr>
          <a:xfrm>
            <a:off x="3595235" y="4397942"/>
            <a:ext cx="504900" cy="293700"/>
          </a:xfrm>
          <a:prstGeom prst="leftArrow">
            <a:avLst>
              <a:gd name="adj1" fmla="val 50000"/>
              <a:gd name="adj2" fmla="val 50000"/>
            </a:avLst>
          </a:prstGeom>
          <a:solidFill>
            <a:schemeClr val="accent1"/>
          </a:solidFill>
          <a:ln w="25400" cap="flat" cmpd="sng">
            <a:solidFill>
              <a:srgbClr val="261D4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4" name="Google Shape;234;p39"/>
          <p:cNvSpPr txBox="1">
            <a:spLocks noGrp="1"/>
          </p:cNvSpPr>
          <p:nvPr>
            <p:ph type="title"/>
          </p:nvPr>
        </p:nvSpPr>
        <p:spPr>
          <a:xfrm>
            <a:off x="508000" y="83223"/>
            <a:ext cx="8113800" cy="931500"/>
          </a:xfrm>
          <a:prstGeom prst="rect">
            <a:avLst/>
          </a:prstGeom>
          <a:noFill/>
          <a:ln w="28575" cap="flat" cmpd="sng">
            <a:solidFill>
              <a:srgbClr val="3D85C6"/>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solidFill>
                  <a:srgbClr val="434343"/>
                </a:solidFill>
                <a:latin typeface="Comfortaa"/>
                <a:ea typeface="Comfortaa"/>
                <a:cs typeface="Comfortaa"/>
                <a:sym typeface="Comfortaa"/>
              </a:rPr>
              <a:t>STEP 3: Software Set-up </a:t>
            </a:r>
            <a:endParaRPr>
              <a:solidFill>
                <a:srgbClr val="434343"/>
              </a:solidFill>
              <a:latin typeface="Comfortaa"/>
              <a:ea typeface="Comfortaa"/>
              <a:cs typeface="Comfortaa"/>
              <a:sym typeface="Comfortaa"/>
            </a:endParaRPr>
          </a:p>
        </p:txBody>
      </p:sp>
      <p:sp>
        <p:nvSpPr>
          <p:cNvPr id="235" name="Google Shape;235;p39"/>
          <p:cNvSpPr>
            <a:spLocks noGrp="1"/>
          </p:cNvSpPr>
          <p:nvPr>
            <p:ph type="sldNum" idx="12"/>
          </p:nvPr>
        </p:nvSpPr>
        <p:spPr>
          <a:xfrm>
            <a:off x="8531226" y="5648327"/>
            <a:ext cx="549300" cy="396900"/>
          </a:xfrm>
          <a:prstGeom prst="bracketPair">
            <a:avLst/>
          </a:prstGeom>
          <a:noFill/>
          <a:ln>
            <a:noFill/>
          </a:ln>
        </p:spPr>
        <p:txBody>
          <a:bodyPr spcFirstLastPara="1" wrap="square" lIns="0" tIns="0" rIns="0" bIns="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US"/>
              <a:t>7</a:t>
            </a:fld>
            <a:endParaRPr/>
          </a:p>
        </p:txBody>
      </p:sp>
      <p:sp>
        <p:nvSpPr>
          <p:cNvPr id="236" name="Google Shape;236;p39"/>
          <p:cNvSpPr txBox="1"/>
          <p:nvPr/>
        </p:nvSpPr>
        <p:spPr>
          <a:xfrm>
            <a:off x="6429750" y="2407425"/>
            <a:ext cx="2306400" cy="3964800"/>
          </a:xfrm>
          <a:prstGeom prst="rect">
            <a:avLst/>
          </a:prstGeom>
          <a:noFill/>
          <a:ln w="19050" cap="flat" cmpd="sng">
            <a:solidFill>
              <a:srgbClr val="6FA8DC"/>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1600">
                <a:latin typeface="Comfortaa"/>
                <a:ea typeface="Comfortaa"/>
                <a:cs typeface="Comfortaa"/>
                <a:sym typeface="Comfortaa"/>
              </a:rPr>
              <a:t>Note: The FTP Server settings are for the VTMC Cloud Monitoring service. For more information on the cloud service please visit: vfcdataloggers.com or view the separate VFC 400 Cloud powerpoint if you received a VFC 400 data logger from the AIPO.</a:t>
            </a:r>
            <a:endParaRPr sz="1600">
              <a:latin typeface="Comfortaa"/>
              <a:ea typeface="Comfortaa"/>
              <a:cs typeface="Comfortaa"/>
              <a:sym typeface="Comfortaa"/>
            </a:endParaRPr>
          </a:p>
        </p:txBody>
      </p:sp>
      <p:pic>
        <p:nvPicPr>
          <p:cNvPr id="237" name="Google Shape;237;p39"/>
          <p:cNvPicPr preferRelativeResize="0"/>
          <p:nvPr/>
        </p:nvPicPr>
        <p:blipFill>
          <a:blip r:embed="rId3">
            <a:alphaModFix/>
          </a:blip>
          <a:stretch>
            <a:fillRect/>
          </a:stretch>
        </p:blipFill>
        <p:spPr>
          <a:xfrm>
            <a:off x="152400" y="2148388"/>
            <a:ext cx="5791575" cy="3568477"/>
          </a:xfrm>
          <a:prstGeom prst="rect">
            <a:avLst/>
          </a:prstGeom>
          <a:noFill/>
          <a:ln>
            <a:noFill/>
          </a:ln>
        </p:spPr>
      </p:pic>
      <p:sp>
        <p:nvSpPr>
          <p:cNvPr id="238" name="Google Shape;238;p39"/>
          <p:cNvSpPr/>
          <p:nvPr/>
        </p:nvSpPr>
        <p:spPr>
          <a:xfrm>
            <a:off x="4520550" y="4387075"/>
            <a:ext cx="1833000" cy="163200"/>
          </a:xfrm>
          <a:prstGeom prst="leftArrow">
            <a:avLst>
              <a:gd name="adj1" fmla="val 50000"/>
              <a:gd name="adj2" fmla="val 50000"/>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9"/>
          <p:cNvSpPr/>
          <p:nvPr/>
        </p:nvSpPr>
        <p:spPr>
          <a:xfrm>
            <a:off x="2024075" y="1119675"/>
            <a:ext cx="1943100" cy="396900"/>
          </a:xfrm>
          <a:prstGeom prst="rect">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9"/>
          <p:cNvSpPr/>
          <p:nvPr/>
        </p:nvSpPr>
        <p:spPr>
          <a:xfrm>
            <a:off x="271475" y="3143750"/>
            <a:ext cx="895200" cy="195300"/>
          </a:xfrm>
          <a:prstGeom prst="rect">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0"/>
          <p:cNvSpPr txBox="1">
            <a:spLocks noGrp="1"/>
          </p:cNvSpPr>
          <p:nvPr>
            <p:ph type="title"/>
          </p:nvPr>
        </p:nvSpPr>
        <p:spPr>
          <a:xfrm>
            <a:off x="508000" y="83223"/>
            <a:ext cx="8113800" cy="952500"/>
          </a:xfrm>
          <a:prstGeom prst="rect">
            <a:avLst/>
          </a:prstGeom>
          <a:noFill/>
          <a:ln w="28575" cap="flat" cmpd="sng">
            <a:solidFill>
              <a:srgbClr val="3D85C6"/>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solidFill>
                  <a:srgbClr val="134C3A"/>
                </a:solidFill>
                <a:latin typeface="Comfortaa"/>
                <a:ea typeface="Comfortaa"/>
                <a:cs typeface="Comfortaa"/>
                <a:sym typeface="Comfortaa"/>
              </a:rPr>
              <a:t>STEP 3: Software Set-up </a:t>
            </a:r>
            <a:endParaRPr>
              <a:latin typeface="Comfortaa"/>
              <a:ea typeface="Comfortaa"/>
              <a:cs typeface="Comfortaa"/>
              <a:sym typeface="Comfortaa"/>
            </a:endParaRPr>
          </a:p>
        </p:txBody>
      </p:sp>
      <p:sp>
        <p:nvSpPr>
          <p:cNvPr id="247" name="Google Shape;247;p40"/>
          <p:cNvSpPr>
            <a:spLocks noGrp="1"/>
          </p:cNvSpPr>
          <p:nvPr>
            <p:ph type="sldNum" idx="12"/>
          </p:nvPr>
        </p:nvSpPr>
        <p:spPr>
          <a:xfrm>
            <a:off x="8531226" y="5648327"/>
            <a:ext cx="549300" cy="396900"/>
          </a:xfrm>
          <a:prstGeom prst="bracketPair">
            <a:avLst/>
          </a:prstGeom>
          <a:noFill/>
          <a:ln>
            <a:noFill/>
          </a:ln>
        </p:spPr>
        <p:txBody>
          <a:bodyPr spcFirstLastPara="1" wrap="square" lIns="0" tIns="0" rIns="0" bIns="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US"/>
              <a:t>8</a:t>
            </a:fld>
            <a:endParaRPr/>
          </a:p>
        </p:txBody>
      </p:sp>
      <p:sp>
        <p:nvSpPr>
          <p:cNvPr id="248" name="Google Shape;248;p40"/>
          <p:cNvSpPr txBox="1"/>
          <p:nvPr/>
        </p:nvSpPr>
        <p:spPr>
          <a:xfrm>
            <a:off x="0" y="1296975"/>
            <a:ext cx="3055200" cy="4242600"/>
          </a:xfrm>
          <a:prstGeom prst="rect">
            <a:avLst/>
          </a:prstGeom>
          <a:noFill/>
          <a:ln>
            <a:noFill/>
          </a:ln>
        </p:spPr>
        <p:txBody>
          <a:bodyPr spcFirstLastPara="1" wrap="square" lIns="91425" tIns="45700" rIns="91425" bIns="45700" anchor="t" anchorCtr="0">
            <a:noAutofit/>
          </a:bodyPr>
          <a:lstStyle/>
          <a:p>
            <a:pPr marL="457200" marR="0" lvl="0" indent="-342900" algn="l" rtl="0">
              <a:spcBef>
                <a:spcPts val="0"/>
              </a:spcBef>
              <a:spcAft>
                <a:spcPts val="0"/>
              </a:spcAft>
              <a:buClr>
                <a:srgbClr val="434343"/>
              </a:buClr>
              <a:buSzPts val="1800"/>
              <a:buFont typeface="Comfortaa"/>
              <a:buChar char="●"/>
            </a:pPr>
            <a:r>
              <a:rPr lang="en-US" sz="1800">
                <a:solidFill>
                  <a:srgbClr val="434343"/>
                </a:solidFill>
                <a:latin typeface="Comfortaa"/>
                <a:ea typeface="Comfortaa"/>
                <a:cs typeface="Comfortaa"/>
                <a:sym typeface="Comfortaa"/>
              </a:rPr>
              <a:t>Select </a:t>
            </a:r>
            <a:endParaRPr sz="1800">
              <a:solidFill>
                <a:srgbClr val="434343"/>
              </a:solidFill>
              <a:latin typeface="Comfortaa"/>
              <a:ea typeface="Comfortaa"/>
              <a:cs typeface="Comfortaa"/>
              <a:sym typeface="Comfortaa"/>
            </a:endParaRPr>
          </a:p>
          <a:p>
            <a:pPr marL="457200" marR="0" lvl="0" indent="0" algn="l" rtl="0">
              <a:spcBef>
                <a:spcPts val="0"/>
              </a:spcBef>
              <a:spcAft>
                <a:spcPts val="0"/>
              </a:spcAft>
              <a:buNone/>
            </a:pPr>
            <a:r>
              <a:rPr lang="en-US" sz="1800">
                <a:solidFill>
                  <a:srgbClr val="434343"/>
                </a:solidFill>
                <a:latin typeface="Comfortaa"/>
                <a:ea typeface="Comfortaa"/>
                <a:cs typeface="Comfortaa"/>
                <a:sym typeface="Comfortaa"/>
              </a:rPr>
              <a:t>File and Folder Settings</a:t>
            </a:r>
            <a:endParaRPr sz="1800">
              <a:solidFill>
                <a:srgbClr val="434343"/>
              </a:solidFill>
              <a:latin typeface="Comfortaa"/>
              <a:ea typeface="Comfortaa"/>
              <a:cs typeface="Comfortaa"/>
              <a:sym typeface="Comfortaa"/>
            </a:endParaRPr>
          </a:p>
          <a:p>
            <a:pPr marL="457200" marR="0" lvl="0" indent="-342900" algn="l" rtl="0">
              <a:spcBef>
                <a:spcPts val="0"/>
              </a:spcBef>
              <a:spcAft>
                <a:spcPts val="0"/>
              </a:spcAft>
              <a:buSzPts val="1800"/>
              <a:buFont typeface="Comfortaa"/>
              <a:buChar char="●"/>
            </a:pPr>
            <a:r>
              <a:rPr lang="en-US" sz="1800">
                <a:solidFill>
                  <a:srgbClr val="434343"/>
                </a:solidFill>
                <a:latin typeface="Comfortaa"/>
                <a:ea typeface="Comfortaa"/>
                <a:cs typeface="Comfortaa"/>
                <a:sym typeface="Comfortaa"/>
              </a:rPr>
              <a:t>By default the VFC 400 software will save the data to: </a:t>
            </a:r>
            <a:r>
              <a:rPr lang="en-US" sz="1800" b="1" i="1">
                <a:solidFill>
                  <a:srgbClr val="434343"/>
                </a:solidFill>
                <a:latin typeface="Comfortaa"/>
                <a:ea typeface="Comfortaa"/>
                <a:cs typeface="Comfortaa"/>
                <a:sym typeface="Comfortaa"/>
              </a:rPr>
              <a:t>Users</a:t>
            </a:r>
            <a:r>
              <a:rPr lang="en-US" sz="1800">
                <a:solidFill>
                  <a:srgbClr val="434343"/>
                </a:solidFill>
                <a:latin typeface="Comfortaa"/>
                <a:ea typeface="Comfortaa"/>
                <a:cs typeface="Comfortaa"/>
                <a:sym typeface="Comfortaa"/>
              </a:rPr>
              <a:t>&gt;</a:t>
            </a:r>
            <a:r>
              <a:rPr lang="en-US" sz="1800" b="1" i="1">
                <a:solidFill>
                  <a:srgbClr val="434343"/>
                </a:solidFill>
                <a:latin typeface="Comfortaa"/>
                <a:ea typeface="Comfortaa"/>
                <a:cs typeface="Comfortaa"/>
                <a:sym typeface="Comfortaa"/>
              </a:rPr>
              <a:t>Public&gt;Public Documents&gt;LogTag Data</a:t>
            </a:r>
            <a:r>
              <a:rPr lang="en-US" sz="1800">
                <a:solidFill>
                  <a:srgbClr val="434343"/>
                </a:solidFill>
                <a:latin typeface="Comfortaa"/>
                <a:ea typeface="Comfortaa"/>
                <a:cs typeface="Comfortaa"/>
                <a:sym typeface="Comfortaa"/>
              </a:rPr>
              <a:t> so anyone logged onto the PC can access the data.</a:t>
            </a:r>
            <a:endParaRPr sz="1800">
              <a:solidFill>
                <a:srgbClr val="434343"/>
              </a:solidFill>
              <a:latin typeface="Comfortaa"/>
              <a:ea typeface="Comfortaa"/>
              <a:cs typeface="Comfortaa"/>
              <a:sym typeface="Comfortaa"/>
            </a:endParaRPr>
          </a:p>
          <a:p>
            <a:pPr marL="457200" marR="0" lvl="0" indent="-342900" algn="l" rtl="0">
              <a:spcBef>
                <a:spcPts val="0"/>
              </a:spcBef>
              <a:spcAft>
                <a:spcPts val="0"/>
              </a:spcAft>
              <a:buSzPts val="1800"/>
              <a:buFont typeface="Comfortaa"/>
              <a:buChar char="●"/>
            </a:pPr>
            <a:r>
              <a:rPr lang="en-US" sz="1800">
                <a:latin typeface="Comfortaa"/>
                <a:ea typeface="Comfortaa"/>
                <a:cs typeface="Comfortaa"/>
                <a:sym typeface="Comfortaa"/>
              </a:rPr>
              <a:t>Select OK to finish the  software set-up  </a:t>
            </a:r>
            <a:endParaRPr sz="1800">
              <a:latin typeface="Comfortaa"/>
              <a:ea typeface="Comfortaa"/>
              <a:cs typeface="Comfortaa"/>
              <a:sym typeface="Comfortaa"/>
            </a:endParaRPr>
          </a:p>
          <a:p>
            <a:pPr marL="0" marR="0" lvl="0" indent="0" algn="l" rtl="0">
              <a:spcBef>
                <a:spcPts val="0"/>
              </a:spcBef>
              <a:spcAft>
                <a:spcPts val="0"/>
              </a:spcAft>
              <a:buNone/>
            </a:pPr>
            <a:endParaRPr sz="2000">
              <a:solidFill>
                <a:srgbClr val="434343"/>
              </a:solidFill>
              <a:latin typeface="Comfortaa"/>
              <a:ea typeface="Comfortaa"/>
              <a:cs typeface="Comfortaa"/>
              <a:sym typeface="Comfortaa"/>
            </a:endParaRPr>
          </a:p>
        </p:txBody>
      </p:sp>
      <p:sp>
        <p:nvSpPr>
          <p:cNvPr id="249" name="Google Shape;249;p40"/>
          <p:cNvSpPr txBox="1"/>
          <p:nvPr/>
        </p:nvSpPr>
        <p:spPr>
          <a:xfrm>
            <a:off x="1061050" y="5342825"/>
            <a:ext cx="8531700" cy="16443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434343"/>
              </a:buClr>
              <a:buSzPts val="1800"/>
              <a:buFont typeface="Comfortaa"/>
              <a:buChar char="●"/>
            </a:pPr>
            <a:r>
              <a:rPr lang="en-US" sz="1800">
                <a:solidFill>
                  <a:srgbClr val="434343"/>
                </a:solidFill>
                <a:latin typeface="Comfortaa"/>
                <a:ea typeface="Comfortaa"/>
                <a:cs typeface="Comfortaa"/>
                <a:sym typeface="Comfortaa"/>
              </a:rPr>
              <a:t>Note: to change the location the data logger reports save to, select the … to choose a different folder</a:t>
            </a:r>
            <a:endParaRPr sz="1800">
              <a:solidFill>
                <a:srgbClr val="434343"/>
              </a:solidFill>
              <a:latin typeface="Comfortaa"/>
              <a:ea typeface="Comfortaa"/>
              <a:cs typeface="Comfortaa"/>
              <a:sym typeface="Comfortaa"/>
            </a:endParaRPr>
          </a:p>
          <a:p>
            <a:pPr marL="914400" lvl="1" indent="-342900" algn="l" rtl="0">
              <a:spcBef>
                <a:spcPts val="0"/>
              </a:spcBef>
              <a:spcAft>
                <a:spcPts val="0"/>
              </a:spcAft>
              <a:buClr>
                <a:srgbClr val="434343"/>
              </a:buClr>
              <a:buSzPts val="1800"/>
              <a:buFont typeface="Comfortaa"/>
              <a:buChar char="○"/>
            </a:pPr>
            <a:r>
              <a:rPr lang="en-US" sz="1800">
                <a:solidFill>
                  <a:srgbClr val="434343"/>
                </a:solidFill>
                <a:latin typeface="Comfortaa"/>
                <a:ea typeface="Comfortaa"/>
                <a:cs typeface="Comfortaa"/>
                <a:sym typeface="Comfortaa"/>
              </a:rPr>
              <a:t>Any location selected should be on a shared drive where all staff can access it. </a:t>
            </a:r>
            <a:endParaRPr sz="1800">
              <a:solidFill>
                <a:srgbClr val="434343"/>
              </a:solidFill>
              <a:latin typeface="Comfortaa"/>
              <a:ea typeface="Comfortaa"/>
              <a:cs typeface="Comfortaa"/>
              <a:sym typeface="Comfortaa"/>
            </a:endParaRPr>
          </a:p>
          <a:p>
            <a:pPr marL="914400" lvl="1" indent="-342900" algn="l" rtl="0">
              <a:spcBef>
                <a:spcPts val="0"/>
              </a:spcBef>
              <a:spcAft>
                <a:spcPts val="0"/>
              </a:spcAft>
              <a:buClr>
                <a:srgbClr val="434343"/>
              </a:buClr>
              <a:buSzPts val="1800"/>
              <a:buFont typeface="Comfortaa"/>
              <a:buChar char="○"/>
            </a:pPr>
            <a:r>
              <a:rPr lang="en-US" sz="1800">
                <a:solidFill>
                  <a:srgbClr val="434343"/>
                </a:solidFill>
                <a:latin typeface="Comfortaa"/>
                <a:ea typeface="Comfortaa"/>
                <a:cs typeface="Comfortaa"/>
                <a:sym typeface="Comfortaa"/>
              </a:rPr>
              <a:t>Data logger reports must be maintained for 6 years.</a:t>
            </a:r>
            <a:endParaRPr sz="1800">
              <a:solidFill>
                <a:srgbClr val="434343"/>
              </a:solidFill>
              <a:latin typeface="Comfortaa"/>
              <a:ea typeface="Comfortaa"/>
              <a:cs typeface="Comfortaa"/>
              <a:sym typeface="Comfortaa"/>
            </a:endParaRPr>
          </a:p>
        </p:txBody>
      </p:sp>
      <p:pic>
        <p:nvPicPr>
          <p:cNvPr id="250" name="Google Shape;250;p40"/>
          <p:cNvPicPr preferRelativeResize="0"/>
          <p:nvPr/>
        </p:nvPicPr>
        <p:blipFill>
          <a:blip r:embed="rId3">
            <a:alphaModFix/>
          </a:blip>
          <a:stretch>
            <a:fillRect/>
          </a:stretch>
        </p:blipFill>
        <p:spPr>
          <a:xfrm>
            <a:off x="3055147" y="1186197"/>
            <a:ext cx="5914826" cy="3701350"/>
          </a:xfrm>
          <a:prstGeom prst="rect">
            <a:avLst/>
          </a:prstGeom>
          <a:noFill/>
          <a:ln w="38100" cap="flat" cmpd="sng">
            <a:solidFill>
              <a:srgbClr val="134C3A"/>
            </a:solidFill>
            <a:prstDash val="solid"/>
            <a:miter lim="8000"/>
            <a:headEnd type="none" w="sm" len="sm"/>
            <a:tailEnd type="none" w="sm" len="sm"/>
          </a:ln>
        </p:spPr>
      </p:pic>
      <p:sp>
        <p:nvSpPr>
          <p:cNvPr id="251" name="Google Shape;251;p40"/>
          <p:cNvSpPr/>
          <p:nvPr/>
        </p:nvSpPr>
        <p:spPr>
          <a:xfrm>
            <a:off x="3203575" y="2360625"/>
            <a:ext cx="1443000" cy="219000"/>
          </a:xfrm>
          <a:prstGeom prst="rect">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0"/>
          <p:cNvSpPr/>
          <p:nvPr/>
        </p:nvSpPr>
        <p:spPr>
          <a:xfrm>
            <a:off x="481025" y="1602275"/>
            <a:ext cx="1914600" cy="576300"/>
          </a:xfrm>
          <a:prstGeom prst="rect">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0"/>
          <p:cNvSpPr/>
          <p:nvPr/>
        </p:nvSpPr>
        <p:spPr>
          <a:xfrm>
            <a:off x="8626475" y="2515100"/>
            <a:ext cx="281100" cy="219000"/>
          </a:xfrm>
          <a:prstGeom prst="rect">
            <a:avLst/>
          </a:prstGeom>
          <a:no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0"/>
          <p:cNvSpPr/>
          <p:nvPr/>
        </p:nvSpPr>
        <p:spPr>
          <a:xfrm>
            <a:off x="2776625" y="5718225"/>
            <a:ext cx="257100" cy="257100"/>
          </a:xfrm>
          <a:prstGeom prst="rect">
            <a:avLst/>
          </a:prstGeom>
          <a:no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0"/>
          <p:cNvSpPr/>
          <p:nvPr/>
        </p:nvSpPr>
        <p:spPr>
          <a:xfrm>
            <a:off x="1287450" y="4620260"/>
            <a:ext cx="447600" cy="314400"/>
          </a:xfrm>
          <a:prstGeom prst="rect">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0"/>
          <p:cNvSpPr txBox="1"/>
          <p:nvPr/>
        </p:nvSpPr>
        <p:spPr>
          <a:xfrm>
            <a:off x="5996000" y="4462950"/>
            <a:ext cx="866700" cy="333300"/>
          </a:xfrm>
          <a:prstGeom prst="rect">
            <a:avLst/>
          </a:prstGeom>
          <a:noFill/>
          <a:ln w="28575"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1"/>
          <p:cNvSpPr txBox="1">
            <a:spLocks noGrp="1"/>
          </p:cNvSpPr>
          <p:nvPr>
            <p:ph type="ctrTitle"/>
          </p:nvPr>
        </p:nvSpPr>
        <p:spPr>
          <a:xfrm>
            <a:off x="1415975" y="1949900"/>
            <a:ext cx="6454800" cy="1466700"/>
          </a:xfrm>
          <a:prstGeom prst="rect">
            <a:avLst/>
          </a:prstGeom>
          <a:noFill/>
          <a:ln w="28575" cap="flat" cmpd="sng">
            <a:solidFill>
              <a:srgbClr val="3D85C6"/>
            </a:solidFill>
            <a:prstDash val="solid"/>
            <a:round/>
            <a:headEnd type="none" w="sm" len="sm"/>
            <a:tailEnd type="none" w="sm" len="sm"/>
          </a:ln>
        </p:spPr>
        <p:txBody>
          <a:bodyPr spcFirstLastPara="1" wrap="square" lIns="91425" tIns="45700" rIns="91425" bIns="45700" anchor="b" anchorCtr="0">
            <a:noAutofit/>
          </a:bodyPr>
          <a:lstStyle/>
          <a:p>
            <a:pPr marL="0" lvl="0" indent="0" algn="ctr" rtl="0">
              <a:spcBef>
                <a:spcPts val="0"/>
              </a:spcBef>
              <a:spcAft>
                <a:spcPts val="0"/>
              </a:spcAft>
              <a:buNone/>
            </a:pPr>
            <a:r>
              <a:rPr lang="en-US" sz="3600">
                <a:solidFill>
                  <a:srgbClr val="434343"/>
                </a:solidFill>
                <a:latin typeface="Comfortaa"/>
                <a:ea typeface="Comfortaa"/>
                <a:cs typeface="Comfortaa"/>
                <a:sym typeface="Comfortaa"/>
              </a:rPr>
              <a:t>VFC 400: Data Logger Configuration</a:t>
            </a:r>
            <a:endParaRPr sz="3200">
              <a:solidFill>
                <a:srgbClr val="434343"/>
              </a:solidFill>
              <a:latin typeface="Comfortaa"/>
              <a:ea typeface="Comfortaa"/>
              <a:cs typeface="Comfortaa"/>
              <a:sym typeface="Comfortaa"/>
            </a:endParaRPr>
          </a:p>
        </p:txBody>
      </p:sp>
      <p:sp>
        <p:nvSpPr>
          <p:cNvPr id="263" name="Google Shape;263;p41"/>
          <p:cNvSpPr txBox="1"/>
          <p:nvPr/>
        </p:nvSpPr>
        <p:spPr>
          <a:xfrm>
            <a:off x="8120063" y="6134100"/>
            <a:ext cx="912900" cy="368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sp>
        <p:nvSpPr>
          <p:cNvPr id="264" name="Google Shape;264;p41"/>
          <p:cNvSpPr txBox="1">
            <a:spLocks noGrp="1"/>
          </p:cNvSpPr>
          <p:nvPr>
            <p:ph type="subTitle" idx="1"/>
          </p:nvPr>
        </p:nvSpPr>
        <p:spPr>
          <a:xfrm>
            <a:off x="2510525" y="3950150"/>
            <a:ext cx="4265700" cy="7647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1500"/>
              <a:buFont typeface="Arial"/>
              <a:buNone/>
            </a:pPr>
            <a:r>
              <a:rPr lang="en-US">
                <a:solidFill>
                  <a:srgbClr val="3D85C6"/>
                </a:solidFill>
                <a:latin typeface="Comfortaa"/>
                <a:ea typeface="Comfortaa"/>
                <a:cs typeface="Comfortaa"/>
                <a:sym typeface="Comfortaa"/>
              </a:rPr>
              <a:t>Arizona Immunization Program Office</a:t>
            </a:r>
            <a:endParaRPr>
              <a:solidFill>
                <a:srgbClr val="3D85C6"/>
              </a:solidFill>
              <a:latin typeface="Comfortaa"/>
              <a:ea typeface="Comfortaa"/>
              <a:cs typeface="Comfortaa"/>
              <a:sym typeface="Comfortaa"/>
            </a:endParaRPr>
          </a:p>
        </p:txBody>
      </p:sp>
    </p:spTree>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TotalTime>
  <Words>2318</Words>
  <Application>Microsoft Office PowerPoint</Application>
  <PresentationFormat>On-screen Show (4:3)</PresentationFormat>
  <Paragraphs>210</Paragraphs>
  <Slides>37</Slides>
  <Notes>37</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37</vt:i4>
      </vt:variant>
    </vt:vector>
  </HeadingPairs>
  <TitlesOfParts>
    <vt:vector size="46" baseType="lpstr">
      <vt:lpstr>Comfortaa</vt:lpstr>
      <vt:lpstr>PT Sans Narrow</vt:lpstr>
      <vt:lpstr>Arial</vt:lpstr>
      <vt:lpstr>Calibri</vt:lpstr>
      <vt:lpstr>Open Sans</vt:lpstr>
      <vt:lpstr>Cambria</vt:lpstr>
      <vt:lpstr>Tropic</vt:lpstr>
      <vt:lpstr>Office Theme</vt:lpstr>
      <vt:lpstr>Simple Light</vt:lpstr>
      <vt:lpstr>VFC 400 LogTag Data Logger Set Up Instructions and Training </vt:lpstr>
      <vt:lpstr>VFC400 Data Logger Installation Kit</vt:lpstr>
      <vt:lpstr>STEP 1: Place the Probe in the Unit </vt:lpstr>
      <vt:lpstr>STEP 2: Download Software</vt:lpstr>
      <vt:lpstr>STEP 3: Software Set-up </vt:lpstr>
      <vt:lpstr>STEP 3: Software Set-up </vt:lpstr>
      <vt:lpstr>STEP 3: Software Set-up </vt:lpstr>
      <vt:lpstr>STEP 3: Software Set-up </vt:lpstr>
      <vt:lpstr>VFC 400: Data Logger Configuration</vt:lpstr>
      <vt:lpstr>STEP 1: Docking your Data Logger</vt:lpstr>
      <vt:lpstr>STEP 2: Data Logger Configuration</vt:lpstr>
      <vt:lpstr>STEP 2: Refrigerator Configuration Settings </vt:lpstr>
      <vt:lpstr>STEP 2: Freezer Configuration Setting</vt:lpstr>
      <vt:lpstr>STEP 2: VFC 400 Data Logger Configuration </vt:lpstr>
      <vt:lpstr>STEP 3: Start Data Recording</vt:lpstr>
      <vt:lpstr>VFC 400: Operation of the Data Logger</vt:lpstr>
      <vt:lpstr>Operation of the VFC 400: Buttons/Actions Overview</vt:lpstr>
      <vt:lpstr>Operation of the VFC 400 </vt:lpstr>
      <vt:lpstr>Operation of the VFC 400</vt:lpstr>
      <vt:lpstr>STEP 5: Operation of the VFC 400  </vt:lpstr>
      <vt:lpstr>VFC 400: Downloading Your Report</vt:lpstr>
      <vt:lpstr>STEP 1: Stopping the Data Logger  </vt:lpstr>
      <vt:lpstr>STEP 2: Docking your Data Logger</vt:lpstr>
      <vt:lpstr>STEP 3: Downloading Data</vt:lpstr>
      <vt:lpstr>PowerPoint Presentation</vt:lpstr>
      <vt:lpstr>PowerPoint Presentation</vt:lpstr>
      <vt:lpstr>PowerPoint Presentation</vt:lpstr>
      <vt:lpstr>PowerPoint Presentation</vt:lpstr>
      <vt:lpstr>STEP 4: Restart Data Recording</vt:lpstr>
      <vt:lpstr>VFC 400: Troubleshooting and Resources</vt:lpstr>
      <vt:lpstr>Troubleshooting: No Report Displayed when Data Logger was Docked</vt:lpstr>
      <vt:lpstr>Troubleshooting:  Reconnection Issues </vt:lpstr>
      <vt:lpstr>Troubleshooting: -40.0 Reading on Data Logger Report </vt:lpstr>
      <vt:lpstr>PowerPoint Presentation</vt:lpstr>
      <vt:lpstr>LTI-HID LED Light Indicator</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VFC 400 LogTag Data Logger Set Up Instructions and Training</dc:title>
  <dc:creator>Meagan Surgenor</dc:creator>
  <cp:lastModifiedBy>Meagan Surgenor</cp:lastModifiedBy>
  <cp:revision>4</cp:revision>
  <dcterms:modified xsi:type="dcterms:W3CDTF">2020-04-16T23:38:07Z</dcterms:modified>
</cp:coreProperties>
</file>