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3078A-C136-4011-BAFA-1EFA64620050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4D8E7-17C1-4A58-8688-546BE3E6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get this question</a:t>
            </a:r>
            <a:r>
              <a:rPr lang="en-US" baseline="0" dirty="0" smtClean="0"/>
              <a:t> often? How do you respond to this question? Some people have a plan, do you?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D8E7-17C1-4A58-8688-546BE3E607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01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 doesn’t</a:t>
            </a:r>
            <a:r>
              <a:rPr lang="en-US" baseline="0" dirty="0" smtClean="0"/>
              <a:t> want to save time and money? A lot of people do not plan, why don’t they?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D8E7-17C1-4A58-8688-546BE3E607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41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many</a:t>
            </a:r>
            <a:r>
              <a:rPr lang="en-US" baseline="0" dirty="0" smtClean="0"/>
              <a:t> of you could make a meal from what you have on hand? Here is a list of basic, healthy items to keep on your shelves at home; this will be useful in creating great meals.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D8E7-17C1-4A58-8688-546BE3E607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40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D8E7-17C1-4A58-8688-546BE3E607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22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design three meals</a:t>
            </a:r>
          </a:p>
          <a:p>
            <a:pPr lvl="1"/>
            <a:r>
              <a:rPr lang="en-US" dirty="0" smtClean="0"/>
              <a:t>Two dinners</a:t>
            </a:r>
          </a:p>
          <a:p>
            <a:pPr lvl="1"/>
            <a:r>
              <a:rPr lang="en-US" dirty="0" smtClean="0"/>
              <a:t>One lunch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D8E7-17C1-4A58-8688-546BE3E607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90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can we stretch it? If you’re using chicken, you can roast it the first night and have enchiladas</a:t>
            </a:r>
            <a:r>
              <a:rPr lang="en-US" baseline="0" dirty="0" smtClean="0"/>
              <a:t> the second night. You can use leftovers to create a one-pot meal, such as stew, soup or casserole.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D8E7-17C1-4A58-8688-546BE3E607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67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happens when you go to the store and you</a:t>
            </a:r>
            <a:r>
              <a:rPr lang="en-US" baseline="0" dirty="0" smtClean="0"/>
              <a:t> don’t have a list?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D8E7-17C1-4A58-8688-546BE3E607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81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many of you check the unit</a:t>
            </a:r>
            <a:r>
              <a:rPr lang="en-US" baseline="0" dirty="0" smtClean="0"/>
              <a:t> price stickers on the shelves before you buy? Check out the savings from a real grocery store.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D8E7-17C1-4A58-8688-546BE3E607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07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free!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D8E7-17C1-4A58-8688-546BE3E607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4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7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5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4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8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9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7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4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24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2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6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77B73-43A3-474A-8418-03DB6EA35A3C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5F07B-8F00-4D95-B016-6A32D0C1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izonafarmersmarkets.com/pageGoodyear/GoodyearFM.htm" TargetMode="External"/><Relationship Id="rId2" Type="http://schemas.openxmlformats.org/officeDocument/2006/relationships/hyperlink" Target="http://www.borderlandfoodbank.org/POWWOW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"/>
          <a:stretch/>
        </p:blipFill>
        <p:spPr bwMode="auto">
          <a:xfrm>
            <a:off x="0" y="254000"/>
            <a:ext cx="91440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9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Step 3 – Know What You Are Missing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3600" dirty="0" smtClean="0"/>
              <a:t>Making a grocery list is essential</a:t>
            </a:r>
          </a:p>
          <a:p>
            <a:r>
              <a:rPr lang="en-US" sz="3600" dirty="0" smtClean="0"/>
              <a:t>Check and plan using ads, coupons and loyalty card savings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latin typeface="Kristen ITC" panose="03050502040202030202" pitchFamily="66" charset="0"/>
              </a:rPr>
              <a:t>Planning</a:t>
            </a:r>
            <a:endParaRPr lang="en-US" sz="6000" dirty="0">
              <a:latin typeface="Kristen ITC" panose="03050502040202030202" pitchFamily="66" charset="0"/>
            </a:endParaRPr>
          </a:p>
        </p:txBody>
      </p:sp>
      <p:pic>
        <p:nvPicPr>
          <p:cNvPr id="5" name="Picture 2" descr="C:\Users\rmolina\AppData\Local\Microsoft\Windows\Temporary Internet Files\Content.IE5\EQG8C46Q\MC90043386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0"/>
            <a:ext cx="1609039" cy="160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52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molina\AppData\Local\Microsoft\Windows\Temporary Internet Files\Content.IE5\GVJ12FNA\MC9003609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8629"/>
            <a:ext cx="1107431" cy="135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latin typeface="Kristen ITC" panose="03050502040202030202" pitchFamily="66" charset="0"/>
              </a:rPr>
              <a:t>Purchasing</a:t>
            </a:r>
            <a:endParaRPr lang="en-US" sz="6000" dirty="0">
              <a:latin typeface="Kristen ITC" panose="03050502040202030202" pitchFamily="66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Stick to your list</a:t>
            </a:r>
          </a:p>
          <a:p>
            <a:r>
              <a:rPr lang="en-US" dirty="0" smtClean="0"/>
              <a:t>Do not go grocery shopping hungry</a:t>
            </a:r>
          </a:p>
          <a:p>
            <a:r>
              <a:rPr lang="en-US" dirty="0" smtClean="0"/>
              <a:t>Check the unit price</a:t>
            </a:r>
          </a:p>
          <a:p>
            <a:pPr lvl="1"/>
            <a:r>
              <a:rPr lang="en-US" dirty="0" smtClean="0"/>
              <a:t>Price of the food per pound of per ounce</a:t>
            </a:r>
          </a:p>
          <a:p>
            <a:pPr lvl="1"/>
            <a:r>
              <a:rPr lang="en-US" dirty="0" smtClean="0"/>
              <a:t>Found on the sticker on the shelves</a:t>
            </a:r>
          </a:p>
          <a:p>
            <a:pPr lvl="1"/>
            <a:r>
              <a:rPr lang="en-US" dirty="0" smtClean="0"/>
              <a:t>Helps you compare two different size packages or brands to find the best buy</a:t>
            </a:r>
          </a:p>
          <a:p>
            <a:pPr lvl="1"/>
            <a:r>
              <a:rPr lang="en-US" dirty="0" smtClean="0"/>
              <a:t>Always chose the lowest unit price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15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Easiest part!</a:t>
            </a:r>
          </a:p>
          <a:p>
            <a:r>
              <a:rPr lang="en-US" sz="4000" dirty="0" smtClean="0"/>
              <a:t>Let your children help you prepare</a:t>
            </a:r>
          </a:p>
          <a:p>
            <a:r>
              <a:rPr lang="en-US" sz="4000" dirty="0" smtClean="0"/>
              <a:t>Use healthy cooking methods such as</a:t>
            </a:r>
          </a:p>
          <a:p>
            <a:pPr lvl="1"/>
            <a:r>
              <a:rPr lang="en-US" sz="3600" dirty="0" smtClean="0"/>
              <a:t>Broiling</a:t>
            </a:r>
          </a:p>
          <a:p>
            <a:pPr lvl="1"/>
            <a:r>
              <a:rPr lang="en-US" sz="3600" dirty="0" smtClean="0"/>
              <a:t>Baking</a:t>
            </a:r>
          </a:p>
          <a:p>
            <a:pPr lvl="1"/>
            <a:r>
              <a:rPr lang="en-US" sz="3600" dirty="0" smtClean="0"/>
              <a:t>Grilling</a:t>
            </a:r>
          </a:p>
          <a:p>
            <a:pPr lvl="1"/>
            <a:r>
              <a:rPr lang="en-US" sz="3600" dirty="0" smtClean="0"/>
              <a:t>Steaming</a:t>
            </a:r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latin typeface="Kristen ITC" panose="03050502040202030202" pitchFamily="66" charset="0"/>
              </a:rPr>
              <a:t>Preparing</a:t>
            </a:r>
            <a:endParaRPr lang="en-US" sz="6000" dirty="0">
              <a:latin typeface="Kristen ITC" panose="03050502040202030202" pitchFamily="66" charset="0"/>
            </a:endParaRPr>
          </a:p>
        </p:txBody>
      </p:sp>
      <p:pic>
        <p:nvPicPr>
          <p:cNvPr id="6" name="Picture 5" descr="C:\Users\rmolina\AppData\Local\Microsoft\Windows\Temporary Internet Files\Content.IE5\GVJ12FNA\MC9003907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48937"/>
            <a:ext cx="1002943" cy="125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64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Kristen ITC" panose="03050502040202030202" pitchFamily="66" charset="0"/>
              </a:rPr>
              <a:t>Remember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Keep healthy items on hand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Make a healthy meal plan for the week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Make a shopping list of items needed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Be a smart shopper at the store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Stick to your plan when you get home</a:t>
            </a:r>
            <a:endParaRPr lang="en-US" sz="3600" dirty="0"/>
          </a:p>
        </p:txBody>
      </p:sp>
      <p:pic>
        <p:nvPicPr>
          <p:cNvPr id="7170" name="Picture 2" descr="C:\Users\rmolina\AppData\Local\Microsoft\Windows\Temporary Internet Files\Content.IE5\EQG8C46Q\MC9001516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2400"/>
            <a:ext cx="1445057" cy="134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63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Kristen ITC" panose="03050502040202030202" pitchFamily="66" charset="0"/>
              </a:rPr>
              <a:t>Coupon Tips</a:t>
            </a:r>
            <a:endParaRPr lang="en-US" dirty="0">
              <a:latin typeface="Kristen ITC" panose="0305050204020203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coupons on sale items</a:t>
            </a:r>
          </a:p>
          <a:p>
            <a:r>
              <a:rPr lang="en-US" dirty="0" smtClean="0"/>
              <a:t>Store brands can still be cheaper even when using a coupon on a national brand</a:t>
            </a:r>
          </a:p>
          <a:p>
            <a:r>
              <a:rPr lang="en-US" dirty="0" smtClean="0"/>
              <a:t>Look for stores that double coupon values on certain days</a:t>
            </a:r>
          </a:p>
          <a:p>
            <a:r>
              <a:rPr lang="en-US" dirty="0" smtClean="0"/>
              <a:t>Some stores will allow you to use a manufacturer's coupon plus a store coupon</a:t>
            </a:r>
            <a:endParaRPr lang="en-US" dirty="0"/>
          </a:p>
          <a:p>
            <a:r>
              <a:rPr lang="en-US" dirty="0" smtClean="0"/>
              <a:t>Some stores will price match at the register, so do your research and bring ads with you to the store</a:t>
            </a:r>
          </a:p>
          <a:p>
            <a:endParaRPr lang="en-US" dirty="0" smtClean="0"/>
          </a:p>
        </p:txBody>
      </p:sp>
      <p:pic>
        <p:nvPicPr>
          <p:cNvPr id="8195" name="Picture 3" descr="C:\Users\rmolina\AppData\Local\Microsoft\Windows\Temporary Internet Files\Content.IE5\5MWO8D0E\MC9000561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598" y="76200"/>
            <a:ext cx="1460602" cy="146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9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6096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Kristen ITC" panose="03050502040202030202" pitchFamily="66" charset="0"/>
              </a:rPr>
              <a:t>Affordable Produce</a:t>
            </a:r>
            <a:endParaRPr lang="en-US" dirty="0">
              <a:latin typeface="Kristen ITC" panose="0305050204020203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POW-WOW (Used to be MOM, Market on the Move)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www.borderlandfoodbank.org/POWWOW.html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Various times and locations</a:t>
            </a:r>
          </a:p>
          <a:p>
            <a:r>
              <a:rPr lang="en-US" b="1" dirty="0"/>
              <a:t>Goodyear </a:t>
            </a:r>
            <a:r>
              <a:rPr lang="en-US" b="1" dirty="0" smtClean="0"/>
              <a:t>Community </a:t>
            </a:r>
            <a:r>
              <a:rPr lang="en-US" b="1" dirty="0"/>
              <a:t>Farmers </a:t>
            </a:r>
            <a:r>
              <a:rPr lang="en-US" b="1" dirty="0" smtClean="0"/>
              <a:t>Market (accepts WIC and EBT)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www.arizonafarmersmarkets.com/pageGoodyear/GoodyearFM.htm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Saturdays, 9am – 1pm</a:t>
            </a:r>
          </a:p>
          <a:p>
            <a:pPr lvl="1"/>
            <a:r>
              <a:rPr lang="en-US" dirty="0" smtClean="0"/>
              <a:t>At Goodyear Community Park</a:t>
            </a:r>
            <a:endParaRPr lang="en-US" dirty="0"/>
          </a:p>
          <a:p>
            <a:pPr lvl="2"/>
            <a:r>
              <a:rPr lang="en-US" dirty="0" smtClean="0"/>
              <a:t>3151 </a:t>
            </a:r>
            <a:r>
              <a:rPr lang="en-US" dirty="0"/>
              <a:t>N. Litchfield Rd. Goodyear AZ  85338</a:t>
            </a:r>
          </a:p>
        </p:txBody>
      </p:sp>
      <p:pic>
        <p:nvPicPr>
          <p:cNvPr id="9223" name="Picture 7" descr="C:\Users\rmolina\AppData\Local\Microsoft\Windows\Temporary Internet Files\Content.IE5\5MWO8D0E\MC90041071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45473"/>
            <a:ext cx="1730427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51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Grocery Pal – Shows you sales in stores near your location</a:t>
            </a:r>
          </a:p>
          <a:p>
            <a:r>
              <a:rPr lang="en-US" dirty="0" smtClean="0"/>
              <a:t>Coupon Sherpa – displays barcode on phone for the cashier to scan</a:t>
            </a:r>
          </a:p>
          <a:p>
            <a:r>
              <a:rPr lang="en-US" dirty="0" smtClean="0"/>
              <a:t>Key Ring Rewards Cards – keep all your store loyalty cards on this app</a:t>
            </a:r>
          </a:p>
          <a:p>
            <a:r>
              <a:rPr lang="en-US" dirty="0" err="1" smtClean="0"/>
              <a:t>ShopWell</a:t>
            </a:r>
            <a:r>
              <a:rPr lang="en-US" dirty="0" smtClean="0"/>
              <a:t> – allows you to scan barcodes of foods, gives nutrition advice about food</a:t>
            </a:r>
          </a:p>
          <a:p>
            <a:r>
              <a:rPr lang="en-US" dirty="0" smtClean="0"/>
              <a:t>Apples2Oranges – allows you to compare the price or calorie content of two similar products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Kristen ITC" panose="03050502040202030202" pitchFamily="66" charset="0"/>
              </a:rPr>
              <a:t>There’s an App for That!</a:t>
            </a:r>
            <a:endParaRPr lang="en-US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731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Additional Info for 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07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 </a:t>
            </a:r>
            <a:r>
              <a:rPr lang="en-US" dirty="0"/>
              <a:t>seen for group education class, </a:t>
            </a:r>
            <a:r>
              <a:rPr lang="en-US" dirty="0" smtClean="0"/>
              <a:t>Eating Healthy </a:t>
            </a:r>
            <a:r>
              <a:rPr lang="en-US" dirty="0"/>
              <a:t>on a </a:t>
            </a:r>
            <a:r>
              <a:rPr lang="en-US" dirty="0" smtClean="0"/>
              <a:t>Budget</a:t>
            </a:r>
            <a:r>
              <a:rPr lang="en-US" dirty="0"/>
              <a:t>. </a:t>
            </a:r>
            <a:r>
              <a:rPr lang="en-US" dirty="0" smtClean="0"/>
              <a:t>Discussed how </a:t>
            </a:r>
            <a:r>
              <a:rPr lang="en-US" dirty="0"/>
              <a:t>to make a healthy and affordable meal plan, </a:t>
            </a:r>
            <a:r>
              <a:rPr lang="en-US" dirty="0" smtClean="0"/>
              <a:t>how </a:t>
            </a:r>
            <a:r>
              <a:rPr lang="en-US" dirty="0"/>
              <a:t>to get the most value when shopping, coupon tips, affordable produce options and using </a:t>
            </a:r>
            <a:r>
              <a:rPr lang="en-US" dirty="0" smtClean="0"/>
              <a:t>CVVs </a:t>
            </a:r>
            <a:r>
              <a:rPr lang="en-US" dirty="0"/>
              <a:t>at local farmers markets and digital apps to help plan meals and save money. </a:t>
            </a:r>
            <a:r>
              <a:rPr lang="en-US" dirty="0" smtClean="0"/>
              <a:t>RM, RDN.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14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Please circle your response. Thank you for coming. </a:t>
            </a:r>
          </a:p>
          <a:p>
            <a:r>
              <a:rPr lang="en-US" dirty="0"/>
              <a:t>Did you learn something today that will benefit you and your family’s nutritional habits?</a:t>
            </a:r>
          </a:p>
          <a:p>
            <a:pPr lvl="1"/>
            <a:r>
              <a:rPr lang="en-US" dirty="0"/>
              <a:t>Yes </a:t>
            </a:r>
          </a:p>
          <a:p>
            <a:pPr lvl="1"/>
            <a:r>
              <a:rPr lang="en-US" dirty="0" smtClean="0"/>
              <a:t>No</a:t>
            </a:r>
          </a:p>
          <a:p>
            <a:r>
              <a:rPr lang="en-US" dirty="0" smtClean="0"/>
              <a:t>Would you come back to a group education class? </a:t>
            </a:r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No</a:t>
            </a:r>
          </a:p>
          <a:p>
            <a:r>
              <a:rPr lang="en-US" dirty="0" smtClean="0"/>
              <a:t>What other topics would you like to see in a group education class?</a:t>
            </a:r>
          </a:p>
          <a:p>
            <a:pPr lvl="1"/>
            <a:r>
              <a:rPr lang="en-US" dirty="0" smtClean="0"/>
              <a:t>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6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Callout 7"/>
          <p:cNvSpPr/>
          <p:nvPr/>
        </p:nvSpPr>
        <p:spPr>
          <a:xfrm>
            <a:off x="990600" y="533400"/>
            <a:ext cx="3810000" cy="2971800"/>
          </a:xfrm>
          <a:prstGeom prst="wedgeEllipseCallout">
            <a:avLst>
              <a:gd name="adj1" fmla="val 63167"/>
              <a:gd name="adj2" fmla="val 49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Kristen ITC" panose="03050502040202030202" pitchFamily="66" charset="0"/>
              </a:rPr>
              <a:t>What’s for dinner tonight?</a:t>
            </a:r>
            <a:endParaRPr lang="en-US" sz="4000" dirty="0">
              <a:latin typeface="Kristen ITC" panose="03050502040202030202" pitchFamily="66" charset="0"/>
            </a:endParaRPr>
          </a:p>
        </p:txBody>
      </p:sp>
      <p:pic>
        <p:nvPicPr>
          <p:cNvPr id="3075" name="Picture 3" descr="C:\Users\rmolina\AppData\Local\Microsoft\Windows\Temporary Internet Files\Content.IE5\0UZI3EGR\MC9004452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23" y="914400"/>
            <a:ext cx="2187347" cy="543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5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Kristen ITC" panose="03050502040202030202" pitchFamily="66" charset="0"/>
              </a:rPr>
              <a:t>Today You Will Learn</a:t>
            </a:r>
            <a:endParaRPr lang="en-US" dirty="0">
              <a:latin typeface="Kristen ITC" panose="0305050204020203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3810000" cy="4221163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How to make a healthy and affordable meal plan</a:t>
            </a:r>
          </a:p>
          <a:p>
            <a:endParaRPr lang="en-US" sz="4000" dirty="0" smtClean="0"/>
          </a:p>
          <a:p>
            <a:r>
              <a:rPr lang="en-US" sz="4000" dirty="0" smtClean="0"/>
              <a:t>How to get the most value when shopping</a:t>
            </a:r>
            <a:endParaRPr lang="en-US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057400"/>
            <a:ext cx="41148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0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Kristen ITC" panose="03050502040202030202" pitchFamily="66" charset="0"/>
              </a:rPr>
              <a:t>The Three P’s of Eating Healthy on a Budget</a:t>
            </a:r>
            <a:endParaRPr lang="en-US" sz="5400" dirty="0">
              <a:latin typeface="Kristen ITC" panose="03050502040202030202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2436129"/>
            <a:ext cx="5562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Arial Rounded MT Bold" panose="020F0704030504030204" pitchFamily="34" charset="0"/>
              </a:rPr>
              <a:t>Planning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400" dirty="0" smtClean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Arial Rounded MT Bold" panose="020F0704030504030204" pitchFamily="34" charset="0"/>
              </a:rPr>
              <a:t>Purchasing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400" dirty="0" smtClean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Arial Rounded MT Bold" panose="020F0704030504030204" pitchFamily="34" charset="0"/>
              </a:rPr>
              <a:t>Preparing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6000" dirty="0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C:\Users\rmolina\AppData\Local\Microsoft\Windows\Temporary Internet Files\Content.IE5\EQG8C46Q\MC90043386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2209799"/>
            <a:ext cx="1609039" cy="160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rmolina\AppData\Local\Microsoft\Windows\Temporary Internet Files\Content.IE5\GVJ12FNA\MC9003609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113819"/>
            <a:ext cx="1479499" cy="180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rmolina\AppData\Local\Microsoft\Windows\Temporary Internet Files\Content.IE5\GVJ12FNA\MC90039077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76800"/>
            <a:ext cx="1456639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04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Kristen ITC" panose="03050502040202030202" pitchFamily="66" charset="0"/>
              </a:rPr>
              <a:t>Planning</a:t>
            </a:r>
            <a:endParaRPr lang="en-US" sz="6000" dirty="0">
              <a:latin typeface="Kristen ITC" panose="0305050204020203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686800" cy="42973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Planning saves </a:t>
            </a:r>
            <a:r>
              <a:rPr lang="en-US" sz="3600" b="1" dirty="0" smtClean="0"/>
              <a:t>time</a:t>
            </a:r>
            <a:r>
              <a:rPr lang="en-US" sz="3600" dirty="0" smtClean="0"/>
              <a:t> and </a:t>
            </a:r>
            <a:r>
              <a:rPr lang="en-US" sz="3600" b="1" dirty="0" smtClean="0"/>
              <a:t>money</a:t>
            </a:r>
          </a:p>
          <a:p>
            <a:pPr marL="0" indent="0">
              <a:buNone/>
            </a:pPr>
            <a:endParaRPr lang="en-US" sz="3600" b="1" dirty="0" smtClean="0"/>
          </a:p>
          <a:p>
            <a:r>
              <a:rPr lang="en-US" sz="3600" dirty="0" smtClean="0"/>
              <a:t>Planning also helps us chose healthier foods</a:t>
            </a:r>
            <a:endParaRPr lang="en-US" sz="3600" dirty="0"/>
          </a:p>
        </p:txBody>
      </p:sp>
      <p:pic>
        <p:nvPicPr>
          <p:cNvPr id="4" name="Picture 2" descr="C:\Users\rmolina\AppData\Local\Microsoft\Windows\Temporary Internet Files\Content.IE5\EQG8C46Q\MC90043386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0"/>
            <a:ext cx="1609039" cy="160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rmolina\AppData\Local\Microsoft\Windows\Temporary Internet Files\Content.IE5\GVJ12FNA\MC90038380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248806"/>
            <a:ext cx="1828800" cy="192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rmolina\AppData\Local\Microsoft\Windows\Temporary Internet Files\Content.IE5\GVJ12FNA\MC900431631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205931"/>
            <a:ext cx="2209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rmolina\AppData\Local\Microsoft\Windows\Temporary Internet Files\Content.IE5\EQG8C46Q\MC900434823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421" y="4267200"/>
            <a:ext cx="2087379" cy="208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79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Step 1 – Know What’s on Your Shelf</a:t>
            </a:r>
          </a:p>
          <a:p>
            <a:endParaRPr lang="en-US" sz="4000" dirty="0" smtClean="0"/>
          </a:p>
          <a:p>
            <a:r>
              <a:rPr lang="en-US" sz="4000" dirty="0" smtClean="0"/>
              <a:t>Knowing what you have will help you only buy the foods you need</a:t>
            </a:r>
            <a:endParaRPr lang="en-US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latin typeface="Kristen ITC" panose="03050502040202030202" pitchFamily="66" charset="0"/>
              </a:rPr>
              <a:t>Planning</a:t>
            </a:r>
            <a:endParaRPr lang="en-US" sz="6000" dirty="0">
              <a:latin typeface="Kristen ITC" panose="03050502040202030202" pitchFamily="66" charset="0"/>
            </a:endParaRPr>
          </a:p>
        </p:txBody>
      </p:sp>
      <p:pic>
        <p:nvPicPr>
          <p:cNvPr id="5" name="Picture 2" descr="C:\Users\rmolina\AppData\Local\Microsoft\Windows\Temporary Internet Files\Content.IE5\EQG8C46Q\MC90043386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0"/>
            <a:ext cx="1609039" cy="160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rmolina\AppData\Local\Microsoft\Windows\Temporary Internet Files\Content.IE5\5MWO8D0E\MC90003026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36" y="4729163"/>
            <a:ext cx="2123134" cy="170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rmolina\AppData\Local\Microsoft\Windows\Temporary Internet Files\Content.IE5\EQG8C46Q\MC90034096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226" y="4729164"/>
            <a:ext cx="2418574" cy="170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rmolina\AppData\Local\Microsoft\Windows\Temporary Internet Files\Content.IE5\5MWO8D0E\MC90034879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807584"/>
            <a:ext cx="1371600" cy="175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75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Step 2 – Know What You Want to Prepare</a:t>
            </a:r>
          </a:p>
          <a:p>
            <a:r>
              <a:rPr lang="en-US" sz="3600" dirty="0" smtClean="0"/>
              <a:t>Let’s plan meals to </a:t>
            </a:r>
          </a:p>
          <a:p>
            <a:pPr lvl="1"/>
            <a:r>
              <a:rPr lang="en-US" sz="3600" dirty="0" smtClean="0"/>
              <a:t>Save time</a:t>
            </a:r>
          </a:p>
          <a:p>
            <a:pPr lvl="1"/>
            <a:r>
              <a:rPr lang="en-US" sz="3600" dirty="0" smtClean="0"/>
              <a:t>Stretch your dollar</a:t>
            </a:r>
          </a:p>
          <a:p>
            <a:pPr lvl="1"/>
            <a:r>
              <a:rPr lang="en-US" sz="3600" dirty="0" smtClean="0"/>
              <a:t>Help you feed your family healthy food</a:t>
            </a:r>
            <a:endParaRPr lang="en-US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latin typeface="Kristen ITC" panose="03050502040202030202" pitchFamily="66" charset="0"/>
              </a:rPr>
              <a:t>Planning</a:t>
            </a:r>
            <a:endParaRPr lang="en-US" sz="6000" dirty="0">
              <a:latin typeface="Kristen ITC" panose="03050502040202030202" pitchFamily="66" charset="0"/>
            </a:endParaRPr>
          </a:p>
        </p:txBody>
      </p:sp>
      <p:pic>
        <p:nvPicPr>
          <p:cNvPr id="5" name="Picture 2" descr="C:\Users\rmolina\AppData\Local\Microsoft\Windows\Temporary Internet Files\Content.IE5\EQG8C46Q\MC90043386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0"/>
            <a:ext cx="1609039" cy="160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8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Let’s try together!</a:t>
            </a:r>
          </a:p>
          <a:p>
            <a:r>
              <a:rPr lang="en-US" sz="4000" dirty="0" smtClean="0"/>
              <a:t>Let’s design three meals</a:t>
            </a:r>
          </a:p>
          <a:p>
            <a:pPr lvl="1"/>
            <a:r>
              <a:rPr lang="en-US" sz="3600" dirty="0" smtClean="0"/>
              <a:t>Two dinners</a:t>
            </a:r>
          </a:p>
          <a:p>
            <a:pPr lvl="1"/>
            <a:r>
              <a:rPr lang="en-US" sz="3600" dirty="0" smtClean="0"/>
              <a:t>One lunch</a:t>
            </a: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latin typeface="Kristen ITC" panose="03050502040202030202" pitchFamily="66" charset="0"/>
              </a:rPr>
              <a:t>Planning</a:t>
            </a:r>
            <a:endParaRPr lang="en-US" sz="6000" dirty="0">
              <a:latin typeface="Kristen ITC" panose="03050502040202030202" pitchFamily="66" charset="0"/>
            </a:endParaRPr>
          </a:p>
        </p:txBody>
      </p:sp>
      <p:pic>
        <p:nvPicPr>
          <p:cNvPr id="5" name="Picture 2" descr="C:\Users\rmolina\AppData\Local\Microsoft\Windows\Temporary Internet Files\Content.IE5\EQG8C46Q\MC90043386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0"/>
            <a:ext cx="1609039" cy="160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37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with a protein you can make in large quantity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a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a fruit/veggie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a dairy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S-T-R-E-T-C-H it!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You can use your list of </a:t>
            </a:r>
            <a:r>
              <a:rPr lang="en-US" i="1" dirty="0" smtClean="0"/>
              <a:t>What’s on the Shelf?</a:t>
            </a: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latin typeface="Kristen ITC" panose="03050502040202030202" pitchFamily="66" charset="0"/>
              </a:rPr>
              <a:t>Planning</a:t>
            </a:r>
            <a:endParaRPr lang="en-US" sz="6000" dirty="0">
              <a:latin typeface="Kristen ITC" panose="03050502040202030202" pitchFamily="66" charset="0"/>
            </a:endParaRPr>
          </a:p>
        </p:txBody>
      </p:sp>
      <p:pic>
        <p:nvPicPr>
          <p:cNvPr id="5" name="Picture 2" descr="C:\Users\rmolina\AppData\Local\Microsoft\Windows\Temporary Internet Files\Content.IE5\EQG8C46Q\MC90043386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0"/>
            <a:ext cx="1609039" cy="160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3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782</Words>
  <Application>Microsoft Office PowerPoint</Application>
  <PresentationFormat>On-screen Show (4:3)</PresentationFormat>
  <Paragraphs>118</Paragraphs>
  <Slides>19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Today You Will Learn</vt:lpstr>
      <vt:lpstr>The Three P’s of Eating Healthy on a Budget</vt:lpstr>
      <vt:lpstr>Planning</vt:lpstr>
      <vt:lpstr>PowerPoint Presentation</vt:lpstr>
      <vt:lpstr>PowerPoint Presentation</vt:lpstr>
      <vt:lpstr>Planning</vt:lpstr>
      <vt:lpstr>Planning</vt:lpstr>
      <vt:lpstr>Planning</vt:lpstr>
      <vt:lpstr>PowerPoint Presentation</vt:lpstr>
      <vt:lpstr>PowerPoint Presentation</vt:lpstr>
      <vt:lpstr>Remember </vt:lpstr>
      <vt:lpstr>Coupon Tips</vt:lpstr>
      <vt:lpstr>Affordable Produce</vt:lpstr>
      <vt:lpstr>There’s an App for That!</vt:lpstr>
      <vt:lpstr>Additional Info for RD</vt:lpstr>
      <vt:lpstr>Note</vt:lpstr>
      <vt:lpstr>Evaluation</vt:lpstr>
    </vt:vector>
  </TitlesOfParts>
  <Company>WIC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Molina</dc:creator>
  <cp:lastModifiedBy>Margaret Mack</cp:lastModifiedBy>
  <cp:revision>27</cp:revision>
  <dcterms:created xsi:type="dcterms:W3CDTF">2014-10-21T18:10:46Z</dcterms:created>
  <dcterms:modified xsi:type="dcterms:W3CDTF">2015-11-06T22:11:11Z</dcterms:modified>
</cp:coreProperties>
</file>