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sldIdLst>
    <p:sldId id="256" r:id="rId2"/>
    <p:sldId id="257" r:id="rId3"/>
    <p:sldId id="317" r:id="rId4"/>
    <p:sldId id="260" r:id="rId5"/>
    <p:sldId id="261" r:id="rId6"/>
    <p:sldId id="262" r:id="rId7"/>
    <p:sldId id="266" r:id="rId8"/>
    <p:sldId id="269" r:id="rId9"/>
    <p:sldId id="274" r:id="rId10"/>
    <p:sldId id="278" r:id="rId11"/>
    <p:sldId id="267" r:id="rId12"/>
    <p:sldId id="268" r:id="rId13"/>
    <p:sldId id="277" r:id="rId14"/>
    <p:sldId id="279" r:id="rId15"/>
    <p:sldId id="313" r:id="rId16"/>
    <p:sldId id="308" r:id="rId17"/>
    <p:sldId id="309" r:id="rId18"/>
    <p:sldId id="310" r:id="rId19"/>
    <p:sldId id="311" r:id="rId20"/>
    <p:sldId id="312" r:id="rId21"/>
    <p:sldId id="314" r:id="rId22"/>
    <p:sldId id="315" r:id="rId23"/>
    <p:sldId id="316" r:id="rId24"/>
    <p:sldId id="280" r:id="rId25"/>
    <p:sldId id="281" r:id="rId26"/>
    <p:sldId id="282" r:id="rId27"/>
    <p:sldId id="283" r:id="rId28"/>
    <p:sldId id="284" r:id="rId29"/>
    <p:sldId id="285" r:id="rId30"/>
    <p:sldId id="286" r:id="rId31"/>
    <p:sldId id="298" r:id="rId32"/>
    <p:sldId id="287" r:id="rId33"/>
    <p:sldId id="288" r:id="rId34"/>
    <p:sldId id="289" r:id="rId35"/>
    <p:sldId id="290" r:id="rId36"/>
    <p:sldId id="291" r:id="rId37"/>
    <p:sldId id="292" r:id="rId38"/>
    <p:sldId id="293" r:id="rId39"/>
    <p:sldId id="295" r:id="rId40"/>
    <p:sldId id="296" r:id="rId41"/>
    <p:sldId id="300" r:id="rId42"/>
    <p:sldId id="299" r:id="rId43"/>
    <p:sldId id="301" r:id="rId44"/>
    <p:sldId id="302" r:id="rId45"/>
    <p:sldId id="304" r:id="rId46"/>
    <p:sldId id="305" r:id="rId47"/>
    <p:sldId id="303" r:id="rId48"/>
    <p:sldId id="306" r:id="rId49"/>
    <p:sldId id="271" r:id="rId5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478" autoAdjust="0"/>
    <p:restoredTop sz="94660"/>
  </p:normalViewPr>
  <p:slideViewPr>
    <p:cSldViewPr snapToGrid="0" snapToObjects="1">
      <p:cViewPr varScale="1">
        <p:scale>
          <a:sx n="84" d="100"/>
          <a:sy n="84" d="100"/>
        </p:scale>
        <p:origin x="-1258" y="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t>Inquiries by Applicant Type</a:t>
            </a:r>
          </a:p>
          <a:p>
            <a:pPr>
              <a:defRPr sz="2000"/>
            </a:pPr>
            <a:r>
              <a:rPr lang="en-US" sz="2000" dirty="0"/>
              <a:t>N = 182 </a:t>
            </a:r>
            <a:r>
              <a:rPr lang="en-US" sz="2000" dirty="0" smtClean="0"/>
              <a:t>total inquiries</a:t>
            </a:r>
            <a:endParaRPr lang="en-US" sz="2000" dirty="0"/>
          </a:p>
          <a:p>
            <a:pPr>
              <a:defRPr sz="2000"/>
            </a:pPr>
            <a:r>
              <a:rPr lang="en-US" sz="2000" dirty="0"/>
              <a:t>(</a:t>
            </a:r>
            <a:r>
              <a:rPr lang="en-US" sz="2000" dirty="0" smtClean="0"/>
              <a:t>January 1</a:t>
            </a:r>
            <a:r>
              <a:rPr lang="en-US" sz="2000" baseline="0" dirty="0" smtClean="0"/>
              <a:t> to </a:t>
            </a:r>
            <a:r>
              <a:rPr lang="en-US" sz="2000" dirty="0" smtClean="0"/>
              <a:t>June 1, </a:t>
            </a:r>
            <a:r>
              <a:rPr lang="en-US" sz="2000" dirty="0"/>
              <a:t>2017)</a:t>
            </a:r>
          </a:p>
        </c:rich>
      </c:tx>
      <c:layout>
        <c:manualLayout>
          <c:xMode val="edge"/>
          <c:yMode val="edge"/>
          <c:x val="0.37016975308641975"/>
          <c:y val="0"/>
        </c:manualLayout>
      </c:layout>
      <c:overlay val="0"/>
    </c:title>
    <c:autoTitleDeleted val="0"/>
    <c:plotArea>
      <c:layout>
        <c:manualLayout>
          <c:layoutTarget val="inner"/>
          <c:xMode val="edge"/>
          <c:yMode val="edge"/>
          <c:x val="8.3674176144648588E-2"/>
          <c:y val="0.16950208012301074"/>
          <c:w val="0.89935051521337606"/>
          <c:h val="0.6434453838884675"/>
        </c:manualLayout>
      </c:layout>
      <c:barChart>
        <c:barDir val="col"/>
        <c:grouping val="clustered"/>
        <c:varyColors val="0"/>
        <c:ser>
          <c:idx val="0"/>
          <c:order val="0"/>
          <c:tx>
            <c:strRef>
              <c:f>'Chart_Inquires Jan-Jun 2017'!$B$11</c:f>
              <c:strCache>
                <c:ptCount val="1"/>
                <c:pt idx="0">
                  <c:v>Inquiries</c:v>
                </c:pt>
              </c:strCache>
            </c:strRef>
          </c:tx>
          <c:invertIfNegative val="0"/>
          <c:dLbls>
            <c:txPr>
              <a:bodyPr/>
              <a:lstStyle/>
              <a:p>
                <a:pPr>
                  <a:defRPr sz="1800" b="1">
                    <a:solidFill>
                      <a:schemeClr val="bg1"/>
                    </a:solidFill>
                  </a:defRPr>
                </a:pPr>
                <a:endParaRPr lang="en-US"/>
              </a:p>
            </c:txPr>
            <c:dLblPos val="ctr"/>
            <c:showLegendKey val="0"/>
            <c:showVal val="1"/>
            <c:showCatName val="0"/>
            <c:showSerName val="0"/>
            <c:showPercent val="0"/>
            <c:showBubbleSize val="0"/>
            <c:showLeaderLines val="0"/>
          </c:dLbls>
          <c:cat>
            <c:strRef>
              <c:f>'Chart_Inquires Jan-Jun 2017'!$A$12:$A$13</c:f>
              <c:strCache>
                <c:ptCount val="2"/>
                <c:pt idx="0">
                  <c:v>Non Applicants</c:v>
                </c:pt>
                <c:pt idx="1">
                  <c:v>June 1st Applicants</c:v>
                </c:pt>
              </c:strCache>
            </c:strRef>
          </c:cat>
          <c:val>
            <c:numRef>
              <c:f>'Chart_Inquires Jan-Jun 2017'!$B$12:$B$13</c:f>
              <c:numCache>
                <c:formatCode>General</c:formatCode>
                <c:ptCount val="2"/>
                <c:pt idx="0">
                  <c:v>130</c:v>
                </c:pt>
                <c:pt idx="1">
                  <c:v>52</c:v>
                </c:pt>
              </c:numCache>
            </c:numRef>
          </c:val>
        </c:ser>
        <c:dLbls>
          <c:showLegendKey val="0"/>
          <c:showVal val="0"/>
          <c:showCatName val="0"/>
          <c:showSerName val="0"/>
          <c:showPercent val="0"/>
          <c:showBubbleSize val="0"/>
        </c:dLbls>
        <c:gapWidth val="150"/>
        <c:axId val="23906944"/>
        <c:axId val="5939968"/>
      </c:barChart>
      <c:catAx>
        <c:axId val="23906944"/>
        <c:scaling>
          <c:orientation val="minMax"/>
        </c:scaling>
        <c:delete val="0"/>
        <c:axPos val="b"/>
        <c:title>
          <c:tx>
            <c:rich>
              <a:bodyPr/>
              <a:lstStyle/>
              <a:p>
                <a:pPr>
                  <a:defRPr/>
                </a:pPr>
                <a:r>
                  <a:rPr lang="en-US"/>
                  <a:t>Applicant Type</a:t>
                </a:r>
              </a:p>
            </c:rich>
          </c:tx>
          <c:layout/>
          <c:overlay val="0"/>
        </c:title>
        <c:majorTickMark val="out"/>
        <c:minorTickMark val="none"/>
        <c:tickLblPos val="nextTo"/>
        <c:crossAx val="5939968"/>
        <c:crosses val="autoZero"/>
        <c:auto val="1"/>
        <c:lblAlgn val="ctr"/>
        <c:lblOffset val="100"/>
        <c:noMultiLvlLbl val="0"/>
      </c:catAx>
      <c:valAx>
        <c:axId val="5939968"/>
        <c:scaling>
          <c:orientation val="minMax"/>
        </c:scaling>
        <c:delete val="0"/>
        <c:axPos val="l"/>
        <c:majorGridlines/>
        <c:title>
          <c:tx>
            <c:rich>
              <a:bodyPr rot="0" vert="wordArtVert"/>
              <a:lstStyle/>
              <a:p>
                <a:pPr>
                  <a:defRPr sz="1600"/>
                </a:pPr>
                <a:r>
                  <a:rPr lang="en-US" sz="1600"/>
                  <a:t>Count</a:t>
                </a:r>
              </a:p>
            </c:rich>
          </c:tx>
          <c:layout/>
          <c:overlay val="0"/>
        </c:title>
        <c:numFmt formatCode="General" sourceLinked="1"/>
        <c:majorTickMark val="out"/>
        <c:minorTickMark val="none"/>
        <c:tickLblPos val="nextTo"/>
        <c:crossAx val="23906944"/>
        <c:crosses val="autoZero"/>
        <c:crossBetween val="between"/>
      </c:valAx>
    </c:plotArea>
    <c:legend>
      <c:legendPos val="b"/>
      <c:layout>
        <c:manualLayout>
          <c:xMode val="edge"/>
          <c:yMode val="edge"/>
          <c:x val="0.6907758578788763"/>
          <c:y val="0.29643440686150996"/>
          <c:w val="0.136966802760766"/>
          <c:h val="5.9349080315215096E-2"/>
        </c:manualLayout>
      </c:layout>
      <c:overlay val="0"/>
      <c:txPr>
        <a:bodyPr/>
        <a:lstStyle/>
        <a:p>
          <a:pPr>
            <a:defRPr sz="1600"/>
          </a:pPr>
          <a:endParaRPr lang="en-US"/>
        </a:p>
      </c:txPr>
    </c:legend>
    <c:plotVisOnly val="1"/>
    <c:dispBlanksAs val="gap"/>
    <c:showDLblsOverMax val="0"/>
  </c:chart>
  <c:txPr>
    <a:bodyPr/>
    <a:lstStyle/>
    <a:p>
      <a:pPr>
        <a:defRPr sz="14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Web-Specific Questions (96/182</a:t>
            </a:r>
            <a:r>
              <a:rPr lang="en-US" baseline="0" dirty="0" smtClean="0"/>
              <a:t> Inquiries)</a:t>
            </a:r>
            <a:endParaRPr lang="en-US" dirty="0"/>
          </a:p>
          <a:p>
            <a:pPr>
              <a:defRPr/>
            </a:pPr>
            <a:r>
              <a:rPr lang="en-US" dirty="0"/>
              <a:t>Pareto</a:t>
            </a:r>
            <a:r>
              <a:rPr lang="en-US" baseline="0" dirty="0"/>
              <a:t> Chart</a:t>
            </a:r>
            <a:endParaRPr lang="en-US" dirty="0"/>
          </a:p>
        </c:rich>
      </c:tx>
      <c:layout/>
      <c:overlay val="0"/>
    </c:title>
    <c:autoTitleDeleted val="0"/>
    <c:plotArea>
      <c:layout>
        <c:manualLayout>
          <c:layoutTarget val="inner"/>
          <c:xMode val="edge"/>
          <c:yMode val="edge"/>
          <c:x val="7.1256249031124777E-2"/>
          <c:y val="0.13126519819208057"/>
          <c:w val="0.87345650614977488"/>
          <c:h val="0.50966452789594885"/>
        </c:manualLayout>
      </c:layout>
      <c:barChart>
        <c:barDir val="col"/>
        <c:grouping val="clustered"/>
        <c:varyColors val="0"/>
        <c:ser>
          <c:idx val="0"/>
          <c:order val="0"/>
          <c:tx>
            <c:strRef>
              <c:f>'Inquiries Jan-Jun 2017 (2)'!$C$14</c:f>
              <c:strCache>
                <c:ptCount val="1"/>
              </c:strCache>
            </c:strRef>
          </c:tx>
          <c:invertIfNegative val="0"/>
          <c:cat>
            <c:strRef>
              <c:f>'Inquiries Jan-Jun 2017 (2)'!$B$15:$B$33</c:f>
              <c:strCache>
                <c:ptCount val="19"/>
                <c:pt idx="0">
                  <c:v>Am I Eligible</c:v>
                </c:pt>
                <c:pt idx="1">
                  <c:v>Licensure/Credentials for BH</c:v>
                </c:pt>
                <c:pt idx="2">
                  <c:v>MUA Letter</c:v>
                </c:pt>
                <c:pt idx="3">
                  <c:v>W9</c:v>
                </c:pt>
                <c:pt idx="4">
                  <c:v>Employer/SS Form</c:v>
                </c:pt>
                <c:pt idx="5">
                  <c:v>ProcureAZ</c:v>
                </c:pt>
                <c:pt idx="6">
                  <c:v>Site Eligibility</c:v>
                </c:pt>
                <c:pt idx="7">
                  <c:v>Loan Docs</c:v>
                </c:pt>
                <c:pt idx="8">
                  <c:v>How to enter loan information in app</c:v>
                </c:pt>
                <c:pt idx="9">
                  <c:v>Deadlines</c:v>
                </c:pt>
                <c:pt idx="10">
                  <c:v>Award Amounts</c:v>
                </c:pt>
                <c:pt idx="11">
                  <c:v>Service Requirements</c:v>
                </c:pt>
                <c:pt idx="12">
                  <c:v>Child Support Quesstion</c:v>
                </c:pt>
                <c:pt idx="13">
                  <c:v>Census Tract</c:v>
                </c:pt>
                <c:pt idx="14">
                  <c:v>HPSA</c:v>
                </c:pt>
                <c:pt idx="15">
                  <c:v>Qualifying Loans</c:v>
                </c:pt>
                <c:pt idx="16">
                  <c:v>Decision  Notice</c:v>
                </c:pt>
                <c:pt idx="17">
                  <c:v>Tax-exemption</c:v>
                </c:pt>
                <c:pt idx="18">
                  <c:v>SFS Documents</c:v>
                </c:pt>
              </c:strCache>
            </c:strRef>
          </c:cat>
          <c:val>
            <c:numRef>
              <c:f>'Inquiries Jan-Jun 2017 (2)'!$C$15:$C$33</c:f>
            </c:numRef>
          </c:val>
        </c:ser>
        <c:ser>
          <c:idx val="1"/>
          <c:order val="1"/>
          <c:tx>
            <c:strRef>
              <c:f>'Inquiries Jan-Jun 2017 (2)'!$D$14</c:f>
              <c:strCache>
                <c:ptCount val="1"/>
              </c:strCache>
            </c:strRef>
          </c:tx>
          <c:invertIfNegative val="0"/>
          <c:cat>
            <c:strRef>
              <c:f>'Inquiries Jan-Jun 2017 (2)'!$B$15:$B$33</c:f>
              <c:strCache>
                <c:ptCount val="19"/>
                <c:pt idx="0">
                  <c:v>Am I Eligible</c:v>
                </c:pt>
                <c:pt idx="1">
                  <c:v>Licensure/Credentials for BH</c:v>
                </c:pt>
                <c:pt idx="2">
                  <c:v>MUA Letter</c:v>
                </c:pt>
                <c:pt idx="3">
                  <c:v>W9</c:v>
                </c:pt>
                <c:pt idx="4">
                  <c:v>Employer/SS Form</c:v>
                </c:pt>
                <c:pt idx="5">
                  <c:v>ProcureAZ</c:v>
                </c:pt>
                <c:pt idx="6">
                  <c:v>Site Eligibility</c:v>
                </c:pt>
                <c:pt idx="7">
                  <c:v>Loan Docs</c:v>
                </c:pt>
                <c:pt idx="8">
                  <c:v>How to enter loan information in app</c:v>
                </c:pt>
                <c:pt idx="9">
                  <c:v>Deadlines</c:v>
                </c:pt>
                <c:pt idx="10">
                  <c:v>Award Amounts</c:v>
                </c:pt>
                <c:pt idx="11">
                  <c:v>Service Requirements</c:v>
                </c:pt>
                <c:pt idx="12">
                  <c:v>Child Support Quesstion</c:v>
                </c:pt>
                <c:pt idx="13">
                  <c:v>Census Tract</c:v>
                </c:pt>
                <c:pt idx="14">
                  <c:v>HPSA</c:v>
                </c:pt>
                <c:pt idx="15">
                  <c:v>Qualifying Loans</c:v>
                </c:pt>
                <c:pt idx="16">
                  <c:v>Decision  Notice</c:v>
                </c:pt>
                <c:pt idx="17">
                  <c:v>Tax-exemption</c:v>
                </c:pt>
                <c:pt idx="18">
                  <c:v>SFS Documents</c:v>
                </c:pt>
              </c:strCache>
            </c:strRef>
          </c:cat>
          <c:val>
            <c:numRef>
              <c:f>'Inquiries Jan-Jun 2017 (2)'!$D$15:$D$33</c:f>
            </c:numRef>
          </c:val>
        </c:ser>
        <c:ser>
          <c:idx val="2"/>
          <c:order val="2"/>
          <c:tx>
            <c:strRef>
              <c:f>'Inquiries Jan-Jun 2017 (2)'!$E$14</c:f>
              <c:strCache>
                <c:ptCount val="1"/>
              </c:strCache>
            </c:strRef>
          </c:tx>
          <c:invertIfNegative val="0"/>
          <c:cat>
            <c:strRef>
              <c:f>'Inquiries Jan-Jun 2017 (2)'!$B$15:$B$33</c:f>
              <c:strCache>
                <c:ptCount val="19"/>
                <c:pt idx="0">
                  <c:v>Am I Eligible</c:v>
                </c:pt>
                <c:pt idx="1">
                  <c:v>Licensure/Credentials for BH</c:v>
                </c:pt>
                <c:pt idx="2">
                  <c:v>MUA Letter</c:v>
                </c:pt>
                <c:pt idx="3">
                  <c:v>W9</c:v>
                </c:pt>
                <c:pt idx="4">
                  <c:v>Employer/SS Form</c:v>
                </c:pt>
                <c:pt idx="5">
                  <c:v>ProcureAZ</c:v>
                </c:pt>
                <c:pt idx="6">
                  <c:v>Site Eligibility</c:v>
                </c:pt>
                <c:pt idx="7">
                  <c:v>Loan Docs</c:v>
                </c:pt>
                <c:pt idx="8">
                  <c:v>How to enter loan information in app</c:v>
                </c:pt>
                <c:pt idx="9">
                  <c:v>Deadlines</c:v>
                </c:pt>
                <c:pt idx="10">
                  <c:v>Award Amounts</c:v>
                </c:pt>
                <c:pt idx="11">
                  <c:v>Service Requirements</c:v>
                </c:pt>
                <c:pt idx="12">
                  <c:v>Child Support Quesstion</c:v>
                </c:pt>
                <c:pt idx="13">
                  <c:v>Census Tract</c:v>
                </c:pt>
                <c:pt idx="14">
                  <c:v>HPSA</c:v>
                </c:pt>
                <c:pt idx="15">
                  <c:v>Qualifying Loans</c:v>
                </c:pt>
                <c:pt idx="16">
                  <c:v>Decision  Notice</c:v>
                </c:pt>
                <c:pt idx="17">
                  <c:v>Tax-exemption</c:v>
                </c:pt>
                <c:pt idx="18">
                  <c:v>SFS Documents</c:v>
                </c:pt>
              </c:strCache>
            </c:strRef>
          </c:cat>
          <c:val>
            <c:numRef>
              <c:f>'Inquiries Jan-Jun 2017 (2)'!$E$15:$E$33</c:f>
            </c:numRef>
          </c:val>
        </c:ser>
        <c:ser>
          <c:idx val="3"/>
          <c:order val="3"/>
          <c:tx>
            <c:strRef>
              <c:f>'Inquiries Jan-Jun 2017 (2)'!$F$14</c:f>
              <c:strCache>
                <c:ptCount val="1"/>
              </c:strCache>
            </c:strRef>
          </c:tx>
          <c:invertIfNegative val="0"/>
          <c:cat>
            <c:strRef>
              <c:f>'Inquiries Jan-Jun 2017 (2)'!$B$15:$B$33</c:f>
              <c:strCache>
                <c:ptCount val="19"/>
                <c:pt idx="0">
                  <c:v>Am I Eligible</c:v>
                </c:pt>
                <c:pt idx="1">
                  <c:v>Licensure/Credentials for BH</c:v>
                </c:pt>
                <c:pt idx="2">
                  <c:v>MUA Letter</c:v>
                </c:pt>
                <c:pt idx="3">
                  <c:v>W9</c:v>
                </c:pt>
                <c:pt idx="4">
                  <c:v>Employer/SS Form</c:v>
                </c:pt>
                <c:pt idx="5">
                  <c:v>ProcureAZ</c:v>
                </c:pt>
                <c:pt idx="6">
                  <c:v>Site Eligibility</c:v>
                </c:pt>
                <c:pt idx="7">
                  <c:v>Loan Docs</c:v>
                </c:pt>
                <c:pt idx="8">
                  <c:v>How to enter loan information in app</c:v>
                </c:pt>
                <c:pt idx="9">
                  <c:v>Deadlines</c:v>
                </c:pt>
                <c:pt idx="10">
                  <c:v>Award Amounts</c:v>
                </c:pt>
                <c:pt idx="11">
                  <c:v>Service Requirements</c:v>
                </c:pt>
                <c:pt idx="12">
                  <c:v>Child Support Quesstion</c:v>
                </c:pt>
                <c:pt idx="13">
                  <c:v>Census Tract</c:v>
                </c:pt>
                <c:pt idx="14">
                  <c:v>HPSA</c:v>
                </c:pt>
                <c:pt idx="15">
                  <c:v>Qualifying Loans</c:v>
                </c:pt>
                <c:pt idx="16">
                  <c:v>Decision  Notice</c:v>
                </c:pt>
                <c:pt idx="17">
                  <c:v>Tax-exemption</c:v>
                </c:pt>
                <c:pt idx="18">
                  <c:v>SFS Documents</c:v>
                </c:pt>
              </c:strCache>
            </c:strRef>
          </c:cat>
          <c:val>
            <c:numRef>
              <c:f>'Inquiries Jan-Jun 2017 (2)'!$F$15:$F$33</c:f>
            </c:numRef>
          </c:val>
        </c:ser>
        <c:ser>
          <c:idx val="4"/>
          <c:order val="4"/>
          <c:tx>
            <c:strRef>
              <c:f>'Inquiries Jan-Jun 2017 (2)'!$G$14</c:f>
              <c:strCache>
                <c:ptCount val="1"/>
              </c:strCache>
            </c:strRef>
          </c:tx>
          <c:invertIfNegative val="0"/>
          <c:cat>
            <c:strRef>
              <c:f>'Inquiries Jan-Jun 2017 (2)'!$B$15:$B$33</c:f>
              <c:strCache>
                <c:ptCount val="19"/>
                <c:pt idx="0">
                  <c:v>Am I Eligible</c:v>
                </c:pt>
                <c:pt idx="1">
                  <c:v>Licensure/Credentials for BH</c:v>
                </c:pt>
                <c:pt idx="2">
                  <c:v>MUA Letter</c:v>
                </c:pt>
                <c:pt idx="3">
                  <c:v>W9</c:v>
                </c:pt>
                <c:pt idx="4">
                  <c:v>Employer/SS Form</c:v>
                </c:pt>
                <c:pt idx="5">
                  <c:v>ProcureAZ</c:v>
                </c:pt>
                <c:pt idx="6">
                  <c:v>Site Eligibility</c:v>
                </c:pt>
                <c:pt idx="7">
                  <c:v>Loan Docs</c:v>
                </c:pt>
                <c:pt idx="8">
                  <c:v>How to enter loan information in app</c:v>
                </c:pt>
                <c:pt idx="9">
                  <c:v>Deadlines</c:v>
                </c:pt>
                <c:pt idx="10">
                  <c:v>Award Amounts</c:v>
                </c:pt>
                <c:pt idx="11">
                  <c:v>Service Requirements</c:v>
                </c:pt>
                <c:pt idx="12">
                  <c:v>Child Support Quesstion</c:v>
                </c:pt>
                <c:pt idx="13">
                  <c:v>Census Tract</c:v>
                </c:pt>
                <c:pt idx="14">
                  <c:v>HPSA</c:v>
                </c:pt>
                <c:pt idx="15">
                  <c:v>Qualifying Loans</c:v>
                </c:pt>
                <c:pt idx="16">
                  <c:v>Decision  Notice</c:v>
                </c:pt>
                <c:pt idx="17">
                  <c:v>Tax-exemption</c:v>
                </c:pt>
                <c:pt idx="18">
                  <c:v>SFS Documents</c:v>
                </c:pt>
              </c:strCache>
            </c:strRef>
          </c:cat>
          <c:val>
            <c:numRef>
              <c:f>'Inquiries Jan-Jun 2017 (2)'!$G$15:$G$33</c:f>
            </c:numRef>
          </c:val>
        </c:ser>
        <c:ser>
          <c:idx val="6"/>
          <c:order val="5"/>
          <c:tx>
            <c:strRef>
              <c:f>'Inquiries Jan-Jun 2017 (2)'!$I$14</c:f>
              <c:strCache>
                <c:ptCount val="1"/>
                <c:pt idx="0">
                  <c:v>Question Count</c:v>
                </c:pt>
              </c:strCache>
            </c:strRef>
          </c:tx>
          <c:spPr>
            <a:solidFill>
              <a:schemeClr val="accent4">
                <a:lumMod val="75000"/>
              </a:schemeClr>
            </a:solidFill>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'Inquiries Jan-Jun 2017 (2)'!$B$15:$B$33</c:f>
              <c:strCache>
                <c:ptCount val="19"/>
                <c:pt idx="0">
                  <c:v>Am I Eligible</c:v>
                </c:pt>
                <c:pt idx="1">
                  <c:v>Licensure/Credentials for BH</c:v>
                </c:pt>
                <c:pt idx="2">
                  <c:v>MUA Letter</c:v>
                </c:pt>
                <c:pt idx="3">
                  <c:v>W9</c:v>
                </c:pt>
                <c:pt idx="4">
                  <c:v>Employer/SS Form</c:v>
                </c:pt>
                <c:pt idx="5">
                  <c:v>ProcureAZ</c:v>
                </c:pt>
                <c:pt idx="6">
                  <c:v>Site Eligibility</c:v>
                </c:pt>
                <c:pt idx="7">
                  <c:v>Loan Docs</c:v>
                </c:pt>
                <c:pt idx="8">
                  <c:v>How to enter loan information in app</c:v>
                </c:pt>
                <c:pt idx="9">
                  <c:v>Deadlines</c:v>
                </c:pt>
                <c:pt idx="10">
                  <c:v>Award Amounts</c:v>
                </c:pt>
                <c:pt idx="11">
                  <c:v>Service Requirements</c:v>
                </c:pt>
                <c:pt idx="12">
                  <c:v>Child Support Quesstion</c:v>
                </c:pt>
                <c:pt idx="13">
                  <c:v>Census Tract</c:v>
                </c:pt>
                <c:pt idx="14">
                  <c:v>HPSA</c:v>
                </c:pt>
                <c:pt idx="15">
                  <c:v>Qualifying Loans</c:v>
                </c:pt>
                <c:pt idx="16">
                  <c:v>Decision  Notice</c:v>
                </c:pt>
                <c:pt idx="17">
                  <c:v>Tax-exemption</c:v>
                </c:pt>
                <c:pt idx="18">
                  <c:v>SFS Documents</c:v>
                </c:pt>
              </c:strCache>
            </c:strRef>
          </c:cat>
          <c:val>
            <c:numRef>
              <c:f>'Inquiries Jan-Jun 2017 (2)'!$I$15:$I$33</c:f>
              <c:numCache>
                <c:formatCode>General</c:formatCode>
                <c:ptCount val="19"/>
                <c:pt idx="0">
                  <c:v>29</c:v>
                </c:pt>
                <c:pt idx="1">
                  <c:v>14</c:v>
                </c:pt>
                <c:pt idx="2">
                  <c:v>9</c:v>
                </c:pt>
                <c:pt idx="3">
                  <c:v>8</c:v>
                </c:pt>
                <c:pt idx="4">
                  <c:v>6</c:v>
                </c:pt>
                <c:pt idx="5">
                  <c:v>6</c:v>
                </c:pt>
                <c:pt idx="6">
                  <c:v>4</c:v>
                </c:pt>
                <c:pt idx="7">
                  <c:v>3</c:v>
                </c:pt>
                <c:pt idx="8">
                  <c:v>3</c:v>
                </c:pt>
                <c:pt idx="9">
                  <c:v>2</c:v>
                </c:pt>
                <c:pt idx="10">
                  <c:v>2</c:v>
                </c:pt>
                <c:pt idx="11">
                  <c:v>2</c:v>
                </c:pt>
                <c:pt idx="12">
                  <c:v>2</c:v>
                </c:pt>
                <c:pt idx="13">
                  <c:v>2</c:v>
                </c:pt>
                <c:pt idx="14">
                  <c:v>1</c:v>
                </c:pt>
                <c:pt idx="15">
                  <c:v>1</c:v>
                </c:pt>
                <c:pt idx="16">
                  <c:v>1</c:v>
                </c:pt>
                <c:pt idx="17">
                  <c:v>1</c:v>
                </c:pt>
                <c:pt idx="18">
                  <c:v>0</c:v>
                </c:pt>
              </c:numCache>
            </c:numRef>
          </c:val>
        </c:ser>
        <c:dLbls>
          <c:showLegendKey val="0"/>
          <c:showVal val="0"/>
          <c:showCatName val="0"/>
          <c:showSerName val="0"/>
          <c:showPercent val="0"/>
          <c:showBubbleSize val="0"/>
        </c:dLbls>
        <c:gapWidth val="150"/>
        <c:axId val="48618112"/>
        <c:axId val="48619904"/>
      </c:barChart>
      <c:lineChart>
        <c:grouping val="standard"/>
        <c:varyColors val="0"/>
        <c:ser>
          <c:idx val="7"/>
          <c:order val="6"/>
          <c:tx>
            <c:strRef>
              <c:f>'Inquiries Jan-Jun 2017 (2)'!$J$14</c:f>
              <c:strCache>
                <c:ptCount val="1"/>
                <c:pt idx="0">
                  <c:v>Cumulative Reduction%</c:v>
                </c:pt>
              </c:strCache>
            </c:strRef>
          </c:tx>
          <c:spPr>
            <a:ln>
              <a:solidFill>
                <a:schemeClr val="accent2">
                  <a:lumMod val="75000"/>
                </a:schemeClr>
              </a:solidFill>
            </a:ln>
          </c:spPr>
          <c:marker>
            <c:spPr>
              <a:solidFill>
                <a:schemeClr val="accent2">
                  <a:lumMod val="75000"/>
                </a:schemeClr>
              </a:solidFill>
            </c:spPr>
          </c:marker>
          <c:dLbls>
            <c:dLbl>
              <c:idx val="0"/>
              <c:layout>
                <c:manualLayout>
                  <c:x val="-2.5138587683007543E-2"/>
                  <c:y val="-4.6582049617691565E-2"/>
                </c:manualLayout>
              </c:layout>
              <c:dLblPos val="r"/>
              <c:showLegendKey val="0"/>
              <c:showVal val="1"/>
              <c:showCatName val="0"/>
              <c:showSerName val="0"/>
              <c:showPercent val="0"/>
              <c:showBubbleSize val="0"/>
            </c:dLbl>
            <c:txPr>
              <a:bodyPr/>
              <a:lstStyle/>
              <a:p>
                <a:pPr>
                  <a:defRPr sz="900" b="1"/>
                </a:pPr>
                <a:endParaRPr lang="en-US"/>
              </a:p>
            </c:txPr>
            <c:dLblPos val="t"/>
            <c:showLegendKey val="0"/>
            <c:showVal val="1"/>
            <c:showCatName val="0"/>
            <c:showSerName val="0"/>
            <c:showPercent val="0"/>
            <c:showBubbleSize val="0"/>
            <c:showLeaderLines val="0"/>
          </c:dLbls>
          <c:cat>
            <c:strRef>
              <c:f>'Inquiries Jan-Jun 2017 (2)'!$B$15:$B$33</c:f>
              <c:strCache>
                <c:ptCount val="19"/>
                <c:pt idx="0">
                  <c:v>Am I Eligible</c:v>
                </c:pt>
                <c:pt idx="1">
                  <c:v>Licensure/Credentials for BH</c:v>
                </c:pt>
                <c:pt idx="2">
                  <c:v>MUA Letter</c:v>
                </c:pt>
                <c:pt idx="3">
                  <c:v>W9</c:v>
                </c:pt>
                <c:pt idx="4">
                  <c:v>Employer/SS Form</c:v>
                </c:pt>
                <c:pt idx="5">
                  <c:v>ProcureAZ</c:v>
                </c:pt>
                <c:pt idx="6">
                  <c:v>Site Eligibility</c:v>
                </c:pt>
                <c:pt idx="7">
                  <c:v>Loan Docs</c:v>
                </c:pt>
                <c:pt idx="8">
                  <c:v>How to enter loan information in app</c:v>
                </c:pt>
                <c:pt idx="9">
                  <c:v>Deadlines</c:v>
                </c:pt>
                <c:pt idx="10">
                  <c:v>Award Amounts</c:v>
                </c:pt>
                <c:pt idx="11">
                  <c:v>Service Requirements</c:v>
                </c:pt>
                <c:pt idx="12">
                  <c:v>Child Support Quesstion</c:v>
                </c:pt>
                <c:pt idx="13">
                  <c:v>Census Tract</c:v>
                </c:pt>
                <c:pt idx="14">
                  <c:v>HPSA</c:v>
                </c:pt>
                <c:pt idx="15">
                  <c:v>Qualifying Loans</c:v>
                </c:pt>
                <c:pt idx="16">
                  <c:v>Decision  Notice</c:v>
                </c:pt>
                <c:pt idx="17">
                  <c:v>Tax-exemption</c:v>
                </c:pt>
                <c:pt idx="18">
                  <c:v>SFS Documents</c:v>
                </c:pt>
              </c:strCache>
            </c:strRef>
          </c:cat>
          <c:val>
            <c:numRef>
              <c:f>'Inquiries Jan-Jun 2017 (2)'!$J$15:$J$33</c:f>
              <c:numCache>
                <c:formatCode>0%</c:formatCode>
                <c:ptCount val="19"/>
                <c:pt idx="0">
                  <c:v>0.30208333333333331</c:v>
                </c:pt>
                <c:pt idx="1">
                  <c:v>0.44791666666666663</c:v>
                </c:pt>
                <c:pt idx="2">
                  <c:v>0.54166666666666663</c:v>
                </c:pt>
                <c:pt idx="3">
                  <c:v>0.625</c:v>
                </c:pt>
                <c:pt idx="4">
                  <c:v>0.6875</c:v>
                </c:pt>
                <c:pt idx="5">
                  <c:v>0.75</c:v>
                </c:pt>
                <c:pt idx="6">
                  <c:v>0.79166666666666663</c:v>
                </c:pt>
                <c:pt idx="7">
                  <c:v>0.82291666666666663</c:v>
                </c:pt>
                <c:pt idx="8">
                  <c:v>0.85416666666666663</c:v>
                </c:pt>
                <c:pt idx="9">
                  <c:v>0.875</c:v>
                </c:pt>
                <c:pt idx="10">
                  <c:v>0.89583333333333337</c:v>
                </c:pt>
                <c:pt idx="11">
                  <c:v>0.91666666666666674</c:v>
                </c:pt>
                <c:pt idx="12">
                  <c:v>0.93750000000000011</c:v>
                </c:pt>
                <c:pt idx="13">
                  <c:v>0.95833333333333348</c:v>
                </c:pt>
                <c:pt idx="14">
                  <c:v>0.96875000000000011</c:v>
                </c:pt>
                <c:pt idx="15">
                  <c:v>0.97916666666666674</c:v>
                </c:pt>
                <c:pt idx="16">
                  <c:v>0.98958333333333337</c:v>
                </c:pt>
                <c:pt idx="17">
                  <c:v>1</c:v>
                </c:pt>
                <c:pt idx="18">
                  <c:v>1</c:v>
                </c:pt>
              </c:numCache>
            </c:numRef>
          </c:val>
          <c:smooth val="0"/>
        </c:ser>
        <c:dLbls>
          <c:showLegendKey val="0"/>
          <c:showVal val="0"/>
          <c:showCatName val="0"/>
          <c:showSerName val="0"/>
          <c:showPercent val="0"/>
          <c:showBubbleSize val="0"/>
        </c:dLbls>
        <c:marker val="1"/>
        <c:smooth val="0"/>
        <c:axId val="48693248"/>
        <c:axId val="48621824"/>
      </c:lineChart>
      <c:catAx>
        <c:axId val="48618112"/>
        <c:scaling>
          <c:orientation val="minMax"/>
        </c:scaling>
        <c:delete val="0"/>
        <c:axPos val="b"/>
        <c:majorTickMark val="out"/>
        <c:minorTickMark val="none"/>
        <c:tickLblPos val="nextTo"/>
        <c:crossAx val="48619904"/>
        <c:crosses val="autoZero"/>
        <c:auto val="1"/>
        <c:lblAlgn val="ctr"/>
        <c:lblOffset val="100"/>
        <c:noMultiLvlLbl val="0"/>
      </c:catAx>
      <c:valAx>
        <c:axId val="48619904"/>
        <c:scaling>
          <c:orientation val="minMax"/>
        </c:scaling>
        <c:delete val="0"/>
        <c:axPos val="l"/>
        <c:majorGridlines/>
        <c:title>
          <c:tx>
            <c:rich>
              <a:bodyPr rot="0" vert="wordArtVert"/>
              <a:lstStyle/>
              <a:p>
                <a:pPr>
                  <a:defRPr/>
                </a:pPr>
                <a:r>
                  <a:rPr lang="en-US"/>
                  <a:t>Count</a:t>
                </a:r>
              </a:p>
            </c:rich>
          </c:tx>
          <c:layout/>
          <c:overlay val="0"/>
        </c:title>
        <c:numFmt formatCode="General" sourceLinked="1"/>
        <c:majorTickMark val="out"/>
        <c:minorTickMark val="none"/>
        <c:tickLblPos val="nextTo"/>
        <c:crossAx val="48618112"/>
        <c:crosses val="autoZero"/>
        <c:crossBetween val="between"/>
      </c:valAx>
      <c:valAx>
        <c:axId val="48621824"/>
        <c:scaling>
          <c:orientation val="minMax"/>
          <c:max val="1"/>
        </c:scaling>
        <c:delete val="0"/>
        <c:axPos val="r"/>
        <c:numFmt formatCode="0%" sourceLinked="1"/>
        <c:majorTickMark val="out"/>
        <c:minorTickMark val="none"/>
        <c:tickLblPos val="nextTo"/>
        <c:crossAx val="48693248"/>
        <c:crosses val="max"/>
        <c:crossBetween val="between"/>
      </c:valAx>
      <c:catAx>
        <c:axId val="48693248"/>
        <c:scaling>
          <c:orientation val="minMax"/>
        </c:scaling>
        <c:delete val="1"/>
        <c:axPos val="b"/>
        <c:majorTickMark val="out"/>
        <c:minorTickMark val="none"/>
        <c:tickLblPos val="nextTo"/>
        <c:crossAx val="48621824"/>
        <c:crosses val="autoZero"/>
        <c:auto val="1"/>
        <c:lblAlgn val="ctr"/>
        <c:lblOffset val="100"/>
        <c:noMultiLvlLbl val="0"/>
      </c:catAx>
    </c:plotArea>
    <c:legend>
      <c:legendPos val="b"/>
      <c:layout/>
      <c:overlay val="0"/>
    </c:legend>
    <c:plotVisOnly val="1"/>
    <c:dispBlanksAs val="gap"/>
    <c:showDLblsOverMax val="0"/>
  </c:chart>
  <c:spPr>
    <a:solidFill>
      <a:schemeClr val="accent5">
        <a:lumMod val="40000"/>
        <a:lumOff val="60000"/>
      </a:schemeClr>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Deficiencies Count Pre and Post CQI Sample Sharing</a:t>
            </a:r>
            <a:r>
              <a:rPr lang="en-US" baseline="0" dirty="0"/>
              <a:t> with Provider</a:t>
            </a:r>
            <a:r>
              <a:rPr lang="en-US" dirty="0"/>
              <a:t> </a:t>
            </a:r>
            <a:endParaRPr lang="en-US" baseline="0" dirty="0"/>
          </a:p>
          <a:p>
            <a:pPr>
              <a:defRPr/>
            </a:pPr>
            <a:r>
              <a:rPr lang="en-US" dirty="0" smtClean="0"/>
              <a:t>(Number</a:t>
            </a:r>
            <a:r>
              <a:rPr lang="en-US" baseline="0" dirty="0" smtClean="0"/>
              <a:t> of </a:t>
            </a:r>
            <a:r>
              <a:rPr lang="en-US" dirty="0" smtClean="0"/>
              <a:t>June 1</a:t>
            </a:r>
            <a:r>
              <a:rPr lang="en-US" baseline="30000" dirty="0" smtClean="0"/>
              <a:t>st</a:t>
            </a:r>
            <a:r>
              <a:rPr lang="en-US" baseline="0" dirty="0" smtClean="0"/>
              <a:t>, </a:t>
            </a:r>
            <a:r>
              <a:rPr lang="en-US" dirty="0" smtClean="0"/>
              <a:t>2017 = 76)</a:t>
            </a:r>
            <a:endParaRPr lang="en-US" dirty="0"/>
          </a:p>
        </c:rich>
      </c:tx>
      <c:layout/>
      <c:overlay val="0"/>
    </c:title>
    <c:autoTitleDeleted val="0"/>
    <c:plotArea>
      <c:layout/>
      <c:barChart>
        <c:barDir val="col"/>
        <c:grouping val="stacked"/>
        <c:varyColors val="0"/>
        <c:ser>
          <c:idx val="1"/>
          <c:order val="0"/>
          <c:tx>
            <c:strRef>
              <c:f>Chart_NOD!$C$6</c:f>
              <c:strCache>
                <c:ptCount val="1"/>
                <c:pt idx="0">
                  <c:v>Corrected Deficiencies</c:v>
                </c:pt>
              </c:strCache>
            </c:strRef>
          </c:tx>
          <c:spPr>
            <a:solidFill>
              <a:srgbClr val="00B050"/>
            </a:solidFill>
          </c:spPr>
          <c:invertIfNegative val="0"/>
          <c:dLbls>
            <c:dLbl>
              <c:idx val="1"/>
              <c:layout>
                <c:manualLayout>
                  <c:x val="-1.5432098765432098E-3"/>
                  <c:y val="-8.418097982683459E-2"/>
                </c:manualLayout>
              </c:layout>
              <c:dLblPos val="ctr"/>
              <c:showLegendKey val="0"/>
              <c:showVal val="1"/>
              <c:showCatName val="0"/>
              <c:showSerName val="0"/>
              <c:showPercent val="0"/>
              <c:showBubbleSize val="0"/>
            </c:dLbl>
            <c:txPr>
              <a:bodyPr/>
              <a:lstStyle/>
              <a:p>
                <a:pPr>
                  <a:defRPr sz="2400"/>
                </a:pPr>
                <a:endParaRPr lang="en-US"/>
              </a:p>
            </c:txPr>
            <c:dLblPos val="ctr"/>
            <c:showLegendKey val="0"/>
            <c:showVal val="1"/>
            <c:showCatName val="0"/>
            <c:showSerName val="0"/>
            <c:showPercent val="0"/>
            <c:showBubbleSize val="0"/>
            <c:showLeaderLines val="0"/>
          </c:dLbls>
          <c:cat>
            <c:strRef>
              <c:f>Chart_NOD!$A$7:$A$8</c:f>
              <c:strCache>
                <c:ptCount val="2"/>
                <c:pt idx="0">
                  <c:v>Initial NOD</c:v>
                </c:pt>
                <c:pt idx="1">
                  <c:v>Post CQI Samples Sent Results</c:v>
                </c:pt>
              </c:strCache>
            </c:strRef>
          </c:cat>
          <c:val>
            <c:numRef>
              <c:f>Chart_NOD!$C$7:$C$8</c:f>
              <c:numCache>
                <c:formatCode>General</c:formatCode>
                <c:ptCount val="2"/>
                <c:pt idx="1">
                  <c:v>130</c:v>
                </c:pt>
              </c:numCache>
            </c:numRef>
          </c:val>
        </c:ser>
        <c:ser>
          <c:idx val="0"/>
          <c:order val="1"/>
          <c:tx>
            <c:strRef>
              <c:f>Chart_NOD!$B$6</c:f>
              <c:strCache>
                <c:ptCount val="1"/>
                <c:pt idx="0">
                  <c:v>Deficiencies Count</c:v>
                </c:pt>
              </c:strCache>
            </c:strRef>
          </c:tx>
          <c:spPr>
            <a:solidFill>
              <a:srgbClr val="FF0000"/>
            </a:solidFill>
          </c:spPr>
          <c:invertIfNegative val="0"/>
          <c:dLbls>
            <c:dLbl>
              <c:idx val="0"/>
              <c:layout>
                <c:manualLayout>
                  <c:x val="-1.0802469135802469E-2"/>
                  <c:y val="-2.7743929855370008E-2"/>
                </c:manualLayout>
              </c:layout>
              <c:dLblPos val="ctr"/>
              <c:showLegendKey val="0"/>
              <c:showVal val="1"/>
              <c:showCatName val="0"/>
              <c:showSerName val="0"/>
              <c:showPercent val="0"/>
              <c:showBubbleSize val="0"/>
            </c:dLbl>
            <c:dLbl>
              <c:idx val="1"/>
              <c:layout>
                <c:manualLayout>
                  <c:x val="4.6296296296296294E-3"/>
                  <c:y val="5.5802488884685976E-3"/>
                </c:manualLayout>
              </c:layout>
              <c:dLblPos val="ctr"/>
              <c:showLegendKey val="0"/>
              <c:showVal val="1"/>
              <c:showCatName val="0"/>
              <c:showSerName val="0"/>
              <c:showPercent val="0"/>
              <c:showBubbleSize val="0"/>
            </c:dLbl>
            <c:txPr>
              <a:bodyPr/>
              <a:lstStyle/>
              <a:p>
                <a:pPr>
                  <a:defRPr sz="2400"/>
                </a:pPr>
                <a:endParaRPr lang="en-US"/>
              </a:p>
            </c:txPr>
            <c:dLblPos val="inEnd"/>
            <c:showLegendKey val="0"/>
            <c:showVal val="1"/>
            <c:showCatName val="0"/>
            <c:showSerName val="0"/>
            <c:showPercent val="0"/>
            <c:showBubbleSize val="0"/>
            <c:showLeaderLines val="0"/>
          </c:dLbls>
          <c:cat>
            <c:strRef>
              <c:f>Chart_NOD!$A$7:$A$8</c:f>
              <c:strCache>
                <c:ptCount val="2"/>
                <c:pt idx="0">
                  <c:v>Initial NOD</c:v>
                </c:pt>
                <c:pt idx="1">
                  <c:v>Post CQI Samples Sent Results</c:v>
                </c:pt>
              </c:strCache>
            </c:strRef>
          </c:cat>
          <c:val>
            <c:numRef>
              <c:f>Chart_NOD!$B$7:$B$8</c:f>
              <c:numCache>
                <c:formatCode>General</c:formatCode>
                <c:ptCount val="2"/>
                <c:pt idx="0">
                  <c:v>165</c:v>
                </c:pt>
                <c:pt idx="1">
                  <c:v>35</c:v>
                </c:pt>
              </c:numCache>
            </c:numRef>
          </c:val>
        </c:ser>
        <c:dLbls>
          <c:dLblPos val="ctr"/>
          <c:showLegendKey val="0"/>
          <c:showVal val="1"/>
          <c:showCatName val="0"/>
          <c:showSerName val="0"/>
          <c:showPercent val="0"/>
          <c:showBubbleSize val="0"/>
        </c:dLbls>
        <c:gapWidth val="150"/>
        <c:overlap val="100"/>
        <c:axId val="49108096"/>
        <c:axId val="49110016"/>
      </c:barChart>
      <c:lineChart>
        <c:grouping val="standard"/>
        <c:varyColors val="0"/>
        <c:ser>
          <c:idx val="2"/>
          <c:order val="2"/>
          <c:tx>
            <c:strRef>
              <c:f>Chart_NOD!$D$6</c:f>
              <c:strCache>
                <c:ptCount val="1"/>
                <c:pt idx="0">
                  <c:v>1st Attempt Corrected %</c:v>
                </c:pt>
              </c:strCache>
            </c:strRef>
          </c:tx>
          <c:spPr>
            <a:ln>
              <a:solidFill>
                <a:srgbClr val="FF0000"/>
              </a:solidFill>
            </a:ln>
          </c:spPr>
          <c:marker>
            <c:spPr>
              <a:solidFill>
                <a:srgbClr val="FF0000"/>
              </a:solidFill>
            </c:spPr>
          </c:marker>
          <c:dPt>
            <c:idx val="1"/>
            <c:marker>
              <c:symbol val="none"/>
            </c:marker>
            <c:bubble3D val="0"/>
          </c:dPt>
          <c:dLbls>
            <c:dLbl>
              <c:idx val="1"/>
              <c:layout>
                <c:manualLayout>
                  <c:x val="5.2804753572470109E-2"/>
                  <c:y val="0.13807779692410213"/>
                </c:manualLayout>
              </c:layout>
              <c:numFmt formatCode="0%" sourceLinked="0"/>
              <c:spPr>
                <a:noFill/>
              </c:spPr>
              <c:txPr>
                <a:bodyPr/>
                <a:lstStyle/>
                <a:p>
                  <a:pPr>
                    <a:defRPr sz="2000"/>
                  </a:pPr>
                  <a:endParaRPr lang="en-US"/>
                </a:p>
              </c:txPr>
              <c:dLblPos val="r"/>
              <c:showLegendKey val="1"/>
              <c:showVal val="1"/>
              <c:showCatName val="0"/>
              <c:showSerName val="0"/>
              <c:showPercent val="0"/>
              <c:showBubbleSize val="0"/>
              <c:separator>
</c:separator>
            </c:dLbl>
            <c:spPr>
              <a:noFill/>
            </c:spPr>
            <c:txPr>
              <a:bodyPr/>
              <a:lstStyle/>
              <a:p>
                <a:pPr>
                  <a:defRPr sz="2000"/>
                </a:pPr>
                <a:endParaRPr lang="en-US"/>
              </a:p>
            </c:txPr>
            <c:dLblPos val="b"/>
            <c:showLegendKey val="1"/>
            <c:showVal val="1"/>
            <c:showCatName val="0"/>
            <c:showSerName val="0"/>
            <c:showPercent val="0"/>
            <c:showBubbleSize val="0"/>
            <c:separator>
</c:separator>
            <c:showLeaderLines val="0"/>
          </c:dLbls>
          <c:val>
            <c:numRef>
              <c:f>Chart_NOD!$D$7:$D$8</c:f>
              <c:numCache>
                <c:formatCode>0.0%</c:formatCode>
                <c:ptCount val="2"/>
                <c:pt idx="1">
                  <c:v>0.78787878787878785</c:v>
                </c:pt>
              </c:numCache>
            </c:numRef>
          </c:val>
          <c:smooth val="0"/>
        </c:ser>
        <c:dLbls>
          <c:showLegendKey val="0"/>
          <c:showVal val="0"/>
          <c:showCatName val="0"/>
          <c:showSerName val="0"/>
          <c:showPercent val="0"/>
          <c:showBubbleSize val="0"/>
        </c:dLbls>
        <c:marker val="1"/>
        <c:smooth val="0"/>
        <c:axId val="49121920"/>
        <c:axId val="49120384"/>
      </c:lineChart>
      <c:catAx>
        <c:axId val="49108096"/>
        <c:scaling>
          <c:orientation val="minMax"/>
        </c:scaling>
        <c:delete val="0"/>
        <c:axPos val="b"/>
        <c:title>
          <c:tx>
            <c:rich>
              <a:bodyPr/>
              <a:lstStyle/>
              <a:p>
                <a:pPr>
                  <a:defRPr sz="1200"/>
                </a:pPr>
                <a:r>
                  <a:rPr lang="en-US" sz="1200"/>
                  <a:t>Deficiencies</a:t>
                </a:r>
                <a:r>
                  <a:rPr lang="en-US" sz="1200" baseline="0"/>
                  <a:t> Count</a:t>
                </a:r>
                <a:endParaRPr lang="en-US" sz="1200"/>
              </a:p>
            </c:rich>
          </c:tx>
          <c:layout/>
          <c:overlay val="0"/>
        </c:title>
        <c:majorTickMark val="out"/>
        <c:minorTickMark val="none"/>
        <c:tickLblPos val="nextTo"/>
        <c:txPr>
          <a:bodyPr/>
          <a:lstStyle/>
          <a:p>
            <a:pPr>
              <a:defRPr sz="1200"/>
            </a:pPr>
            <a:endParaRPr lang="en-US"/>
          </a:p>
        </c:txPr>
        <c:crossAx val="49110016"/>
        <c:crosses val="autoZero"/>
        <c:auto val="1"/>
        <c:lblAlgn val="ctr"/>
        <c:lblOffset val="100"/>
        <c:noMultiLvlLbl val="0"/>
      </c:catAx>
      <c:valAx>
        <c:axId val="49110016"/>
        <c:scaling>
          <c:orientation val="minMax"/>
        </c:scaling>
        <c:delete val="0"/>
        <c:axPos val="l"/>
        <c:majorGridlines/>
        <c:title>
          <c:tx>
            <c:rich>
              <a:bodyPr rot="0" vert="wordArtVert"/>
              <a:lstStyle/>
              <a:p>
                <a:pPr>
                  <a:defRPr sz="1600"/>
                </a:pPr>
                <a:r>
                  <a:rPr lang="en-US" sz="1600"/>
                  <a:t>Count</a:t>
                </a:r>
              </a:p>
            </c:rich>
          </c:tx>
          <c:layout/>
          <c:overlay val="0"/>
        </c:title>
        <c:numFmt formatCode="General" sourceLinked="1"/>
        <c:majorTickMark val="out"/>
        <c:minorTickMark val="none"/>
        <c:tickLblPos val="nextTo"/>
        <c:txPr>
          <a:bodyPr/>
          <a:lstStyle/>
          <a:p>
            <a:pPr>
              <a:defRPr sz="1200"/>
            </a:pPr>
            <a:endParaRPr lang="en-US"/>
          </a:p>
        </c:txPr>
        <c:crossAx val="49108096"/>
        <c:crosses val="autoZero"/>
        <c:crossBetween val="between"/>
      </c:valAx>
      <c:valAx>
        <c:axId val="49120384"/>
        <c:scaling>
          <c:orientation val="minMax"/>
        </c:scaling>
        <c:delete val="0"/>
        <c:axPos val="r"/>
        <c:numFmt formatCode="0.0%" sourceLinked="1"/>
        <c:majorTickMark val="out"/>
        <c:minorTickMark val="none"/>
        <c:tickLblPos val="nextTo"/>
        <c:crossAx val="49121920"/>
        <c:crosses val="max"/>
        <c:crossBetween val="between"/>
      </c:valAx>
      <c:catAx>
        <c:axId val="49121920"/>
        <c:scaling>
          <c:orientation val="minMax"/>
        </c:scaling>
        <c:delete val="1"/>
        <c:axPos val="b"/>
        <c:majorTickMark val="out"/>
        <c:minorTickMark val="none"/>
        <c:tickLblPos val="nextTo"/>
        <c:crossAx val="49120384"/>
        <c:crosses val="autoZero"/>
        <c:auto val="1"/>
        <c:lblAlgn val="ctr"/>
        <c:lblOffset val="100"/>
        <c:noMultiLvlLbl val="0"/>
      </c:catAx>
    </c:plotArea>
    <c:legend>
      <c:legendPos val="b"/>
      <c:layout/>
      <c:overlay val="0"/>
      <c:txPr>
        <a:bodyPr/>
        <a:lstStyle/>
        <a:p>
          <a:pPr>
            <a:defRPr sz="16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June 2017</a:t>
            </a:r>
            <a:r>
              <a:rPr lang="en-US" baseline="0"/>
              <a:t> SLRP Application </a:t>
            </a:r>
            <a:r>
              <a:rPr lang="en-US"/>
              <a:t>Deficiencies</a:t>
            </a:r>
          </a:p>
          <a:p>
            <a:pPr>
              <a:defRPr/>
            </a:pPr>
            <a:r>
              <a:rPr lang="en-US"/>
              <a:t>Pareto Chart</a:t>
            </a:r>
          </a:p>
        </c:rich>
      </c:tx>
      <c:layout/>
      <c:overlay val="0"/>
    </c:title>
    <c:autoTitleDeleted val="0"/>
    <c:plotArea>
      <c:layout/>
      <c:barChart>
        <c:barDir val="col"/>
        <c:grouping val="clustered"/>
        <c:varyColors val="0"/>
        <c:ser>
          <c:idx val="0"/>
          <c:order val="0"/>
          <c:tx>
            <c:strRef>
              <c:f>'2018 NOD Sent NOD (2)'!$A$2</c:f>
              <c:strCache>
                <c:ptCount val="1"/>
                <c:pt idx="0">
                  <c:v>Total deficiencies sent</c:v>
                </c:pt>
              </c:strCache>
            </c:strRef>
          </c:tx>
          <c:invertIfNegative val="0"/>
          <c:dLbls>
            <c:dLbl>
              <c:idx val="3"/>
              <c:layout>
                <c:manualLayout>
                  <c:x val="0"/>
                  <c:y val="3.9412935122294462E-2"/>
                </c:manualLayout>
              </c:layout>
              <c:dLblPos val="outEnd"/>
              <c:showLegendKey val="0"/>
              <c:showVal val="1"/>
              <c:showCatName val="0"/>
              <c:showSerName val="0"/>
              <c:showPercent val="0"/>
              <c:showBubbleSize val="0"/>
            </c:dLbl>
            <c:txPr>
              <a:bodyPr/>
              <a:lstStyle/>
              <a:p>
                <a:pPr>
                  <a:defRPr b="1"/>
                </a:pPr>
                <a:endParaRPr lang="en-US"/>
              </a:p>
            </c:txPr>
            <c:dLblPos val="outEnd"/>
            <c:showLegendKey val="0"/>
            <c:showVal val="1"/>
            <c:showCatName val="0"/>
            <c:showSerName val="0"/>
            <c:showPercent val="0"/>
            <c:showBubbleSize val="0"/>
            <c:showLeaderLines val="0"/>
          </c:dLbls>
          <c:cat>
            <c:strRef>
              <c:f>'2018 NOD Sent NOD (2)'!$B$1:$AB$1</c:f>
              <c:strCache>
                <c:ptCount val="20"/>
                <c:pt idx="0">
                  <c:v>Sliding Fee Scale (SFS) Signage</c:v>
                </c:pt>
                <c:pt idx="1">
                  <c:v>SFS 2017 Federal Poverty Guidelines</c:v>
                </c:pt>
                <c:pt idx="2">
                  <c:v>SFS Policy</c:v>
                </c:pt>
                <c:pt idx="3">
                  <c:v>Verification of  Service in MUA</c:v>
                </c:pt>
                <c:pt idx="4">
                  <c:v>General Application Form</c:v>
                </c:pt>
                <c:pt idx="5">
                  <c:v>Employment Amendment</c:v>
                </c:pt>
                <c:pt idx="6">
                  <c:v>  W9</c:v>
                </c:pt>
                <c:pt idx="7">
                  <c:v>Evidence or residency</c:v>
                </c:pt>
                <c:pt idx="8">
                  <c:v>E/SS form</c:v>
                </c:pt>
                <c:pt idx="9">
                  <c:v>ProcureAZ</c:v>
                </c:pt>
                <c:pt idx="10">
                  <c:v>Consolidated Loan information</c:v>
                </c:pt>
                <c:pt idx="11">
                  <c:v>Loan Docs needed</c:v>
                </c:pt>
                <c:pt idx="12">
                  <c:v>Qualify loans</c:v>
                </c:pt>
                <c:pt idx="13">
                  <c:v>Loan Amounts</c:v>
                </c:pt>
                <c:pt idx="14">
                  <c:v>Loan Info Page 7 (how to fill out)</c:v>
                </c:pt>
                <c:pt idx="15">
                  <c:v>Site Eligibility</c:v>
                </c:pt>
                <c:pt idx="16">
                  <c:v>Licensure Requirements</c:v>
                </c:pt>
                <c:pt idx="17">
                  <c:v>Application Review timeframe</c:v>
                </c:pt>
                <c:pt idx="18">
                  <c:v>Data Table for Employer and service site</c:v>
                </c:pt>
                <c:pt idx="19">
                  <c:v>Determine HPSA</c:v>
                </c:pt>
              </c:strCache>
            </c:strRef>
          </c:cat>
          <c:val>
            <c:numRef>
              <c:f>'2018 NOD Sent NOD (2)'!$B$2:$AB$2</c:f>
              <c:numCache>
                <c:formatCode>General</c:formatCode>
                <c:ptCount val="20"/>
                <c:pt idx="0">
                  <c:v>26</c:v>
                </c:pt>
                <c:pt idx="1">
                  <c:v>25</c:v>
                </c:pt>
                <c:pt idx="2">
                  <c:v>19</c:v>
                </c:pt>
                <c:pt idx="3">
                  <c:v>14</c:v>
                </c:pt>
                <c:pt idx="4">
                  <c:v>11</c:v>
                </c:pt>
                <c:pt idx="5">
                  <c:v>9</c:v>
                </c:pt>
                <c:pt idx="6">
                  <c:v>9</c:v>
                </c:pt>
                <c:pt idx="7">
                  <c:v>8</c:v>
                </c:pt>
                <c:pt idx="8">
                  <c:v>8</c:v>
                </c:pt>
                <c:pt idx="9">
                  <c:v>6</c:v>
                </c:pt>
                <c:pt idx="10">
                  <c:v>5</c:v>
                </c:pt>
                <c:pt idx="11">
                  <c:v>5</c:v>
                </c:pt>
                <c:pt idx="12">
                  <c:v>5</c:v>
                </c:pt>
                <c:pt idx="13">
                  <c:v>4</c:v>
                </c:pt>
                <c:pt idx="14">
                  <c:v>3</c:v>
                </c:pt>
                <c:pt idx="15">
                  <c:v>2</c:v>
                </c:pt>
                <c:pt idx="16">
                  <c:v>2</c:v>
                </c:pt>
                <c:pt idx="17">
                  <c:v>2</c:v>
                </c:pt>
                <c:pt idx="18">
                  <c:v>1</c:v>
                </c:pt>
                <c:pt idx="19">
                  <c:v>1</c:v>
                </c:pt>
              </c:numCache>
            </c:numRef>
          </c:val>
        </c:ser>
        <c:ser>
          <c:idx val="1"/>
          <c:order val="1"/>
          <c:tx>
            <c:strRef>
              <c:f>'2018 NOD Sent NOD (2)'!$A$3</c:f>
              <c:strCache>
                <c:ptCount val="1"/>
                <c:pt idx="0">
                  <c:v>Incorrect Documents Post CQI samples sent</c:v>
                </c:pt>
              </c:strCache>
            </c:strRef>
          </c:tx>
          <c:invertIfNegative val="0"/>
          <c:dLbls>
            <c:dLblPos val="ctr"/>
            <c:showLegendKey val="0"/>
            <c:showVal val="1"/>
            <c:showCatName val="0"/>
            <c:showSerName val="0"/>
            <c:showPercent val="0"/>
            <c:showBubbleSize val="0"/>
            <c:showLeaderLines val="0"/>
          </c:dLbls>
          <c:cat>
            <c:strRef>
              <c:f>'2018 NOD Sent NOD (2)'!$B$1:$AB$1</c:f>
              <c:strCache>
                <c:ptCount val="20"/>
                <c:pt idx="0">
                  <c:v>Sliding Fee Scale (SFS) Signage</c:v>
                </c:pt>
                <c:pt idx="1">
                  <c:v>SFS 2017 Federal Poverty Guidelines</c:v>
                </c:pt>
                <c:pt idx="2">
                  <c:v>SFS Policy</c:v>
                </c:pt>
                <c:pt idx="3">
                  <c:v>Verification of  Service in MUA</c:v>
                </c:pt>
                <c:pt idx="4">
                  <c:v>General Application Form</c:v>
                </c:pt>
                <c:pt idx="5">
                  <c:v>Employment Amendment</c:v>
                </c:pt>
                <c:pt idx="6">
                  <c:v>  W9</c:v>
                </c:pt>
                <c:pt idx="7">
                  <c:v>Evidence or residency</c:v>
                </c:pt>
                <c:pt idx="8">
                  <c:v>E/SS form</c:v>
                </c:pt>
                <c:pt idx="9">
                  <c:v>ProcureAZ</c:v>
                </c:pt>
                <c:pt idx="10">
                  <c:v>Consolidated Loan information</c:v>
                </c:pt>
                <c:pt idx="11">
                  <c:v>Loan Docs needed</c:v>
                </c:pt>
                <c:pt idx="12">
                  <c:v>Qualify loans</c:v>
                </c:pt>
                <c:pt idx="13">
                  <c:v>Loan Amounts</c:v>
                </c:pt>
                <c:pt idx="14">
                  <c:v>Loan Info Page 7 (how to fill out)</c:v>
                </c:pt>
                <c:pt idx="15">
                  <c:v>Site Eligibility</c:v>
                </c:pt>
                <c:pt idx="16">
                  <c:v>Licensure Requirements</c:v>
                </c:pt>
                <c:pt idx="17">
                  <c:v>Application Review timeframe</c:v>
                </c:pt>
                <c:pt idx="18">
                  <c:v>Data Table for Employer and service site</c:v>
                </c:pt>
                <c:pt idx="19">
                  <c:v>Determine HPSA</c:v>
                </c:pt>
              </c:strCache>
            </c:strRef>
          </c:cat>
          <c:val>
            <c:numRef>
              <c:f>'2018 NOD Sent NOD (2)'!$B$3:$AB$3</c:f>
            </c:numRef>
          </c:val>
        </c:ser>
        <c:ser>
          <c:idx val="2"/>
          <c:order val="2"/>
          <c:tx>
            <c:strRef>
              <c:f>'2018 NOD Sent NOD (2)'!$A$4</c:f>
              <c:strCache>
                <c:ptCount val="1"/>
                <c:pt idx="0">
                  <c:v>Got It Right</c:v>
                </c:pt>
              </c:strCache>
            </c:strRef>
          </c:tx>
          <c:invertIfNegative val="0"/>
          <c:dLbls>
            <c:dLblPos val="inBase"/>
            <c:showLegendKey val="0"/>
            <c:showVal val="1"/>
            <c:showCatName val="0"/>
            <c:showSerName val="0"/>
            <c:showPercent val="0"/>
            <c:showBubbleSize val="0"/>
            <c:showLeaderLines val="0"/>
          </c:dLbls>
          <c:cat>
            <c:strRef>
              <c:f>'2018 NOD Sent NOD (2)'!$B$1:$AB$1</c:f>
              <c:strCache>
                <c:ptCount val="20"/>
                <c:pt idx="0">
                  <c:v>Sliding Fee Scale (SFS) Signage</c:v>
                </c:pt>
                <c:pt idx="1">
                  <c:v>SFS 2017 Federal Poverty Guidelines</c:v>
                </c:pt>
                <c:pt idx="2">
                  <c:v>SFS Policy</c:v>
                </c:pt>
                <c:pt idx="3">
                  <c:v>Verification of  Service in MUA</c:v>
                </c:pt>
                <c:pt idx="4">
                  <c:v>General Application Form</c:v>
                </c:pt>
                <c:pt idx="5">
                  <c:v>Employment Amendment</c:v>
                </c:pt>
                <c:pt idx="6">
                  <c:v>  W9</c:v>
                </c:pt>
                <c:pt idx="7">
                  <c:v>Evidence or residency</c:v>
                </c:pt>
                <c:pt idx="8">
                  <c:v>E/SS form</c:v>
                </c:pt>
                <c:pt idx="9">
                  <c:v>ProcureAZ</c:v>
                </c:pt>
                <c:pt idx="10">
                  <c:v>Consolidated Loan information</c:v>
                </c:pt>
                <c:pt idx="11">
                  <c:v>Loan Docs needed</c:v>
                </c:pt>
                <c:pt idx="12">
                  <c:v>Qualify loans</c:v>
                </c:pt>
                <c:pt idx="13">
                  <c:v>Loan Amounts</c:v>
                </c:pt>
                <c:pt idx="14">
                  <c:v>Loan Info Page 7 (how to fill out)</c:v>
                </c:pt>
                <c:pt idx="15">
                  <c:v>Site Eligibility</c:v>
                </c:pt>
                <c:pt idx="16">
                  <c:v>Licensure Requirements</c:v>
                </c:pt>
                <c:pt idx="17">
                  <c:v>Application Review timeframe</c:v>
                </c:pt>
                <c:pt idx="18">
                  <c:v>Data Table for Employer and service site</c:v>
                </c:pt>
                <c:pt idx="19">
                  <c:v>Determine HPSA</c:v>
                </c:pt>
              </c:strCache>
            </c:strRef>
          </c:cat>
          <c:val>
            <c:numRef>
              <c:f>'2018 NOD Sent NOD (2)'!$B$4:$AB$4</c:f>
            </c:numRef>
          </c:val>
        </c:ser>
        <c:dLbls>
          <c:showLegendKey val="0"/>
          <c:showVal val="0"/>
          <c:showCatName val="0"/>
          <c:showSerName val="0"/>
          <c:showPercent val="0"/>
          <c:showBubbleSize val="0"/>
        </c:dLbls>
        <c:gapWidth val="150"/>
        <c:axId val="49199360"/>
        <c:axId val="49353088"/>
      </c:barChart>
      <c:lineChart>
        <c:grouping val="standard"/>
        <c:varyColors val="0"/>
        <c:ser>
          <c:idx val="3"/>
          <c:order val="3"/>
          <c:tx>
            <c:strRef>
              <c:f>'2018 NOD Sent NOD (2)'!$A$5</c:f>
              <c:strCache>
                <c:ptCount val="1"/>
                <c:pt idx="0">
                  <c:v>Cumulative Reduction %</c:v>
                </c:pt>
              </c:strCache>
            </c:strRef>
          </c:tx>
          <c:spPr>
            <a:ln>
              <a:solidFill>
                <a:srgbClr val="F79646">
                  <a:lumMod val="75000"/>
                </a:srgbClr>
              </a:solidFill>
            </a:ln>
          </c:spPr>
          <c:marker>
            <c:symbol val="square"/>
            <c:size val="7"/>
            <c:spPr>
              <a:solidFill>
                <a:schemeClr val="accent6">
                  <a:lumMod val="75000"/>
                </a:schemeClr>
              </a:solidFill>
            </c:spPr>
          </c:marker>
          <c:dPt>
            <c:idx val="1"/>
            <c:marker>
              <c:spPr>
                <a:solidFill>
                  <a:schemeClr val="accent6">
                    <a:lumMod val="75000"/>
                  </a:schemeClr>
                </a:solidFill>
                <a:ln>
                  <a:solidFill>
                    <a:schemeClr val="accent5">
                      <a:lumMod val="40000"/>
                      <a:lumOff val="60000"/>
                    </a:schemeClr>
                  </a:solidFill>
                </a:ln>
              </c:spPr>
            </c:marker>
            <c:bubble3D val="0"/>
          </c:dPt>
          <c:dLbls>
            <c:txPr>
              <a:bodyPr/>
              <a:lstStyle/>
              <a:p>
                <a:pPr>
                  <a:defRPr sz="800" b="1"/>
                </a:pPr>
                <a:endParaRPr lang="en-US"/>
              </a:p>
            </c:txPr>
            <c:dLblPos val="t"/>
            <c:showLegendKey val="0"/>
            <c:showVal val="1"/>
            <c:showCatName val="0"/>
            <c:showSerName val="0"/>
            <c:showPercent val="0"/>
            <c:showBubbleSize val="0"/>
            <c:showLeaderLines val="0"/>
          </c:dLbls>
          <c:val>
            <c:numRef>
              <c:f>'2018 NOD Sent NOD (2)'!$B$5:$U$5</c:f>
              <c:numCache>
                <c:formatCode>0%</c:formatCode>
                <c:ptCount val="20"/>
                <c:pt idx="0">
                  <c:v>0.15757575757575756</c:v>
                </c:pt>
                <c:pt idx="1">
                  <c:v>0.30909090909090908</c:v>
                </c:pt>
                <c:pt idx="2">
                  <c:v>0.42424242424242425</c:v>
                </c:pt>
                <c:pt idx="3">
                  <c:v>0.50909090909090915</c:v>
                </c:pt>
                <c:pt idx="4">
                  <c:v>0.5757575757575758</c:v>
                </c:pt>
                <c:pt idx="5">
                  <c:v>0.63030303030303036</c:v>
                </c:pt>
                <c:pt idx="6">
                  <c:v>0.68484848484848493</c:v>
                </c:pt>
                <c:pt idx="7">
                  <c:v>0.73333333333333339</c:v>
                </c:pt>
                <c:pt idx="8">
                  <c:v>0.78181818181818186</c:v>
                </c:pt>
                <c:pt idx="9">
                  <c:v>0.81818181818181823</c:v>
                </c:pt>
                <c:pt idx="10">
                  <c:v>0.84848484848484851</c:v>
                </c:pt>
                <c:pt idx="11">
                  <c:v>0.87878787878787878</c:v>
                </c:pt>
                <c:pt idx="12">
                  <c:v>0.90909090909090906</c:v>
                </c:pt>
                <c:pt idx="13">
                  <c:v>0.93333333333333335</c:v>
                </c:pt>
                <c:pt idx="14">
                  <c:v>0.95151515151515154</c:v>
                </c:pt>
                <c:pt idx="15">
                  <c:v>0.96363636363636362</c:v>
                </c:pt>
                <c:pt idx="16">
                  <c:v>0.97575757575757571</c:v>
                </c:pt>
                <c:pt idx="17">
                  <c:v>0.9878787878787878</c:v>
                </c:pt>
                <c:pt idx="18">
                  <c:v>0.9939393939393939</c:v>
                </c:pt>
                <c:pt idx="19">
                  <c:v>1</c:v>
                </c:pt>
              </c:numCache>
            </c:numRef>
          </c:val>
          <c:smooth val="0"/>
        </c:ser>
        <c:dLbls>
          <c:showLegendKey val="0"/>
          <c:showVal val="0"/>
          <c:showCatName val="0"/>
          <c:showSerName val="0"/>
          <c:showPercent val="0"/>
          <c:showBubbleSize val="0"/>
        </c:dLbls>
        <c:marker val="1"/>
        <c:smooth val="0"/>
        <c:axId val="49360896"/>
        <c:axId val="49355008"/>
      </c:lineChart>
      <c:catAx>
        <c:axId val="49199360"/>
        <c:scaling>
          <c:orientation val="minMax"/>
        </c:scaling>
        <c:delete val="0"/>
        <c:axPos val="b"/>
        <c:title>
          <c:tx>
            <c:rich>
              <a:bodyPr/>
              <a:lstStyle/>
              <a:p>
                <a:pPr>
                  <a:defRPr/>
                </a:pPr>
                <a:r>
                  <a:rPr lang="en-US"/>
                  <a:t>Deficiency Description</a:t>
                </a:r>
              </a:p>
            </c:rich>
          </c:tx>
          <c:layout/>
          <c:overlay val="0"/>
        </c:title>
        <c:majorTickMark val="out"/>
        <c:minorTickMark val="none"/>
        <c:tickLblPos val="nextTo"/>
        <c:crossAx val="49353088"/>
        <c:crosses val="autoZero"/>
        <c:auto val="1"/>
        <c:lblAlgn val="ctr"/>
        <c:lblOffset val="100"/>
        <c:noMultiLvlLbl val="0"/>
      </c:catAx>
      <c:valAx>
        <c:axId val="49353088"/>
        <c:scaling>
          <c:orientation val="minMax"/>
        </c:scaling>
        <c:delete val="0"/>
        <c:axPos val="l"/>
        <c:majorGridlines>
          <c:spPr>
            <a:ln>
              <a:solidFill>
                <a:schemeClr val="accent5">
                  <a:lumMod val="40000"/>
                  <a:lumOff val="60000"/>
                </a:schemeClr>
              </a:solidFill>
            </a:ln>
          </c:spPr>
        </c:majorGridlines>
        <c:title>
          <c:tx>
            <c:rich>
              <a:bodyPr rot="0" vert="wordArtVert"/>
              <a:lstStyle/>
              <a:p>
                <a:pPr>
                  <a:defRPr/>
                </a:pPr>
                <a:r>
                  <a:rPr lang="en-US"/>
                  <a:t>Count</a:t>
                </a:r>
              </a:p>
            </c:rich>
          </c:tx>
          <c:layout/>
          <c:overlay val="0"/>
        </c:title>
        <c:numFmt formatCode="General" sourceLinked="1"/>
        <c:majorTickMark val="out"/>
        <c:minorTickMark val="none"/>
        <c:tickLblPos val="nextTo"/>
        <c:crossAx val="49199360"/>
        <c:crosses val="autoZero"/>
        <c:crossBetween val="between"/>
      </c:valAx>
      <c:valAx>
        <c:axId val="49355008"/>
        <c:scaling>
          <c:orientation val="minMax"/>
          <c:max val="1"/>
        </c:scaling>
        <c:delete val="0"/>
        <c:axPos val="r"/>
        <c:numFmt formatCode="0%" sourceLinked="1"/>
        <c:majorTickMark val="out"/>
        <c:minorTickMark val="none"/>
        <c:tickLblPos val="nextTo"/>
        <c:txPr>
          <a:bodyPr/>
          <a:lstStyle/>
          <a:p>
            <a:pPr>
              <a:defRPr sz="900"/>
            </a:pPr>
            <a:endParaRPr lang="en-US"/>
          </a:p>
        </c:txPr>
        <c:crossAx val="49360896"/>
        <c:crosses val="max"/>
        <c:crossBetween val="between"/>
      </c:valAx>
      <c:catAx>
        <c:axId val="49360896"/>
        <c:scaling>
          <c:orientation val="minMax"/>
        </c:scaling>
        <c:delete val="1"/>
        <c:axPos val="b"/>
        <c:majorTickMark val="out"/>
        <c:minorTickMark val="none"/>
        <c:tickLblPos val="nextTo"/>
        <c:crossAx val="49355008"/>
        <c:crosses val="autoZero"/>
        <c:auto val="1"/>
        <c:lblAlgn val="ctr"/>
        <c:lblOffset val="100"/>
        <c:noMultiLvlLbl val="0"/>
      </c:catAx>
      <c:spPr>
        <a:solidFill>
          <a:schemeClr val="accent5">
            <a:lumMod val="40000"/>
            <a:lumOff val="60000"/>
          </a:schemeClr>
        </a:solidFill>
      </c:spPr>
    </c:plotArea>
    <c:legend>
      <c:legendPos val="b"/>
      <c:layout/>
      <c:overlay val="0"/>
    </c:legend>
    <c:plotVisOnly val="1"/>
    <c:dispBlanksAs val="gap"/>
    <c:showDLblsOverMax val="0"/>
  </c:chart>
  <c:spPr>
    <a:solidFill>
      <a:schemeClr val="accent5">
        <a:lumMod val="40000"/>
        <a:lumOff val="60000"/>
      </a:schemeClr>
    </a:solidFill>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0.28357</cdr:x>
      <cdr:y>0.53977</cdr:y>
    </cdr:from>
    <cdr:to>
      <cdr:x>0.33671</cdr:x>
      <cdr:y>0.58963</cdr:y>
    </cdr:to>
    <cdr:sp macro="" textlink="">
      <cdr:nvSpPr>
        <cdr:cNvPr id="2" name="TextBox 1"/>
        <cdr:cNvSpPr txBox="1"/>
      </cdr:nvSpPr>
      <cdr:spPr>
        <a:xfrm xmlns:a="http://schemas.openxmlformats.org/drawingml/2006/main">
          <a:off x="2333707" y="2926245"/>
          <a:ext cx="437322" cy="27034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chemeClr val="bg1"/>
              </a:solidFill>
            </a:rPr>
            <a:t>71%</a:t>
          </a:r>
        </a:p>
        <a:p xmlns:a="http://schemas.openxmlformats.org/drawingml/2006/main">
          <a:endParaRPr lang="en-US" sz="1100" b="1" dirty="0">
            <a:solidFill>
              <a:schemeClr val="bg1"/>
            </a:solidFill>
          </a:endParaRPr>
        </a:p>
      </cdr:txBody>
    </cdr:sp>
  </cdr:relSizeAnchor>
  <cdr:relSizeAnchor xmlns:cdr="http://schemas.openxmlformats.org/drawingml/2006/chartDrawing">
    <cdr:from>
      <cdr:x>0.73285</cdr:x>
      <cdr:y>0.71723</cdr:y>
    </cdr:from>
    <cdr:to>
      <cdr:x>0.78599</cdr:x>
      <cdr:y>0.77003</cdr:y>
    </cdr:to>
    <cdr:sp macro="" textlink="">
      <cdr:nvSpPr>
        <cdr:cNvPr id="3" name="TextBox 2"/>
        <cdr:cNvSpPr txBox="1"/>
      </cdr:nvSpPr>
      <cdr:spPr>
        <a:xfrm xmlns:a="http://schemas.openxmlformats.org/drawingml/2006/main">
          <a:off x="6031065" y="3888352"/>
          <a:ext cx="437322" cy="28624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solidFill>
                <a:schemeClr val="bg1"/>
              </a:solidFill>
            </a:rPr>
            <a:t>29%</a:t>
          </a:r>
          <a:endParaRPr lang="en-US" sz="1100" b="1"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5392143F-489C-4DA5-BDF4-F6BE590DEE2B}" type="datetimeFigureOut">
              <a:rPr lang="en-US" smtClean="0"/>
              <a:t>4/12/2018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511CACD-E9A5-4293-BFD4-5D3D8967C17B}" type="slidenum">
              <a:rPr lang="en-US" smtClean="0"/>
              <a:t>‹#›</a:t>
            </a:fld>
            <a:endParaRPr lang="en-US"/>
          </a:p>
        </p:txBody>
      </p:sp>
    </p:spTree>
    <p:extLst>
      <p:ext uri="{BB962C8B-B14F-4D97-AF65-F5344CB8AC3E}">
        <p14:creationId xmlns:p14="http://schemas.microsoft.com/office/powerpoint/2010/main" val="2680001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program embarked in a Continuous Quality Improvement</a:t>
            </a:r>
            <a:r>
              <a:rPr lang="en-US" baseline="0" dirty="0" smtClean="0"/>
              <a:t> Project back in April of 2017 until about mid-September of 2017.  </a:t>
            </a:r>
          </a:p>
          <a:p>
            <a:r>
              <a:rPr lang="en-US" baseline="0" dirty="0" smtClean="0"/>
              <a:t>We specifically looked at the program application process and through our process assessment, we’ve identified areas for improvement where we could eliminate waste and redundancy in the system as well as inefficient practices.</a:t>
            </a:r>
          </a:p>
          <a:p>
            <a:r>
              <a:rPr lang="en-US" baseline="0" dirty="0" smtClean="0"/>
              <a:t>During the CQI project, we developed some “quick win” interventions that will help improve program efficiency and customer experience.</a:t>
            </a:r>
          </a:p>
          <a:p>
            <a:r>
              <a:rPr lang="en-US" baseline="0" dirty="0" smtClean="0"/>
              <a:t>The SLRP electronic system is the last intervention that we are implementing as part of the CQI interventions we planned to execute.  </a:t>
            </a:r>
          </a:p>
          <a:p>
            <a:r>
              <a:rPr lang="en-US" baseline="0" dirty="0" smtClean="0"/>
              <a:t>We currently are in the “DO” phase.  After the electronic system implementation, we will revisit the impact of all the interventions we’ve created and we will measure how we’ve improved from the last time.</a:t>
            </a:r>
          </a:p>
          <a:p>
            <a:r>
              <a:rPr lang="en-US" baseline="0" dirty="0" smtClean="0"/>
              <a:t>Then, we will do some modifications as we see necessary to continue with our process improvements.   </a:t>
            </a:r>
            <a:endParaRPr lang="en-US" dirty="0"/>
          </a:p>
        </p:txBody>
      </p:sp>
      <p:sp>
        <p:nvSpPr>
          <p:cNvPr id="4" name="Slide Number Placeholder 3"/>
          <p:cNvSpPr>
            <a:spLocks noGrp="1"/>
          </p:cNvSpPr>
          <p:nvPr>
            <p:ph type="sldNum" sz="quarter" idx="10"/>
          </p:nvPr>
        </p:nvSpPr>
        <p:spPr/>
        <p:txBody>
          <a:bodyPr/>
          <a:lstStyle/>
          <a:p>
            <a:fld id="{0511CACD-E9A5-4293-BFD4-5D3D8967C17B}" type="slidenum">
              <a:rPr lang="en-US" smtClean="0"/>
              <a:t>3</a:t>
            </a:fld>
            <a:endParaRPr lang="en-US"/>
          </a:p>
        </p:txBody>
      </p:sp>
    </p:spTree>
    <p:extLst>
      <p:ext uri="{BB962C8B-B14F-4D97-AF65-F5344CB8AC3E}">
        <p14:creationId xmlns:p14="http://schemas.microsoft.com/office/powerpoint/2010/main" val="1856173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graph that shows the number of inquiries by applicant type.  </a:t>
            </a:r>
          </a:p>
          <a:p>
            <a:r>
              <a:rPr lang="en-US" baseline="0" dirty="0" smtClean="0"/>
              <a:t>The program received a total of 182 inquiries.</a:t>
            </a:r>
          </a:p>
          <a:p>
            <a:r>
              <a:rPr lang="en-US" baseline="0" dirty="0" smtClean="0"/>
              <a:t>130 or 71% of those were from non-applicants.  These were providers whom we believe were planning ahead and looking at our website information and potentially looking to apply to the program in the future.   </a:t>
            </a:r>
          </a:p>
          <a:p>
            <a:r>
              <a:rPr lang="en-US" dirty="0" smtClean="0"/>
              <a:t>52 of the total 182 inquiries or 29%</a:t>
            </a:r>
            <a:r>
              <a:rPr lang="en-US" baseline="0" dirty="0" smtClean="0"/>
              <a:t> were applicants of the June 1</a:t>
            </a:r>
            <a:r>
              <a:rPr lang="en-US" baseline="30000" dirty="0" smtClean="0"/>
              <a:t>st</a:t>
            </a:r>
            <a:r>
              <a:rPr lang="en-US" baseline="0" dirty="0" smtClean="0"/>
              <a:t> 2017 cycle.</a:t>
            </a:r>
            <a:endParaRPr lang="en-US" dirty="0"/>
          </a:p>
        </p:txBody>
      </p:sp>
      <p:sp>
        <p:nvSpPr>
          <p:cNvPr id="4" name="Slide Number Placeholder 3"/>
          <p:cNvSpPr>
            <a:spLocks noGrp="1"/>
          </p:cNvSpPr>
          <p:nvPr>
            <p:ph type="sldNum" sz="quarter" idx="10"/>
          </p:nvPr>
        </p:nvSpPr>
        <p:spPr/>
        <p:txBody>
          <a:bodyPr/>
          <a:lstStyle/>
          <a:p>
            <a:fld id="{0511CACD-E9A5-4293-BFD4-5D3D8967C17B}" type="slidenum">
              <a:rPr lang="en-US" smtClean="0"/>
              <a:t>7</a:t>
            </a:fld>
            <a:endParaRPr lang="en-US"/>
          </a:p>
        </p:txBody>
      </p:sp>
    </p:spTree>
    <p:extLst>
      <p:ext uri="{BB962C8B-B14F-4D97-AF65-F5344CB8AC3E}">
        <p14:creationId xmlns:p14="http://schemas.microsoft.com/office/powerpoint/2010/main" val="278133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a:t>
            </a:r>
            <a:r>
              <a:rPr lang="en-US" dirty="0" err="1" smtClean="0"/>
              <a:t>pareto</a:t>
            </a:r>
            <a:r>
              <a:rPr lang="en-US" dirty="0" smtClean="0"/>
              <a:t> chart showing 96 web-specific</a:t>
            </a:r>
            <a:r>
              <a:rPr lang="en-US" baseline="0" dirty="0" smtClean="0"/>
              <a:t> inquiries o</a:t>
            </a:r>
            <a:r>
              <a:rPr lang="en-US" dirty="0" smtClean="0"/>
              <a:t>ut of 182 total inquiries.  </a:t>
            </a:r>
          </a:p>
          <a:p>
            <a:r>
              <a:rPr lang="en-US" dirty="0" smtClean="0"/>
              <a:t>Pareto</a:t>
            </a:r>
            <a:r>
              <a:rPr lang="en-US" baseline="0" dirty="0" smtClean="0"/>
              <a:t> chart is used to show the most common problems where we can make the biggest impact with our interventions.</a:t>
            </a:r>
            <a:endParaRPr lang="en-US" dirty="0" smtClean="0"/>
          </a:p>
          <a:p>
            <a:r>
              <a:rPr lang="en-US" dirty="0" smtClean="0"/>
              <a:t>The purple</a:t>
            </a:r>
            <a:r>
              <a:rPr lang="en-US" baseline="0" dirty="0" smtClean="0"/>
              <a:t> bar represents the frequency of the type of questions received by program.</a:t>
            </a:r>
          </a:p>
          <a:p>
            <a:r>
              <a:rPr lang="en-US" baseline="0" dirty="0" smtClean="0"/>
              <a:t>The burgundy line represents the percent reduction if the program were to address each web-specific question.</a:t>
            </a:r>
          </a:p>
          <a:p>
            <a:r>
              <a:rPr lang="en-US" baseline="0" dirty="0" smtClean="0"/>
              <a:t>Based on this graph, the most common inquiry was whether or not a </a:t>
            </a:r>
            <a:r>
              <a:rPr lang="en-US" baseline="0" dirty="0" err="1" smtClean="0"/>
              <a:t>provdier</a:t>
            </a:r>
            <a:r>
              <a:rPr lang="en-US" baseline="0" dirty="0" smtClean="0"/>
              <a:t> is eligible for the program.  These were </a:t>
            </a:r>
            <a:r>
              <a:rPr lang="en-US" baseline="0" dirty="0" err="1" smtClean="0"/>
              <a:t>provdiers</a:t>
            </a:r>
            <a:r>
              <a:rPr lang="en-US" baseline="0" dirty="0" smtClean="0"/>
              <a:t> who called </a:t>
            </a:r>
            <a:r>
              <a:rPr lang="en-US" baseline="0" dirty="0" err="1" smtClean="0"/>
              <a:t>idnicating</a:t>
            </a:r>
            <a:r>
              <a:rPr lang="en-US" baseline="0" dirty="0" smtClean="0"/>
              <a:t> specifically that they were on the website and were unclear about the eligibility requirements.</a:t>
            </a:r>
            <a:endParaRPr lang="en-US" baseline="0" dirty="0"/>
          </a:p>
          <a:p>
            <a:r>
              <a:rPr lang="en-US" baseline="0" dirty="0" smtClean="0"/>
              <a:t>The second most common question was from BH asking what sorts of licensure or credentials are needed to be eligible for the program.</a:t>
            </a:r>
          </a:p>
          <a:p>
            <a:r>
              <a:rPr lang="en-US" baseline="0" dirty="0" smtClean="0"/>
              <a:t>From this graph you can see that if program were to improve the web information related to eligibility requirements and clarify the licensure and credential requirements for BH, we would have reduced the inquiries by 45% just addressing these 2 items.  Then if we clarify all the other items say the MUA letter, W9, employer form and site eligibility requirements, we would have a cumulative reduction if about 80%.</a:t>
            </a:r>
          </a:p>
        </p:txBody>
      </p:sp>
      <p:sp>
        <p:nvSpPr>
          <p:cNvPr id="4" name="Slide Number Placeholder 3"/>
          <p:cNvSpPr>
            <a:spLocks noGrp="1"/>
          </p:cNvSpPr>
          <p:nvPr>
            <p:ph type="sldNum" sz="quarter" idx="10"/>
          </p:nvPr>
        </p:nvSpPr>
        <p:spPr/>
        <p:txBody>
          <a:bodyPr/>
          <a:lstStyle/>
          <a:p>
            <a:fld id="{0511CACD-E9A5-4293-BFD4-5D3D8967C17B}" type="slidenum">
              <a:rPr lang="en-US" smtClean="0"/>
              <a:t>8</a:t>
            </a:fld>
            <a:endParaRPr lang="en-US"/>
          </a:p>
        </p:txBody>
      </p:sp>
    </p:spTree>
    <p:extLst>
      <p:ext uri="{BB962C8B-B14F-4D97-AF65-F5344CB8AC3E}">
        <p14:creationId xmlns:p14="http://schemas.microsoft.com/office/powerpoint/2010/main" val="106060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visual of all deficiencies pre and post.</a:t>
            </a:r>
          </a:p>
          <a:p>
            <a:r>
              <a:rPr lang="en-US" baseline="0" dirty="0" smtClean="0"/>
              <a:t>A total of 165 deficiencies were noted from 76 applications received.  This represents an average of 2 required documents that were deficient or missing per application.</a:t>
            </a:r>
          </a:p>
          <a:p>
            <a:r>
              <a:rPr lang="en-US" baseline="0" dirty="0" smtClean="0"/>
              <a:t>Typically, after </a:t>
            </a:r>
            <a:r>
              <a:rPr lang="en-US" baseline="0" dirty="0" err="1" smtClean="0"/>
              <a:t>applciation</a:t>
            </a:r>
            <a:r>
              <a:rPr lang="en-US" baseline="0" dirty="0" smtClean="0"/>
              <a:t> cycle closes, each </a:t>
            </a:r>
            <a:r>
              <a:rPr lang="en-US" baseline="0" dirty="0" err="1" smtClean="0"/>
              <a:t>provdier</a:t>
            </a:r>
            <a:r>
              <a:rPr lang="en-US" baseline="0" dirty="0" smtClean="0"/>
              <a:t> application is reviewed for administrative completeness.  During this process, we check whether all required documents were submitted using a checklist.</a:t>
            </a:r>
          </a:p>
          <a:p>
            <a:r>
              <a:rPr lang="en-US" baseline="0" dirty="0" smtClean="0"/>
              <a:t>Then we send a Notice of Deficiency letter or NOD to the </a:t>
            </a:r>
            <a:r>
              <a:rPr lang="en-US" baseline="0" dirty="0" err="1" smtClean="0"/>
              <a:t>applciant</a:t>
            </a:r>
            <a:r>
              <a:rPr lang="en-US" baseline="0" dirty="0" smtClean="0"/>
              <a:t> listing all missing or deficient documents.</a:t>
            </a:r>
          </a:p>
          <a:p>
            <a:r>
              <a:rPr lang="en-US" baseline="0" dirty="0" smtClean="0"/>
              <a:t>During this time, we have created sample documents, step by step instructions or clarification statement as part of the CQI project so that when we sent the NOD, we also sent the sample documents, step by step instructions or clarification statement based on the deficiencies noted to help clarify exactly what we are looking to receive from the provider.  </a:t>
            </a:r>
          </a:p>
          <a:p>
            <a:r>
              <a:rPr lang="en-US" baseline="0" dirty="0" smtClean="0"/>
              <a:t>After we did that, 79% of all deficiencies were addressed at initial attempt which tells us that the CQI interventions we did worked.</a:t>
            </a:r>
          </a:p>
          <a:p>
            <a:endParaRPr lang="en-US" baseline="0" dirty="0" smtClean="0"/>
          </a:p>
        </p:txBody>
      </p:sp>
      <p:sp>
        <p:nvSpPr>
          <p:cNvPr id="4" name="Slide Number Placeholder 3"/>
          <p:cNvSpPr>
            <a:spLocks noGrp="1"/>
          </p:cNvSpPr>
          <p:nvPr>
            <p:ph type="sldNum" sz="quarter" idx="10"/>
          </p:nvPr>
        </p:nvSpPr>
        <p:spPr/>
        <p:txBody>
          <a:bodyPr/>
          <a:lstStyle/>
          <a:p>
            <a:fld id="{0511CACD-E9A5-4293-BFD4-5D3D8967C17B}" type="slidenum">
              <a:rPr lang="en-US" smtClean="0"/>
              <a:t>11</a:t>
            </a:fld>
            <a:endParaRPr lang="en-US"/>
          </a:p>
        </p:txBody>
      </p:sp>
    </p:spTree>
    <p:extLst>
      <p:ext uri="{BB962C8B-B14F-4D97-AF65-F5344CB8AC3E}">
        <p14:creationId xmlns:p14="http://schemas.microsoft.com/office/powerpoint/2010/main" val="3176438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shows the data for all the application deficiencies in the last application cycle</a:t>
            </a:r>
            <a:r>
              <a:rPr lang="en-US" baseline="0" dirty="0" smtClean="0"/>
              <a:t> in June 2017 plotted in a Pareto chart. </a:t>
            </a:r>
          </a:p>
          <a:p>
            <a:r>
              <a:rPr lang="en-US" baseline="0" dirty="0" smtClean="0"/>
              <a:t>The blue bars represents the number of deficiencies per type and the orange line represents the percent cumulative reduction if program addresses each deficiency.</a:t>
            </a:r>
          </a:p>
          <a:p>
            <a:r>
              <a:rPr lang="en-US" baseline="0" dirty="0" smtClean="0"/>
              <a:t>The top three deficiencies identified were the SFS Signage, SFS Table based on current FPL, and SFS Policy.</a:t>
            </a:r>
          </a:p>
          <a:p>
            <a:r>
              <a:rPr lang="en-US" baseline="0" dirty="0" smtClean="0"/>
              <a:t>Based on this chart, if we were to address only the top 3, we would reduce the deficiencies cumulatively by 42%.</a:t>
            </a:r>
          </a:p>
          <a:p>
            <a:r>
              <a:rPr lang="en-US" baseline="0" dirty="0" smtClean="0"/>
              <a:t>Using this data, we knew that we needed to focus some of CQI interventions on making sure providers and sites understand what is required to be submitted for the SFS requirements. </a:t>
            </a:r>
          </a:p>
          <a:p>
            <a:r>
              <a:rPr lang="en-US" baseline="0" dirty="0" smtClean="0"/>
              <a:t>You can see the distribution of the other deficiencies noted and the percent cumulative reduction if we implemented some sort of intervention.</a:t>
            </a:r>
          </a:p>
        </p:txBody>
      </p:sp>
      <p:sp>
        <p:nvSpPr>
          <p:cNvPr id="4" name="Slide Number Placeholder 3"/>
          <p:cNvSpPr>
            <a:spLocks noGrp="1"/>
          </p:cNvSpPr>
          <p:nvPr>
            <p:ph type="sldNum" sz="quarter" idx="10"/>
          </p:nvPr>
        </p:nvSpPr>
        <p:spPr/>
        <p:txBody>
          <a:bodyPr/>
          <a:lstStyle/>
          <a:p>
            <a:fld id="{0511CACD-E9A5-4293-BFD4-5D3D8967C17B}" type="slidenum">
              <a:rPr lang="en-US" smtClean="0"/>
              <a:t>12</a:t>
            </a:fld>
            <a:endParaRPr lang="en-US"/>
          </a:p>
        </p:txBody>
      </p:sp>
    </p:spTree>
    <p:extLst>
      <p:ext uri="{BB962C8B-B14F-4D97-AF65-F5344CB8AC3E}">
        <p14:creationId xmlns:p14="http://schemas.microsoft.com/office/powerpoint/2010/main" val="1768328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1CACD-E9A5-4293-BFD4-5D3D8967C17B}" type="slidenum">
              <a:rPr lang="en-US" smtClean="0"/>
              <a:t>49</a:t>
            </a:fld>
            <a:endParaRPr lang="en-US"/>
          </a:p>
        </p:txBody>
      </p:sp>
    </p:spTree>
    <p:extLst>
      <p:ext uri="{BB962C8B-B14F-4D97-AF65-F5344CB8AC3E}">
        <p14:creationId xmlns:p14="http://schemas.microsoft.com/office/powerpoint/2010/main" val="2085523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7573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5423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0494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457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0181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A20BA2D-33BB-8E4D-AC1C-BEB3ED73C540}" type="datetimeFigureOut">
              <a:rPr lang="en-US" smtClean="0"/>
              <a:t>4/12/2018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DE253F-F01B-0744-BF62-46202CEFA61C}" type="slidenum">
              <a:rPr lang="en-US" smtClean="0"/>
              <a:t>‹#›</a:t>
            </a:fld>
            <a:endParaRPr lang="en-US"/>
          </a:p>
        </p:txBody>
      </p:sp>
    </p:spTree>
    <p:extLst>
      <p:ext uri="{BB962C8B-B14F-4D97-AF65-F5344CB8AC3E}">
        <p14:creationId xmlns:p14="http://schemas.microsoft.com/office/powerpoint/2010/main" val="344758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529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5493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012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83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12340-3_ADHS_CorpID_PPT temp 4.3_V4_1.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71823"/>
            <a:ext cx="9144000" cy="6858000"/>
          </a:xfrm>
          <a:prstGeom prst="rect">
            <a:avLst/>
          </a:prstGeom>
        </p:spPr>
      </p:pic>
    </p:spTree>
    <p:extLst>
      <p:ext uri="{BB962C8B-B14F-4D97-AF65-F5344CB8AC3E}">
        <p14:creationId xmlns:p14="http://schemas.microsoft.com/office/powerpoint/2010/main" val="126294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ashley.neves@azdhs.gov" TargetMode="External"/><Relationship Id="rId2" Type="http://schemas.openxmlformats.org/officeDocument/2006/relationships/hyperlink" Target="mailto:ana.lyn.roscetti@azdhs.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ps.azdhs.gov/PCO/Account/Logi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azdhs.gov/prevention/health-systems-development/sliding-fee-schedule/index.php#clinic-location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azdhs.gov/documents/prevention/womens-childrens-health/how-to-obtain-census-tract.pdf"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hyperlink" Target="http://www.azdhs.gov/documents/prevention/health-systems-development/data-reports-maps/reports/azmua-biennial-report.pd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340-3_ADHS_CorpID_PPT temp 4.3_V4_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201479" y="1480148"/>
            <a:ext cx="6709144" cy="4231928"/>
          </a:xfrm>
          <a:prstGeom prst="rect">
            <a:avLst/>
          </a:prstGeom>
          <a:noFill/>
        </p:spPr>
        <p:txBody>
          <a:bodyPr wrap="square" rtlCol="0">
            <a:spAutoFit/>
          </a:bodyPr>
          <a:lstStyle/>
          <a:p>
            <a:pPr algn="ctr"/>
            <a:r>
              <a:rPr lang="en-US" sz="3100" dirty="0">
                <a:latin typeface="Fira Sans"/>
                <a:cs typeface="Fira Sans"/>
              </a:rPr>
              <a:t>State Loan Repayment </a:t>
            </a:r>
            <a:r>
              <a:rPr lang="en-US" sz="3100" dirty="0" smtClean="0">
                <a:latin typeface="Fira Sans"/>
                <a:cs typeface="Fira Sans"/>
              </a:rPr>
              <a:t>Program</a:t>
            </a:r>
          </a:p>
          <a:p>
            <a:pPr algn="ctr"/>
            <a:r>
              <a:rPr lang="en-US" sz="3100" dirty="0" smtClean="0">
                <a:latin typeface="Fira Sans"/>
                <a:cs typeface="Fira Sans"/>
              </a:rPr>
              <a:t>(SLRP)</a:t>
            </a:r>
            <a:endParaRPr lang="en-US" sz="3100" dirty="0">
              <a:latin typeface="Fira Sans"/>
              <a:cs typeface="Fira Sans"/>
            </a:endParaRPr>
          </a:p>
          <a:p>
            <a:pPr algn="ctr"/>
            <a:endParaRPr lang="en-US" sz="3100" dirty="0" smtClean="0">
              <a:latin typeface="Fira Sans"/>
              <a:cs typeface="Fira Sans"/>
            </a:endParaRPr>
          </a:p>
          <a:p>
            <a:pPr algn="ctr"/>
            <a:r>
              <a:rPr lang="en-US" sz="3100" dirty="0" smtClean="0">
                <a:latin typeface="Fira Sans"/>
                <a:cs typeface="Fira Sans"/>
              </a:rPr>
              <a:t>Electronic Application System </a:t>
            </a:r>
          </a:p>
          <a:p>
            <a:pPr algn="ctr"/>
            <a:endParaRPr lang="en-US" sz="3100" dirty="0" smtClean="0">
              <a:latin typeface="Fira Sans"/>
              <a:cs typeface="Fira Sans"/>
            </a:endParaRPr>
          </a:p>
          <a:p>
            <a:pPr algn="ctr"/>
            <a:endParaRPr lang="en-US" sz="1900" dirty="0" smtClean="0">
              <a:latin typeface="Fira Sans"/>
              <a:cs typeface="Fira Sans"/>
            </a:endParaRPr>
          </a:p>
          <a:p>
            <a:pPr algn="ctr"/>
            <a:endParaRPr lang="en-US" sz="1900" dirty="0">
              <a:latin typeface="Fira Sans"/>
              <a:cs typeface="Fira Sans"/>
            </a:endParaRPr>
          </a:p>
          <a:p>
            <a:pPr algn="ctr"/>
            <a:r>
              <a:rPr lang="en-US" sz="1900" dirty="0" smtClean="0">
                <a:latin typeface="Fira Sans"/>
                <a:cs typeface="Fira Sans"/>
              </a:rPr>
              <a:t>Ana Roscetti, MPH</a:t>
            </a:r>
          </a:p>
          <a:p>
            <a:pPr algn="ctr"/>
            <a:endParaRPr lang="en-US" sz="1900" dirty="0" smtClean="0">
              <a:latin typeface="Fira Sans Light"/>
              <a:cs typeface="Fira Sans Light"/>
            </a:endParaRPr>
          </a:p>
          <a:p>
            <a:pPr algn="ctr"/>
            <a:r>
              <a:rPr lang="en-US" sz="1900" dirty="0" smtClean="0">
                <a:latin typeface="Fira Sans"/>
                <a:cs typeface="Fira Sans"/>
              </a:rPr>
              <a:t>Arizona Department of Health Services</a:t>
            </a:r>
          </a:p>
          <a:p>
            <a:pPr algn="ctr"/>
            <a:r>
              <a:rPr lang="en-US" sz="1900" dirty="0" smtClean="0">
                <a:latin typeface="Fira Sans"/>
                <a:cs typeface="Fira Sans"/>
              </a:rPr>
              <a:t>Bureau of Women’s and Children’s Health</a:t>
            </a:r>
            <a:endParaRPr lang="en-US" sz="1900" dirty="0" smtClean="0">
              <a:latin typeface="Fira Sans Light"/>
              <a:cs typeface="Fira Sans Light"/>
            </a:endParaRPr>
          </a:p>
        </p:txBody>
      </p:sp>
    </p:spTree>
    <p:extLst>
      <p:ext uri="{BB962C8B-B14F-4D97-AF65-F5344CB8AC3E}">
        <p14:creationId xmlns:p14="http://schemas.microsoft.com/office/powerpoint/2010/main" val="3402456882"/>
      </p:ext>
    </p:extLst>
  </p:cSld>
  <p:clrMapOvr>
    <a:masterClrMapping/>
  </p:clrMapOvr>
  <mc:AlternateContent xmlns:mc="http://schemas.openxmlformats.org/markup-compatibility/2006" xmlns:p14="http://schemas.microsoft.com/office/powerpoint/2010/main">
    <mc:Choice Requires="p14">
      <p:transition spd="slow" p14:dur="2000" advTm="30937"/>
    </mc:Choice>
    <mc:Fallback xmlns="">
      <p:transition spd="slow" advTm="3093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11"/>
            <a:ext cx="8229600" cy="1143000"/>
          </a:xfrm>
        </p:spPr>
        <p:txBody>
          <a:bodyPr/>
          <a:lstStyle/>
          <a:p>
            <a:r>
              <a:rPr lang="en-US" dirty="0" smtClean="0"/>
              <a:t>CQI Interventions</a:t>
            </a:r>
            <a:endParaRPr lang="en-US" dirty="0"/>
          </a:p>
        </p:txBody>
      </p:sp>
      <p:sp>
        <p:nvSpPr>
          <p:cNvPr id="3" name="Content Placeholder 2"/>
          <p:cNvSpPr>
            <a:spLocks noGrp="1"/>
          </p:cNvSpPr>
          <p:nvPr>
            <p:ph idx="1"/>
          </p:nvPr>
        </p:nvSpPr>
        <p:spPr>
          <a:xfrm>
            <a:off x="520810" y="860728"/>
            <a:ext cx="8229600" cy="4525963"/>
          </a:xfrm>
        </p:spPr>
        <p:txBody>
          <a:bodyPr>
            <a:normAutofit fontScale="62500" lnSpcReduction="20000"/>
          </a:bodyPr>
          <a:lstStyle/>
          <a:p>
            <a:r>
              <a:rPr lang="en-US" dirty="0" smtClean="0"/>
              <a:t>Updated website information </a:t>
            </a:r>
          </a:p>
          <a:p>
            <a:r>
              <a:rPr lang="en-US" dirty="0" smtClean="0"/>
              <a:t>Eligibility Screening Questionnaire</a:t>
            </a:r>
          </a:p>
          <a:p>
            <a:r>
              <a:rPr lang="en-US" dirty="0" smtClean="0"/>
              <a:t>Frequently Asked Questions </a:t>
            </a:r>
          </a:p>
          <a:p>
            <a:r>
              <a:rPr lang="en-US" dirty="0" smtClean="0"/>
              <a:t>Step-by-Step Instructions</a:t>
            </a:r>
          </a:p>
          <a:p>
            <a:pPr lvl="1">
              <a:buFont typeface="Courier New" panose="02070309020205020404" pitchFamily="49" charset="0"/>
              <a:buChar char="o"/>
            </a:pPr>
            <a:r>
              <a:rPr lang="en-US" sz="1900" dirty="0" smtClean="0"/>
              <a:t>HPSA</a:t>
            </a:r>
          </a:p>
          <a:p>
            <a:pPr lvl="1">
              <a:buFont typeface="Courier New" panose="02070309020205020404" pitchFamily="49" charset="0"/>
              <a:buChar char="o"/>
            </a:pPr>
            <a:r>
              <a:rPr lang="en-US" sz="1900" dirty="0" err="1" smtClean="0"/>
              <a:t>AzMUA</a:t>
            </a:r>
            <a:endParaRPr lang="en-US" sz="1900" dirty="0" smtClean="0"/>
          </a:p>
          <a:p>
            <a:pPr lvl="1">
              <a:buFont typeface="Courier New" panose="02070309020205020404" pitchFamily="49" charset="0"/>
              <a:buChar char="o"/>
            </a:pPr>
            <a:r>
              <a:rPr lang="en-US" sz="1900" dirty="0" smtClean="0"/>
              <a:t>Census Tract</a:t>
            </a:r>
          </a:p>
          <a:p>
            <a:pPr lvl="1">
              <a:buFont typeface="Courier New" panose="02070309020205020404" pitchFamily="49" charset="0"/>
              <a:buChar char="o"/>
            </a:pPr>
            <a:r>
              <a:rPr lang="en-US" sz="1900" dirty="0" smtClean="0"/>
              <a:t>Substitute W9</a:t>
            </a:r>
          </a:p>
          <a:p>
            <a:pPr lvl="1">
              <a:buFont typeface="Courier New" panose="02070309020205020404" pitchFamily="49" charset="0"/>
              <a:buChar char="o"/>
            </a:pPr>
            <a:r>
              <a:rPr lang="en-US" sz="1900" dirty="0" smtClean="0"/>
              <a:t>Itemized Consolidated </a:t>
            </a:r>
            <a:r>
              <a:rPr lang="en-US" sz="2100" dirty="0" smtClean="0"/>
              <a:t>Loans</a:t>
            </a:r>
          </a:p>
          <a:p>
            <a:r>
              <a:rPr lang="en-US" dirty="0" smtClean="0"/>
              <a:t>Sample Documents</a:t>
            </a:r>
          </a:p>
          <a:p>
            <a:pPr lvl="1">
              <a:buFont typeface="Courier New" panose="02070309020205020404" pitchFamily="49" charset="0"/>
              <a:buChar char="o"/>
            </a:pPr>
            <a:r>
              <a:rPr lang="en-US" sz="1900" dirty="0" smtClean="0"/>
              <a:t>SFS Policy</a:t>
            </a:r>
          </a:p>
          <a:p>
            <a:pPr lvl="1">
              <a:buFont typeface="Courier New" panose="02070309020205020404" pitchFamily="49" charset="0"/>
              <a:buChar char="o"/>
            </a:pPr>
            <a:r>
              <a:rPr lang="en-US" sz="1900" dirty="0" smtClean="0"/>
              <a:t>SFS Signage</a:t>
            </a:r>
          </a:p>
          <a:p>
            <a:pPr lvl="1">
              <a:buFont typeface="Courier New" panose="02070309020205020404" pitchFamily="49" charset="0"/>
              <a:buChar char="o"/>
            </a:pPr>
            <a:r>
              <a:rPr lang="en-US" sz="1900" dirty="0" smtClean="0"/>
              <a:t>SFS Table</a:t>
            </a:r>
          </a:p>
          <a:p>
            <a:r>
              <a:rPr lang="en-US" dirty="0" smtClean="0"/>
              <a:t>Clarification Statement</a:t>
            </a:r>
          </a:p>
          <a:p>
            <a:pPr lvl="1">
              <a:buFont typeface="Courier New" panose="02070309020205020404" pitchFamily="49" charset="0"/>
              <a:buChar char="o"/>
            </a:pPr>
            <a:r>
              <a:rPr lang="en-US" sz="1900" dirty="0" smtClean="0"/>
              <a:t>Arizona Residency</a:t>
            </a:r>
          </a:p>
          <a:p>
            <a:pPr lvl="1">
              <a:buFont typeface="Courier New" panose="02070309020205020404" pitchFamily="49" charset="0"/>
              <a:buChar char="o"/>
            </a:pPr>
            <a:r>
              <a:rPr lang="en-US" sz="2100" dirty="0" smtClean="0"/>
              <a:t>Service to Medically Underserved </a:t>
            </a:r>
          </a:p>
          <a:p>
            <a:r>
              <a:rPr lang="en-US" dirty="0" smtClean="0"/>
              <a:t>Letter Templates</a:t>
            </a:r>
          </a:p>
          <a:p>
            <a:pPr lvl="1">
              <a:buFont typeface="Courier New" panose="02070309020205020404" pitchFamily="49" charset="0"/>
              <a:buChar char="o"/>
            </a:pPr>
            <a:r>
              <a:rPr lang="en-US" sz="1900" dirty="0" smtClean="0"/>
              <a:t>Letter Template – Certification of Service to MUA</a:t>
            </a:r>
          </a:p>
          <a:p>
            <a:endParaRPr lang="en-US" dirty="0" smtClean="0"/>
          </a:p>
          <a:p>
            <a:endParaRPr lang="en-US" dirty="0"/>
          </a:p>
        </p:txBody>
      </p:sp>
    </p:spTree>
    <p:extLst>
      <p:ext uri="{BB962C8B-B14F-4D97-AF65-F5344CB8AC3E}">
        <p14:creationId xmlns:p14="http://schemas.microsoft.com/office/powerpoint/2010/main" val="3541072332"/>
      </p:ext>
    </p:extLst>
  </p:cSld>
  <p:clrMapOvr>
    <a:masterClrMapping/>
  </p:clrMapOvr>
  <mc:AlternateContent xmlns:mc="http://schemas.openxmlformats.org/markup-compatibility/2006" xmlns:p14="http://schemas.microsoft.com/office/powerpoint/2010/main">
    <mc:Choice Requires="p14">
      <p:transition spd="slow" p14:dur="2000" advTm="184891"/>
    </mc:Choice>
    <mc:Fallback xmlns="">
      <p:transition spd="slow" advTm="18489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599"/>
            <a:ext cx="8229600" cy="1143000"/>
          </a:xfrm>
        </p:spPr>
        <p:txBody>
          <a:bodyPr/>
          <a:lstStyle/>
          <a:p>
            <a:r>
              <a:rPr lang="en-US" dirty="0" smtClean="0"/>
              <a:t>Data/Results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7670064"/>
              </p:ext>
            </p:extLst>
          </p:nvPr>
        </p:nvGraphicFramePr>
        <p:xfrm>
          <a:off x="457200" y="1242391"/>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6379758"/>
      </p:ext>
    </p:extLst>
  </p:cSld>
  <p:clrMapOvr>
    <a:masterClrMapping/>
  </p:clrMapOvr>
  <mc:AlternateContent xmlns:mc="http://schemas.openxmlformats.org/markup-compatibility/2006" xmlns:p14="http://schemas.microsoft.com/office/powerpoint/2010/main">
    <mc:Choice Requires="p14">
      <p:transition spd="slow" p14:dur="2000" advTm="108117"/>
    </mc:Choice>
    <mc:Fallback xmlns="">
      <p:transition spd="slow" advTm="10811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86"/>
            <a:ext cx="8229600" cy="1143000"/>
          </a:xfrm>
        </p:spPr>
        <p:txBody>
          <a:bodyPr/>
          <a:lstStyle/>
          <a:p>
            <a:r>
              <a:rPr lang="en-US" dirty="0" smtClean="0"/>
              <a:t>Data/Results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628032313"/>
              </p:ext>
            </p:extLst>
          </p:nvPr>
        </p:nvGraphicFramePr>
        <p:xfrm>
          <a:off x="73017" y="954314"/>
          <a:ext cx="9007374" cy="4354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8687403"/>
      </p:ext>
    </p:extLst>
  </p:cSld>
  <p:clrMapOvr>
    <a:masterClrMapping/>
  </p:clrMapOvr>
  <mc:AlternateContent xmlns:mc="http://schemas.openxmlformats.org/markup-compatibility/2006" xmlns:p14="http://schemas.microsoft.com/office/powerpoint/2010/main">
    <mc:Choice Requires="p14">
      <p:transition spd="slow" p14:dur="2000" advTm="92828"/>
    </mc:Choice>
    <mc:Fallback xmlns="">
      <p:transition spd="slow" advTm="9282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Post CQI</a:t>
            </a:r>
            <a:endParaRPr lang="en-US" dirty="0"/>
          </a:p>
        </p:txBody>
      </p:sp>
      <p:sp>
        <p:nvSpPr>
          <p:cNvPr id="3" name="Content Placeholder 2"/>
          <p:cNvSpPr>
            <a:spLocks noGrp="1"/>
          </p:cNvSpPr>
          <p:nvPr>
            <p:ph idx="1"/>
          </p:nvPr>
        </p:nvSpPr>
        <p:spPr>
          <a:xfrm>
            <a:off x="457200" y="1455738"/>
            <a:ext cx="8229600" cy="4525963"/>
          </a:xfrm>
        </p:spPr>
        <p:txBody>
          <a:bodyPr>
            <a:normAutofit/>
          </a:bodyPr>
          <a:lstStyle/>
          <a:p>
            <a:r>
              <a:rPr lang="en-US" sz="2400" dirty="0" smtClean="0"/>
              <a:t>Results and products from the CQI project were used to develop/strengthen the electronic SLRP application system</a:t>
            </a:r>
          </a:p>
          <a:p>
            <a:pPr marL="0" indent="0">
              <a:buNone/>
            </a:pPr>
            <a:endParaRPr lang="en-US" sz="2400" dirty="0" smtClean="0"/>
          </a:p>
          <a:p>
            <a:r>
              <a:rPr lang="en-US" sz="2400" dirty="0" smtClean="0"/>
              <a:t>Webinar trainings to inform about the SLRP CQI results and the launch of the electronic system</a:t>
            </a:r>
          </a:p>
          <a:p>
            <a:pPr marL="0" indent="0">
              <a:buNone/>
            </a:pPr>
            <a:endParaRPr lang="en-US" sz="2400" dirty="0" smtClean="0"/>
          </a:p>
        </p:txBody>
      </p:sp>
    </p:spTree>
    <p:extLst>
      <p:ext uri="{BB962C8B-B14F-4D97-AF65-F5344CB8AC3E}">
        <p14:creationId xmlns:p14="http://schemas.microsoft.com/office/powerpoint/2010/main" val="3018378368"/>
      </p:ext>
    </p:extLst>
  </p:cSld>
  <p:clrMapOvr>
    <a:masterClrMapping/>
  </p:clrMapOvr>
  <mc:AlternateContent xmlns:mc="http://schemas.openxmlformats.org/markup-compatibility/2006" xmlns:p14="http://schemas.microsoft.com/office/powerpoint/2010/main">
    <mc:Choice Requires="p14">
      <p:transition spd="slow" p14:dur="2000" advTm="25323"/>
    </mc:Choice>
    <mc:Fallback xmlns="">
      <p:transition spd="slow" advTm="2532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SLRP Electronic System Roll-Out </a:t>
            </a:r>
            <a:endParaRPr lang="en-US" dirty="0"/>
          </a:p>
        </p:txBody>
      </p:sp>
      <p:sp>
        <p:nvSpPr>
          <p:cNvPr id="3" name="Content Placeholder 2"/>
          <p:cNvSpPr>
            <a:spLocks noGrp="1"/>
          </p:cNvSpPr>
          <p:nvPr>
            <p:ph idx="1"/>
          </p:nvPr>
        </p:nvSpPr>
        <p:spPr>
          <a:xfrm>
            <a:off x="457200" y="1419626"/>
            <a:ext cx="8229600" cy="4525963"/>
          </a:xfrm>
        </p:spPr>
        <p:txBody>
          <a:bodyPr/>
          <a:lstStyle/>
          <a:p>
            <a:pPr marL="0" indent="0">
              <a:buNone/>
            </a:pPr>
            <a:r>
              <a:rPr lang="en-US" b="1" dirty="0" smtClean="0"/>
              <a:t>Launch Dates</a:t>
            </a:r>
          </a:p>
          <a:p>
            <a:pPr marL="0" indent="0">
              <a:buNone/>
            </a:pPr>
            <a:endParaRPr lang="en-US" sz="2800" dirty="0" smtClean="0"/>
          </a:p>
          <a:p>
            <a:pPr marL="0" indent="0">
              <a:buNone/>
            </a:pPr>
            <a:r>
              <a:rPr lang="en-US" sz="2800" dirty="0" smtClean="0"/>
              <a:t>March 1 – April 15, 2018 </a:t>
            </a:r>
          </a:p>
          <a:p>
            <a:r>
              <a:rPr lang="en-US" sz="2800" dirty="0" smtClean="0"/>
              <a:t>Site Registration Cycle</a:t>
            </a:r>
          </a:p>
          <a:p>
            <a:pPr marL="0" indent="0">
              <a:buNone/>
            </a:pPr>
            <a:endParaRPr lang="en-US" sz="2800" dirty="0"/>
          </a:p>
          <a:p>
            <a:pPr marL="0" indent="0">
              <a:buNone/>
            </a:pPr>
            <a:r>
              <a:rPr lang="en-US" sz="2800" dirty="0" smtClean="0"/>
              <a:t>April 18 – June 1, 2018</a:t>
            </a:r>
          </a:p>
          <a:p>
            <a:r>
              <a:rPr lang="en-US" sz="2800" dirty="0" smtClean="0"/>
              <a:t>Provider Application Cycle (Initial Applications Only)</a:t>
            </a:r>
            <a:endParaRPr lang="en-US" sz="2800" dirty="0"/>
          </a:p>
        </p:txBody>
      </p:sp>
    </p:spTree>
    <p:extLst>
      <p:ext uri="{BB962C8B-B14F-4D97-AF65-F5344CB8AC3E}">
        <p14:creationId xmlns:p14="http://schemas.microsoft.com/office/powerpoint/2010/main" val="4142909043"/>
      </p:ext>
    </p:extLst>
  </p:cSld>
  <p:clrMapOvr>
    <a:masterClrMapping/>
  </p:clrMapOvr>
  <mc:AlternateContent xmlns:mc="http://schemas.openxmlformats.org/markup-compatibility/2006" xmlns:p14="http://schemas.microsoft.com/office/powerpoint/2010/main">
    <mc:Choice Requires="p14">
      <p:transition spd="slow" p14:dur="2000" advTm="59293"/>
    </mc:Choice>
    <mc:Fallback xmlns="">
      <p:transition spd="slow" advTm="59293"/>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Site </a:t>
            </a:r>
            <a:r>
              <a:rPr lang="en-US" dirty="0" smtClean="0"/>
              <a:t>Registration</a:t>
            </a:r>
            <a:br>
              <a:rPr lang="en-US" dirty="0" smtClean="0"/>
            </a:br>
            <a:r>
              <a:rPr lang="en-US" dirty="0" smtClean="0"/>
              <a:t>What’s Improved?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9715843"/>
              </p:ext>
            </p:extLst>
          </p:nvPr>
        </p:nvGraphicFramePr>
        <p:xfrm>
          <a:off x="457200" y="1443480"/>
          <a:ext cx="8229600" cy="522224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Paper Application</a:t>
                      </a:r>
                      <a:endParaRPr lang="en-US" dirty="0"/>
                    </a:p>
                  </a:txBody>
                  <a:tcPr/>
                </a:tc>
                <a:tc>
                  <a:txBody>
                    <a:bodyPr/>
                    <a:lstStyle/>
                    <a:p>
                      <a:pPr algn="ctr"/>
                      <a:r>
                        <a:rPr lang="en-US" dirty="0" smtClean="0"/>
                        <a:t>Electronic System</a:t>
                      </a:r>
                      <a:endParaRPr lang="en-US" dirty="0"/>
                    </a:p>
                  </a:txBody>
                  <a:tcPr/>
                </a:tc>
              </a:tr>
              <a:tr h="370840">
                <a:tc>
                  <a:txBody>
                    <a:bodyPr/>
                    <a:lstStyle/>
                    <a:p>
                      <a:pPr marL="342900" indent="-342900">
                        <a:buFont typeface="+mj-lt"/>
                        <a:buAutoNum type="arabicPeriod"/>
                      </a:pPr>
                      <a:r>
                        <a:rPr lang="en-US" dirty="0" smtClean="0"/>
                        <a:t>One</a:t>
                      </a:r>
                      <a:r>
                        <a:rPr lang="en-US" baseline="0" dirty="0" smtClean="0"/>
                        <a:t> Employer and Service Site Form for each provider applying from that site</a:t>
                      </a:r>
                    </a:p>
                    <a:p>
                      <a:pPr marL="0" indent="0">
                        <a:buFont typeface="+mj-lt"/>
                        <a:buNone/>
                      </a:pPr>
                      <a:endParaRPr lang="en-US" baseline="0" dirty="0" smtClean="0"/>
                    </a:p>
                    <a:p>
                      <a:pPr marL="341313" indent="0">
                        <a:buFontTx/>
                        <a:buNone/>
                      </a:pPr>
                      <a:r>
                        <a:rPr lang="en-US" baseline="0" dirty="0" smtClean="0"/>
                        <a:t>Examples:</a:t>
                      </a:r>
                    </a:p>
                    <a:p>
                      <a:pPr marL="341313" indent="0">
                        <a:buFont typeface="+mj-lt"/>
                        <a:buNone/>
                      </a:pPr>
                      <a:r>
                        <a:rPr lang="en-US" baseline="0" dirty="0" smtClean="0"/>
                        <a:t>10 applicants = 10 paper forms</a:t>
                      </a:r>
                    </a:p>
                    <a:p>
                      <a:pPr marL="341313" indent="0">
                        <a:buFont typeface="+mj-lt"/>
                        <a:buNone/>
                      </a:pPr>
                      <a:r>
                        <a:rPr lang="en-US" baseline="0" dirty="0" smtClean="0"/>
                        <a:t>5 applicants X 5 sites = 25 paper forms </a:t>
                      </a:r>
                    </a:p>
                    <a:p>
                      <a:pPr marL="342900" indent="-342900">
                        <a:buFont typeface="+mj-lt"/>
                        <a:buAutoNum type="arabicPeriod"/>
                      </a:pPr>
                      <a:endParaRPr lang="en-US" baseline="0" dirty="0" smtClean="0"/>
                    </a:p>
                    <a:p>
                      <a:pPr marL="341313" indent="-341313">
                        <a:buFont typeface="+mj-lt"/>
                        <a:buNone/>
                      </a:pPr>
                      <a:r>
                        <a:rPr lang="en-US" dirty="0" smtClean="0"/>
                        <a:t>2.   Supporting</a:t>
                      </a:r>
                      <a:r>
                        <a:rPr lang="en-US" baseline="0" dirty="0" smtClean="0"/>
                        <a:t> documents provided for each provider application</a:t>
                      </a:r>
                    </a:p>
                    <a:p>
                      <a:pPr marL="342900" indent="-342900">
                        <a:buFont typeface="+mj-lt"/>
                        <a:buAutoNum type="arabicPeriod"/>
                      </a:pPr>
                      <a:endParaRPr lang="en-US" baseline="0" dirty="0" smtClean="0"/>
                    </a:p>
                    <a:p>
                      <a:pPr marL="341313" indent="0">
                        <a:buFont typeface="+mj-lt"/>
                        <a:buNone/>
                      </a:pPr>
                      <a:r>
                        <a:rPr lang="en-US" baseline="0" dirty="0" smtClean="0"/>
                        <a:t>SFS Table, Policy, Signage, Evidence of HPSA </a:t>
                      </a:r>
                    </a:p>
                    <a:p>
                      <a:pPr marL="342900" indent="-342900">
                        <a:buFont typeface="+mj-lt"/>
                        <a:buAutoNum type="arabicPeriod"/>
                      </a:pPr>
                      <a:endParaRPr lang="en-US" baseline="0" dirty="0" smtClean="0"/>
                    </a:p>
                    <a:p>
                      <a:pPr marL="285750" indent="-285750">
                        <a:buFont typeface="+mj-lt"/>
                        <a:buNone/>
                      </a:pPr>
                      <a:r>
                        <a:rPr lang="en-US" baseline="0" dirty="0" smtClean="0"/>
                        <a:t>3.  Incomplete applications due to missing or incorrect site-specific documents</a:t>
                      </a:r>
                      <a:endParaRPr lang="en-US" dirty="0"/>
                    </a:p>
                  </a:txBody>
                  <a:tcPr/>
                </a:tc>
                <a:tc>
                  <a:txBody>
                    <a:bodyPr/>
                    <a:lstStyle/>
                    <a:p>
                      <a:pPr marL="342900" indent="-342900">
                        <a:buFont typeface="+mj-lt"/>
                        <a:buAutoNum type="arabicPeriod"/>
                      </a:pPr>
                      <a:r>
                        <a:rPr lang="en-US" dirty="0" smtClean="0"/>
                        <a:t>Site registers once in the system.  Site information</a:t>
                      </a:r>
                      <a:r>
                        <a:rPr lang="en-US" baseline="0" dirty="0" smtClean="0"/>
                        <a:t> is used for applicants applying from site</a:t>
                      </a:r>
                    </a:p>
                    <a:p>
                      <a:pPr marL="342900" indent="-342900">
                        <a:buFont typeface="+mj-lt"/>
                        <a:buAutoNum type="arabicPeriod"/>
                      </a:pPr>
                      <a:endParaRPr lang="en-US" baseline="0" dirty="0" smtClean="0"/>
                    </a:p>
                    <a:p>
                      <a:pPr marL="341313" indent="0">
                        <a:buFont typeface="+mj-lt"/>
                        <a:buNone/>
                      </a:pPr>
                      <a:r>
                        <a:rPr lang="en-US" baseline="0" dirty="0" smtClean="0"/>
                        <a:t>Example:</a:t>
                      </a:r>
                    </a:p>
                    <a:p>
                      <a:pPr marL="341313" indent="0">
                        <a:buFont typeface="+mj-lt"/>
                        <a:buNone/>
                      </a:pPr>
                      <a:r>
                        <a:rPr lang="en-US" baseline="0" dirty="0" smtClean="0"/>
                        <a:t>10 applicants = 1 site </a:t>
                      </a:r>
                    </a:p>
                    <a:p>
                      <a:pPr marL="341313" indent="0">
                        <a:buFont typeface="+mj-lt"/>
                        <a:buNone/>
                      </a:pPr>
                      <a:endParaRPr lang="en-US" baseline="0" dirty="0" smtClean="0"/>
                    </a:p>
                    <a:p>
                      <a:pPr marL="342900" indent="-342900">
                        <a:buFont typeface="+mj-lt"/>
                        <a:buAutoNum type="arabicPeriod"/>
                      </a:pPr>
                      <a:endParaRPr lang="en-US" baseline="0" dirty="0" smtClean="0"/>
                    </a:p>
                    <a:p>
                      <a:pPr marL="341313" marR="0" indent="-341313" algn="l" defTabSz="457200" rtl="0" eaLnBrk="1" fontAlgn="auto" latinLnBrk="0" hangingPunct="1">
                        <a:lnSpc>
                          <a:spcPct val="100000"/>
                        </a:lnSpc>
                        <a:spcBef>
                          <a:spcPts val="0"/>
                        </a:spcBef>
                        <a:spcAft>
                          <a:spcPts val="0"/>
                        </a:spcAft>
                        <a:buClrTx/>
                        <a:buSzTx/>
                        <a:buFont typeface="+mj-lt"/>
                        <a:buNone/>
                        <a:tabLst/>
                        <a:defRPr/>
                      </a:pPr>
                      <a:r>
                        <a:rPr lang="en-US" dirty="0" smtClean="0"/>
                        <a:t>2.   Supporting</a:t>
                      </a:r>
                      <a:r>
                        <a:rPr lang="en-US" baseline="0" dirty="0" smtClean="0"/>
                        <a:t> documents uploaded once in the system</a:t>
                      </a:r>
                    </a:p>
                    <a:p>
                      <a:pPr marL="342900" marR="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341313"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SFS Table, Policy, Signage, Evidence of HPSA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341313" indent="-341313"/>
                      <a:r>
                        <a:rPr lang="en-US" dirty="0" smtClean="0"/>
                        <a:t>4.  </a:t>
                      </a:r>
                      <a:r>
                        <a:rPr lang="en-US" baseline="0" dirty="0" smtClean="0"/>
                        <a:t> Eliminate or minimize incomplete provider applications </a:t>
                      </a:r>
                      <a:endParaRPr lang="en-US" dirty="0"/>
                    </a:p>
                  </a:txBody>
                  <a:tcPr/>
                </a:tc>
              </a:tr>
              <a:tr h="370840">
                <a:tc>
                  <a:txBody>
                    <a:bodyPr/>
                    <a:lstStyle/>
                    <a:p>
                      <a:r>
                        <a:rPr lang="en-US" dirty="0" smtClean="0"/>
                        <a:t> </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47744281"/>
      </p:ext>
    </p:extLst>
  </p:cSld>
  <p:clrMapOvr>
    <a:masterClrMapping/>
  </p:clrMapOvr>
  <mc:AlternateContent xmlns:mc="http://schemas.openxmlformats.org/markup-compatibility/2006" xmlns:p14="http://schemas.microsoft.com/office/powerpoint/2010/main">
    <mc:Choice Requires="p14">
      <p:transition spd="slow" p14:dur="2000" advTm="159826"/>
    </mc:Choice>
    <mc:Fallback xmlns="">
      <p:transition spd="slow" advTm="159826"/>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85" y="870986"/>
            <a:ext cx="8229600" cy="1143000"/>
          </a:xfrm>
        </p:spPr>
        <p:txBody>
          <a:bodyPr>
            <a:normAutofit fontScale="90000"/>
          </a:bodyPr>
          <a:lstStyle/>
          <a:p>
            <a:r>
              <a:rPr lang="en-US" dirty="0" smtClean="0"/>
              <a:t>Site Registration</a:t>
            </a:r>
            <a:br>
              <a:rPr lang="en-US" dirty="0" smtClean="0"/>
            </a:br>
            <a:r>
              <a:rPr lang="en-US" dirty="0" smtClean="0"/>
              <a:t/>
            </a:r>
            <a:br>
              <a:rPr lang="en-US" dirty="0" smtClean="0"/>
            </a:br>
            <a:r>
              <a:rPr lang="en-US" dirty="0" smtClean="0"/>
              <a:t>Who Can Register?</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endParaRPr lang="en-US" dirty="0" smtClean="0"/>
          </a:p>
          <a:p>
            <a:r>
              <a:rPr lang="en-US" sz="2400" dirty="0" smtClean="0"/>
              <a:t>Public, Non-Profit or Rural, Private Practices </a:t>
            </a:r>
          </a:p>
          <a:p>
            <a:r>
              <a:rPr lang="en-US" sz="2400" dirty="0" smtClean="0"/>
              <a:t>Meets SLRP site eligibility requirements:</a:t>
            </a:r>
          </a:p>
          <a:p>
            <a:pPr lvl="1"/>
            <a:r>
              <a:rPr lang="en-US" sz="2000" dirty="0" smtClean="0"/>
              <a:t>Located in a HPSA</a:t>
            </a:r>
          </a:p>
          <a:p>
            <a:pPr lvl="2"/>
            <a:r>
              <a:rPr lang="en-US" sz="2000" dirty="0" smtClean="0"/>
              <a:t>For rural private practice sites, must meet Arizona Medically Underserved Area (</a:t>
            </a:r>
            <a:r>
              <a:rPr lang="en-US" sz="2000" dirty="0" err="1" smtClean="0"/>
              <a:t>AzMUA</a:t>
            </a:r>
            <a:r>
              <a:rPr lang="en-US" sz="2000" dirty="0" smtClean="0"/>
              <a:t>) designation if site is not in a HPSA</a:t>
            </a:r>
          </a:p>
          <a:p>
            <a:pPr lvl="1"/>
            <a:r>
              <a:rPr lang="en-US" sz="2000" dirty="0" smtClean="0"/>
              <a:t>AHCCCS, Medicare, Qualifying Health Plan</a:t>
            </a:r>
          </a:p>
          <a:p>
            <a:pPr lvl="1"/>
            <a:r>
              <a:rPr lang="en-US" sz="2000" dirty="0" smtClean="0"/>
              <a:t>Sliding Fee Scale (except free clinics and state prisons)</a:t>
            </a:r>
            <a:endParaRPr lang="en-US" sz="2000" dirty="0"/>
          </a:p>
        </p:txBody>
      </p:sp>
    </p:spTree>
    <p:extLst>
      <p:ext uri="{BB962C8B-B14F-4D97-AF65-F5344CB8AC3E}">
        <p14:creationId xmlns:p14="http://schemas.microsoft.com/office/powerpoint/2010/main" val="2086059766"/>
      </p:ext>
    </p:extLst>
  </p:cSld>
  <p:clrMapOvr>
    <a:masterClrMapping/>
  </p:clrMapOvr>
  <mc:AlternateContent xmlns:mc="http://schemas.openxmlformats.org/markup-compatibility/2006" xmlns:p14="http://schemas.microsoft.com/office/powerpoint/2010/main">
    <mc:Choice Requires="p14">
      <p:transition spd="slow" p14:dur="2000" advTm="64348"/>
    </mc:Choice>
    <mc:Fallback xmlns="">
      <p:transition spd="slow" advTm="6434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Registration</a:t>
            </a:r>
          </a:p>
        </p:txBody>
      </p:sp>
      <p:sp>
        <p:nvSpPr>
          <p:cNvPr id="3" name="Content Placeholder 2"/>
          <p:cNvSpPr>
            <a:spLocks noGrp="1"/>
          </p:cNvSpPr>
          <p:nvPr>
            <p:ph idx="1"/>
          </p:nvPr>
        </p:nvSpPr>
        <p:spPr>
          <a:xfrm>
            <a:off x="457200" y="1311966"/>
            <a:ext cx="8229600" cy="4814198"/>
          </a:xfrm>
        </p:spPr>
        <p:txBody>
          <a:bodyPr>
            <a:normAutofit fontScale="62500" lnSpcReduction="20000"/>
          </a:bodyPr>
          <a:lstStyle/>
          <a:p>
            <a:pPr marL="0" indent="0" algn="ctr">
              <a:buNone/>
            </a:pPr>
            <a:r>
              <a:rPr lang="en-US" sz="4500" b="1" dirty="0"/>
              <a:t>What are some ground rules to register service sites</a:t>
            </a:r>
            <a:r>
              <a:rPr lang="en-US" sz="4500" b="1" dirty="0" smtClean="0"/>
              <a:t>?</a:t>
            </a:r>
          </a:p>
          <a:p>
            <a:pPr marL="0" indent="0">
              <a:buNone/>
            </a:pPr>
            <a:endParaRPr lang="en-US" sz="4500" dirty="0"/>
          </a:p>
          <a:p>
            <a:pPr lvl="0"/>
            <a:r>
              <a:rPr lang="en-US" dirty="0"/>
              <a:t>An employer can assign anyone to be a site administrator.</a:t>
            </a:r>
          </a:p>
          <a:p>
            <a:pPr lvl="0"/>
            <a:r>
              <a:rPr lang="en-US" dirty="0"/>
              <a:t>Only site administrators </a:t>
            </a:r>
            <a:r>
              <a:rPr lang="en-US" dirty="0" smtClean="0"/>
              <a:t>can create </a:t>
            </a:r>
            <a:r>
              <a:rPr lang="en-US" dirty="0"/>
              <a:t>a profile in the SLRP portal.  </a:t>
            </a:r>
          </a:p>
          <a:p>
            <a:r>
              <a:rPr lang="en-US" dirty="0"/>
              <a:t>Once a site administrator creates a profile in the portal, an email notification to verify the email account and </a:t>
            </a:r>
            <a:r>
              <a:rPr lang="en-US" dirty="0" smtClean="0"/>
              <a:t>access to the </a:t>
            </a:r>
            <a:r>
              <a:rPr lang="en-US" dirty="0"/>
              <a:t>login page </a:t>
            </a:r>
            <a:r>
              <a:rPr lang="en-US" dirty="0" smtClean="0"/>
              <a:t>where </a:t>
            </a:r>
            <a:r>
              <a:rPr lang="en-US" dirty="0"/>
              <a:t>the site administrator can continue with the site registration process.     </a:t>
            </a:r>
          </a:p>
          <a:p>
            <a:pPr lvl="0"/>
            <a:r>
              <a:rPr lang="en-US" dirty="0" smtClean="0"/>
              <a:t>A </a:t>
            </a:r>
            <a:r>
              <a:rPr lang="en-US" dirty="0"/>
              <a:t>site administrator </a:t>
            </a:r>
            <a:r>
              <a:rPr lang="en-US" dirty="0" smtClean="0"/>
              <a:t>can register one or more sites.</a:t>
            </a:r>
            <a:endParaRPr lang="en-US" dirty="0"/>
          </a:p>
          <a:p>
            <a:pPr lvl="0"/>
            <a:r>
              <a:rPr lang="en-US" dirty="0" smtClean="0"/>
              <a:t>Each </a:t>
            </a:r>
            <a:r>
              <a:rPr lang="en-US" dirty="0"/>
              <a:t>site registration must indicate the service category (medical, dental, or behavioral health</a:t>
            </a:r>
            <a:r>
              <a:rPr lang="en-US" dirty="0" smtClean="0"/>
              <a:t>) for the site.      </a:t>
            </a:r>
            <a:endParaRPr lang="en-US" dirty="0"/>
          </a:p>
          <a:p>
            <a:pPr lvl="0"/>
            <a:r>
              <a:rPr lang="en-US" dirty="0" smtClean="0"/>
              <a:t>A site administrator can register a site for all 3 service categories.</a:t>
            </a:r>
          </a:p>
          <a:p>
            <a:pPr lvl="0"/>
            <a:r>
              <a:rPr lang="en-US" dirty="0" smtClean="0"/>
              <a:t>Changes to the site information can only be done during an open site registration cycle.</a:t>
            </a:r>
          </a:p>
          <a:p>
            <a:endParaRPr lang="en-US" dirty="0"/>
          </a:p>
        </p:txBody>
      </p:sp>
    </p:spTree>
    <p:extLst>
      <p:ext uri="{BB962C8B-B14F-4D97-AF65-F5344CB8AC3E}">
        <p14:creationId xmlns:p14="http://schemas.microsoft.com/office/powerpoint/2010/main" val="357703858"/>
      </p:ext>
    </p:extLst>
  </p:cSld>
  <p:clrMapOvr>
    <a:masterClrMapping/>
  </p:clrMapOvr>
  <mc:AlternateContent xmlns:mc="http://schemas.openxmlformats.org/markup-compatibility/2006" xmlns:p14="http://schemas.microsoft.com/office/powerpoint/2010/main">
    <mc:Choice Requires="p14">
      <p:transition spd="slow" p14:dur="2000" advTm="115087"/>
    </mc:Choice>
    <mc:Fallback xmlns="">
      <p:transition spd="slow" advTm="11508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664" y="362103"/>
            <a:ext cx="8229600" cy="1143000"/>
          </a:xfrm>
        </p:spPr>
        <p:txBody>
          <a:bodyPr>
            <a:normAutofit fontScale="90000"/>
          </a:bodyPr>
          <a:lstStyle/>
          <a:p>
            <a:pPr>
              <a:lnSpc>
                <a:spcPct val="150000"/>
              </a:lnSpc>
            </a:pPr>
            <a:r>
              <a:rPr lang="en-US" dirty="0"/>
              <a:t>Site </a:t>
            </a:r>
            <a:r>
              <a:rPr lang="en-US" dirty="0" smtClean="0"/>
              <a:t>Registration</a:t>
            </a:r>
            <a:br>
              <a:rPr lang="en-US" dirty="0" smtClean="0"/>
            </a:br>
            <a:r>
              <a:rPr lang="en-US" sz="3600" dirty="0" smtClean="0"/>
              <a:t>Responsibilities of a Site Administrator</a:t>
            </a:r>
            <a:endParaRPr lang="en-US" sz="3600" dirty="0"/>
          </a:p>
        </p:txBody>
      </p:sp>
      <p:sp>
        <p:nvSpPr>
          <p:cNvPr id="3" name="Content Placeholder 2"/>
          <p:cNvSpPr>
            <a:spLocks noGrp="1"/>
          </p:cNvSpPr>
          <p:nvPr>
            <p:ph idx="1"/>
          </p:nvPr>
        </p:nvSpPr>
        <p:spPr>
          <a:xfrm>
            <a:off x="457200" y="1687665"/>
            <a:ext cx="8229600" cy="4525963"/>
          </a:xfrm>
        </p:spPr>
        <p:txBody>
          <a:bodyPr>
            <a:normAutofit fontScale="70000" lnSpcReduction="20000"/>
          </a:bodyPr>
          <a:lstStyle/>
          <a:p>
            <a:r>
              <a:rPr lang="en-US" dirty="0"/>
              <a:t>Gather, enter, and upload site specific documents in the portal and for completing the site </a:t>
            </a:r>
            <a:r>
              <a:rPr lang="en-US" dirty="0" smtClean="0"/>
              <a:t>registration    </a:t>
            </a:r>
            <a:endParaRPr lang="en-US" dirty="0"/>
          </a:p>
          <a:p>
            <a:pPr lvl="0"/>
            <a:r>
              <a:rPr lang="en-US" dirty="0" smtClean="0"/>
              <a:t>Verify provider employment and additional provider eligibility </a:t>
            </a:r>
          </a:p>
          <a:p>
            <a:pPr lvl="0"/>
            <a:r>
              <a:rPr lang="en-US" dirty="0" smtClean="0"/>
              <a:t>Applicant’s point of contact at site</a:t>
            </a:r>
          </a:p>
          <a:p>
            <a:pPr lvl="0"/>
            <a:r>
              <a:rPr lang="en-US" dirty="0" smtClean="0"/>
              <a:t>ADHS</a:t>
            </a:r>
            <a:r>
              <a:rPr lang="en-US" dirty="0"/>
              <a:t>’ key contact person for any site-specific questions during the application </a:t>
            </a:r>
            <a:r>
              <a:rPr lang="en-US" dirty="0" smtClean="0"/>
              <a:t>process</a:t>
            </a:r>
            <a:endParaRPr lang="en-US" dirty="0"/>
          </a:p>
          <a:p>
            <a:pPr lvl="0"/>
            <a:r>
              <a:rPr lang="en-US" dirty="0" smtClean="0"/>
              <a:t>ADHS</a:t>
            </a:r>
            <a:r>
              <a:rPr lang="en-US" dirty="0"/>
              <a:t>’ key contact person for any questions related to the provider </a:t>
            </a:r>
            <a:r>
              <a:rPr lang="en-US" dirty="0" smtClean="0"/>
              <a:t>applicant </a:t>
            </a:r>
            <a:r>
              <a:rPr lang="en-US" dirty="0"/>
              <a:t>or participants working at </a:t>
            </a:r>
            <a:r>
              <a:rPr lang="en-US" dirty="0" smtClean="0"/>
              <a:t>the site(s)</a:t>
            </a:r>
            <a:endParaRPr lang="en-US" dirty="0"/>
          </a:p>
          <a:p>
            <a:pPr lvl="0"/>
            <a:r>
              <a:rPr lang="en-US" dirty="0" smtClean="0"/>
              <a:t>Upload required/supplemental </a:t>
            </a:r>
            <a:r>
              <a:rPr lang="en-US" dirty="0"/>
              <a:t>documents that may be requested by </a:t>
            </a:r>
            <a:r>
              <a:rPr lang="en-US" dirty="0" smtClean="0"/>
              <a:t>ADHS during the application process  </a:t>
            </a:r>
            <a:endParaRPr lang="en-US" dirty="0"/>
          </a:p>
          <a:p>
            <a:pPr lvl="0"/>
            <a:r>
              <a:rPr lang="en-US" dirty="0" smtClean="0"/>
              <a:t>Update the </a:t>
            </a:r>
            <a:r>
              <a:rPr lang="en-US" dirty="0"/>
              <a:t>site registration each calendar year during an open site registration cycle and upload </a:t>
            </a:r>
            <a:r>
              <a:rPr lang="en-US" dirty="0" smtClean="0"/>
              <a:t>required </a:t>
            </a:r>
            <a:r>
              <a:rPr lang="en-US" dirty="0"/>
              <a:t>documents as evidence of continued compliance with SLRP </a:t>
            </a:r>
            <a:r>
              <a:rPr lang="en-US" dirty="0" smtClean="0"/>
              <a:t>requirements  </a:t>
            </a:r>
            <a:endParaRPr lang="en-US" dirty="0"/>
          </a:p>
          <a:p>
            <a:endParaRPr lang="en-US" dirty="0"/>
          </a:p>
        </p:txBody>
      </p:sp>
    </p:spTree>
    <p:extLst>
      <p:ext uri="{BB962C8B-B14F-4D97-AF65-F5344CB8AC3E}">
        <p14:creationId xmlns:p14="http://schemas.microsoft.com/office/powerpoint/2010/main" val="336048678"/>
      </p:ext>
    </p:extLst>
  </p:cSld>
  <p:clrMapOvr>
    <a:masterClrMapping/>
  </p:clrMapOvr>
  <mc:AlternateContent xmlns:mc="http://schemas.openxmlformats.org/markup-compatibility/2006" xmlns:p14="http://schemas.microsoft.com/office/powerpoint/2010/main">
    <mc:Choice Requires="p14">
      <p:transition spd="slow" p14:dur="2000" advTm="109555"/>
    </mc:Choice>
    <mc:Fallback xmlns="">
      <p:transition spd="slow" advTm="10955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Registration</a:t>
            </a:r>
          </a:p>
        </p:txBody>
      </p:sp>
      <p:sp>
        <p:nvSpPr>
          <p:cNvPr id="3" name="Content Placeholder 2"/>
          <p:cNvSpPr>
            <a:spLocks noGrp="1"/>
          </p:cNvSpPr>
          <p:nvPr>
            <p:ph idx="1"/>
          </p:nvPr>
        </p:nvSpPr>
        <p:spPr/>
        <p:txBody>
          <a:bodyPr/>
          <a:lstStyle/>
          <a:p>
            <a:r>
              <a:rPr lang="en-US" dirty="0" smtClean="0"/>
              <a:t>What documents to prepare? </a:t>
            </a:r>
          </a:p>
          <a:p>
            <a:pPr lvl="1"/>
            <a:r>
              <a:rPr lang="en-US" dirty="0" smtClean="0"/>
              <a:t>Sliding Fee Scale based on current Federal Poverty Level Guidelines </a:t>
            </a:r>
          </a:p>
          <a:p>
            <a:pPr lvl="1"/>
            <a:r>
              <a:rPr lang="en-US" dirty="0" smtClean="0"/>
              <a:t>Sliding Fee Scale Policy</a:t>
            </a:r>
          </a:p>
          <a:p>
            <a:pPr lvl="1"/>
            <a:r>
              <a:rPr lang="en-US" dirty="0" smtClean="0"/>
              <a:t>Sliding Fee Scale Signage</a:t>
            </a:r>
          </a:p>
          <a:p>
            <a:pPr lvl="1"/>
            <a:r>
              <a:rPr lang="en-US" dirty="0" smtClean="0"/>
              <a:t>Evidence of site’s HPSA </a:t>
            </a:r>
          </a:p>
          <a:p>
            <a:pPr lvl="1"/>
            <a:r>
              <a:rPr lang="en-US" dirty="0" smtClean="0"/>
              <a:t>Encounters Data Table (Last 2 calendar years) </a:t>
            </a:r>
          </a:p>
          <a:p>
            <a:endParaRPr lang="en-US" dirty="0"/>
          </a:p>
        </p:txBody>
      </p:sp>
    </p:spTree>
    <p:extLst>
      <p:ext uri="{BB962C8B-B14F-4D97-AF65-F5344CB8AC3E}">
        <p14:creationId xmlns:p14="http://schemas.microsoft.com/office/powerpoint/2010/main" val="4264391840"/>
      </p:ext>
    </p:extLst>
  </p:cSld>
  <p:clrMapOvr>
    <a:masterClrMapping/>
  </p:clrMapOvr>
  <mc:AlternateContent xmlns:mc="http://schemas.openxmlformats.org/markup-compatibility/2006" xmlns:p14="http://schemas.microsoft.com/office/powerpoint/2010/main">
    <mc:Choice Requires="p14">
      <p:transition spd="slow" p14:dur="2000" advTm="65491"/>
    </mc:Choice>
    <mc:Fallback xmlns="">
      <p:transition spd="slow" advTm="6549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79712" y="743945"/>
            <a:ext cx="1839862" cy="569793"/>
          </a:xfrm>
          <a:prstGeom prst="rect">
            <a:avLst/>
          </a:prstGeom>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latin typeface="Fira Sans"/>
                <a:cs typeface="Fira Sans"/>
              </a:rPr>
              <a:t>Agenda</a:t>
            </a:r>
          </a:p>
          <a:p>
            <a:pPr algn="l"/>
            <a:endParaRPr lang="en-US" sz="2600" dirty="0">
              <a:latin typeface="Fira Sans"/>
              <a:cs typeface="Fira Sans"/>
            </a:endParaRPr>
          </a:p>
        </p:txBody>
      </p:sp>
      <p:sp>
        <p:nvSpPr>
          <p:cNvPr id="2" name="TextBox 1"/>
          <p:cNvSpPr txBox="1"/>
          <p:nvPr/>
        </p:nvSpPr>
        <p:spPr>
          <a:xfrm>
            <a:off x="1088571" y="1611086"/>
            <a:ext cx="7427276" cy="4031873"/>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t>Introduction </a:t>
            </a:r>
          </a:p>
          <a:p>
            <a:pPr marL="571500" indent="-571500">
              <a:buFont typeface="Arial" panose="020B0604020202020204" pitchFamily="34" charset="0"/>
              <a:buChar char="•"/>
            </a:pPr>
            <a:r>
              <a:rPr lang="en-US" sz="3200" dirty="0" smtClean="0"/>
              <a:t>Problem Statement</a:t>
            </a:r>
          </a:p>
          <a:p>
            <a:pPr marL="571500" indent="-571500">
              <a:buFont typeface="Arial" panose="020B0604020202020204" pitchFamily="34" charset="0"/>
              <a:buChar char="•"/>
            </a:pPr>
            <a:r>
              <a:rPr lang="en-US" sz="3200" dirty="0" smtClean="0"/>
              <a:t>Goal Statement</a:t>
            </a:r>
          </a:p>
          <a:p>
            <a:pPr marL="571500" indent="-571500">
              <a:buFont typeface="Arial" panose="020B0604020202020204" pitchFamily="34" charset="0"/>
              <a:buChar char="•"/>
            </a:pPr>
            <a:r>
              <a:rPr lang="en-US" sz="3200" dirty="0" smtClean="0"/>
              <a:t>Current State </a:t>
            </a:r>
          </a:p>
          <a:p>
            <a:pPr marL="571500" indent="-571500">
              <a:buFont typeface="Arial" panose="020B0604020202020204" pitchFamily="34" charset="0"/>
              <a:buChar char="•"/>
            </a:pPr>
            <a:r>
              <a:rPr lang="en-US" sz="3200" dirty="0" smtClean="0"/>
              <a:t>Target State</a:t>
            </a:r>
          </a:p>
          <a:p>
            <a:pPr marL="571500" indent="-571500">
              <a:buFont typeface="Arial" panose="020B0604020202020204" pitchFamily="34" charset="0"/>
              <a:buChar char="•"/>
            </a:pPr>
            <a:r>
              <a:rPr lang="en-US" sz="3200" dirty="0" smtClean="0"/>
              <a:t>Post CQI Plan</a:t>
            </a:r>
          </a:p>
          <a:p>
            <a:pPr marL="571500" indent="-571500">
              <a:buFont typeface="Arial" panose="020B0604020202020204" pitchFamily="34" charset="0"/>
              <a:buChar char="•"/>
            </a:pPr>
            <a:r>
              <a:rPr lang="en-US" sz="3200" dirty="0" smtClean="0"/>
              <a:t>Site Registration “Show and Tell” </a:t>
            </a:r>
          </a:p>
          <a:p>
            <a:pPr marL="571500" indent="-571500">
              <a:buFont typeface="Arial" panose="020B0604020202020204" pitchFamily="34" charset="0"/>
              <a:buChar char="•"/>
            </a:pPr>
            <a:endParaRPr lang="en-US" sz="3200" dirty="0"/>
          </a:p>
        </p:txBody>
      </p:sp>
    </p:spTree>
    <p:extLst>
      <p:ext uri="{BB962C8B-B14F-4D97-AF65-F5344CB8AC3E}">
        <p14:creationId xmlns:p14="http://schemas.microsoft.com/office/powerpoint/2010/main" val="3846719536"/>
      </p:ext>
    </p:extLst>
  </p:cSld>
  <p:clrMapOvr>
    <a:masterClrMapping/>
  </p:clrMapOvr>
  <mc:AlternateContent xmlns:mc="http://schemas.openxmlformats.org/markup-compatibility/2006" xmlns:p14="http://schemas.microsoft.com/office/powerpoint/2010/main">
    <mc:Choice Requires="p14">
      <p:transition spd="slow" p14:dur="2000" advTm="21618"/>
    </mc:Choice>
    <mc:Fallback xmlns="">
      <p:transition spd="slow" advTm="2161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Site Registration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725511"/>
              </p:ext>
            </p:extLst>
          </p:nvPr>
        </p:nvGraphicFramePr>
        <p:xfrm>
          <a:off x="1860605" y="1263634"/>
          <a:ext cx="5220459" cy="3045460"/>
        </p:xfrm>
        <a:graphic>
          <a:graphicData uri="http://schemas.openxmlformats.org/drawingml/2006/table">
            <a:tbl>
              <a:tblPr firstRow="1" firstCol="1" bandRow="1"/>
              <a:tblGrid>
                <a:gridCol w="2356338"/>
                <a:gridCol w="1474433"/>
                <a:gridCol w="1389688"/>
              </a:tblGrid>
              <a:tr h="351790">
                <a:tc>
                  <a:txBody>
                    <a:bodyPr/>
                    <a:lstStyle/>
                    <a:p>
                      <a:pPr marL="0" marR="0" algn="ctr">
                        <a:lnSpc>
                          <a:spcPct val="115000"/>
                        </a:lnSpc>
                        <a:spcBef>
                          <a:spcPts val="0"/>
                        </a:spcBef>
                        <a:spcAft>
                          <a:spcPts val="0"/>
                        </a:spcAft>
                        <a:tabLst>
                          <a:tab pos="0" algn="l"/>
                        </a:tabLst>
                      </a:pPr>
                      <a:r>
                        <a:rPr lang="en-US" sz="1200" b="1" u="none" strike="noStrike" dirty="0">
                          <a:effectLst/>
                          <a:highlight>
                            <a:srgbClr val="A9A9A9"/>
                          </a:highlight>
                          <a:latin typeface="Calibri"/>
                          <a:ea typeface="Times New Roman"/>
                          <a:cs typeface="Times New Roman"/>
                        </a:rPr>
                        <a:t>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ctr">
                        <a:lnSpc>
                          <a:spcPct val="115000"/>
                        </a:lnSpc>
                        <a:spcBef>
                          <a:spcPts val="0"/>
                        </a:spcBef>
                        <a:spcAft>
                          <a:spcPts val="0"/>
                        </a:spcAft>
                        <a:tabLst>
                          <a:tab pos="0" algn="l"/>
                        </a:tabLst>
                      </a:pPr>
                      <a:r>
                        <a:rPr lang="en-US" sz="1200" b="1" u="sng" dirty="0" smtClean="0">
                          <a:effectLst/>
                          <a:latin typeface="Calibri"/>
                          <a:ea typeface="Times New Roman"/>
                          <a:cs typeface="Times New Roman"/>
                        </a:rPr>
                        <a:t>2017</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tabLst>
                          <a:tab pos="0" algn="l"/>
                        </a:tabLst>
                      </a:pPr>
                      <a:r>
                        <a:rPr lang="en-US" sz="1200" b="1" u="sng" dirty="0">
                          <a:effectLst/>
                          <a:latin typeface="Calibri"/>
                          <a:ea typeface="Times New Roman"/>
                          <a:cs typeface="Times New Roman"/>
                        </a:rPr>
                        <a:t>2018</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90">
                <a:tc>
                  <a:txBody>
                    <a:bodyPr/>
                    <a:lstStyle/>
                    <a:p>
                      <a:pPr marL="342900" marR="0" lvl="0" indent="-342900" algn="ctr">
                        <a:lnSpc>
                          <a:spcPct val="115000"/>
                        </a:lnSpc>
                        <a:spcBef>
                          <a:spcPts val="0"/>
                        </a:spcBef>
                        <a:spcAft>
                          <a:spcPts val="0"/>
                        </a:spcAft>
                        <a:buFont typeface="+mj-lt"/>
                        <a:buAutoNum type="alphaUcPeriod"/>
                        <a:tabLst>
                          <a:tab pos="0" algn="l"/>
                          <a:tab pos="228600" algn="l"/>
                        </a:tabLst>
                      </a:pPr>
                      <a:r>
                        <a:rPr lang="en-US" sz="1200" b="1" dirty="0">
                          <a:effectLst/>
                          <a:latin typeface="Calibri"/>
                          <a:ea typeface="Times New Roman"/>
                          <a:cs typeface="Times New Roman"/>
                        </a:rPr>
                        <a:t>TOTAL # ENCOUNTERS </a:t>
                      </a:r>
                      <a:r>
                        <a:rPr lang="en-US" sz="1200" b="1" baseline="30000" dirty="0">
                          <a:effectLst/>
                          <a:latin typeface="Calibri"/>
                          <a:ea typeface="Times New Roman"/>
                          <a:cs typeface="Times New Roman"/>
                        </a:rPr>
                        <a:t>(1)(2)</a:t>
                      </a:r>
                      <a:endParaRPr lang="en-US" sz="1100" dirty="0">
                        <a:effectLst/>
                        <a:latin typeface="Calibri"/>
                        <a:ea typeface="Calibri"/>
                        <a:cs typeface="Times New Roman"/>
                      </a:endParaRPr>
                    </a:p>
                    <a:p>
                      <a:pPr marL="228600" marR="0" algn="ctr">
                        <a:lnSpc>
                          <a:spcPct val="115000"/>
                        </a:lnSpc>
                        <a:spcBef>
                          <a:spcPts val="0"/>
                        </a:spcBef>
                        <a:spcAft>
                          <a:spcPts val="0"/>
                        </a:spcAft>
                        <a:tabLst>
                          <a:tab pos="0" algn="l"/>
                        </a:tabLst>
                      </a:pPr>
                      <a:r>
                        <a:rPr lang="en-US" sz="1200" b="1" dirty="0" smtClean="0">
                          <a:effectLst/>
                          <a:latin typeface="Calibri"/>
                          <a:ea typeface="Times New Roman"/>
                          <a:cs typeface="Times New Roman"/>
                        </a:rPr>
                        <a:t>      AT </a:t>
                      </a:r>
                      <a:r>
                        <a:rPr lang="en-US" sz="1200" b="1" dirty="0">
                          <a:effectLst/>
                          <a:latin typeface="Calibri"/>
                          <a:ea typeface="Times New Roman"/>
                          <a:cs typeface="Times New Roman"/>
                        </a:rPr>
                        <a:t>THE SERVICE SITE</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a:effectLst/>
                          <a:latin typeface="Calibri"/>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a:effectLst/>
                          <a:latin typeface="Calibri"/>
                          <a:ea typeface="Times New Roman"/>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590">
                <a:tc>
                  <a:txBody>
                    <a:bodyPr/>
                    <a:lstStyle/>
                    <a:p>
                      <a:pPr marL="0" marR="0" lvl="0" indent="0" algn="ctr">
                        <a:lnSpc>
                          <a:spcPct val="115000"/>
                        </a:lnSpc>
                        <a:spcBef>
                          <a:spcPts val="0"/>
                        </a:spcBef>
                        <a:spcAft>
                          <a:spcPts val="0"/>
                        </a:spcAft>
                        <a:buFont typeface="+mj-lt"/>
                        <a:buNone/>
                        <a:tabLst>
                          <a:tab pos="0" algn="l"/>
                          <a:tab pos="228600" algn="l"/>
                        </a:tabLst>
                      </a:pPr>
                      <a:r>
                        <a:rPr lang="en-US" sz="1200" b="1" dirty="0" smtClean="0">
                          <a:effectLst/>
                          <a:latin typeface="Calibri"/>
                          <a:ea typeface="Times New Roman"/>
                          <a:cs typeface="Times New Roman"/>
                        </a:rPr>
                        <a:t>B.     TOTAL </a:t>
                      </a:r>
                      <a:r>
                        <a:rPr lang="en-US" sz="1200" b="1" dirty="0">
                          <a:effectLst/>
                          <a:latin typeface="Calibri"/>
                          <a:ea typeface="Times New Roman"/>
                          <a:cs typeface="Times New Roman"/>
                        </a:rPr>
                        <a:t># </a:t>
                      </a:r>
                      <a:r>
                        <a:rPr lang="en-US" sz="1200" b="1" dirty="0" smtClean="0">
                          <a:effectLst/>
                          <a:latin typeface="Calibri"/>
                          <a:ea typeface="Times New Roman"/>
                          <a:cs typeface="Times New Roman"/>
                        </a:rPr>
                        <a:t>MEDICARE</a:t>
                      </a:r>
                      <a:r>
                        <a:rPr lang="en-US" sz="1200" b="1" baseline="30000" dirty="0" smtClean="0">
                          <a:effectLst/>
                          <a:latin typeface="Calibri"/>
                          <a:ea typeface="Times New Roman"/>
                          <a:cs typeface="Times New Roman"/>
                        </a:rPr>
                        <a:t>(3)</a:t>
                      </a:r>
                      <a:r>
                        <a:rPr lang="en-US" sz="1200" b="1" baseline="0" dirty="0" smtClean="0">
                          <a:effectLst/>
                          <a:latin typeface="Calibri"/>
                          <a:ea typeface="Times New Roman"/>
                          <a:cs typeface="Times New Roman"/>
                        </a:rPr>
                        <a:t>    ENCOUNTERS</a:t>
                      </a:r>
                      <a:r>
                        <a:rPr lang="en-US" sz="1200" b="1" dirty="0" smtClean="0">
                          <a:effectLst/>
                          <a:latin typeface="Calibri"/>
                          <a:ea typeface="Times New Roman"/>
                          <a:cs typeface="Times New Roman"/>
                        </a:rPr>
                        <a:t>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a:effectLst/>
                          <a:latin typeface="Calibri"/>
                          <a:ea typeface="Times New Roman"/>
                          <a:cs typeface="Times New Roman"/>
                        </a:rPr>
                        <a:t> </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a:effectLst/>
                          <a:latin typeface="Calibri"/>
                          <a:ea typeface="Times New Roman"/>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marL="0" marR="0" lvl="0" indent="0" algn="ctr">
                        <a:lnSpc>
                          <a:spcPct val="115000"/>
                        </a:lnSpc>
                        <a:spcBef>
                          <a:spcPts val="0"/>
                        </a:spcBef>
                        <a:spcAft>
                          <a:spcPts val="0"/>
                        </a:spcAft>
                        <a:buFont typeface="+mj-lt"/>
                        <a:buNone/>
                        <a:tabLst>
                          <a:tab pos="0" algn="l"/>
                          <a:tab pos="228600" algn="l"/>
                        </a:tabLst>
                      </a:pPr>
                      <a:r>
                        <a:rPr lang="en-US" sz="1200" b="1" dirty="0" smtClean="0">
                          <a:effectLst/>
                          <a:latin typeface="Calibri"/>
                          <a:ea typeface="Times New Roman"/>
                          <a:cs typeface="Times New Roman"/>
                        </a:rPr>
                        <a:t>C. TOTAL </a:t>
                      </a:r>
                      <a:r>
                        <a:rPr lang="en-US" sz="1200" b="1" dirty="0">
                          <a:effectLst/>
                          <a:latin typeface="Calibri"/>
                          <a:ea typeface="Times New Roman"/>
                          <a:cs typeface="Times New Roman"/>
                        </a:rPr>
                        <a:t># MEDICAID</a:t>
                      </a:r>
                      <a:r>
                        <a:rPr lang="en-US" sz="1200" b="1" baseline="30000" dirty="0">
                          <a:effectLst/>
                          <a:latin typeface="Calibri"/>
                          <a:ea typeface="Times New Roman"/>
                          <a:cs typeface="Times New Roman"/>
                        </a:rPr>
                        <a:t>(4)</a:t>
                      </a:r>
                      <a:r>
                        <a:rPr lang="en-US" sz="1200" b="1" dirty="0">
                          <a:effectLst/>
                          <a:latin typeface="Calibri"/>
                          <a:ea typeface="Times New Roman"/>
                          <a:cs typeface="Times New Roman"/>
                        </a:rPr>
                        <a:t> ENCOUNTERS</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a:effectLst/>
                          <a:latin typeface="Calibri"/>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a:effectLst/>
                          <a:latin typeface="Calibri"/>
                          <a:ea typeface="Times New Roman"/>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970">
                <a:tc>
                  <a:txBody>
                    <a:bodyPr/>
                    <a:lstStyle/>
                    <a:p>
                      <a:pPr marL="0" marR="0" lvl="0" indent="0" algn="ctr">
                        <a:lnSpc>
                          <a:spcPct val="115000"/>
                        </a:lnSpc>
                        <a:spcBef>
                          <a:spcPts val="0"/>
                        </a:spcBef>
                        <a:spcAft>
                          <a:spcPts val="0"/>
                        </a:spcAft>
                        <a:buFont typeface="+mj-lt"/>
                        <a:buNone/>
                        <a:tabLst>
                          <a:tab pos="0" algn="l"/>
                          <a:tab pos="228600" algn="l"/>
                        </a:tabLst>
                      </a:pPr>
                      <a:r>
                        <a:rPr lang="en-US" sz="1200" b="1" dirty="0" smtClean="0">
                          <a:effectLst/>
                          <a:latin typeface="Calibri"/>
                          <a:ea typeface="Times New Roman"/>
                          <a:cs typeface="Times New Roman"/>
                        </a:rPr>
                        <a:t>D. TOTAL </a:t>
                      </a:r>
                      <a:r>
                        <a:rPr lang="en-US" sz="1200" b="1" dirty="0">
                          <a:effectLst/>
                          <a:latin typeface="Calibri"/>
                          <a:ea typeface="Times New Roman"/>
                          <a:cs typeface="Times New Roman"/>
                        </a:rPr>
                        <a:t># SFS</a:t>
                      </a:r>
                      <a:r>
                        <a:rPr lang="en-US" sz="1200" b="1" baseline="30000" dirty="0">
                          <a:effectLst/>
                          <a:latin typeface="Calibri"/>
                          <a:ea typeface="Times New Roman"/>
                          <a:cs typeface="Times New Roman"/>
                        </a:rPr>
                        <a:t>(5)</a:t>
                      </a:r>
                      <a:endParaRPr lang="en-US" sz="1100" dirty="0">
                        <a:effectLst/>
                        <a:latin typeface="Calibri"/>
                        <a:ea typeface="Calibri"/>
                        <a:cs typeface="Times New Roman"/>
                      </a:endParaRPr>
                    </a:p>
                    <a:p>
                      <a:pPr marL="228600" marR="0" algn="ctr">
                        <a:lnSpc>
                          <a:spcPct val="115000"/>
                        </a:lnSpc>
                        <a:spcBef>
                          <a:spcPts val="0"/>
                        </a:spcBef>
                        <a:spcAft>
                          <a:spcPts val="0"/>
                        </a:spcAft>
                        <a:tabLst>
                          <a:tab pos="0" algn="l"/>
                        </a:tabLst>
                      </a:pPr>
                      <a:r>
                        <a:rPr lang="en-US" sz="1200" b="1" dirty="0">
                          <a:effectLst/>
                          <a:latin typeface="Calibri"/>
                          <a:ea typeface="Times New Roman"/>
                          <a:cs typeface="Times New Roman"/>
                        </a:rPr>
                        <a:t>ENCOUNTERS</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a:effectLst/>
                          <a:latin typeface="Calibri"/>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a:effectLst/>
                          <a:latin typeface="Calibri"/>
                          <a:ea typeface="Times New Roman"/>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marL="0" marR="0" lvl="0" indent="0" algn="ctr">
                        <a:lnSpc>
                          <a:spcPct val="115000"/>
                        </a:lnSpc>
                        <a:spcBef>
                          <a:spcPts val="0"/>
                        </a:spcBef>
                        <a:spcAft>
                          <a:spcPts val="0"/>
                        </a:spcAft>
                        <a:buFont typeface="+mj-lt"/>
                        <a:buNone/>
                        <a:tabLst>
                          <a:tab pos="0" algn="l"/>
                          <a:tab pos="228600" algn="l"/>
                        </a:tabLst>
                      </a:pPr>
                      <a:r>
                        <a:rPr lang="en-US" sz="1200" b="1" dirty="0" smtClean="0">
                          <a:effectLst/>
                          <a:latin typeface="Calibri"/>
                          <a:ea typeface="Times New Roman"/>
                          <a:cs typeface="Times New Roman"/>
                        </a:rPr>
                        <a:t>E.  TOTAL </a:t>
                      </a:r>
                      <a:r>
                        <a:rPr lang="en-US" sz="1200" b="1" dirty="0">
                          <a:effectLst/>
                          <a:latin typeface="Calibri"/>
                          <a:ea typeface="Times New Roman"/>
                          <a:cs typeface="Times New Roman"/>
                        </a:rPr>
                        <a:t># </a:t>
                      </a:r>
                      <a:endParaRPr lang="en-US" sz="1100" dirty="0">
                        <a:effectLst/>
                        <a:latin typeface="Calibri"/>
                        <a:ea typeface="Calibri"/>
                        <a:cs typeface="Times New Roman"/>
                      </a:endParaRPr>
                    </a:p>
                    <a:p>
                      <a:pPr marL="228600" marR="0" algn="ctr">
                        <a:lnSpc>
                          <a:spcPct val="115000"/>
                        </a:lnSpc>
                        <a:spcBef>
                          <a:spcPts val="0"/>
                        </a:spcBef>
                        <a:spcAft>
                          <a:spcPts val="0"/>
                        </a:spcAft>
                        <a:tabLst>
                          <a:tab pos="0" algn="l"/>
                        </a:tabLst>
                      </a:pPr>
                      <a:r>
                        <a:rPr lang="en-US" sz="1200" b="1" dirty="0">
                          <a:effectLst/>
                          <a:latin typeface="Calibri"/>
                          <a:ea typeface="Times New Roman"/>
                          <a:cs typeface="Times New Roman"/>
                        </a:rPr>
                        <a:t>ENCOUNTERS FREE OF CHARGE</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a:effectLst/>
                          <a:latin typeface="Calibri"/>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a:effectLst/>
                          <a:latin typeface="Calibri"/>
                          <a:ea typeface="Times New Roman"/>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840">
                <a:tc>
                  <a:txBody>
                    <a:bodyPr/>
                    <a:lstStyle/>
                    <a:p>
                      <a:pPr marL="0" marR="0" lvl="0" indent="0" algn="ctr">
                        <a:lnSpc>
                          <a:spcPct val="115000"/>
                        </a:lnSpc>
                        <a:spcBef>
                          <a:spcPts val="0"/>
                        </a:spcBef>
                        <a:spcAft>
                          <a:spcPts val="0"/>
                        </a:spcAft>
                        <a:buSzPts val="1200"/>
                        <a:buFont typeface="+mj-lt"/>
                        <a:buNone/>
                        <a:tabLst>
                          <a:tab pos="0" algn="l"/>
                          <a:tab pos="228600" algn="l"/>
                        </a:tabLst>
                      </a:pPr>
                      <a:r>
                        <a:rPr lang="en-US" sz="1200" b="1" dirty="0" smtClean="0">
                          <a:effectLst/>
                          <a:latin typeface="Calibri"/>
                          <a:ea typeface="Times New Roman"/>
                          <a:cs typeface="Times New Roman"/>
                        </a:rPr>
                        <a:t>F.</a:t>
                      </a:r>
                      <a:r>
                        <a:rPr lang="en-US" sz="1200" b="1" baseline="0" dirty="0" smtClean="0">
                          <a:effectLst/>
                          <a:latin typeface="Calibri"/>
                          <a:ea typeface="Times New Roman"/>
                          <a:cs typeface="Times New Roman"/>
                        </a:rPr>
                        <a:t>    </a:t>
                      </a:r>
                      <a:r>
                        <a:rPr lang="en-US" sz="1200" b="1" dirty="0" smtClean="0">
                          <a:effectLst/>
                          <a:latin typeface="Calibri"/>
                          <a:ea typeface="Times New Roman"/>
                          <a:cs typeface="Times New Roman"/>
                        </a:rPr>
                        <a:t>C </a:t>
                      </a:r>
                      <a:r>
                        <a:rPr lang="en-US" sz="1200" b="1" dirty="0">
                          <a:effectLst/>
                          <a:latin typeface="Calibri"/>
                          <a:ea typeface="Times New Roman"/>
                          <a:cs typeface="Times New Roman"/>
                        </a:rPr>
                        <a:t>+ D + E</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a:effectLst/>
                          <a:latin typeface="Calibri"/>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a:effectLst/>
                          <a:latin typeface="Calibri"/>
                          <a:ea typeface="Times New Roman"/>
                          <a:cs typeface="Times New Roman"/>
                        </a:rPr>
                        <a:t> </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490">
                <a:tc>
                  <a:txBody>
                    <a:bodyPr/>
                    <a:lstStyle/>
                    <a:p>
                      <a:pPr marL="0" marR="0" lvl="0" indent="0" algn="ctr">
                        <a:lnSpc>
                          <a:spcPct val="115000"/>
                        </a:lnSpc>
                        <a:spcBef>
                          <a:spcPts val="0"/>
                        </a:spcBef>
                        <a:spcAft>
                          <a:spcPts val="0"/>
                        </a:spcAft>
                        <a:buSzPts val="1200"/>
                        <a:buFont typeface="+mj-lt"/>
                        <a:buNone/>
                        <a:tabLst>
                          <a:tab pos="0" algn="l"/>
                          <a:tab pos="228600" algn="l"/>
                        </a:tabLst>
                      </a:pPr>
                      <a:r>
                        <a:rPr lang="en-US" sz="1200" b="1" dirty="0" smtClean="0">
                          <a:effectLst/>
                          <a:latin typeface="Calibri"/>
                          <a:ea typeface="Times New Roman"/>
                          <a:cs typeface="Times New Roman"/>
                        </a:rPr>
                        <a:t>G.      F </a:t>
                      </a:r>
                      <a:r>
                        <a:rPr lang="en-US" sz="1200" b="1" dirty="0">
                          <a:effectLst/>
                          <a:latin typeface="Calibri"/>
                          <a:ea typeface="Times New Roman"/>
                          <a:cs typeface="Times New Roman"/>
                        </a:rPr>
                        <a:t>/ A * 100 </a:t>
                      </a:r>
                      <a:r>
                        <a:rPr lang="en-US" sz="1200" dirty="0">
                          <a:effectLst/>
                          <a:latin typeface="Calibri"/>
                          <a:ea typeface="Times New Roman"/>
                          <a:cs typeface="Times New Roman"/>
                        </a:rPr>
                        <a:t>(% of underserved patients served</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a:effectLst/>
                          <a:latin typeface="Calibri"/>
                          <a:ea typeface="Times New Roman"/>
                          <a:cs typeface="Times New Roman"/>
                        </a:rPr>
                        <a:t> </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tabLst>
                          <a:tab pos="0" algn="l"/>
                        </a:tabLst>
                      </a:pPr>
                      <a:r>
                        <a:rPr lang="en-US" sz="1200" dirty="0">
                          <a:effectLst/>
                          <a:latin typeface="Calibri"/>
                          <a:ea typeface="Times New Roman"/>
                          <a:cs typeface="Times New Roman"/>
                        </a:rPr>
                        <a:t> </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2067123" y="4473859"/>
            <a:ext cx="466826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0" algn="l"/>
                <a:tab pos="457200" algn="l"/>
                <a:tab pos="914400" algn="l"/>
              </a:tabLst>
              <a:defRPr>
                <a:solidFill>
                  <a:schemeClr val="tx1"/>
                </a:solidFill>
                <a:latin typeface="Arial" pitchFamily="34" charset="0"/>
                <a:cs typeface="Arial" pitchFamily="34" charset="0"/>
              </a:defRPr>
            </a:lvl1pPr>
            <a:lvl2pPr fontAlgn="base">
              <a:spcBef>
                <a:spcPct val="0"/>
              </a:spcBef>
              <a:spcAft>
                <a:spcPct val="0"/>
              </a:spcAft>
              <a:tabLst>
                <a:tab pos="0" algn="l"/>
                <a:tab pos="457200" algn="l"/>
                <a:tab pos="914400" algn="l"/>
              </a:tabLst>
              <a:defRPr>
                <a:solidFill>
                  <a:schemeClr val="tx1"/>
                </a:solidFill>
                <a:latin typeface="Arial" pitchFamily="34" charset="0"/>
                <a:cs typeface="Arial" pitchFamily="34" charset="0"/>
              </a:defRPr>
            </a:lvl2pPr>
            <a:lvl3pPr fontAlgn="base">
              <a:spcBef>
                <a:spcPct val="0"/>
              </a:spcBef>
              <a:spcAft>
                <a:spcPct val="0"/>
              </a:spcAft>
              <a:tabLst>
                <a:tab pos="0" algn="l"/>
                <a:tab pos="457200" algn="l"/>
                <a:tab pos="914400" algn="l"/>
              </a:tabLst>
              <a:defRPr>
                <a:solidFill>
                  <a:schemeClr val="tx1"/>
                </a:solidFill>
                <a:latin typeface="Arial" pitchFamily="34" charset="0"/>
                <a:cs typeface="Arial" pitchFamily="34" charset="0"/>
              </a:defRPr>
            </a:lvl3pPr>
            <a:lvl4pPr fontAlgn="base">
              <a:spcBef>
                <a:spcPct val="0"/>
              </a:spcBef>
              <a:spcAft>
                <a:spcPct val="0"/>
              </a:spcAft>
              <a:tabLst>
                <a:tab pos="0" algn="l"/>
                <a:tab pos="457200" algn="l"/>
                <a:tab pos="914400" algn="l"/>
              </a:tabLst>
              <a:defRPr>
                <a:solidFill>
                  <a:schemeClr val="tx1"/>
                </a:solidFill>
                <a:latin typeface="Arial" pitchFamily="34" charset="0"/>
                <a:cs typeface="Arial" pitchFamily="34" charset="0"/>
              </a:defRPr>
            </a:lvl4pPr>
            <a:lvl5pPr fontAlgn="base">
              <a:spcBef>
                <a:spcPct val="0"/>
              </a:spcBef>
              <a:spcAft>
                <a:spcPct val="0"/>
              </a:spcAft>
              <a:tabLst>
                <a:tab pos="0" algn="l"/>
                <a:tab pos="457200" algn="l"/>
                <a:tab pos="914400" algn="l"/>
              </a:tabLst>
              <a:defRPr>
                <a:solidFill>
                  <a:schemeClr val="tx1"/>
                </a:solidFill>
                <a:latin typeface="Arial" pitchFamily="34" charset="0"/>
                <a:cs typeface="Arial" pitchFamily="34" charset="0"/>
              </a:defRPr>
            </a:lvl5pPr>
            <a:lvl6pPr fontAlgn="base">
              <a:spcBef>
                <a:spcPct val="0"/>
              </a:spcBef>
              <a:spcAft>
                <a:spcPct val="0"/>
              </a:spcAft>
              <a:tabLst>
                <a:tab pos="0" algn="l"/>
                <a:tab pos="457200" algn="l"/>
                <a:tab pos="914400" algn="l"/>
              </a:tabLst>
              <a:defRPr>
                <a:solidFill>
                  <a:schemeClr val="tx1"/>
                </a:solidFill>
                <a:latin typeface="Arial" pitchFamily="34" charset="0"/>
                <a:cs typeface="Arial" pitchFamily="34" charset="0"/>
              </a:defRPr>
            </a:lvl6pPr>
            <a:lvl7pPr fontAlgn="base">
              <a:spcBef>
                <a:spcPct val="0"/>
              </a:spcBef>
              <a:spcAft>
                <a:spcPct val="0"/>
              </a:spcAft>
              <a:tabLst>
                <a:tab pos="0" algn="l"/>
                <a:tab pos="457200" algn="l"/>
                <a:tab pos="914400" algn="l"/>
              </a:tabLst>
              <a:defRPr>
                <a:solidFill>
                  <a:schemeClr val="tx1"/>
                </a:solidFill>
                <a:latin typeface="Arial" pitchFamily="34" charset="0"/>
                <a:cs typeface="Arial" pitchFamily="34" charset="0"/>
              </a:defRPr>
            </a:lvl7pPr>
            <a:lvl8pPr fontAlgn="base">
              <a:spcBef>
                <a:spcPct val="0"/>
              </a:spcBef>
              <a:spcAft>
                <a:spcPct val="0"/>
              </a:spcAft>
              <a:tabLst>
                <a:tab pos="0" algn="l"/>
                <a:tab pos="457200" algn="l"/>
                <a:tab pos="914400" algn="l"/>
              </a:tabLst>
              <a:defRPr>
                <a:solidFill>
                  <a:schemeClr val="tx1"/>
                </a:solidFill>
                <a:latin typeface="Arial" pitchFamily="34" charset="0"/>
                <a:cs typeface="Arial" pitchFamily="34" charset="0"/>
              </a:defRPr>
            </a:lvl8pPr>
            <a:lvl9pPr fontAlgn="base">
              <a:spcBef>
                <a:spcPct val="0"/>
              </a:spcBef>
              <a:spcAft>
                <a:spcPct val="0"/>
              </a:spcAft>
              <a:tabLst>
                <a:tab pos="0" algn="l"/>
                <a:tab pos="457200" algn="l"/>
                <a:tab pos="914400" algn="l"/>
              </a:tabLs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Char char="•"/>
              <a:tabLst>
                <a:tab pos="0" algn="l"/>
                <a:tab pos="457200" algn="l"/>
                <a:tab pos="914400" algn="l"/>
              </a:tabLst>
            </a:pPr>
            <a:r>
              <a:rPr kumimoji="0" lang="en-US" altLang="en-US" sz="1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An encounter is an office visit with a patient.</a:t>
            </a:r>
            <a:endParaRPr kumimoji="0" lang="en-US" altLang="en-US" sz="6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0" algn="l"/>
                <a:tab pos="457200" algn="l"/>
                <a:tab pos="914400" algn="l"/>
              </a:tabLst>
            </a:pPr>
            <a:r>
              <a:rPr kumimoji="0" lang="en-US" altLang="en-US" sz="1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All encounters must have been at the specific facility referred to in this application.</a:t>
            </a:r>
            <a:endParaRPr kumimoji="0" lang="en-US" altLang="en-US" sz="6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0" algn="l"/>
                <a:tab pos="457200" algn="l"/>
                <a:tab pos="914400" algn="l"/>
              </a:tabLst>
            </a:pPr>
            <a:r>
              <a:rPr kumimoji="0" lang="en-US" altLang="en-US" sz="1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Number of encounters where patients used Medicare as a method of payment.</a:t>
            </a:r>
            <a:endParaRPr kumimoji="0" lang="en-US" altLang="en-US" sz="6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0" algn="l"/>
                <a:tab pos="457200" algn="l"/>
                <a:tab pos="914400" algn="l"/>
              </a:tabLst>
            </a:pPr>
            <a:r>
              <a:rPr kumimoji="0" lang="en-US" altLang="en-US" sz="1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Number of encounters where patients used AHCCCS as a method of payment.</a:t>
            </a:r>
            <a:endParaRPr kumimoji="0" lang="en-US" altLang="en-US" sz="600" b="1"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tab pos="0" algn="l"/>
                <a:tab pos="457200" algn="l"/>
                <a:tab pos="914400" algn="l"/>
              </a:tabLst>
            </a:pPr>
            <a:r>
              <a:rPr kumimoji="0" lang="en-US" altLang="en-US" sz="1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Number of self-pay encounters using a Sliding Fee Schedule.</a:t>
            </a:r>
            <a:endParaRPr kumimoji="0" lang="en-US" altLang="en-US" sz="18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001278329"/>
      </p:ext>
    </p:extLst>
  </p:cSld>
  <p:clrMapOvr>
    <a:masterClrMapping/>
  </p:clrMapOvr>
  <mc:AlternateContent xmlns:mc="http://schemas.openxmlformats.org/markup-compatibility/2006" xmlns:p14="http://schemas.microsoft.com/office/powerpoint/2010/main">
    <mc:Choice Requires="p14">
      <p:transition spd="slow" p14:dur="2000" advTm="38773"/>
    </mc:Choice>
    <mc:Fallback xmlns="">
      <p:transition spd="slow" advTm="3877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200" dirty="0"/>
              <a:t>Site </a:t>
            </a:r>
            <a:r>
              <a:rPr lang="en-US" sz="3200" dirty="0" smtClean="0"/>
              <a:t>Registration</a:t>
            </a:r>
            <a:br>
              <a:rPr lang="en-US" sz="3200" dirty="0" smtClean="0"/>
            </a:br>
            <a:r>
              <a:rPr lang="en-US" sz="3200" b="1" dirty="0"/>
              <a:t>What happens after </a:t>
            </a:r>
            <a:r>
              <a:rPr lang="en-US" sz="3200" b="1" dirty="0" smtClean="0"/>
              <a:t>site registers? </a:t>
            </a:r>
            <a:r>
              <a:rPr lang="en-US" sz="3200" dirty="0"/>
              <a:t/>
            </a:r>
            <a:br>
              <a:rPr lang="en-US" sz="3200" dirty="0"/>
            </a:br>
            <a:endParaRPr lang="en-US" sz="3200" dirty="0"/>
          </a:p>
        </p:txBody>
      </p:sp>
      <p:sp>
        <p:nvSpPr>
          <p:cNvPr id="3" name="Content Placeholder 2"/>
          <p:cNvSpPr>
            <a:spLocks noGrp="1"/>
          </p:cNvSpPr>
          <p:nvPr>
            <p:ph idx="1"/>
          </p:nvPr>
        </p:nvSpPr>
        <p:spPr>
          <a:xfrm>
            <a:off x="230588" y="1610139"/>
            <a:ext cx="8678849" cy="4525963"/>
          </a:xfrm>
        </p:spPr>
        <p:txBody>
          <a:bodyPr>
            <a:normAutofit/>
          </a:bodyPr>
          <a:lstStyle/>
          <a:p>
            <a:r>
              <a:rPr lang="en-US" sz="2400" dirty="0" smtClean="0"/>
              <a:t>Providers at your site can submit their SLRP application online.</a:t>
            </a:r>
          </a:p>
          <a:p>
            <a:r>
              <a:rPr lang="en-US" sz="2400" dirty="0" smtClean="0"/>
              <a:t>Watch for email notification.</a:t>
            </a:r>
          </a:p>
          <a:p>
            <a:pPr lvl="1"/>
            <a:r>
              <a:rPr lang="en-US" sz="2000" dirty="0" smtClean="0"/>
              <a:t>Employment Verification</a:t>
            </a:r>
          </a:p>
          <a:p>
            <a:pPr lvl="1"/>
            <a:r>
              <a:rPr lang="en-US" sz="2000" dirty="0" smtClean="0"/>
              <a:t>Additional Eligibility Verification</a:t>
            </a:r>
          </a:p>
          <a:p>
            <a:pPr lvl="1"/>
            <a:r>
              <a:rPr lang="en-US" sz="2000" dirty="0" smtClean="0"/>
              <a:t>Print and upload certification and notarized document</a:t>
            </a:r>
          </a:p>
          <a:p>
            <a:r>
              <a:rPr lang="en-US" sz="2400" dirty="0" smtClean="0"/>
              <a:t>Applicant may contact you to follow up about their application.  </a:t>
            </a:r>
          </a:p>
          <a:p>
            <a:r>
              <a:rPr lang="en-US" sz="2400" dirty="0" smtClean="0"/>
              <a:t>ADHS may contact you for additional documents. </a:t>
            </a:r>
          </a:p>
          <a:p>
            <a:endParaRPr lang="en-US" sz="2400" dirty="0"/>
          </a:p>
        </p:txBody>
      </p:sp>
    </p:spTree>
    <p:extLst>
      <p:ext uri="{BB962C8B-B14F-4D97-AF65-F5344CB8AC3E}">
        <p14:creationId xmlns:p14="http://schemas.microsoft.com/office/powerpoint/2010/main" val="2774532341"/>
      </p:ext>
    </p:extLst>
  </p:cSld>
  <p:clrMapOvr>
    <a:masterClrMapping/>
  </p:clrMapOvr>
  <mc:AlternateContent xmlns:mc="http://schemas.openxmlformats.org/markup-compatibility/2006" xmlns:p14="http://schemas.microsoft.com/office/powerpoint/2010/main">
    <mc:Choice Requires="p14">
      <p:transition spd="slow" p14:dur="2000" advTm="68733"/>
    </mc:Choice>
    <mc:Fallback xmlns="">
      <p:transition spd="slow" advTm="6873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749"/>
            <a:ext cx="8229600" cy="1143000"/>
          </a:xfrm>
        </p:spPr>
        <p:txBody>
          <a:bodyPr/>
          <a:lstStyle/>
          <a:p>
            <a:r>
              <a:rPr lang="en-US" dirty="0" smtClean="0"/>
              <a:t>Customer Support </a:t>
            </a:r>
            <a:endParaRPr lang="en-US" dirty="0"/>
          </a:p>
        </p:txBody>
      </p:sp>
      <p:sp>
        <p:nvSpPr>
          <p:cNvPr id="3" name="Content Placeholder 2"/>
          <p:cNvSpPr>
            <a:spLocks noGrp="1"/>
          </p:cNvSpPr>
          <p:nvPr>
            <p:ph idx="1"/>
          </p:nvPr>
        </p:nvSpPr>
        <p:spPr>
          <a:xfrm>
            <a:off x="457200" y="1973912"/>
            <a:ext cx="8229600" cy="4525963"/>
          </a:xfrm>
        </p:spPr>
        <p:txBody>
          <a:bodyPr>
            <a:normAutofit/>
          </a:bodyPr>
          <a:lstStyle/>
          <a:p>
            <a:pPr algn="ctr"/>
            <a:r>
              <a:rPr lang="en-US" sz="2400" dirty="0" smtClean="0"/>
              <a:t>Ana Roscetti, </a:t>
            </a:r>
            <a:r>
              <a:rPr lang="en-US" sz="2400" dirty="0" smtClean="0">
                <a:hlinkClick r:id="rId2"/>
              </a:rPr>
              <a:t>ana.lyn.roscetti@azdhs.gov</a:t>
            </a:r>
            <a:r>
              <a:rPr lang="en-US" sz="2400" dirty="0" smtClean="0"/>
              <a:t>, 602-542-1066</a:t>
            </a:r>
          </a:p>
          <a:p>
            <a:pPr algn="ctr"/>
            <a:endParaRPr lang="en-US" sz="2400" dirty="0"/>
          </a:p>
          <a:p>
            <a:pPr algn="ctr"/>
            <a:r>
              <a:rPr lang="en-US" sz="2400" dirty="0" smtClean="0"/>
              <a:t>Ashley Neves, </a:t>
            </a:r>
            <a:r>
              <a:rPr lang="en-US" sz="2400" dirty="0" smtClean="0">
                <a:hlinkClick r:id="rId3"/>
              </a:rPr>
              <a:t>ashley.neves@azdhs.gov</a:t>
            </a:r>
            <a:r>
              <a:rPr lang="en-US" sz="2400" dirty="0" smtClean="0"/>
              <a:t>, 602-542-1211</a:t>
            </a:r>
            <a:endParaRPr lang="en-US" sz="2400" dirty="0"/>
          </a:p>
        </p:txBody>
      </p:sp>
    </p:spTree>
    <p:extLst>
      <p:ext uri="{BB962C8B-B14F-4D97-AF65-F5344CB8AC3E}">
        <p14:creationId xmlns:p14="http://schemas.microsoft.com/office/powerpoint/2010/main" val="379406456"/>
      </p:ext>
    </p:extLst>
  </p:cSld>
  <p:clrMapOvr>
    <a:masterClrMapping/>
  </p:clrMapOvr>
  <mc:AlternateContent xmlns:mc="http://schemas.openxmlformats.org/markup-compatibility/2006" xmlns:p14="http://schemas.microsoft.com/office/powerpoint/2010/main">
    <mc:Choice Requires="p14">
      <p:transition spd="slow" p14:dur="2000" advTm="19807"/>
    </mc:Choice>
    <mc:Fallback xmlns="">
      <p:transition spd="slow" advTm="19807"/>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Team</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r>
              <a:rPr lang="en-US" sz="2400" dirty="0" smtClean="0"/>
              <a:t>Patricia Tarango, Bureau Chief, BWCH</a:t>
            </a:r>
          </a:p>
          <a:p>
            <a:r>
              <a:rPr lang="en-US" sz="2400" dirty="0" smtClean="0"/>
              <a:t>Ana Roscetti, Workforce Section Manager, ADHS</a:t>
            </a:r>
          </a:p>
          <a:p>
            <a:r>
              <a:rPr lang="en-US" sz="2400" dirty="0" smtClean="0"/>
              <a:t>Ashley Neves, Workforce Health Planning Consultant, ADHS</a:t>
            </a:r>
          </a:p>
          <a:p>
            <a:r>
              <a:rPr lang="en-US" sz="2400" dirty="0" smtClean="0"/>
              <a:t>Tracy Lenartz, ADHS Consultant</a:t>
            </a:r>
          </a:p>
          <a:p>
            <a:r>
              <a:rPr lang="en-US" sz="2400" dirty="0" smtClean="0"/>
              <a:t>Luke Evans, Database Manager, </a:t>
            </a:r>
            <a:r>
              <a:rPr lang="en-US" sz="2400" dirty="0"/>
              <a:t>IT </a:t>
            </a:r>
            <a:r>
              <a:rPr lang="en-US" sz="2400" dirty="0" smtClean="0"/>
              <a:t>ADHS </a:t>
            </a:r>
          </a:p>
          <a:p>
            <a:r>
              <a:rPr lang="en-US" sz="2400" dirty="0" err="1" smtClean="0"/>
              <a:t>Avi</a:t>
            </a:r>
            <a:r>
              <a:rPr lang="en-US" sz="2400" dirty="0"/>
              <a:t> </a:t>
            </a:r>
            <a:r>
              <a:rPr lang="en-US" sz="2400" dirty="0" smtClean="0"/>
              <a:t>Veerlapati, System Developer, IT ADHS</a:t>
            </a:r>
            <a:endParaRPr lang="en-US" sz="2400" dirty="0"/>
          </a:p>
        </p:txBody>
      </p:sp>
    </p:spTree>
    <p:extLst>
      <p:ext uri="{BB962C8B-B14F-4D97-AF65-F5344CB8AC3E}">
        <p14:creationId xmlns:p14="http://schemas.microsoft.com/office/powerpoint/2010/main" val="869469966"/>
      </p:ext>
    </p:extLst>
  </p:cSld>
  <p:clrMapOvr>
    <a:masterClrMapping/>
  </p:clrMapOvr>
  <mc:AlternateContent xmlns:mc="http://schemas.openxmlformats.org/markup-compatibility/2006" xmlns:p14="http://schemas.microsoft.com/office/powerpoint/2010/main">
    <mc:Choice Requires="p14">
      <p:transition spd="slow" p14:dur="2000" advTm="75398"/>
    </mc:Choice>
    <mc:Fallback xmlns="">
      <p:transition spd="slow" advTm="7539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715"/>
            <a:ext cx="8229600" cy="618214"/>
          </a:xfrm>
        </p:spPr>
        <p:txBody>
          <a:bodyPr>
            <a:noAutofit/>
          </a:bodyPr>
          <a:lstStyle/>
          <a:p>
            <a:pPr marL="0" indent="0" algn="ctr">
              <a:buNone/>
            </a:pPr>
            <a:r>
              <a:rPr lang="en-US" b="1" dirty="0" smtClean="0"/>
              <a:t>Site Registration </a:t>
            </a:r>
          </a:p>
          <a:p>
            <a:pPr marL="0" indent="0" algn="ctr">
              <a:buNone/>
            </a:pPr>
            <a:r>
              <a:rPr lang="en-US" b="1" dirty="0" smtClean="0"/>
              <a:t>Live Demonstration</a:t>
            </a:r>
          </a:p>
          <a:p>
            <a:pPr marL="0" indent="0" algn="ctr">
              <a:buNone/>
            </a:pPr>
            <a:endParaRPr lang="en-US" b="1" dirty="0" smtClean="0"/>
          </a:p>
          <a:p>
            <a:pPr marL="0" indent="0" algn="ctr">
              <a:buNone/>
            </a:pPr>
            <a:r>
              <a:rPr lang="en-US" sz="2000" b="1" dirty="0" smtClean="0"/>
              <a:t>Avinash Veerlapati</a:t>
            </a:r>
          </a:p>
          <a:p>
            <a:pPr marL="0" indent="0" algn="ctr">
              <a:buNone/>
            </a:pPr>
            <a:r>
              <a:rPr lang="en-US" sz="2000" b="1" dirty="0" smtClean="0"/>
              <a:t>Information Technology Services</a:t>
            </a:r>
          </a:p>
          <a:p>
            <a:pPr marL="0" indent="0" algn="ctr">
              <a:buNone/>
            </a:pPr>
            <a:r>
              <a:rPr lang="en-US" sz="2000" b="1" dirty="0" smtClean="0"/>
              <a:t>Arizona Department of Health Services</a:t>
            </a:r>
            <a:endParaRPr lang="en-US" sz="2000" b="1" dirty="0"/>
          </a:p>
        </p:txBody>
      </p:sp>
    </p:spTree>
    <p:extLst>
      <p:ext uri="{BB962C8B-B14F-4D97-AF65-F5344CB8AC3E}">
        <p14:creationId xmlns:p14="http://schemas.microsoft.com/office/powerpoint/2010/main" val="3075096338"/>
      </p:ext>
    </p:extLst>
  </p:cSld>
  <p:clrMapOvr>
    <a:masterClrMapping/>
  </p:clrMapOvr>
  <mc:AlternateContent xmlns:mc="http://schemas.openxmlformats.org/markup-compatibility/2006" xmlns:p14="http://schemas.microsoft.com/office/powerpoint/2010/main">
    <mc:Choice Requires="p14">
      <p:transition spd="slow" p14:dur="2000" advTm="464"/>
    </mc:Choice>
    <mc:Fallback xmlns="">
      <p:transition spd="slow" advTm="46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Create an Account</a:t>
            </a:r>
            <a:br>
              <a:rPr lang="en-US" sz="3600" dirty="0" smtClean="0"/>
            </a:br>
            <a:r>
              <a:rPr lang="en-US" sz="2400" dirty="0" smtClean="0"/>
              <a:t/>
            </a:r>
            <a:br>
              <a:rPr lang="en-US" sz="2400" dirty="0" smtClean="0"/>
            </a:br>
            <a:r>
              <a:rPr lang="en-US" sz="2400" dirty="0" smtClean="0"/>
              <a:t>Log-in: </a:t>
            </a:r>
            <a:r>
              <a:rPr lang="en-US" sz="2400" dirty="0" smtClean="0">
                <a:hlinkClick r:id="rId2"/>
              </a:rPr>
              <a:t>https://apps.azdhs.gov.PCO</a:t>
            </a:r>
            <a:endParaRPr lang="en-US" sz="2400" dirty="0"/>
          </a:p>
        </p:txBody>
      </p:sp>
      <p:pic>
        <p:nvPicPr>
          <p:cNvPr id="4" name="Content Placeholder 3"/>
          <p:cNvPicPr>
            <a:picLocks noGrp="1"/>
          </p:cNvPicPr>
          <p:nvPr>
            <p:ph idx="1"/>
          </p:nvPr>
        </p:nvPicPr>
        <p:blipFill>
          <a:blip r:embed="rId3"/>
          <a:stretch>
            <a:fillRect/>
          </a:stretch>
        </p:blipFill>
        <p:spPr>
          <a:xfrm>
            <a:off x="804862" y="1651559"/>
            <a:ext cx="7534275" cy="4152900"/>
          </a:xfrm>
          <a:prstGeom prst="rect">
            <a:avLst/>
          </a:prstGeom>
        </p:spPr>
      </p:pic>
    </p:spTree>
    <p:extLst>
      <p:ext uri="{BB962C8B-B14F-4D97-AF65-F5344CB8AC3E}">
        <p14:creationId xmlns:p14="http://schemas.microsoft.com/office/powerpoint/2010/main" val="1774831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262393" y="1041621"/>
            <a:ext cx="8245503" cy="4063116"/>
          </a:xfrm>
          <a:prstGeom prst="rect">
            <a:avLst/>
          </a:prstGeom>
        </p:spPr>
      </p:pic>
      <p:cxnSp>
        <p:nvCxnSpPr>
          <p:cNvPr id="6" name="Straight Arrow Connector 5"/>
          <p:cNvCxnSpPr/>
          <p:nvPr/>
        </p:nvCxnSpPr>
        <p:spPr>
          <a:xfrm flipH="1" flipV="1">
            <a:off x="6599583" y="4253950"/>
            <a:ext cx="556591" cy="127220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91032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457200" y="1527486"/>
            <a:ext cx="8229600" cy="3685429"/>
          </a:xfrm>
          <a:prstGeom prst="rect">
            <a:avLst/>
          </a:prstGeom>
        </p:spPr>
      </p:pic>
      <p:sp>
        <p:nvSpPr>
          <p:cNvPr id="5" name="Right Brace 4"/>
          <p:cNvSpPr/>
          <p:nvPr/>
        </p:nvSpPr>
        <p:spPr>
          <a:xfrm>
            <a:off x="6623437" y="2682461"/>
            <a:ext cx="349636" cy="1674854"/>
          </a:xfrm>
          <a:prstGeom prst="rightBrace">
            <a:avLst/>
          </a:prstGeom>
        </p:spPr>
        <p:style>
          <a:lnRef idx="3">
            <a:schemeClr val="accent2"/>
          </a:lnRef>
          <a:fillRef idx="0">
            <a:schemeClr val="accent2"/>
          </a:fillRef>
          <a:effectRef idx="2">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 Box 2"/>
          <p:cNvSpPr txBox="1">
            <a:spLocks noChangeArrowheads="1"/>
          </p:cNvSpPr>
          <p:nvPr/>
        </p:nvSpPr>
        <p:spPr bwMode="auto">
          <a:xfrm>
            <a:off x="7061475" y="3386538"/>
            <a:ext cx="1247637" cy="266700"/>
          </a:xfrm>
          <a:prstGeom prst="rect">
            <a:avLst/>
          </a:prstGeom>
          <a:solidFill>
            <a:schemeClr val="bg1"/>
          </a:solidFill>
          <a:ln w="9525">
            <a:solidFill>
              <a:schemeClr val="bg1"/>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200" b="1" dirty="0">
                <a:effectLst/>
                <a:latin typeface="Calibri"/>
                <a:ea typeface="Calibri"/>
                <a:cs typeface="Times New Roman"/>
              </a:rPr>
              <a:t>Required fields</a:t>
            </a:r>
          </a:p>
        </p:txBody>
      </p:sp>
    </p:spTree>
    <p:extLst>
      <p:ext uri="{BB962C8B-B14F-4D97-AF65-F5344CB8AC3E}">
        <p14:creationId xmlns:p14="http://schemas.microsoft.com/office/powerpoint/2010/main" val="628254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579906" y="1351723"/>
            <a:ext cx="7331641" cy="3488683"/>
          </a:xfrm>
          <a:prstGeom prst="rect">
            <a:avLst/>
          </a:prstGeom>
        </p:spPr>
      </p:pic>
    </p:spTree>
    <p:extLst>
      <p:ext uri="{BB962C8B-B14F-4D97-AF65-F5344CB8AC3E}">
        <p14:creationId xmlns:p14="http://schemas.microsoft.com/office/powerpoint/2010/main" val="3560642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05"/>
            <a:ext cx="8229600" cy="1143000"/>
          </a:xfrm>
        </p:spPr>
        <p:txBody>
          <a:bodyPr/>
          <a:lstStyle/>
          <a:p>
            <a:r>
              <a:rPr lang="en-US" dirty="0" smtClean="0"/>
              <a:t>Landing Page After Log-In</a:t>
            </a:r>
            <a:endParaRPr lang="en-US" dirty="0"/>
          </a:p>
        </p:txBody>
      </p:sp>
      <p:pic>
        <p:nvPicPr>
          <p:cNvPr id="4" name="Content Placeholder 3"/>
          <p:cNvPicPr>
            <a:picLocks noGrp="1"/>
          </p:cNvPicPr>
          <p:nvPr>
            <p:ph idx="1"/>
          </p:nvPr>
        </p:nvPicPr>
        <p:blipFill>
          <a:blip r:embed="rId2"/>
          <a:stretch>
            <a:fillRect/>
          </a:stretch>
        </p:blipFill>
        <p:spPr>
          <a:xfrm>
            <a:off x="1103367" y="1790409"/>
            <a:ext cx="7197795" cy="4031649"/>
          </a:xfrm>
          <a:prstGeom prst="rect">
            <a:avLst/>
          </a:prstGeom>
        </p:spPr>
      </p:pic>
      <p:sp>
        <p:nvSpPr>
          <p:cNvPr id="5" name="Text Box 2"/>
          <p:cNvSpPr txBox="1">
            <a:spLocks noChangeArrowheads="1"/>
          </p:cNvSpPr>
          <p:nvPr/>
        </p:nvSpPr>
        <p:spPr bwMode="auto">
          <a:xfrm>
            <a:off x="2015503" y="1252509"/>
            <a:ext cx="1054100" cy="755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Registered </a:t>
            </a:r>
            <a:r>
              <a:rPr lang="en-US" sz="800" dirty="0">
                <a:effectLst/>
                <a:latin typeface="Calibri"/>
                <a:ea typeface="Calibri"/>
                <a:cs typeface="Times New Roman"/>
              </a:rPr>
              <a:t>employer where you were assigned as the site admin in the system</a:t>
            </a:r>
            <a:endParaRPr lang="en-US" sz="1100" dirty="0">
              <a:effectLst/>
              <a:latin typeface="Calibri"/>
              <a:ea typeface="Calibri"/>
              <a:cs typeface="Times New Roman"/>
            </a:endParaRPr>
          </a:p>
        </p:txBody>
      </p:sp>
      <p:sp>
        <p:nvSpPr>
          <p:cNvPr id="6" name="Text Box 2"/>
          <p:cNvSpPr txBox="1">
            <a:spLocks noChangeArrowheads="1"/>
          </p:cNvSpPr>
          <p:nvPr/>
        </p:nvSpPr>
        <p:spPr bwMode="auto">
          <a:xfrm>
            <a:off x="3167185" y="1456027"/>
            <a:ext cx="1054100" cy="5429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of sites successfully entered in the system. </a:t>
            </a:r>
            <a:endParaRPr lang="en-US" sz="1100" dirty="0">
              <a:effectLst/>
              <a:latin typeface="Calibri"/>
              <a:ea typeface="Calibri"/>
              <a:cs typeface="Times New Roman"/>
            </a:endParaRPr>
          </a:p>
        </p:txBody>
      </p:sp>
      <p:sp>
        <p:nvSpPr>
          <p:cNvPr id="7" name="Text Box 2"/>
          <p:cNvSpPr txBox="1">
            <a:spLocks noChangeArrowheads="1"/>
          </p:cNvSpPr>
          <p:nvPr/>
        </p:nvSpPr>
        <p:spPr bwMode="auto">
          <a:xfrm>
            <a:off x="4316700" y="1426470"/>
            <a:ext cx="1074283" cy="5569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of pending </a:t>
            </a:r>
            <a:r>
              <a:rPr lang="en-US" sz="800" dirty="0">
                <a:effectLst/>
                <a:latin typeface="Calibri"/>
                <a:ea typeface="Calibri"/>
                <a:cs typeface="Times New Roman"/>
              </a:rPr>
              <a:t>employment verification </a:t>
            </a:r>
            <a:r>
              <a:rPr lang="en-US" sz="800" dirty="0" smtClean="0">
                <a:effectLst/>
                <a:latin typeface="Calibri"/>
                <a:ea typeface="Calibri"/>
                <a:cs typeface="Times New Roman"/>
              </a:rPr>
              <a:t>requests</a:t>
            </a:r>
            <a:endParaRPr lang="en-US" sz="1100" dirty="0">
              <a:effectLst/>
              <a:latin typeface="Calibri"/>
              <a:ea typeface="Calibri"/>
              <a:cs typeface="Times New Roman"/>
            </a:endParaRPr>
          </a:p>
        </p:txBody>
      </p:sp>
      <p:sp>
        <p:nvSpPr>
          <p:cNvPr id="8" name="Text Box 2"/>
          <p:cNvSpPr txBox="1">
            <a:spLocks noChangeArrowheads="1"/>
          </p:cNvSpPr>
          <p:nvPr/>
        </p:nvSpPr>
        <p:spPr bwMode="auto">
          <a:xfrm>
            <a:off x="5465970" y="783271"/>
            <a:ext cx="1054100" cy="1200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a:t>
            </a:r>
            <a:r>
              <a:rPr lang="en-US" sz="800" dirty="0">
                <a:effectLst/>
                <a:latin typeface="Calibri"/>
                <a:ea typeface="Calibri"/>
                <a:cs typeface="Times New Roman"/>
              </a:rPr>
              <a:t>of approved provider requests </a:t>
            </a:r>
            <a:r>
              <a:rPr lang="en-US" sz="800" dirty="0" smtClean="0">
                <a:effectLst/>
                <a:latin typeface="Calibri"/>
                <a:ea typeface="Calibri"/>
                <a:cs typeface="Times New Roman"/>
              </a:rPr>
              <a:t>pending additional </a:t>
            </a:r>
            <a:r>
              <a:rPr lang="en-US" sz="800" dirty="0">
                <a:effectLst/>
                <a:latin typeface="Calibri"/>
                <a:ea typeface="Calibri"/>
                <a:cs typeface="Times New Roman"/>
              </a:rPr>
              <a:t>eligibility verifications (i.e. start date, full-time/half-time status, etc.) </a:t>
            </a:r>
            <a:endParaRPr lang="en-US" sz="1100" dirty="0">
              <a:effectLst/>
              <a:latin typeface="Calibri"/>
              <a:ea typeface="Calibri"/>
              <a:cs typeface="Times New Roman"/>
            </a:endParaRPr>
          </a:p>
        </p:txBody>
      </p:sp>
      <p:sp>
        <p:nvSpPr>
          <p:cNvPr id="9" name="Text Box 2"/>
          <p:cNvSpPr txBox="1">
            <a:spLocks noChangeArrowheads="1"/>
          </p:cNvSpPr>
          <p:nvPr/>
        </p:nvSpPr>
        <p:spPr bwMode="auto">
          <a:xfrm>
            <a:off x="6617804" y="1513809"/>
            <a:ext cx="838200" cy="4557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a:t>
            </a:r>
            <a:r>
              <a:rPr lang="en-US" sz="800" dirty="0">
                <a:effectLst/>
                <a:latin typeface="Calibri"/>
                <a:ea typeface="Calibri"/>
                <a:cs typeface="Times New Roman"/>
              </a:rPr>
              <a:t>of fully verified applications</a:t>
            </a:r>
            <a:endParaRPr lang="en-US" sz="1100" dirty="0">
              <a:effectLst/>
              <a:latin typeface="Calibri"/>
              <a:ea typeface="Calibri"/>
              <a:cs typeface="Times New Roman"/>
            </a:endParaRPr>
          </a:p>
        </p:txBody>
      </p:sp>
      <p:cxnSp>
        <p:nvCxnSpPr>
          <p:cNvPr id="11" name="Straight Arrow Connector 10"/>
          <p:cNvCxnSpPr/>
          <p:nvPr/>
        </p:nvCxnSpPr>
        <p:spPr>
          <a:xfrm flipV="1">
            <a:off x="1164713" y="5271715"/>
            <a:ext cx="1009816" cy="79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3144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06524" y="1358522"/>
            <a:ext cx="3735250" cy="373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849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Employer Information</a:t>
            </a:r>
            <a:endParaRPr lang="en-US" dirty="0"/>
          </a:p>
        </p:txBody>
      </p:sp>
      <p:pic>
        <p:nvPicPr>
          <p:cNvPr id="4" name="Content Placeholder 3"/>
          <p:cNvPicPr>
            <a:picLocks noGrp="1"/>
          </p:cNvPicPr>
          <p:nvPr>
            <p:ph idx="1"/>
          </p:nvPr>
        </p:nvPicPr>
        <p:blipFill>
          <a:blip r:embed="rId2"/>
          <a:stretch>
            <a:fillRect/>
          </a:stretch>
        </p:blipFill>
        <p:spPr>
          <a:xfrm>
            <a:off x="457200" y="1629803"/>
            <a:ext cx="8229600" cy="3210448"/>
          </a:xfrm>
          <a:prstGeom prst="rect">
            <a:avLst/>
          </a:prstGeom>
        </p:spPr>
      </p:pic>
      <p:cxnSp>
        <p:nvCxnSpPr>
          <p:cNvPr id="6" name="Straight Arrow Connector 5"/>
          <p:cNvCxnSpPr/>
          <p:nvPr/>
        </p:nvCxnSpPr>
        <p:spPr>
          <a:xfrm flipH="1" flipV="1">
            <a:off x="707666" y="1924216"/>
            <a:ext cx="445274" cy="6122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36105" y="2536467"/>
            <a:ext cx="1463040" cy="577081"/>
          </a:xfrm>
          <a:prstGeom prst="rect">
            <a:avLst/>
          </a:prstGeom>
          <a:noFill/>
        </p:spPr>
        <p:txBody>
          <a:bodyPr wrap="square" rtlCol="0">
            <a:spAutoFit/>
          </a:bodyPr>
          <a:lstStyle/>
          <a:p>
            <a:r>
              <a:rPr lang="en-US" sz="1050" dirty="0" smtClean="0"/>
              <a:t>Click on the ADHS logo to go back to the landing page.</a:t>
            </a:r>
            <a:endParaRPr lang="en-US" sz="1050" dirty="0"/>
          </a:p>
        </p:txBody>
      </p:sp>
    </p:spTree>
    <p:extLst>
      <p:ext uri="{BB962C8B-B14F-4D97-AF65-F5344CB8AC3E}">
        <p14:creationId xmlns:p14="http://schemas.microsoft.com/office/powerpoint/2010/main" val="1970018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05"/>
            <a:ext cx="8229600" cy="1143000"/>
          </a:xfrm>
        </p:spPr>
        <p:txBody>
          <a:bodyPr/>
          <a:lstStyle/>
          <a:p>
            <a:r>
              <a:rPr lang="en-US" dirty="0" smtClean="0"/>
              <a:t>Landing Page</a:t>
            </a:r>
            <a:endParaRPr lang="en-US" dirty="0"/>
          </a:p>
        </p:txBody>
      </p:sp>
      <p:pic>
        <p:nvPicPr>
          <p:cNvPr id="4" name="Content Placeholder 3"/>
          <p:cNvPicPr>
            <a:picLocks noGrp="1"/>
          </p:cNvPicPr>
          <p:nvPr>
            <p:ph idx="1"/>
          </p:nvPr>
        </p:nvPicPr>
        <p:blipFill>
          <a:blip r:embed="rId2"/>
          <a:stretch>
            <a:fillRect/>
          </a:stretch>
        </p:blipFill>
        <p:spPr>
          <a:xfrm>
            <a:off x="1103367" y="1790409"/>
            <a:ext cx="7197795" cy="4031649"/>
          </a:xfrm>
          <a:prstGeom prst="rect">
            <a:avLst/>
          </a:prstGeom>
        </p:spPr>
      </p:pic>
      <p:sp>
        <p:nvSpPr>
          <p:cNvPr id="5" name="Text Box 2"/>
          <p:cNvSpPr txBox="1">
            <a:spLocks noChangeArrowheads="1"/>
          </p:cNvSpPr>
          <p:nvPr/>
        </p:nvSpPr>
        <p:spPr bwMode="auto">
          <a:xfrm>
            <a:off x="2015503" y="1252509"/>
            <a:ext cx="1054100" cy="755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Registered </a:t>
            </a:r>
            <a:r>
              <a:rPr lang="en-US" sz="800" dirty="0">
                <a:effectLst/>
                <a:latin typeface="Calibri"/>
                <a:ea typeface="Calibri"/>
                <a:cs typeface="Times New Roman"/>
              </a:rPr>
              <a:t>employer where you were assigned as the site admin in the system</a:t>
            </a:r>
            <a:endParaRPr lang="en-US" sz="1100" dirty="0">
              <a:effectLst/>
              <a:latin typeface="Calibri"/>
              <a:ea typeface="Calibri"/>
              <a:cs typeface="Times New Roman"/>
            </a:endParaRPr>
          </a:p>
        </p:txBody>
      </p:sp>
      <p:sp>
        <p:nvSpPr>
          <p:cNvPr id="6" name="Text Box 2"/>
          <p:cNvSpPr txBox="1">
            <a:spLocks noChangeArrowheads="1"/>
          </p:cNvSpPr>
          <p:nvPr/>
        </p:nvSpPr>
        <p:spPr bwMode="auto">
          <a:xfrm>
            <a:off x="3167185" y="1456027"/>
            <a:ext cx="1054100" cy="5429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of sites successfully entered in the system. </a:t>
            </a:r>
            <a:endParaRPr lang="en-US" sz="1100" dirty="0">
              <a:effectLst/>
              <a:latin typeface="Calibri"/>
              <a:ea typeface="Calibri"/>
              <a:cs typeface="Times New Roman"/>
            </a:endParaRPr>
          </a:p>
        </p:txBody>
      </p:sp>
      <p:sp>
        <p:nvSpPr>
          <p:cNvPr id="7" name="Text Box 2"/>
          <p:cNvSpPr txBox="1">
            <a:spLocks noChangeArrowheads="1"/>
          </p:cNvSpPr>
          <p:nvPr/>
        </p:nvSpPr>
        <p:spPr bwMode="auto">
          <a:xfrm>
            <a:off x="4316700" y="1426470"/>
            <a:ext cx="1074283" cy="5569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of pending </a:t>
            </a:r>
            <a:r>
              <a:rPr lang="en-US" sz="800" dirty="0">
                <a:effectLst/>
                <a:latin typeface="Calibri"/>
                <a:ea typeface="Calibri"/>
                <a:cs typeface="Times New Roman"/>
              </a:rPr>
              <a:t>employment verification </a:t>
            </a:r>
            <a:r>
              <a:rPr lang="en-US" sz="800" dirty="0" smtClean="0">
                <a:effectLst/>
                <a:latin typeface="Calibri"/>
                <a:ea typeface="Calibri"/>
                <a:cs typeface="Times New Roman"/>
              </a:rPr>
              <a:t>requests</a:t>
            </a:r>
            <a:endParaRPr lang="en-US" sz="1100" dirty="0">
              <a:effectLst/>
              <a:latin typeface="Calibri"/>
              <a:ea typeface="Calibri"/>
              <a:cs typeface="Times New Roman"/>
            </a:endParaRPr>
          </a:p>
        </p:txBody>
      </p:sp>
      <p:sp>
        <p:nvSpPr>
          <p:cNvPr id="8" name="Text Box 2"/>
          <p:cNvSpPr txBox="1">
            <a:spLocks noChangeArrowheads="1"/>
          </p:cNvSpPr>
          <p:nvPr/>
        </p:nvSpPr>
        <p:spPr bwMode="auto">
          <a:xfrm>
            <a:off x="5465970" y="783271"/>
            <a:ext cx="1054100" cy="1200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a:t>
            </a:r>
            <a:r>
              <a:rPr lang="en-US" sz="800" dirty="0">
                <a:effectLst/>
                <a:latin typeface="Calibri"/>
                <a:ea typeface="Calibri"/>
                <a:cs typeface="Times New Roman"/>
              </a:rPr>
              <a:t>of approved provider requests </a:t>
            </a:r>
            <a:r>
              <a:rPr lang="en-US" sz="800" dirty="0" smtClean="0">
                <a:effectLst/>
                <a:latin typeface="Calibri"/>
                <a:ea typeface="Calibri"/>
                <a:cs typeface="Times New Roman"/>
              </a:rPr>
              <a:t>pending additional </a:t>
            </a:r>
            <a:r>
              <a:rPr lang="en-US" sz="800" dirty="0">
                <a:effectLst/>
                <a:latin typeface="Calibri"/>
                <a:ea typeface="Calibri"/>
                <a:cs typeface="Times New Roman"/>
              </a:rPr>
              <a:t>eligibility verifications (i.e. start date, full-time/half-time status, etc.) </a:t>
            </a:r>
            <a:endParaRPr lang="en-US" sz="1100" dirty="0">
              <a:effectLst/>
              <a:latin typeface="Calibri"/>
              <a:ea typeface="Calibri"/>
              <a:cs typeface="Times New Roman"/>
            </a:endParaRPr>
          </a:p>
        </p:txBody>
      </p:sp>
      <p:sp>
        <p:nvSpPr>
          <p:cNvPr id="9" name="Text Box 2"/>
          <p:cNvSpPr txBox="1">
            <a:spLocks noChangeArrowheads="1"/>
          </p:cNvSpPr>
          <p:nvPr/>
        </p:nvSpPr>
        <p:spPr bwMode="auto">
          <a:xfrm>
            <a:off x="6617804" y="1513809"/>
            <a:ext cx="838200" cy="4557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a:t>
            </a:r>
            <a:r>
              <a:rPr lang="en-US" sz="800" dirty="0">
                <a:effectLst/>
                <a:latin typeface="Calibri"/>
                <a:ea typeface="Calibri"/>
                <a:cs typeface="Times New Roman"/>
              </a:rPr>
              <a:t>of fully verified applications</a:t>
            </a:r>
            <a:endParaRPr lang="en-US" sz="1100" dirty="0">
              <a:effectLst/>
              <a:latin typeface="Calibri"/>
              <a:ea typeface="Calibri"/>
              <a:cs typeface="Times New Roman"/>
            </a:endParaRPr>
          </a:p>
        </p:txBody>
      </p:sp>
      <p:cxnSp>
        <p:nvCxnSpPr>
          <p:cNvPr id="11" name="Straight Arrow Connector 10"/>
          <p:cNvCxnSpPr/>
          <p:nvPr/>
        </p:nvCxnSpPr>
        <p:spPr>
          <a:xfrm flipV="1">
            <a:off x="3267986" y="5383033"/>
            <a:ext cx="226460" cy="56454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2145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Active Sites Information </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40002"/>
            <a:ext cx="8229600" cy="341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flipV="1">
            <a:off x="970059" y="4556098"/>
            <a:ext cx="659958" cy="71561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 name="Straight Arrow Connector 3"/>
          <p:cNvCxnSpPr/>
          <p:nvPr/>
        </p:nvCxnSpPr>
        <p:spPr>
          <a:xfrm>
            <a:off x="1630017" y="1240002"/>
            <a:ext cx="0" cy="5172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84015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2393199" y="-46168"/>
            <a:ext cx="5613764" cy="7083071"/>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566" y="2109083"/>
            <a:ext cx="3269434" cy="1103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3896139" y="2441050"/>
            <a:ext cx="1978427"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flipH="1" flipV="1">
            <a:off x="7542714" y="4428876"/>
            <a:ext cx="219385" cy="50888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2" name="Rectangle 11"/>
          <p:cNvSpPr/>
          <p:nvPr/>
        </p:nvSpPr>
        <p:spPr>
          <a:xfrm>
            <a:off x="107199" y="5263199"/>
            <a:ext cx="2286000" cy="646331"/>
          </a:xfrm>
          <a:prstGeom prst="rect">
            <a:avLst/>
          </a:prstGeom>
        </p:spPr>
        <p:txBody>
          <a:bodyPr wrap="square">
            <a:spAutoFit/>
          </a:bodyPr>
          <a:lstStyle/>
          <a:p>
            <a:r>
              <a:rPr lang="en-US" sz="900" dirty="0">
                <a:hlinkClick r:id="rId4"/>
              </a:rPr>
              <a:t>http://</a:t>
            </a:r>
            <a:r>
              <a:rPr lang="en-US" sz="900" dirty="0" smtClean="0">
                <a:hlinkClick r:id="rId4"/>
              </a:rPr>
              <a:t>www.azdhs.gov/prevention/health-systems-development/sliding-fee-schedule/index.php#clinic-locations</a:t>
            </a:r>
            <a:endParaRPr lang="en-US" sz="900" dirty="0" smtClean="0"/>
          </a:p>
          <a:p>
            <a:endParaRPr lang="en-US" sz="900" dirty="0"/>
          </a:p>
        </p:txBody>
      </p:sp>
      <p:sp>
        <p:nvSpPr>
          <p:cNvPr id="13" name="TextBox 12"/>
          <p:cNvSpPr txBox="1"/>
          <p:nvPr/>
        </p:nvSpPr>
        <p:spPr>
          <a:xfrm>
            <a:off x="107199" y="731520"/>
            <a:ext cx="2285999" cy="338554"/>
          </a:xfrm>
          <a:prstGeom prst="rect">
            <a:avLst/>
          </a:prstGeom>
          <a:noFill/>
        </p:spPr>
        <p:txBody>
          <a:bodyPr wrap="square" rtlCol="0">
            <a:spAutoFit/>
          </a:bodyPr>
          <a:lstStyle/>
          <a:p>
            <a:r>
              <a:rPr lang="en-US" sz="1600" dirty="0" smtClean="0"/>
              <a:t>Add/Register A Site</a:t>
            </a:r>
            <a:endParaRPr lang="en-US" sz="1600" dirty="0"/>
          </a:p>
        </p:txBody>
      </p:sp>
    </p:spTree>
    <p:extLst>
      <p:ext uri="{BB962C8B-B14F-4D97-AF65-F5344CB8AC3E}">
        <p14:creationId xmlns:p14="http://schemas.microsoft.com/office/powerpoint/2010/main" val="841992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2504661" y="84276"/>
            <a:ext cx="5833358" cy="1124109"/>
          </a:xfrm>
          <a:prstGeom prst="rect">
            <a:avLst/>
          </a:prstGeom>
        </p:spPr>
      </p:pic>
      <p:sp>
        <p:nvSpPr>
          <p:cNvPr id="5" name="Text Box 2"/>
          <p:cNvSpPr txBox="1">
            <a:spLocks noChangeArrowheads="1"/>
          </p:cNvSpPr>
          <p:nvPr/>
        </p:nvSpPr>
        <p:spPr bwMode="auto">
          <a:xfrm>
            <a:off x="6316926" y="239297"/>
            <a:ext cx="2298700" cy="49543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US" sz="800" u="sng" dirty="0">
                <a:hlinkClick r:id="rId3"/>
              </a:rPr>
              <a:t>http://www.azdhs.gov/documents/prevention/womens-childrens-health/how-to-obtain-census-tract.pdf</a:t>
            </a:r>
            <a:endParaRPr lang="en-US" sz="800" dirty="0"/>
          </a:p>
        </p:txBody>
      </p:sp>
      <p:cxnSp>
        <p:nvCxnSpPr>
          <p:cNvPr id="7" name="Straight Arrow Connector 6"/>
          <p:cNvCxnSpPr/>
          <p:nvPr/>
        </p:nvCxnSpPr>
        <p:spPr>
          <a:xfrm flipH="1">
            <a:off x="4549598" y="487016"/>
            <a:ext cx="1767327"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 name="Title 7"/>
          <p:cNvSpPr txBox="1">
            <a:spLocks noGrp="1"/>
          </p:cNvSpPr>
          <p:nvPr>
            <p:ph type="title"/>
          </p:nvPr>
        </p:nvSpPr>
        <p:spPr>
          <a:xfrm>
            <a:off x="82178" y="442347"/>
            <a:ext cx="2422483" cy="584775"/>
          </a:xfrm>
          <a:prstGeom prst="rect">
            <a:avLst/>
          </a:prstGeom>
          <a:noFill/>
        </p:spPr>
        <p:txBody>
          <a:bodyPr wrap="square" rtlCol="0">
            <a:spAutoFit/>
          </a:bodyPr>
          <a:lstStyle/>
          <a:p>
            <a:r>
              <a:rPr lang="en-US" sz="1600" dirty="0" smtClean="0"/>
              <a:t>Add/Register A Site – Continuation </a:t>
            </a:r>
            <a:endParaRPr lang="en-US" sz="1600"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661" y="1208385"/>
            <a:ext cx="5833358" cy="5552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flipH="1">
            <a:off x="4705724" y="2655735"/>
            <a:ext cx="727537" cy="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 name="Left Brace 15"/>
          <p:cNvSpPr/>
          <p:nvPr/>
        </p:nvSpPr>
        <p:spPr>
          <a:xfrm>
            <a:off x="2099144" y="1359673"/>
            <a:ext cx="262393" cy="1224501"/>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7" name="Right Brace 16"/>
          <p:cNvSpPr/>
          <p:nvPr/>
        </p:nvSpPr>
        <p:spPr>
          <a:xfrm>
            <a:off x="8338020" y="3776871"/>
            <a:ext cx="368658" cy="1733384"/>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56162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flipH="1">
            <a:off x="2370041" y="1648901"/>
            <a:ext cx="1121134" cy="775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4852" y="1152940"/>
            <a:ext cx="8229600" cy="299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2"/>
          <p:cNvSpPr txBox="1">
            <a:spLocks noChangeArrowheads="1"/>
          </p:cNvSpPr>
          <p:nvPr/>
        </p:nvSpPr>
        <p:spPr bwMode="auto">
          <a:xfrm>
            <a:off x="4682821" y="1509864"/>
            <a:ext cx="2354580" cy="355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a:effectLst/>
                <a:latin typeface="Calibri"/>
                <a:ea typeface="Calibri"/>
                <a:cs typeface="Times New Roman"/>
              </a:rPr>
              <a:t>If data for the past two years is not available, please enter your explanation on this section.  </a:t>
            </a:r>
            <a:endParaRPr lang="en-US" sz="1100">
              <a:effectLst/>
              <a:latin typeface="Calibri"/>
              <a:ea typeface="Calibri"/>
              <a:cs typeface="Times New Roman"/>
            </a:endParaRPr>
          </a:p>
        </p:txBody>
      </p:sp>
      <p:cxnSp>
        <p:nvCxnSpPr>
          <p:cNvPr id="14" name="Straight Arrow Connector 13"/>
          <p:cNvCxnSpPr>
            <a:stCxn id="13" idx="1"/>
          </p:cNvCxnSpPr>
          <p:nvPr/>
        </p:nvCxnSpPr>
        <p:spPr>
          <a:xfrm flipH="1">
            <a:off x="2930609" y="1687664"/>
            <a:ext cx="1752212" cy="387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8" name="Text Box 2"/>
          <p:cNvSpPr txBox="1">
            <a:spLocks noChangeArrowheads="1"/>
          </p:cNvSpPr>
          <p:nvPr/>
        </p:nvSpPr>
        <p:spPr bwMode="auto">
          <a:xfrm>
            <a:off x="3752546" y="2664873"/>
            <a:ext cx="1860550" cy="9927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a:effectLst/>
                <a:latin typeface="Calibri"/>
                <a:ea typeface="Calibri"/>
                <a:cs typeface="Times New Roman"/>
              </a:rPr>
              <a:t>An AzMUA designation is required </a:t>
            </a:r>
            <a:r>
              <a:rPr lang="en-US" sz="800" b="1">
                <a:effectLst/>
                <a:latin typeface="Calibri"/>
                <a:ea typeface="Calibri"/>
                <a:cs typeface="Times New Roman"/>
              </a:rPr>
              <a:t>ONLY</a:t>
            </a:r>
            <a:r>
              <a:rPr lang="en-US" sz="800">
                <a:effectLst/>
                <a:latin typeface="Calibri"/>
                <a:ea typeface="Calibri"/>
                <a:cs typeface="Times New Roman"/>
              </a:rPr>
              <a:t> if the service site is a </a:t>
            </a:r>
            <a:r>
              <a:rPr lang="en-US" sz="900">
                <a:effectLst/>
                <a:latin typeface="Calibri"/>
                <a:ea typeface="Calibri"/>
                <a:cs typeface="Times New Roman"/>
              </a:rPr>
              <a:t>RURAL PRIVATE PRACTICE </a:t>
            </a:r>
            <a:r>
              <a:rPr lang="en-US" sz="800">
                <a:effectLst/>
                <a:latin typeface="Calibri"/>
                <a:ea typeface="Calibri"/>
                <a:cs typeface="Times New Roman"/>
              </a:rPr>
              <a:t>that is NOT located in a Health Professional Shortage Area.</a:t>
            </a:r>
            <a:endParaRPr lang="en-US" sz="1100">
              <a:effectLst/>
              <a:latin typeface="Calibri"/>
              <a:ea typeface="Calibri"/>
              <a:cs typeface="Times New Roman"/>
            </a:endParaRPr>
          </a:p>
          <a:p>
            <a:pPr marL="0" marR="0">
              <a:lnSpc>
                <a:spcPct val="115000"/>
              </a:lnSpc>
              <a:spcBef>
                <a:spcPts val="0"/>
              </a:spcBef>
              <a:spcAft>
                <a:spcPts val="0"/>
              </a:spcAft>
            </a:pPr>
            <a:r>
              <a:rPr lang="en-US" sz="800">
                <a:effectLst/>
                <a:latin typeface="Calibri"/>
                <a:ea typeface="Calibri"/>
                <a:cs typeface="Times New Roman"/>
              </a:rPr>
              <a:t>All public and non-profit entities MUST meet the HPSA requirement.</a:t>
            </a:r>
            <a:endParaRPr lang="en-US" sz="1100">
              <a:effectLst/>
              <a:latin typeface="Calibri"/>
              <a:ea typeface="Calibri"/>
              <a:cs typeface="Times New Roman"/>
            </a:endParaRPr>
          </a:p>
        </p:txBody>
      </p:sp>
      <p:cxnSp>
        <p:nvCxnSpPr>
          <p:cNvPr id="19" name="Straight Arrow Connector 18"/>
          <p:cNvCxnSpPr/>
          <p:nvPr/>
        </p:nvCxnSpPr>
        <p:spPr>
          <a:xfrm flipH="1" flipV="1">
            <a:off x="2640387" y="3567719"/>
            <a:ext cx="580444" cy="5565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769252" y="4153699"/>
            <a:ext cx="1037463" cy="261610"/>
          </a:xfrm>
          <a:prstGeom prst="rect">
            <a:avLst/>
          </a:prstGeom>
          <a:noFill/>
        </p:spPr>
        <p:txBody>
          <a:bodyPr wrap="none" rtlCol="0">
            <a:spAutoFit/>
          </a:bodyPr>
          <a:lstStyle/>
          <a:p>
            <a:r>
              <a:rPr lang="en-US" sz="1100" dirty="0" err="1" smtClean="0">
                <a:hlinkClick r:id="rId3"/>
              </a:rPr>
              <a:t>AzMUA</a:t>
            </a:r>
            <a:r>
              <a:rPr lang="en-US" sz="1100" dirty="0" smtClean="0">
                <a:hlinkClick r:id="rId3"/>
              </a:rPr>
              <a:t> Report</a:t>
            </a:r>
            <a:endParaRPr lang="en-US" sz="1100" dirty="0"/>
          </a:p>
        </p:txBody>
      </p:sp>
      <p:sp>
        <p:nvSpPr>
          <p:cNvPr id="24" name="Title 7"/>
          <p:cNvSpPr txBox="1">
            <a:spLocks/>
          </p:cNvSpPr>
          <p:nvPr/>
        </p:nvSpPr>
        <p:spPr>
          <a:xfrm>
            <a:off x="82178" y="565457"/>
            <a:ext cx="3408997" cy="338554"/>
          </a:xfrm>
          <a:prstGeom prst="rect">
            <a:avLst/>
          </a:prstGeom>
          <a:noFill/>
        </p:spPr>
        <p:txBody>
          <a:bodyPr vert="horz" wrap="square" lIns="91440" tIns="45720" rIns="91440" bIns="4572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smtClean="0"/>
              <a:t>Add/Register A Site - Continuation </a:t>
            </a:r>
            <a:endParaRPr lang="en-US" sz="1600" dirty="0"/>
          </a:p>
        </p:txBody>
      </p:sp>
    </p:spTree>
    <p:extLst>
      <p:ext uri="{BB962C8B-B14F-4D97-AF65-F5344CB8AC3E}">
        <p14:creationId xmlns:p14="http://schemas.microsoft.com/office/powerpoint/2010/main" val="337698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1740452" y="600122"/>
            <a:ext cx="6043875" cy="974557"/>
          </a:xfrm>
          <a:prstGeom prst="rect">
            <a:avLst/>
          </a:prstGeom>
        </p:spPr>
      </p:pic>
      <p:sp>
        <p:nvSpPr>
          <p:cNvPr id="5" name="Rectangle 4"/>
          <p:cNvSpPr/>
          <p:nvPr/>
        </p:nvSpPr>
        <p:spPr>
          <a:xfrm>
            <a:off x="349354" y="230790"/>
            <a:ext cx="3541547" cy="369332"/>
          </a:xfrm>
          <a:prstGeom prst="rect">
            <a:avLst/>
          </a:prstGeom>
        </p:spPr>
        <p:txBody>
          <a:bodyPr wrap="none">
            <a:spAutoFit/>
          </a:bodyPr>
          <a:lstStyle/>
          <a:p>
            <a:r>
              <a:rPr lang="en-US" dirty="0" smtClean="0"/>
              <a:t>Add/Register A </a:t>
            </a:r>
            <a:r>
              <a:rPr lang="en-US" dirty="0"/>
              <a:t>Site – Continuation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454" y="1470992"/>
            <a:ext cx="6043874" cy="4842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8711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8518" y="814175"/>
            <a:ext cx="8229600" cy="4396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234564"/>
            <a:ext cx="3541547" cy="369332"/>
          </a:xfrm>
          <a:prstGeom prst="rect">
            <a:avLst/>
          </a:prstGeom>
        </p:spPr>
        <p:txBody>
          <a:bodyPr wrap="none">
            <a:spAutoFit/>
          </a:bodyPr>
          <a:lstStyle/>
          <a:p>
            <a:r>
              <a:rPr lang="en-US" dirty="0" smtClean="0"/>
              <a:t>Add/Register A </a:t>
            </a:r>
            <a:r>
              <a:rPr lang="en-US" dirty="0"/>
              <a:t>Site – Continuation </a:t>
            </a:r>
          </a:p>
        </p:txBody>
      </p:sp>
    </p:spTree>
    <p:extLst>
      <p:ext uri="{BB962C8B-B14F-4D97-AF65-F5344CB8AC3E}">
        <p14:creationId xmlns:p14="http://schemas.microsoft.com/office/powerpoint/2010/main" val="42045271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Uploaded Documents</a:t>
            </a:r>
            <a:endParaRPr lang="en-US" dirty="0"/>
          </a:p>
        </p:txBody>
      </p:sp>
      <p:sp>
        <p:nvSpPr>
          <p:cNvPr id="6" name="TextBox 5"/>
          <p:cNvSpPr txBox="1"/>
          <p:nvPr/>
        </p:nvSpPr>
        <p:spPr>
          <a:xfrm>
            <a:off x="3919992" y="4875936"/>
            <a:ext cx="1426096" cy="369332"/>
          </a:xfrm>
          <a:prstGeom prst="rect">
            <a:avLst/>
          </a:prstGeom>
          <a:noFill/>
        </p:spPr>
        <p:txBody>
          <a:bodyPr wrap="none" rtlCol="0">
            <a:spAutoFit/>
          </a:bodyPr>
          <a:lstStyle/>
          <a:p>
            <a:r>
              <a:rPr lang="en-US" dirty="0" smtClean="0"/>
              <a:t>End of Step 2</a:t>
            </a:r>
            <a:endParaRPr lang="en-US" dirty="0"/>
          </a:p>
        </p:txBody>
      </p:sp>
      <p:pic>
        <p:nvPicPr>
          <p:cNvPr id="102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028" y="1110401"/>
            <a:ext cx="8229600" cy="305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flipV="1">
            <a:off x="540689" y="1311965"/>
            <a:ext cx="993913" cy="7792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22028" y="2113261"/>
            <a:ext cx="1992853" cy="369332"/>
          </a:xfrm>
          <a:prstGeom prst="rect">
            <a:avLst/>
          </a:prstGeom>
          <a:noFill/>
        </p:spPr>
        <p:txBody>
          <a:bodyPr wrap="none" rtlCol="0">
            <a:spAutoFit/>
          </a:bodyPr>
          <a:lstStyle/>
          <a:p>
            <a:r>
              <a:rPr lang="en-US" dirty="0" smtClean="0"/>
              <a:t>Click on ADHS Logo</a:t>
            </a:r>
            <a:endParaRPr lang="en-US" dirty="0"/>
          </a:p>
        </p:txBody>
      </p:sp>
    </p:spTree>
    <p:extLst>
      <p:ext uri="{BB962C8B-B14F-4D97-AF65-F5344CB8AC3E}">
        <p14:creationId xmlns:p14="http://schemas.microsoft.com/office/powerpoint/2010/main" val="56221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05"/>
            <a:ext cx="8229600" cy="1143000"/>
          </a:xfrm>
        </p:spPr>
        <p:txBody>
          <a:bodyPr/>
          <a:lstStyle/>
          <a:p>
            <a:r>
              <a:rPr lang="en-US" dirty="0" smtClean="0"/>
              <a:t>Landing Page</a:t>
            </a:r>
            <a:endParaRPr lang="en-US" dirty="0"/>
          </a:p>
        </p:txBody>
      </p:sp>
      <p:pic>
        <p:nvPicPr>
          <p:cNvPr id="4" name="Content Placeholder 3"/>
          <p:cNvPicPr>
            <a:picLocks noGrp="1"/>
          </p:cNvPicPr>
          <p:nvPr>
            <p:ph idx="1"/>
          </p:nvPr>
        </p:nvPicPr>
        <p:blipFill>
          <a:blip r:embed="rId2"/>
          <a:stretch>
            <a:fillRect/>
          </a:stretch>
        </p:blipFill>
        <p:spPr>
          <a:xfrm>
            <a:off x="1103367" y="1790409"/>
            <a:ext cx="7197795" cy="4031649"/>
          </a:xfrm>
          <a:prstGeom prst="rect">
            <a:avLst/>
          </a:prstGeom>
        </p:spPr>
      </p:pic>
      <p:sp>
        <p:nvSpPr>
          <p:cNvPr id="5" name="Text Box 2"/>
          <p:cNvSpPr txBox="1">
            <a:spLocks noChangeArrowheads="1"/>
          </p:cNvSpPr>
          <p:nvPr/>
        </p:nvSpPr>
        <p:spPr bwMode="auto">
          <a:xfrm>
            <a:off x="2015503" y="1252509"/>
            <a:ext cx="1054100" cy="755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Registered </a:t>
            </a:r>
            <a:r>
              <a:rPr lang="en-US" sz="800" dirty="0">
                <a:effectLst/>
                <a:latin typeface="Calibri"/>
                <a:ea typeface="Calibri"/>
                <a:cs typeface="Times New Roman"/>
              </a:rPr>
              <a:t>employer where you were assigned as the site admin in the system</a:t>
            </a:r>
            <a:endParaRPr lang="en-US" sz="1100" dirty="0">
              <a:effectLst/>
              <a:latin typeface="Calibri"/>
              <a:ea typeface="Calibri"/>
              <a:cs typeface="Times New Roman"/>
            </a:endParaRPr>
          </a:p>
        </p:txBody>
      </p:sp>
      <p:sp>
        <p:nvSpPr>
          <p:cNvPr id="6" name="Text Box 2"/>
          <p:cNvSpPr txBox="1">
            <a:spLocks noChangeArrowheads="1"/>
          </p:cNvSpPr>
          <p:nvPr/>
        </p:nvSpPr>
        <p:spPr bwMode="auto">
          <a:xfrm>
            <a:off x="3167185" y="1456027"/>
            <a:ext cx="1054100" cy="5429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of sites successfully entered in the system. </a:t>
            </a:r>
            <a:endParaRPr lang="en-US" sz="1100" dirty="0">
              <a:effectLst/>
              <a:latin typeface="Calibri"/>
              <a:ea typeface="Calibri"/>
              <a:cs typeface="Times New Roman"/>
            </a:endParaRPr>
          </a:p>
        </p:txBody>
      </p:sp>
      <p:sp>
        <p:nvSpPr>
          <p:cNvPr id="7" name="Text Box 2"/>
          <p:cNvSpPr txBox="1">
            <a:spLocks noChangeArrowheads="1"/>
          </p:cNvSpPr>
          <p:nvPr/>
        </p:nvSpPr>
        <p:spPr bwMode="auto">
          <a:xfrm>
            <a:off x="4316700" y="1426470"/>
            <a:ext cx="1074283" cy="5569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of pending </a:t>
            </a:r>
            <a:r>
              <a:rPr lang="en-US" sz="800" dirty="0">
                <a:effectLst/>
                <a:latin typeface="Calibri"/>
                <a:ea typeface="Calibri"/>
                <a:cs typeface="Times New Roman"/>
              </a:rPr>
              <a:t>employment verification </a:t>
            </a:r>
            <a:r>
              <a:rPr lang="en-US" sz="800" dirty="0" smtClean="0">
                <a:effectLst/>
                <a:latin typeface="Calibri"/>
                <a:ea typeface="Calibri"/>
                <a:cs typeface="Times New Roman"/>
              </a:rPr>
              <a:t>requests</a:t>
            </a:r>
            <a:endParaRPr lang="en-US" sz="1100" dirty="0">
              <a:effectLst/>
              <a:latin typeface="Calibri"/>
              <a:ea typeface="Calibri"/>
              <a:cs typeface="Times New Roman"/>
            </a:endParaRPr>
          </a:p>
        </p:txBody>
      </p:sp>
      <p:sp>
        <p:nvSpPr>
          <p:cNvPr id="8" name="Text Box 2"/>
          <p:cNvSpPr txBox="1">
            <a:spLocks noChangeArrowheads="1"/>
          </p:cNvSpPr>
          <p:nvPr/>
        </p:nvSpPr>
        <p:spPr bwMode="auto">
          <a:xfrm>
            <a:off x="5465970" y="783271"/>
            <a:ext cx="1054100" cy="1200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a:t>
            </a:r>
            <a:r>
              <a:rPr lang="en-US" sz="800" dirty="0">
                <a:effectLst/>
                <a:latin typeface="Calibri"/>
                <a:ea typeface="Calibri"/>
                <a:cs typeface="Times New Roman"/>
              </a:rPr>
              <a:t>of approved provider requests </a:t>
            </a:r>
            <a:r>
              <a:rPr lang="en-US" sz="800" dirty="0" smtClean="0">
                <a:effectLst/>
                <a:latin typeface="Calibri"/>
                <a:ea typeface="Calibri"/>
                <a:cs typeface="Times New Roman"/>
              </a:rPr>
              <a:t>pending additional </a:t>
            </a:r>
            <a:r>
              <a:rPr lang="en-US" sz="800" dirty="0">
                <a:effectLst/>
                <a:latin typeface="Calibri"/>
                <a:ea typeface="Calibri"/>
                <a:cs typeface="Times New Roman"/>
              </a:rPr>
              <a:t>eligibility verifications (i.e. start date, full-time/half-time status, etc.) </a:t>
            </a:r>
            <a:endParaRPr lang="en-US" sz="1100" dirty="0">
              <a:effectLst/>
              <a:latin typeface="Calibri"/>
              <a:ea typeface="Calibri"/>
              <a:cs typeface="Times New Roman"/>
            </a:endParaRPr>
          </a:p>
        </p:txBody>
      </p:sp>
      <p:sp>
        <p:nvSpPr>
          <p:cNvPr id="9" name="Text Box 2"/>
          <p:cNvSpPr txBox="1">
            <a:spLocks noChangeArrowheads="1"/>
          </p:cNvSpPr>
          <p:nvPr/>
        </p:nvSpPr>
        <p:spPr bwMode="auto">
          <a:xfrm>
            <a:off x="6617804" y="1513809"/>
            <a:ext cx="838200" cy="4557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a:t>
            </a:r>
            <a:r>
              <a:rPr lang="en-US" sz="800" dirty="0">
                <a:effectLst/>
                <a:latin typeface="Calibri"/>
                <a:ea typeface="Calibri"/>
                <a:cs typeface="Times New Roman"/>
              </a:rPr>
              <a:t>of fully verified applications</a:t>
            </a:r>
            <a:endParaRPr lang="en-US" sz="1100" dirty="0">
              <a:effectLst/>
              <a:latin typeface="Calibri"/>
              <a:ea typeface="Calibri"/>
              <a:cs typeface="Times New Roman"/>
            </a:endParaRPr>
          </a:p>
        </p:txBody>
      </p:sp>
      <p:cxnSp>
        <p:nvCxnSpPr>
          <p:cNvPr id="11" name="Straight Arrow Connector 10"/>
          <p:cNvCxnSpPr/>
          <p:nvPr/>
        </p:nvCxnSpPr>
        <p:spPr>
          <a:xfrm flipV="1">
            <a:off x="4102873" y="5438693"/>
            <a:ext cx="349857" cy="5327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4859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457199" y="1600200"/>
            <a:ext cx="8512629" cy="4525963"/>
          </a:xfrm>
        </p:spPr>
        <p:txBody>
          <a:bodyPr/>
          <a:lstStyle/>
          <a:p>
            <a:r>
              <a:rPr lang="en-US" dirty="0" smtClean="0"/>
              <a:t>Significant number of incomplete applications</a:t>
            </a:r>
          </a:p>
          <a:p>
            <a:pPr marL="0" indent="0">
              <a:buNone/>
            </a:pPr>
            <a:endParaRPr lang="en-US" dirty="0" smtClean="0"/>
          </a:p>
          <a:p>
            <a:r>
              <a:rPr lang="en-US" dirty="0" smtClean="0"/>
              <a:t>High volume of inquiries to program due to unclear information about the application requirements or application materials</a:t>
            </a:r>
            <a:endParaRPr lang="en-US" dirty="0"/>
          </a:p>
        </p:txBody>
      </p:sp>
    </p:spTree>
    <p:extLst>
      <p:ext uri="{BB962C8B-B14F-4D97-AF65-F5344CB8AC3E}">
        <p14:creationId xmlns:p14="http://schemas.microsoft.com/office/powerpoint/2010/main" val="2234255049"/>
      </p:ext>
    </p:extLst>
  </p:cSld>
  <p:clrMapOvr>
    <a:masterClrMapping/>
  </p:clrMapOvr>
  <mc:AlternateContent xmlns:mc="http://schemas.openxmlformats.org/markup-compatibility/2006" xmlns:p14="http://schemas.microsoft.com/office/powerpoint/2010/main">
    <mc:Choice Requires="p14">
      <p:transition spd="slow" p14:dur="2000" advTm="57411"/>
    </mc:Choice>
    <mc:Fallback xmlns="">
      <p:transition spd="slow" advTm="5741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Pending Approvals</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7112" y="1345758"/>
            <a:ext cx="616977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1367624" y="2162755"/>
            <a:ext cx="492981" cy="1351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1367624" y="2083242"/>
            <a:ext cx="492981" cy="795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03690" y="2055680"/>
            <a:ext cx="910424" cy="246221"/>
          </a:xfrm>
          <a:prstGeom prst="rect">
            <a:avLst/>
          </a:prstGeom>
          <a:noFill/>
        </p:spPr>
        <p:txBody>
          <a:bodyPr wrap="square" rtlCol="0">
            <a:spAutoFit/>
          </a:bodyPr>
          <a:lstStyle/>
          <a:p>
            <a:r>
              <a:rPr lang="en-US" sz="1000" b="1" dirty="0" smtClean="0"/>
              <a:t>Click here </a:t>
            </a:r>
            <a:endParaRPr lang="en-US" sz="1000" b="1" dirty="0"/>
          </a:p>
        </p:txBody>
      </p:sp>
    </p:spTree>
    <p:extLst>
      <p:ext uri="{BB962C8B-B14F-4D97-AF65-F5344CB8AC3E}">
        <p14:creationId xmlns:p14="http://schemas.microsoft.com/office/powerpoint/2010/main" val="4209993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05"/>
            <a:ext cx="8229600" cy="1143000"/>
          </a:xfrm>
        </p:spPr>
        <p:txBody>
          <a:bodyPr/>
          <a:lstStyle/>
          <a:p>
            <a:r>
              <a:rPr lang="en-US" dirty="0" smtClean="0"/>
              <a:t>Landing Page</a:t>
            </a:r>
            <a:endParaRPr lang="en-US" dirty="0"/>
          </a:p>
        </p:txBody>
      </p:sp>
      <p:pic>
        <p:nvPicPr>
          <p:cNvPr id="4" name="Content Placeholder 3"/>
          <p:cNvPicPr>
            <a:picLocks noGrp="1"/>
          </p:cNvPicPr>
          <p:nvPr>
            <p:ph idx="1"/>
          </p:nvPr>
        </p:nvPicPr>
        <p:blipFill>
          <a:blip r:embed="rId2"/>
          <a:stretch>
            <a:fillRect/>
          </a:stretch>
        </p:blipFill>
        <p:spPr>
          <a:xfrm>
            <a:off x="1103367" y="1790409"/>
            <a:ext cx="7197795" cy="4031649"/>
          </a:xfrm>
          <a:prstGeom prst="rect">
            <a:avLst/>
          </a:prstGeom>
        </p:spPr>
      </p:pic>
      <p:sp>
        <p:nvSpPr>
          <p:cNvPr id="5" name="Text Box 2"/>
          <p:cNvSpPr txBox="1">
            <a:spLocks noChangeArrowheads="1"/>
          </p:cNvSpPr>
          <p:nvPr/>
        </p:nvSpPr>
        <p:spPr bwMode="auto">
          <a:xfrm>
            <a:off x="2015503" y="1252509"/>
            <a:ext cx="1054100" cy="755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Registered </a:t>
            </a:r>
            <a:r>
              <a:rPr lang="en-US" sz="800" dirty="0">
                <a:effectLst/>
                <a:latin typeface="Calibri"/>
                <a:ea typeface="Calibri"/>
                <a:cs typeface="Times New Roman"/>
              </a:rPr>
              <a:t>employer where you were assigned as the site admin in the system</a:t>
            </a:r>
            <a:endParaRPr lang="en-US" sz="1100" dirty="0">
              <a:effectLst/>
              <a:latin typeface="Calibri"/>
              <a:ea typeface="Calibri"/>
              <a:cs typeface="Times New Roman"/>
            </a:endParaRPr>
          </a:p>
        </p:txBody>
      </p:sp>
      <p:sp>
        <p:nvSpPr>
          <p:cNvPr id="6" name="Text Box 2"/>
          <p:cNvSpPr txBox="1">
            <a:spLocks noChangeArrowheads="1"/>
          </p:cNvSpPr>
          <p:nvPr/>
        </p:nvSpPr>
        <p:spPr bwMode="auto">
          <a:xfrm>
            <a:off x="3167185" y="1456027"/>
            <a:ext cx="1054100" cy="5429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of sites successfully entered in the system. </a:t>
            </a:r>
            <a:endParaRPr lang="en-US" sz="1100" dirty="0">
              <a:effectLst/>
              <a:latin typeface="Calibri"/>
              <a:ea typeface="Calibri"/>
              <a:cs typeface="Times New Roman"/>
            </a:endParaRPr>
          </a:p>
        </p:txBody>
      </p:sp>
      <p:sp>
        <p:nvSpPr>
          <p:cNvPr id="7" name="Text Box 2"/>
          <p:cNvSpPr txBox="1">
            <a:spLocks noChangeArrowheads="1"/>
          </p:cNvSpPr>
          <p:nvPr/>
        </p:nvSpPr>
        <p:spPr bwMode="auto">
          <a:xfrm>
            <a:off x="4316700" y="1426470"/>
            <a:ext cx="1074283" cy="5569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of pending </a:t>
            </a:r>
            <a:r>
              <a:rPr lang="en-US" sz="800" dirty="0">
                <a:effectLst/>
                <a:latin typeface="Calibri"/>
                <a:ea typeface="Calibri"/>
                <a:cs typeface="Times New Roman"/>
              </a:rPr>
              <a:t>employment verification </a:t>
            </a:r>
            <a:r>
              <a:rPr lang="en-US" sz="800" dirty="0" smtClean="0">
                <a:effectLst/>
                <a:latin typeface="Calibri"/>
                <a:ea typeface="Calibri"/>
                <a:cs typeface="Times New Roman"/>
              </a:rPr>
              <a:t>requests</a:t>
            </a:r>
            <a:endParaRPr lang="en-US" sz="1100" dirty="0">
              <a:effectLst/>
              <a:latin typeface="Calibri"/>
              <a:ea typeface="Calibri"/>
              <a:cs typeface="Times New Roman"/>
            </a:endParaRPr>
          </a:p>
        </p:txBody>
      </p:sp>
      <p:sp>
        <p:nvSpPr>
          <p:cNvPr id="8" name="Text Box 2"/>
          <p:cNvSpPr txBox="1">
            <a:spLocks noChangeArrowheads="1"/>
          </p:cNvSpPr>
          <p:nvPr/>
        </p:nvSpPr>
        <p:spPr bwMode="auto">
          <a:xfrm>
            <a:off x="5465970" y="783271"/>
            <a:ext cx="1054100" cy="1200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a:t>
            </a:r>
            <a:r>
              <a:rPr lang="en-US" sz="800" dirty="0">
                <a:effectLst/>
                <a:latin typeface="Calibri"/>
                <a:ea typeface="Calibri"/>
                <a:cs typeface="Times New Roman"/>
              </a:rPr>
              <a:t>of approved provider requests </a:t>
            </a:r>
            <a:r>
              <a:rPr lang="en-US" sz="800" dirty="0" smtClean="0">
                <a:effectLst/>
                <a:latin typeface="Calibri"/>
                <a:ea typeface="Calibri"/>
                <a:cs typeface="Times New Roman"/>
              </a:rPr>
              <a:t>pending additional </a:t>
            </a:r>
            <a:r>
              <a:rPr lang="en-US" sz="800" dirty="0">
                <a:effectLst/>
                <a:latin typeface="Calibri"/>
                <a:ea typeface="Calibri"/>
                <a:cs typeface="Times New Roman"/>
              </a:rPr>
              <a:t>eligibility verifications (i.e. start date, full-time/half-time status, etc.) </a:t>
            </a:r>
            <a:endParaRPr lang="en-US" sz="1100" dirty="0">
              <a:effectLst/>
              <a:latin typeface="Calibri"/>
              <a:ea typeface="Calibri"/>
              <a:cs typeface="Times New Roman"/>
            </a:endParaRPr>
          </a:p>
        </p:txBody>
      </p:sp>
      <p:sp>
        <p:nvSpPr>
          <p:cNvPr id="9" name="Text Box 2"/>
          <p:cNvSpPr txBox="1">
            <a:spLocks noChangeArrowheads="1"/>
          </p:cNvSpPr>
          <p:nvPr/>
        </p:nvSpPr>
        <p:spPr bwMode="auto">
          <a:xfrm>
            <a:off x="6617804" y="1513809"/>
            <a:ext cx="838200" cy="4557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a:t>
            </a:r>
            <a:r>
              <a:rPr lang="en-US" sz="800" dirty="0">
                <a:effectLst/>
                <a:latin typeface="Calibri"/>
                <a:ea typeface="Calibri"/>
                <a:cs typeface="Times New Roman"/>
              </a:rPr>
              <a:t>of fully verified applications</a:t>
            </a:r>
            <a:endParaRPr lang="en-US" sz="1100" dirty="0">
              <a:effectLst/>
              <a:latin typeface="Calibri"/>
              <a:ea typeface="Calibri"/>
              <a:cs typeface="Times New Roman"/>
            </a:endParaRPr>
          </a:p>
        </p:txBody>
      </p:sp>
      <p:cxnSp>
        <p:nvCxnSpPr>
          <p:cNvPr id="11" name="Straight Arrow Connector 10"/>
          <p:cNvCxnSpPr/>
          <p:nvPr/>
        </p:nvCxnSpPr>
        <p:spPr>
          <a:xfrm flipV="1">
            <a:off x="5291041" y="5438692"/>
            <a:ext cx="349857" cy="5327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8091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Incomplete Applications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43544"/>
            <a:ext cx="8229600" cy="2053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369736" y="2735251"/>
            <a:ext cx="389614"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07021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312" y="0"/>
            <a:ext cx="7087488" cy="473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01579" y="4397071"/>
            <a:ext cx="6985221" cy="266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6804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51" y="0"/>
            <a:ext cx="8229600" cy="1143000"/>
          </a:xfrm>
        </p:spPr>
        <p:txBody>
          <a:bodyPr/>
          <a:lstStyle/>
          <a:p>
            <a:r>
              <a:rPr lang="en-US" dirty="0" smtClean="0"/>
              <a:t>Certification Page</a:t>
            </a:r>
            <a:endParaRPr lang="en-US"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64" y="835632"/>
            <a:ext cx="8271662" cy="574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971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Notarized Document </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8229600" cy="346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2"/>
          <p:cNvSpPr txBox="1">
            <a:spLocks noChangeArrowheads="1"/>
          </p:cNvSpPr>
          <p:nvPr/>
        </p:nvSpPr>
        <p:spPr bwMode="auto">
          <a:xfrm>
            <a:off x="5750366" y="2187354"/>
            <a:ext cx="1809750" cy="4000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a:effectLst/>
                <a:latin typeface="Calibri"/>
                <a:ea typeface="Calibri"/>
                <a:cs typeface="Times New Roman"/>
              </a:rPr>
              <a:t>Click here to download the completed Employer and Service Site Form.</a:t>
            </a:r>
            <a:endParaRPr lang="en-US" sz="1100">
              <a:effectLst/>
              <a:latin typeface="Calibri"/>
              <a:ea typeface="Calibri"/>
              <a:cs typeface="Times New Roman"/>
            </a:endParaRPr>
          </a:p>
        </p:txBody>
      </p:sp>
      <p:sp>
        <p:nvSpPr>
          <p:cNvPr id="6" name="Text Box 2"/>
          <p:cNvSpPr txBox="1">
            <a:spLocks noChangeArrowheads="1"/>
          </p:cNvSpPr>
          <p:nvPr/>
        </p:nvSpPr>
        <p:spPr bwMode="auto">
          <a:xfrm>
            <a:off x="5845783" y="3529137"/>
            <a:ext cx="1809750" cy="4000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a:effectLst/>
                <a:latin typeface="Calibri"/>
                <a:ea typeface="Calibri"/>
                <a:cs typeface="Times New Roman"/>
              </a:rPr>
              <a:t>Click here to upload the notarized PDF  Employer and Service Site Form.</a:t>
            </a:r>
            <a:endParaRPr lang="en-US" sz="1100">
              <a:effectLst/>
              <a:latin typeface="Calibri"/>
              <a:ea typeface="Calibri"/>
              <a:cs typeface="Times New Roman"/>
            </a:endParaRPr>
          </a:p>
        </p:txBody>
      </p:sp>
      <p:cxnSp>
        <p:nvCxnSpPr>
          <p:cNvPr id="7" name="Straight Arrow Connector 6"/>
          <p:cNvCxnSpPr>
            <a:stCxn id="5" idx="1"/>
          </p:cNvCxnSpPr>
          <p:nvPr/>
        </p:nvCxnSpPr>
        <p:spPr>
          <a:xfrm flipH="1">
            <a:off x="5327374" y="2387379"/>
            <a:ext cx="42299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flipH="1">
            <a:off x="5255812" y="3729162"/>
            <a:ext cx="589971"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V="1">
            <a:off x="7863840" y="4659464"/>
            <a:ext cx="413468" cy="35780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374279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Verification Completed!</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8229600" cy="4431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2369489" y="1789043"/>
            <a:ext cx="779228" cy="79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720519" y="1580524"/>
            <a:ext cx="1760290" cy="369332"/>
          </a:xfrm>
          <a:prstGeom prst="rect">
            <a:avLst/>
          </a:prstGeom>
          <a:noFill/>
        </p:spPr>
        <p:txBody>
          <a:bodyPr wrap="none" rtlCol="0">
            <a:spAutoFit/>
          </a:bodyPr>
          <a:lstStyle/>
          <a:p>
            <a:r>
              <a:rPr lang="en-US" dirty="0" smtClean="0">
                <a:solidFill>
                  <a:srgbClr val="FF0000"/>
                </a:solidFill>
              </a:rPr>
              <a:t>Pop-Up Message</a:t>
            </a:r>
            <a:endParaRPr lang="en-US" dirty="0">
              <a:solidFill>
                <a:srgbClr val="FF0000"/>
              </a:solidFill>
            </a:endParaRPr>
          </a:p>
        </p:txBody>
      </p:sp>
    </p:spTree>
    <p:extLst>
      <p:ext uri="{BB962C8B-B14F-4D97-AF65-F5344CB8AC3E}">
        <p14:creationId xmlns:p14="http://schemas.microsoft.com/office/powerpoint/2010/main" val="2664856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205"/>
            <a:ext cx="8229600" cy="1143000"/>
          </a:xfrm>
        </p:spPr>
        <p:txBody>
          <a:bodyPr/>
          <a:lstStyle/>
          <a:p>
            <a:r>
              <a:rPr lang="en-US" dirty="0" smtClean="0"/>
              <a:t>Landing Page</a:t>
            </a:r>
            <a:endParaRPr lang="en-US" dirty="0"/>
          </a:p>
        </p:txBody>
      </p:sp>
      <p:pic>
        <p:nvPicPr>
          <p:cNvPr id="4" name="Content Placeholder 3"/>
          <p:cNvPicPr>
            <a:picLocks noGrp="1"/>
          </p:cNvPicPr>
          <p:nvPr>
            <p:ph idx="1"/>
          </p:nvPr>
        </p:nvPicPr>
        <p:blipFill>
          <a:blip r:embed="rId2"/>
          <a:stretch>
            <a:fillRect/>
          </a:stretch>
        </p:blipFill>
        <p:spPr>
          <a:xfrm>
            <a:off x="1103367" y="1790409"/>
            <a:ext cx="7197795" cy="4031649"/>
          </a:xfrm>
          <a:prstGeom prst="rect">
            <a:avLst/>
          </a:prstGeom>
        </p:spPr>
      </p:pic>
      <p:sp>
        <p:nvSpPr>
          <p:cNvPr id="5" name="Text Box 2"/>
          <p:cNvSpPr txBox="1">
            <a:spLocks noChangeArrowheads="1"/>
          </p:cNvSpPr>
          <p:nvPr/>
        </p:nvSpPr>
        <p:spPr bwMode="auto">
          <a:xfrm>
            <a:off x="2015503" y="1252509"/>
            <a:ext cx="1054100" cy="755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Registered </a:t>
            </a:r>
            <a:r>
              <a:rPr lang="en-US" sz="800" dirty="0">
                <a:effectLst/>
                <a:latin typeface="Calibri"/>
                <a:ea typeface="Calibri"/>
                <a:cs typeface="Times New Roman"/>
              </a:rPr>
              <a:t>employer where you were assigned as the site admin in the system</a:t>
            </a:r>
            <a:endParaRPr lang="en-US" sz="1100" dirty="0">
              <a:effectLst/>
              <a:latin typeface="Calibri"/>
              <a:ea typeface="Calibri"/>
              <a:cs typeface="Times New Roman"/>
            </a:endParaRPr>
          </a:p>
        </p:txBody>
      </p:sp>
      <p:sp>
        <p:nvSpPr>
          <p:cNvPr id="6" name="Text Box 2"/>
          <p:cNvSpPr txBox="1">
            <a:spLocks noChangeArrowheads="1"/>
          </p:cNvSpPr>
          <p:nvPr/>
        </p:nvSpPr>
        <p:spPr bwMode="auto">
          <a:xfrm>
            <a:off x="3167185" y="1456027"/>
            <a:ext cx="1054100" cy="5429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of sites successfully entered in the system. </a:t>
            </a:r>
            <a:endParaRPr lang="en-US" sz="1100" dirty="0">
              <a:effectLst/>
              <a:latin typeface="Calibri"/>
              <a:ea typeface="Calibri"/>
              <a:cs typeface="Times New Roman"/>
            </a:endParaRPr>
          </a:p>
        </p:txBody>
      </p:sp>
      <p:sp>
        <p:nvSpPr>
          <p:cNvPr id="7" name="Text Box 2"/>
          <p:cNvSpPr txBox="1">
            <a:spLocks noChangeArrowheads="1"/>
          </p:cNvSpPr>
          <p:nvPr/>
        </p:nvSpPr>
        <p:spPr bwMode="auto">
          <a:xfrm>
            <a:off x="4316700" y="1426470"/>
            <a:ext cx="1074283" cy="55695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of pending </a:t>
            </a:r>
            <a:r>
              <a:rPr lang="en-US" sz="800" dirty="0">
                <a:effectLst/>
                <a:latin typeface="Calibri"/>
                <a:ea typeface="Calibri"/>
                <a:cs typeface="Times New Roman"/>
              </a:rPr>
              <a:t>employment verification </a:t>
            </a:r>
            <a:r>
              <a:rPr lang="en-US" sz="800" dirty="0" smtClean="0">
                <a:effectLst/>
                <a:latin typeface="Calibri"/>
                <a:ea typeface="Calibri"/>
                <a:cs typeface="Times New Roman"/>
              </a:rPr>
              <a:t>requests</a:t>
            </a:r>
            <a:endParaRPr lang="en-US" sz="1100" dirty="0">
              <a:effectLst/>
              <a:latin typeface="Calibri"/>
              <a:ea typeface="Calibri"/>
              <a:cs typeface="Times New Roman"/>
            </a:endParaRPr>
          </a:p>
        </p:txBody>
      </p:sp>
      <p:sp>
        <p:nvSpPr>
          <p:cNvPr id="8" name="Text Box 2"/>
          <p:cNvSpPr txBox="1">
            <a:spLocks noChangeArrowheads="1"/>
          </p:cNvSpPr>
          <p:nvPr/>
        </p:nvSpPr>
        <p:spPr bwMode="auto">
          <a:xfrm>
            <a:off x="5465970" y="783271"/>
            <a:ext cx="1054100" cy="1200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a:t>
            </a:r>
            <a:r>
              <a:rPr lang="en-US" sz="800" dirty="0">
                <a:effectLst/>
                <a:latin typeface="Calibri"/>
                <a:ea typeface="Calibri"/>
                <a:cs typeface="Times New Roman"/>
              </a:rPr>
              <a:t>of approved provider requests </a:t>
            </a:r>
            <a:r>
              <a:rPr lang="en-US" sz="800" dirty="0" smtClean="0">
                <a:effectLst/>
                <a:latin typeface="Calibri"/>
                <a:ea typeface="Calibri"/>
                <a:cs typeface="Times New Roman"/>
              </a:rPr>
              <a:t>pending additional </a:t>
            </a:r>
            <a:r>
              <a:rPr lang="en-US" sz="800" dirty="0">
                <a:effectLst/>
                <a:latin typeface="Calibri"/>
                <a:ea typeface="Calibri"/>
                <a:cs typeface="Times New Roman"/>
              </a:rPr>
              <a:t>eligibility verifications (i.e. start date, full-time/half-time status, etc.) </a:t>
            </a:r>
            <a:endParaRPr lang="en-US" sz="1100" dirty="0">
              <a:effectLst/>
              <a:latin typeface="Calibri"/>
              <a:ea typeface="Calibri"/>
              <a:cs typeface="Times New Roman"/>
            </a:endParaRPr>
          </a:p>
        </p:txBody>
      </p:sp>
      <p:sp>
        <p:nvSpPr>
          <p:cNvPr id="9" name="Text Box 2"/>
          <p:cNvSpPr txBox="1">
            <a:spLocks noChangeArrowheads="1"/>
          </p:cNvSpPr>
          <p:nvPr/>
        </p:nvSpPr>
        <p:spPr bwMode="auto">
          <a:xfrm>
            <a:off x="6617804" y="1513809"/>
            <a:ext cx="838200" cy="45576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0"/>
              </a:spcAft>
            </a:pPr>
            <a:r>
              <a:rPr lang="en-US" sz="800" dirty="0" smtClean="0">
                <a:effectLst/>
                <a:latin typeface="Calibri"/>
                <a:ea typeface="Calibri"/>
                <a:cs typeface="Times New Roman"/>
              </a:rPr>
              <a:t>Number </a:t>
            </a:r>
            <a:r>
              <a:rPr lang="en-US" sz="800" dirty="0">
                <a:effectLst/>
                <a:latin typeface="Calibri"/>
                <a:ea typeface="Calibri"/>
                <a:cs typeface="Times New Roman"/>
              </a:rPr>
              <a:t>of fully verified applications</a:t>
            </a:r>
            <a:endParaRPr lang="en-US" sz="1100" dirty="0">
              <a:effectLst/>
              <a:latin typeface="Calibri"/>
              <a:ea typeface="Calibri"/>
              <a:cs typeface="Times New Roman"/>
            </a:endParaRPr>
          </a:p>
        </p:txBody>
      </p:sp>
      <p:cxnSp>
        <p:nvCxnSpPr>
          <p:cNvPr id="11" name="Straight Arrow Connector 10"/>
          <p:cNvCxnSpPr/>
          <p:nvPr/>
        </p:nvCxnSpPr>
        <p:spPr>
          <a:xfrm flipV="1">
            <a:off x="6197490" y="5438691"/>
            <a:ext cx="349857" cy="5327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2696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Completed Applications View</a:t>
            </a:r>
            <a:endParaRPr lang="en-US" dirty="0"/>
          </a:p>
        </p:txBody>
      </p:sp>
      <p:pic>
        <p:nvPicPr>
          <p:cNvPr id="4" name="Picture 3"/>
          <p:cNvPicPr/>
          <p:nvPr/>
        </p:nvPicPr>
        <p:blipFill>
          <a:blip r:embed="rId2"/>
          <a:stretch>
            <a:fillRect/>
          </a:stretch>
        </p:blipFill>
        <p:spPr>
          <a:xfrm>
            <a:off x="1447138" y="1858824"/>
            <a:ext cx="6955403" cy="2156585"/>
          </a:xfrm>
          <a:prstGeom prst="rect">
            <a:avLst/>
          </a:prstGeom>
        </p:spPr>
      </p:pic>
    </p:spTree>
    <p:extLst>
      <p:ext uri="{BB962C8B-B14F-4D97-AF65-F5344CB8AC3E}">
        <p14:creationId xmlns:p14="http://schemas.microsoft.com/office/powerpoint/2010/main" val="1931336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589046"/>
            <a:ext cx="8229600" cy="1143000"/>
          </a:xfrm>
        </p:spPr>
        <p:txBody>
          <a:bodyPr>
            <a:normAutofit fontScale="90000"/>
          </a:bodyPr>
          <a:lstStyle/>
          <a:p>
            <a:r>
              <a:rPr lang="en-US" dirty="0" smtClean="0"/>
              <a:t>Thank You!</a:t>
            </a:r>
            <a:br>
              <a:rPr lang="en-US" dirty="0" smtClean="0"/>
            </a:br>
            <a:endParaRPr lang="en-US" dirty="0"/>
          </a:p>
        </p:txBody>
      </p:sp>
      <p:sp>
        <p:nvSpPr>
          <p:cNvPr id="5" name="AutoShape 2" descr="Image result for image ques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image ques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663" y="1374664"/>
            <a:ext cx="6610350"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276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Statement</a:t>
            </a:r>
            <a:endParaRPr lang="en-US" dirty="0"/>
          </a:p>
        </p:txBody>
      </p:sp>
      <p:sp>
        <p:nvSpPr>
          <p:cNvPr id="3" name="Content Placeholder 2"/>
          <p:cNvSpPr>
            <a:spLocks noGrp="1"/>
          </p:cNvSpPr>
          <p:nvPr>
            <p:ph idx="1"/>
          </p:nvPr>
        </p:nvSpPr>
        <p:spPr/>
        <p:txBody>
          <a:bodyPr/>
          <a:lstStyle/>
          <a:p>
            <a:r>
              <a:rPr lang="en-US" dirty="0" smtClean="0"/>
              <a:t>To improve customer experience through implementing the electronic SLRP application system</a:t>
            </a:r>
          </a:p>
          <a:p>
            <a:pPr marL="0" indent="0">
              <a:buNone/>
            </a:pPr>
            <a:endParaRPr lang="en-US" dirty="0" smtClean="0"/>
          </a:p>
          <a:p>
            <a:r>
              <a:rPr lang="en-US" dirty="0" smtClean="0"/>
              <a:t>To reduce waste and redundancy and improve program efficiency</a:t>
            </a:r>
            <a:endParaRPr lang="en-US" dirty="0"/>
          </a:p>
        </p:txBody>
      </p:sp>
    </p:spTree>
    <p:extLst>
      <p:ext uri="{BB962C8B-B14F-4D97-AF65-F5344CB8AC3E}">
        <p14:creationId xmlns:p14="http://schemas.microsoft.com/office/powerpoint/2010/main" val="2256110672"/>
      </p:ext>
    </p:extLst>
  </p:cSld>
  <p:clrMapOvr>
    <a:masterClrMapping/>
  </p:clrMapOvr>
  <mc:AlternateContent xmlns:mc="http://schemas.openxmlformats.org/markup-compatibility/2006" xmlns:p14="http://schemas.microsoft.com/office/powerpoint/2010/main">
    <mc:Choice Requires="p14">
      <p:transition spd="slow" p14:dur="2000" advTm="13711"/>
    </mc:Choice>
    <mc:Fallback xmlns="">
      <p:transition spd="slow" advTm="1371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6446"/>
            <a:ext cx="8229600" cy="663616"/>
          </a:xfrm>
        </p:spPr>
        <p:txBody>
          <a:bodyPr>
            <a:normAutofit fontScale="90000"/>
          </a:bodyPr>
          <a:lstStyle/>
          <a:p>
            <a:r>
              <a:rPr lang="en-US" dirty="0" smtClean="0"/>
              <a:t>Current State </a:t>
            </a:r>
            <a:br>
              <a:rPr lang="en-US" dirty="0" smtClean="0"/>
            </a:br>
            <a:endParaRPr lang="en-US" dirty="0"/>
          </a:p>
        </p:txBody>
      </p:sp>
      <p:sp>
        <p:nvSpPr>
          <p:cNvPr id="3" name="Content Placeholder 2"/>
          <p:cNvSpPr>
            <a:spLocks noGrp="1"/>
          </p:cNvSpPr>
          <p:nvPr>
            <p:ph idx="1"/>
          </p:nvPr>
        </p:nvSpPr>
        <p:spPr>
          <a:xfrm>
            <a:off x="457200" y="1423916"/>
            <a:ext cx="8686800" cy="4525963"/>
          </a:xfrm>
        </p:spPr>
        <p:txBody>
          <a:bodyPr>
            <a:normAutofit/>
          </a:bodyPr>
          <a:lstStyle/>
          <a:p>
            <a:r>
              <a:rPr lang="en-US" sz="2400" dirty="0" smtClean="0"/>
              <a:t>Application materials do not directly address provider questions about the application resulting to incomplete or deficient applications</a:t>
            </a:r>
          </a:p>
          <a:p>
            <a:pPr marL="0" indent="0">
              <a:buNone/>
            </a:pPr>
            <a:endParaRPr lang="en-US" sz="2400" dirty="0" smtClean="0"/>
          </a:p>
          <a:p>
            <a:r>
              <a:rPr lang="en-US" sz="2400" dirty="0" smtClean="0"/>
              <a:t>Website information contributes to a significant volume of phones calls to the programs </a:t>
            </a:r>
          </a:p>
          <a:p>
            <a:pPr lvl="1"/>
            <a:r>
              <a:rPr lang="en-US" sz="2000" dirty="0" smtClean="0"/>
              <a:t>96 out of 182 (53%) total inquiries from Jan 1 to Jun 1, 2017</a:t>
            </a:r>
          </a:p>
          <a:p>
            <a:pPr marL="0" indent="0">
              <a:buNone/>
            </a:pPr>
            <a:endParaRPr lang="en-US" sz="2400" dirty="0" smtClean="0"/>
          </a:p>
          <a:p>
            <a:r>
              <a:rPr lang="en-US" sz="2400" dirty="0" smtClean="0"/>
              <a:t>Multiple </a:t>
            </a:r>
            <a:r>
              <a:rPr lang="en-US" sz="2400" dirty="0"/>
              <a:t>phones calls and emails from providers about the application/application  materials</a:t>
            </a:r>
          </a:p>
          <a:p>
            <a:endParaRPr lang="en-US" sz="2800" dirty="0"/>
          </a:p>
        </p:txBody>
      </p:sp>
    </p:spTree>
    <p:extLst>
      <p:ext uri="{BB962C8B-B14F-4D97-AF65-F5344CB8AC3E}">
        <p14:creationId xmlns:p14="http://schemas.microsoft.com/office/powerpoint/2010/main" val="300055128"/>
      </p:ext>
    </p:extLst>
  </p:cSld>
  <p:clrMapOvr>
    <a:masterClrMapping/>
  </p:clrMapOvr>
  <mc:AlternateContent xmlns:mc="http://schemas.openxmlformats.org/markup-compatibility/2006" xmlns:p14="http://schemas.microsoft.com/office/powerpoint/2010/main">
    <mc:Choice Requires="p14">
      <p:transition spd="slow" p14:dur="2000" advTm="50568"/>
    </mc:Choice>
    <mc:Fallback xmlns="">
      <p:transition spd="slow" advTm="5056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25"/>
            <a:ext cx="8229600" cy="1143000"/>
          </a:xfrm>
        </p:spPr>
        <p:txBody>
          <a:bodyPr/>
          <a:lstStyle/>
          <a:p>
            <a:r>
              <a:rPr lang="en-US" dirty="0" smtClean="0"/>
              <a:t>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90072430"/>
              </p:ext>
            </p:extLst>
          </p:nvPr>
        </p:nvGraphicFramePr>
        <p:xfrm>
          <a:off x="457200" y="1009650"/>
          <a:ext cx="8229600" cy="5421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1055811"/>
      </p:ext>
    </p:extLst>
  </p:cSld>
  <p:clrMapOvr>
    <a:masterClrMapping/>
  </p:clrMapOvr>
  <mc:AlternateContent xmlns:mc="http://schemas.openxmlformats.org/markup-compatibility/2006" xmlns:p14="http://schemas.microsoft.com/office/powerpoint/2010/main">
    <mc:Choice Requires="p14">
      <p:transition spd="slow" p14:dur="2000" advTm="61853"/>
    </mc:Choice>
    <mc:Fallback xmlns="">
      <p:transition spd="slow" advTm="6185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86571"/>
            <a:ext cx="8229600" cy="1143000"/>
          </a:xfrm>
        </p:spPr>
        <p:txBody>
          <a:bodyPr/>
          <a:lstStyle/>
          <a:p>
            <a:r>
              <a:rPr lang="en-US" dirty="0" smtClean="0"/>
              <a:t>Data</a:t>
            </a: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382481972"/>
              </p:ext>
            </p:extLst>
          </p:nvPr>
        </p:nvGraphicFramePr>
        <p:xfrm>
          <a:off x="323529" y="588397"/>
          <a:ext cx="8760158" cy="53273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933304" y="1439186"/>
            <a:ext cx="418416" cy="2576224"/>
          </a:xfrm>
          <a:prstGeom prst="rect">
            <a:avLst/>
          </a:prstGeom>
          <a:ln w="38100">
            <a:solidFill>
              <a:srgbClr val="FF0000"/>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dirty="0"/>
          </a:p>
        </p:txBody>
      </p:sp>
    </p:spTree>
    <p:extLst>
      <p:ext uri="{BB962C8B-B14F-4D97-AF65-F5344CB8AC3E}">
        <p14:creationId xmlns:p14="http://schemas.microsoft.com/office/powerpoint/2010/main" val="1958685843"/>
      </p:ext>
    </p:extLst>
  </p:cSld>
  <p:clrMapOvr>
    <a:masterClrMapping/>
  </p:clrMapOvr>
  <mc:AlternateContent xmlns:mc="http://schemas.openxmlformats.org/markup-compatibility/2006" xmlns:p14="http://schemas.microsoft.com/office/powerpoint/2010/main">
    <mc:Choice Requires="p14">
      <p:transition spd="slow" p14:dur="2000" advTm="132139"/>
    </mc:Choice>
    <mc:Fallback xmlns="">
      <p:transition spd="slow" advTm="13213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698"/>
            <a:ext cx="8229600" cy="1143000"/>
          </a:xfrm>
        </p:spPr>
        <p:txBody>
          <a:bodyPr/>
          <a:lstStyle/>
          <a:p>
            <a:r>
              <a:rPr lang="en-US" dirty="0" smtClean="0"/>
              <a:t>Target State</a:t>
            </a:r>
            <a:endParaRPr lang="en-US" dirty="0"/>
          </a:p>
        </p:txBody>
      </p:sp>
      <p:sp>
        <p:nvSpPr>
          <p:cNvPr id="3" name="Content Placeholder 2"/>
          <p:cNvSpPr>
            <a:spLocks noGrp="1"/>
          </p:cNvSpPr>
          <p:nvPr>
            <p:ph idx="1"/>
          </p:nvPr>
        </p:nvSpPr>
        <p:spPr>
          <a:xfrm>
            <a:off x="254442" y="1237343"/>
            <a:ext cx="9279172" cy="4525963"/>
          </a:xfrm>
        </p:spPr>
        <p:txBody>
          <a:bodyPr>
            <a:normAutofit fontScale="85000" lnSpcReduction="10000"/>
          </a:bodyPr>
          <a:lstStyle/>
          <a:p>
            <a:r>
              <a:rPr lang="en-US" dirty="0"/>
              <a:t>Reduce the number of phone calls due to unclear or hard to find information on program website</a:t>
            </a:r>
          </a:p>
          <a:p>
            <a:endParaRPr lang="en-US" dirty="0" smtClean="0"/>
          </a:p>
          <a:p>
            <a:r>
              <a:rPr lang="en-US" dirty="0" smtClean="0"/>
              <a:t>Reduce phone calls from all interested providers about the application process and requirements</a:t>
            </a:r>
          </a:p>
          <a:p>
            <a:pPr marL="0" indent="0">
              <a:buNone/>
            </a:pPr>
            <a:endParaRPr lang="en-US" dirty="0" smtClean="0"/>
          </a:p>
          <a:p>
            <a:r>
              <a:rPr lang="en-US" dirty="0" smtClean="0"/>
              <a:t>Reduce the number of or eliminate incomplete applications</a:t>
            </a:r>
          </a:p>
          <a:p>
            <a:pPr marL="0" indent="0">
              <a:buNone/>
            </a:pPr>
            <a:endParaRPr lang="en-US" dirty="0" smtClean="0"/>
          </a:p>
          <a:p>
            <a:r>
              <a:rPr lang="en-US" dirty="0" smtClean="0"/>
              <a:t>Reduce the number of applicant phone calls related to application materials</a:t>
            </a:r>
          </a:p>
          <a:p>
            <a:pPr marL="0" indent="0">
              <a:buNone/>
            </a:pPr>
            <a:endParaRPr lang="en-US" dirty="0" smtClean="0"/>
          </a:p>
        </p:txBody>
      </p:sp>
    </p:spTree>
    <p:extLst>
      <p:ext uri="{BB962C8B-B14F-4D97-AF65-F5344CB8AC3E}">
        <p14:creationId xmlns:p14="http://schemas.microsoft.com/office/powerpoint/2010/main" val="3957103037"/>
      </p:ext>
    </p:extLst>
  </p:cSld>
  <p:clrMapOvr>
    <a:masterClrMapping/>
  </p:clrMapOvr>
  <mc:AlternateContent xmlns:mc="http://schemas.openxmlformats.org/markup-compatibility/2006" xmlns:p14="http://schemas.microsoft.com/office/powerpoint/2010/main">
    <mc:Choice Requires="p14">
      <p:transition spd="slow" p14:dur="2000" advTm="21495"/>
    </mc:Choice>
    <mc:Fallback xmlns="">
      <p:transition spd="slow" advTm="21495"/>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1247</TotalTime>
  <Words>2338</Words>
  <Application>Microsoft Office PowerPoint</Application>
  <PresentationFormat>On-screen Show (4:3)</PresentationFormat>
  <Paragraphs>314</Paragraphs>
  <Slides>49</Slides>
  <Notes>6</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Problem Statement</vt:lpstr>
      <vt:lpstr>Goal Statement</vt:lpstr>
      <vt:lpstr>Current State  </vt:lpstr>
      <vt:lpstr>Data</vt:lpstr>
      <vt:lpstr>Data</vt:lpstr>
      <vt:lpstr>Target State</vt:lpstr>
      <vt:lpstr>CQI Interventions</vt:lpstr>
      <vt:lpstr>Data/Results</vt:lpstr>
      <vt:lpstr>Data/Results</vt:lpstr>
      <vt:lpstr>Next Steps Post CQI</vt:lpstr>
      <vt:lpstr>SLRP Electronic System Roll-Out </vt:lpstr>
      <vt:lpstr>Site Registration What’s Improved?</vt:lpstr>
      <vt:lpstr>Site Registration  Who Can Register?</vt:lpstr>
      <vt:lpstr>Site Registration</vt:lpstr>
      <vt:lpstr>Site Registration Responsibilities of a Site Administrator</vt:lpstr>
      <vt:lpstr>Site Registration</vt:lpstr>
      <vt:lpstr>Site Registration</vt:lpstr>
      <vt:lpstr>Site Registration What happens after site registers?  </vt:lpstr>
      <vt:lpstr>Customer Support </vt:lpstr>
      <vt:lpstr>Our Team</vt:lpstr>
      <vt:lpstr>PowerPoint Presentation</vt:lpstr>
      <vt:lpstr>Create an Account  Log-in: https://apps.azdhs.gov.PCO</vt:lpstr>
      <vt:lpstr>PowerPoint Presentation</vt:lpstr>
      <vt:lpstr>PowerPoint Presentation</vt:lpstr>
      <vt:lpstr>PowerPoint Presentation</vt:lpstr>
      <vt:lpstr>Landing Page After Log-In</vt:lpstr>
      <vt:lpstr>Step 1: Employer Information</vt:lpstr>
      <vt:lpstr>Landing Page</vt:lpstr>
      <vt:lpstr>Step 2: Active Sites Information </vt:lpstr>
      <vt:lpstr>PowerPoint Presentation</vt:lpstr>
      <vt:lpstr>Add/Register A Site – Continuation </vt:lpstr>
      <vt:lpstr>PowerPoint Presentation</vt:lpstr>
      <vt:lpstr>PowerPoint Presentation</vt:lpstr>
      <vt:lpstr>PowerPoint Presentation</vt:lpstr>
      <vt:lpstr>View Uploaded Documents</vt:lpstr>
      <vt:lpstr>Landing Page</vt:lpstr>
      <vt:lpstr>Step 3: Pending Approvals</vt:lpstr>
      <vt:lpstr>Landing Page</vt:lpstr>
      <vt:lpstr>Step 4: Incomplete Applications</vt:lpstr>
      <vt:lpstr>PowerPoint Presentation</vt:lpstr>
      <vt:lpstr>Certification Page</vt:lpstr>
      <vt:lpstr>Notarized Document </vt:lpstr>
      <vt:lpstr>Provider Verification Completed!</vt:lpstr>
      <vt:lpstr>Landing Page</vt:lpstr>
      <vt:lpstr>Completed Applications View</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BrookeWest</dc:creator>
  <cp:lastModifiedBy>Ashley Neves</cp:lastModifiedBy>
  <cp:revision>88</cp:revision>
  <cp:lastPrinted>2018-02-20T18:11:55Z</cp:lastPrinted>
  <dcterms:created xsi:type="dcterms:W3CDTF">2016-05-18T19:23:34Z</dcterms:created>
  <dcterms:modified xsi:type="dcterms:W3CDTF">2018-04-12T23:07:32Z</dcterms:modified>
</cp:coreProperties>
</file>