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324" r:id="rId3"/>
    <p:sldId id="313" r:id="rId4"/>
    <p:sldId id="308" r:id="rId5"/>
    <p:sldId id="318" r:id="rId6"/>
    <p:sldId id="309" r:id="rId7"/>
    <p:sldId id="333" r:id="rId8"/>
    <p:sldId id="325" r:id="rId9"/>
    <p:sldId id="327" r:id="rId10"/>
    <p:sldId id="328" r:id="rId11"/>
    <p:sldId id="329" r:id="rId12"/>
    <p:sldId id="330" r:id="rId13"/>
    <p:sldId id="331" r:id="rId14"/>
    <p:sldId id="319" r:id="rId15"/>
    <p:sldId id="311" r:id="rId16"/>
    <p:sldId id="334" r:id="rId17"/>
    <p:sldId id="321" r:id="rId18"/>
    <p:sldId id="322" r:id="rId19"/>
    <p:sldId id="280" r:id="rId20"/>
    <p:sldId id="271" r:id="rId21"/>
  </p:sldIdLst>
  <p:sldSz cx="9144000" cy="6858000" type="screen4x3"/>
  <p:notesSz cx="68580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53" autoAdjust="0"/>
    <p:restoredTop sz="94660"/>
  </p:normalViewPr>
  <p:slideViewPr>
    <p:cSldViewPr snapToGrid="0" snapToObjects="1">
      <p:cViewPr>
        <p:scale>
          <a:sx n="80" d="100"/>
          <a:sy n="80" d="100"/>
        </p:scale>
        <p:origin x="278" y="-2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92143F-489C-4DA5-BDF4-F6BE590DEE2B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11CACD-E9A5-4293-BFD4-5D3D8967C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001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11CACD-E9A5-4293-BFD4-5D3D8967C17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523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738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423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494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578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01812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A20BA2D-33BB-8E4D-AC1C-BEB3ED73C540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DE253F-F01B-0744-BF62-46202CEFA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585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298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493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7073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0121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8349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7" name="Picture 6" descr="12340-3_ADHS_CorpID_PPT temp 4.3_V4_1.eps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1823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947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ashley.neves@azdhs.gov" TargetMode="External"/><Relationship Id="rId2" Type="http://schemas.openxmlformats.org/officeDocument/2006/relationships/hyperlink" Target="mailto:ana.lyn.roscetti@azdhs.gov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zdhs.gov/documents/prevention/health-systems-development/workforce-programs/loan-repayment/loan-repayment-application/apply-for-repayment/slrp-provider-and-application-guidance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apps.azdhs.gov/PCO/Account/Logi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12340-3_ADHS_CorpID_PPT temp 4.3_V4_1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01479" y="1480148"/>
            <a:ext cx="6709144" cy="423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100" dirty="0">
                <a:latin typeface="Fira Sans"/>
                <a:cs typeface="Fira Sans"/>
              </a:rPr>
              <a:t>State Loan Repayment </a:t>
            </a:r>
            <a:r>
              <a:rPr lang="en-US" sz="3100" dirty="0" smtClean="0">
                <a:latin typeface="Fira Sans"/>
                <a:cs typeface="Fira Sans"/>
              </a:rPr>
              <a:t>Program</a:t>
            </a:r>
          </a:p>
          <a:p>
            <a:pPr algn="ctr"/>
            <a:r>
              <a:rPr lang="en-US" sz="3100" dirty="0" smtClean="0">
                <a:latin typeface="Fira Sans"/>
                <a:cs typeface="Fira Sans"/>
              </a:rPr>
              <a:t>(SLRP)</a:t>
            </a:r>
            <a:endParaRPr lang="en-US" sz="3100" dirty="0">
              <a:latin typeface="Fira Sans"/>
              <a:cs typeface="Fira Sans"/>
            </a:endParaRPr>
          </a:p>
          <a:p>
            <a:pPr algn="ctr"/>
            <a:endParaRPr lang="en-US" sz="3100" dirty="0" smtClean="0">
              <a:latin typeface="Fira Sans"/>
              <a:cs typeface="Fira Sans"/>
            </a:endParaRPr>
          </a:p>
          <a:p>
            <a:pPr algn="ctr"/>
            <a:r>
              <a:rPr lang="en-US" sz="3100" dirty="0" smtClean="0">
                <a:latin typeface="Fira Sans"/>
                <a:cs typeface="Fira Sans"/>
              </a:rPr>
              <a:t>Electronic Application System </a:t>
            </a:r>
          </a:p>
          <a:p>
            <a:pPr algn="ctr"/>
            <a:endParaRPr lang="en-US" sz="3100" dirty="0" smtClean="0">
              <a:latin typeface="Fira Sans"/>
              <a:cs typeface="Fira Sans"/>
            </a:endParaRPr>
          </a:p>
          <a:p>
            <a:pPr algn="ctr"/>
            <a:endParaRPr lang="en-US" sz="1900" dirty="0" smtClean="0">
              <a:latin typeface="Fira Sans"/>
              <a:cs typeface="Fira Sans"/>
            </a:endParaRPr>
          </a:p>
          <a:p>
            <a:pPr algn="ctr"/>
            <a:endParaRPr lang="en-US" sz="1900" dirty="0">
              <a:latin typeface="Fira Sans"/>
              <a:cs typeface="Fira Sans"/>
            </a:endParaRPr>
          </a:p>
          <a:p>
            <a:pPr algn="ctr"/>
            <a:r>
              <a:rPr lang="en-US" sz="1900" dirty="0" smtClean="0">
                <a:latin typeface="Fira Sans"/>
                <a:cs typeface="Fira Sans"/>
              </a:rPr>
              <a:t>Ana Roscetti, MPH</a:t>
            </a:r>
          </a:p>
          <a:p>
            <a:pPr algn="ctr"/>
            <a:endParaRPr lang="en-US" sz="1900" dirty="0" smtClean="0">
              <a:latin typeface="Fira Sans Light"/>
              <a:cs typeface="Fira Sans Light"/>
            </a:endParaRPr>
          </a:p>
          <a:p>
            <a:pPr algn="ctr"/>
            <a:r>
              <a:rPr lang="en-US" sz="1900" dirty="0" smtClean="0">
                <a:latin typeface="Fira Sans"/>
                <a:cs typeface="Fira Sans"/>
              </a:rPr>
              <a:t>Arizona Department of Health Services</a:t>
            </a:r>
          </a:p>
          <a:p>
            <a:pPr algn="ctr"/>
            <a:r>
              <a:rPr lang="en-US" sz="1900" dirty="0" smtClean="0">
                <a:latin typeface="Fira Sans"/>
                <a:cs typeface="Fira Sans"/>
              </a:rPr>
              <a:t>Bureau of Women’s and Children’s Health</a:t>
            </a:r>
            <a:endParaRPr lang="en-US" sz="1900" dirty="0" smtClean="0">
              <a:latin typeface="Fira Sans Light"/>
              <a:cs typeface="Fira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3402456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937"/>
    </mc:Choice>
    <mc:Fallback xmlns="">
      <p:transition spd="slow" advTm="30937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2393" y="1041621"/>
            <a:ext cx="8245503" cy="4063116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 flipV="1">
            <a:off x="3800724" y="4325512"/>
            <a:ext cx="556591" cy="12722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383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914400"/>
            <a:ext cx="8229600" cy="4298515"/>
          </a:xfrm>
          <a:prstGeom prst="rect">
            <a:avLst/>
          </a:prstGeom>
        </p:spPr>
      </p:pic>
      <p:sp>
        <p:nvSpPr>
          <p:cNvPr id="5" name="Right Brace 4"/>
          <p:cNvSpPr/>
          <p:nvPr/>
        </p:nvSpPr>
        <p:spPr>
          <a:xfrm>
            <a:off x="6623437" y="2682461"/>
            <a:ext cx="349636" cy="1674854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061475" y="3386538"/>
            <a:ext cx="1247637" cy="2667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dirty="0">
                <a:effectLst/>
                <a:latin typeface="Calibri"/>
                <a:ea typeface="Calibri"/>
                <a:cs typeface="Times New Roman"/>
              </a:rPr>
              <a:t>Required fields</a:t>
            </a:r>
          </a:p>
        </p:txBody>
      </p:sp>
    </p:spTree>
    <p:extLst>
      <p:ext uri="{BB962C8B-B14F-4D97-AF65-F5344CB8AC3E}">
        <p14:creationId xmlns:p14="http://schemas.microsoft.com/office/powerpoint/2010/main" val="115070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9906" y="1351723"/>
            <a:ext cx="7331641" cy="348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8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Landing Page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60890"/>
            <a:ext cx="8372043" cy="478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V="1">
            <a:off x="1260279" y="3143250"/>
            <a:ext cx="1701996" cy="4085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" name="Left Brace 5"/>
          <p:cNvSpPr/>
          <p:nvPr/>
        </p:nvSpPr>
        <p:spPr>
          <a:xfrm>
            <a:off x="2099143" y="3530379"/>
            <a:ext cx="326005" cy="1009817"/>
          </a:xfrm>
          <a:prstGeom prst="lef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71112" y="3804454"/>
            <a:ext cx="15783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Initiated applications will appear here.</a:t>
            </a:r>
            <a:endParaRPr lang="en-US" sz="1200" dirty="0"/>
          </a:p>
        </p:txBody>
      </p:sp>
      <p:sp>
        <p:nvSpPr>
          <p:cNvPr id="9" name="Left Brace 8"/>
          <p:cNvSpPr/>
          <p:nvPr/>
        </p:nvSpPr>
        <p:spPr>
          <a:xfrm>
            <a:off x="2112393" y="4882101"/>
            <a:ext cx="384317" cy="923678"/>
          </a:xfrm>
          <a:prstGeom prst="lef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57200" y="5033594"/>
            <a:ext cx="1655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Completed applications will appear here.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75099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Personal/Discipline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Education/License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Past/Present Commitment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Service to Underserved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Qualifying Loans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Employer/Service </a:t>
            </a:r>
            <a:r>
              <a:rPr lang="en-US" dirty="0" smtClean="0"/>
              <a:t>Site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Supporting </a:t>
            </a:r>
            <a:r>
              <a:rPr lang="en-US" dirty="0" smtClean="0"/>
              <a:t>Documents Upload Section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Certification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Checklist Verification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Provider </a:t>
            </a:r>
            <a:r>
              <a:rPr lang="en-US" dirty="0" smtClean="0"/>
              <a:t>Application </a:t>
            </a:r>
            <a:br>
              <a:rPr lang="en-US" dirty="0" smtClean="0"/>
            </a:br>
            <a:r>
              <a:rPr lang="en-US" sz="4000" dirty="0" smtClean="0"/>
              <a:t>Sections to Complete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1765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672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Provider </a:t>
            </a:r>
            <a:r>
              <a:rPr lang="en-US" dirty="0" smtClean="0"/>
              <a:t>Application </a:t>
            </a:r>
            <a:br>
              <a:rPr lang="en-US" dirty="0" smtClean="0"/>
            </a:br>
            <a:r>
              <a:rPr lang="en-US" sz="3600" dirty="0" smtClean="0"/>
              <a:t>Documents To Prepare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8267"/>
            <a:ext cx="8229600" cy="4525963"/>
          </a:xfrm>
        </p:spPr>
        <p:txBody>
          <a:bodyPr>
            <a:noAutofit/>
          </a:bodyPr>
          <a:lstStyle/>
          <a:p>
            <a:pPr marL="58738" lvl="1" indent="0">
              <a:buNone/>
            </a:pPr>
            <a:r>
              <a:rPr lang="en-US" sz="1400" dirty="0" smtClean="0"/>
              <a:t>REQUIRED DOCUMENTS</a:t>
            </a:r>
          </a:p>
          <a:p>
            <a:pPr marL="573088" lvl="1" indent="-514350">
              <a:buFont typeface="+mj-lt"/>
              <a:buAutoNum type="arabicPeriod"/>
            </a:pPr>
            <a:r>
              <a:rPr lang="en-US" sz="1400" dirty="0" smtClean="0"/>
              <a:t>Substitute W9 Form</a:t>
            </a:r>
          </a:p>
          <a:p>
            <a:pPr marL="573088" lvl="1" indent="-514350">
              <a:buFont typeface="+mj-lt"/>
              <a:buAutoNum type="arabicPeriod"/>
            </a:pPr>
            <a:r>
              <a:rPr lang="en-US" sz="1400" dirty="0" smtClean="0"/>
              <a:t>Copy of registration confirmation email from the Arizona Procurement Portal (APP)</a:t>
            </a:r>
          </a:p>
          <a:p>
            <a:pPr marL="573088" lvl="1" indent="-514350">
              <a:buFont typeface="+mj-lt"/>
              <a:buAutoNum type="arabicPeriod"/>
            </a:pPr>
            <a:r>
              <a:rPr lang="en-US" sz="1400" dirty="0"/>
              <a:t>Copy of Birth Certificate, U.S. Passport (current or expired), certificate of naturalization, or documentation as a U.S. </a:t>
            </a:r>
            <a:r>
              <a:rPr lang="en-US" sz="1400" dirty="0" smtClean="0"/>
              <a:t>National</a:t>
            </a:r>
          </a:p>
          <a:p>
            <a:pPr marL="573088" lvl="1" indent="-514350">
              <a:buFont typeface="+mj-lt"/>
              <a:buAutoNum type="arabicPeriod"/>
            </a:pPr>
            <a:r>
              <a:rPr lang="en-US" sz="1400" dirty="0" smtClean="0"/>
              <a:t>Copy </a:t>
            </a:r>
            <a:r>
              <a:rPr lang="en-US" sz="1400" dirty="0"/>
              <a:t>of Social Security Card</a:t>
            </a:r>
          </a:p>
          <a:p>
            <a:pPr marL="573088" lvl="1" indent="-514350">
              <a:buFont typeface="+mj-lt"/>
              <a:buAutoNum type="arabicPeriod"/>
            </a:pPr>
            <a:r>
              <a:rPr lang="en-US" sz="1400" dirty="0"/>
              <a:t>Copy of Arizona driver's </a:t>
            </a:r>
            <a:r>
              <a:rPr lang="en-US" sz="1400" dirty="0" smtClean="0"/>
              <a:t>license</a:t>
            </a:r>
          </a:p>
          <a:p>
            <a:pPr marL="573088" lvl="1" indent="-514350">
              <a:buFont typeface="+mj-lt"/>
              <a:buAutoNum type="arabicPeriod"/>
            </a:pPr>
            <a:r>
              <a:rPr lang="en-US" sz="1400" dirty="0" smtClean="0"/>
              <a:t>Copy </a:t>
            </a:r>
            <a:r>
              <a:rPr lang="en-US" sz="1400" dirty="0"/>
              <a:t>of current Curriculum </a:t>
            </a:r>
            <a:r>
              <a:rPr lang="en-US" sz="1400" dirty="0" smtClean="0"/>
              <a:t>Vitae</a:t>
            </a:r>
          </a:p>
          <a:p>
            <a:pPr marL="573088" lvl="1" indent="-514350">
              <a:buFont typeface="+mj-lt"/>
              <a:buAutoNum type="arabicPeriod"/>
            </a:pPr>
            <a:r>
              <a:rPr lang="en-US" sz="1400" dirty="0" smtClean="0"/>
              <a:t>Copy </a:t>
            </a:r>
            <a:r>
              <a:rPr lang="en-US" sz="1400" dirty="0"/>
              <a:t>of Arizona medical </a:t>
            </a:r>
            <a:r>
              <a:rPr lang="en-US" sz="1400" dirty="0" smtClean="0"/>
              <a:t>license</a:t>
            </a:r>
          </a:p>
          <a:p>
            <a:pPr marL="573088" lvl="1" indent="-514350">
              <a:buFont typeface="+mj-lt"/>
              <a:buAutoNum type="arabicPeriod"/>
            </a:pPr>
            <a:r>
              <a:rPr lang="en-US" sz="1400" dirty="0" smtClean="0"/>
              <a:t>Copy </a:t>
            </a:r>
            <a:r>
              <a:rPr lang="en-US" sz="1400" dirty="0"/>
              <a:t>of undergraduate, graduate and if applicable, post-graduate studies </a:t>
            </a:r>
            <a:r>
              <a:rPr lang="en-US" sz="1400" dirty="0" smtClean="0"/>
              <a:t>diploma</a:t>
            </a:r>
          </a:p>
          <a:p>
            <a:pPr marL="573088" lvl="1" indent="-514350">
              <a:buFont typeface="+mj-lt"/>
              <a:buAutoNum type="arabicPeriod"/>
            </a:pPr>
            <a:r>
              <a:rPr lang="en-US" sz="1400" dirty="0" smtClean="0"/>
              <a:t>Copy </a:t>
            </a:r>
            <a:r>
              <a:rPr lang="en-US" sz="1400" dirty="0"/>
              <a:t>of board certification or acceptance letter from examining authority (for physicians and </a:t>
            </a:r>
            <a:r>
              <a:rPr lang="en-US" sz="1400" dirty="0" smtClean="0"/>
              <a:t>dentists)</a:t>
            </a:r>
          </a:p>
          <a:p>
            <a:pPr marL="573088" lvl="1" indent="-514350">
              <a:buFont typeface="+mj-lt"/>
              <a:buAutoNum type="arabicPeriod"/>
            </a:pPr>
            <a:r>
              <a:rPr lang="en-US" sz="1400" dirty="0" smtClean="0"/>
              <a:t>Copy </a:t>
            </a:r>
            <a:r>
              <a:rPr lang="en-US" sz="1400" dirty="0"/>
              <a:t>of a fully executed employment </a:t>
            </a:r>
            <a:r>
              <a:rPr lang="en-US" sz="1400" dirty="0" smtClean="0"/>
              <a:t>contract or employment letter (MUST INCLUDE full-time or half-time, hours per week, start date and name and address of site)</a:t>
            </a:r>
          </a:p>
          <a:p>
            <a:pPr marL="573088" lvl="1" indent="-514350">
              <a:buFont typeface="+mj-lt"/>
              <a:buAutoNum type="arabicPeriod"/>
            </a:pPr>
            <a:r>
              <a:rPr lang="en-US" sz="1400" dirty="0" smtClean="0"/>
              <a:t>Copy </a:t>
            </a:r>
            <a:r>
              <a:rPr lang="en-US" sz="1400" dirty="0"/>
              <a:t>of most recent billing statement for each qualifying educational </a:t>
            </a:r>
            <a:r>
              <a:rPr lang="en-US" sz="1400" dirty="0" smtClean="0"/>
              <a:t>loan</a:t>
            </a:r>
          </a:p>
          <a:p>
            <a:pPr marL="573088" lvl="1" indent="-514350">
              <a:buFont typeface="+mj-lt"/>
              <a:buAutoNum type="arabicPeriod"/>
            </a:pPr>
            <a:r>
              <a:rPr lang="en-US" sz="1400" dirty="0" smtClean="0"/>
              <a:t>Documentation </a:t>
            </a:r>
            <a:r>
              <a:rPr lang="en-US" sz="1400" dirty="0"/>
              <a:t>from the lender(s) that the loans were used solely for education and reasonable living </a:t>
            </a:r>
            <a:r>
              <a:rPr lang="en-US" sz="1400" dirty="0" smtClean="0"/>
              <a:t>expenses (i.e. disbursement report, NSLDS Aid Summary Report)</a:t>
            </a:r>
          </a:p>
          <a:p>
            <a:pPr marL="0" lvl="0" indent="0">
              <a:buNone/>
            </a:pPr>
            <a:endParaRPr lang="en-US" sz="1400" dirty="0" smtClean="0"/>
          </a:p>
          <a:p>
            <a:pPr marL="0" lvl="0" indent="0">
              <a:buNone/>
            </a:pPr>
            <a:r>
              <a:rPr lang="en-US" sz="1400" dirty="0" smtClean="0"/>
              <a:t>ADDITIONAL DOCUMENTS</a:t>
            </a:r>
          </a:p>
          <a:p>
            <a:pPr lvl="0"/>
            <a:r>
              <a:rPr lang="en-US" sz="1400" dirty="0" smtClean="0"/>
              <a:t>Evidence of residency in AZ for the past 12 months</a:t>
            </a:r>
          </a:p>
          <a:p>
            <a:pPr lvl="0"/>
            <a:r>
              <a:rPr lang="en-US" sz="1400" dirty="0" smtClean="0"/>
              <a:t>Evidence of service to the medically underserved (New applicants)</a:t>
            </a:r>
          </a:p>
          <a:p>
            <a:pPr lvl="0"/>
            <a:endParaRPr lang="en-US" sz="1400" dirty="0" smtClean="0"/>
          </a:p>
          <a:p>
            <a:pPr lvl="0"/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64391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491"/>
    </mc:Choice>
    <mc:Fallback xmlns="">
      <p:transition spd="slow" advTm="65491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478" y="0"/>
            <a:ext cx="6159728" cy="3963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978" y="3916373"/>
            <a:ext cx="5895517" cy="281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286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8749"/>
            <a:ext cx="8229600" cy="1143000"/>
          </a:xfrm>
        </p:spPr>
        <p:txBody>
          <a:bodyPr/>
          <a:lstStyle/>
          <a:p>
            <a:r>
              <a:rPr lang="en-US" dirty="0" smtClean="0"/>
              <a:t>Customer Support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3912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Ana Roscetti, </a:t>
            </a:r>
            <a:r>
              <a:rPr lang="en-US" sz="2400" dirty="0" smtClean="0">
                <a:hlinkClick r:id="rId2"/>
              </a:rPr>
              <a:t>ana.lyn.roscetti@azdhs.gov</a:t>
            </a:r>
            <a:r>
              <a:rPr lang="en-US" sz="2400" dirty="0" smtClean="0"/>
              <a:t>, 602-542-1066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 smtClean="0"/>
              <a:t>Ashley Neves, </a:t>
            </a:r>
            <a:r>
              <a:rPr lang="en-US" sz="2400" dirty="0" smtClean="0">
                <a:hlinkClick r:id="rId3"/>
              </a:rPr>
              <a:t>ashley.neves@azdhs.gov</a:t>
            </a:r>
            <a:r>
              <a:rPr lang="en-US" sz="2400" dirty="0" smtClean="0"/>
              <a:t>, </a:t>
            </a:r>
            <a:r>
              <a:rPr lang="en-US" sz="2400" dirty="0" smtClean="0"/>
              <a:t>602-542-1211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81013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807"/>
    </mc:Choice>
    <mc:Fallback xmlns="">
      <p:transition spd="slow" advTm="19807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Patricia Tarango, Bureau Chief, BWCH</a:t>
            </a:r>
          </a:p>
          <a:p>
            <a:r>
              <a:rPr lang="en-US" sz="2400" dirty="0" smtClean="0"/>
              <a:t>Ana Roscetti, Workforce Section Manager, ADHS</a:t>
            </a:r>
          </a:p>
          <a:p>
            <a:r>
              <a:rPr lang="en-US" sz="2400" dirty="0" smtClean="0"/>
              <a:t>Ashley Neves, Workforce Health Planning Consultant, ADHS</a:t>
            </a:r>
          </a:p>
          <a:p>
            <a:r>
              <a:rPr lang="en-US" sz="2400" dirty="0" smtClean="0"/>
              <a:t>Tracy Lenartz, ADHS Consultant, Designations Specialist</a:t>
            </a:r>
          </a:p>
          <a:p>
            <a:r>
              <a:rPr lang="en-US" sz="2400" dirty="0" smtClean="0"/>
              <a:t>Luke Evans, Database Manager, </a:t>
            </a:r>
            <a:r>
              <a:rPr lang="en-US" sz="2400" dirty="0"/>
              <a:t>IT </a:t>
            </a:r>
            <a:r>
              <a:rPr lang="en-US" sz="2400" dirty="0" smtClean="0"/>
              <a:t>ADHS </a:t>
            </a:r>
          </a:p>
          <a:p>
            <a:r>
              <a:rPr lang="en-US" sz="2400" dirty="0" err="1" smtClean="0"/>
              <a:t>Avi</a:t>
            </a:r>
            <a:r>
              <a:rPr lang="en-US" sz="2400" dirty="0"/>
              <a:t> </a:t>
            </a:r>
            <a:r>
              <a:rPr lang="en-US" sz="2400" dirty="0" smtClean="0"/>
              <a:t>Veerlapati, System Developer, IT ADHS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32771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5398"/>
    </mc:Choice>
    <mc:Fallback xmlns="">
      <p:transition spd="slow" advTm="75398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2715"/>
            <a:ext cx="8229600" cy="61821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b="1" dirty="0" smtClean="0"/>
              <a:t>Provider Application Portal  </a:t>
            </a:r>
          </a:p>
          <a:p>
            <a:pPr marL="0" indent="0" algn="ctr">
              <a:buNone/>
            </a:pPr>
            <a:r>
              <a:rPr lang="en-US" b="1" dirty="0" smtClean="0"/>
              <a:t>Live Demonstration</a:t>
            </a:r>
          </a:p>
          <a:p>
            <a:pPr marL="0" indent="0" algn="ctr">
              <a:buNone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075096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4"/>
    </mc:Choice>
    <mc:Fallback xmlns="">
      <p:transition spd="slow" advTm="464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Service sites have to be registered in the SLRP portal before providers can apply or re-apply. </a:t>
            </a:r>
          </a:p>
          <a:p>
            <a:r>
              <a:rPr lang="en-US" dirty="0" smtClean="0"/>
              <a:t>Site registration cycle is open until February 28</a:t>
            </a:r>
            <a:r>
              <a:rPr lang="en-US" smtClean="0"/>
              <a:t>, 2019.</a:t>
            </a:r>
            <a:endParaRPr lang="en-US" dirty="0" smtClean="0"/>
          </a:p>
          <a:p>
            <a:r>
              <a:rPr lang="en-US" dirty="0" smtClean="0"/>
              <a:t>Please check with your site administrators to confirm that your site has registered.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8283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375" y="58904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Thank You!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AutoShape 2" descr="Image result for image question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 descr="Image result for image question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663" y="1374664"/>
            <a:ext cx="6610350" cy="398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727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Provider Application</a:t>
            </a:r>
            <a:br>
              <a:rPr lang="en-US" dirty="0" smtClean="0"/>
            </a:br>
            <a:r>
              <a:rPr lang="en-US" dirty="0" smtClean="0"/>
              <a:t>What’s Improved?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0163828"/>
              </p:ext>
            </p:extLst>
          </p:nvPr>
        </p:nvGraphicFramePr>
        <p:xfrm>
          <a:off x="457200" y="1594555"/>
          <a:ext cx="8229600" cy="467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Paper Application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Electronic System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baseline="0" dirty="0" smtClean="0"/>
                        <a:t>Outdated paper-based system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baseline="0" dirty="0" smtClean="0"/>
                    </a:p>
                    <a:p>
                      <a:pPr marL="341313" indent="-341313">
                        <a:buFont typeface="+mj-lt"/>
                        <a:buNone/>
                      </a:pPr>
                      <a:r>
                        <a:rPr lang="en-US" dirty="0" smtClean="0"/>
                        <a:t>2.   Providers had</a:t>
                      </a:r>
                      <a:r>
                        <a:rPr lang="en-US" baseline="0" dirty="0" smtClean="0"/>
                        <a:t> to request s</a:t>
                      </a:r>
                      <a:r>
                        <a:rPr lang="en-US" dirty="0" smtClean="0"/>
                        <a:t>ite-specific</a:t>
                      </a:r>
                      <a:r>
                        <a:rPr lang="en-US" baseline="0" dirty="0" smtClean="0"/>
                        <a:t> documents from the employer. 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baseline="0" dirty="0" smtClean="0"/>
                        <a:t>      (SFS Table, Policy, Signage, Evidence of    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baseline="0" dirty="0" smtClean="0"/>
                        <a:t>       HPSA)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baseline="0" dirty="0" smtClean="0"/>
                    </a:p>
                    <a:p>
                      <a:pPr marL="342900" indent="-342900">
                        <a:buFont typeface="+mj-lt"/>
                        <a:buAutoNum type="arabicPeriod" startAt="3"/>
                      </a:pPr>
                      <a:r>
                        <a:rPr lang="en-US" baseline="0" dirty="0" smtClean="0"/>
                        <a:t>Incomplete applications due to missing or incorrect site-specific documents</a:t>
                      </a:r>
                    </a:p>
                    <a:p>
                      <a:pPr marL="342900" indent="-342900">
                        <a:buFont typeface="+mj-lt"/>
                        <a:buAutoNum type="arabicPeriod" startAt="3"/>
                      </a:pPr>
                      <a:endParaRPr lang="en-US" baseline="0" dirty="0" smtClean="0"/>
                    </a:p>
                    <a:p>
                      <a:pPr marL="342900" indent="-342900">
                        <a:buFont typeface="+mj-lt"/>
                        <a:buAutoNum type="arabicPeriod" startAt="3"/>
                      </a:pPr>
                      <a:r>
                        <a:rPr lang="en-US" baseline="0" dirty="0" smtClean="0"/>
                        <a:t>Did not prevent ineligible applicants to apply.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 smtClean="0"/>
                        <a:t>Online application</a:t>
                      </a:r>
                      <a:r>
                        <a:rPr lang="en-US" baseline="0" dirty="0" smtClean="0"/>
                        <a:t> (paperless)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baseline="0" dirty="0" smtClean="0"/>
                    </a:p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2"/>
                        <a:tabLst/>
                        <a:defRPr/>
                      </a:pPr>
                      <a:r>
                        <a:rPr lang="en-US" dirty="0" smtClean="0"/>
                        <a:t>Site-specific supporting</a:t>
                      </a:r>
                      <a:r>
                        <a:rPr lang="en-US" baseline="0" dirty="0" smtClean="0"/>
                        <a:t> documents are uploaded </a:t>
                      </a:r>
                      <a:r>
                        <a:rPr lang="en-US" u="sng" baseline="0" dirty="0" smtClean="0"/>
                        <a:t>by sites </a:t>
                      </a:r>
                      <a:r>
                        <a:rPr lang="en-US" baseline="0" dirty="0" smtClean="0"/>
                        <a:t>directly into the system. (SFS Table, Policy, Signage, Evidence of HPSA) </a:t>
                      </a:r>
                    </a:p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2"/>
                        <a:tabLst/>
                        <a:defRPr/>
                      </a:pPr>
                      <a:endParaRPr lang="en-US" baseline="0" dirty="0" smtClean="0"/>
                    </a:p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2"/>
                        <a:tabLst/>
                        <a:defRPr/>
                      </a:pPr>
                      <a:r>
                        <a:rPr lang="en-US" baseline="0" dirty="0" smtClean="0"/>
                        <a:t>Eliminate or minimize incomplete provider applications </a:t>
                      </a:r>
                    </a:p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2"/>
                        <a:tabLst/>
                        <a:defRPr/>
                      </a:pPr>
                      <a:endParaRPr lang="en-US" baseline="0" dirty="0" smtClean="0"/>
                    </a:p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2"/>
                        <a:tabLst/>
                        <a:defRPr/>
                      </a:pPr>
                      <a:endParaRPr lang="en-US" baseline="0" dirty="0" smtClean="0"/>
                    </a:p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2"/>
                        <a:tabLst/>
                        <a:defRPr/>
                      </a:pPr>
                      <a:r>
                        <a:rPr lang="en-US" baseline="0" dirty="0" smtClean="0"/>
                        <a:t>System is set-up to screen for ineligible applicants.</a:t>
                      </a:r>
                    </a:p>
                    <a:p>
                      <a:pPr marL="342900" indent="-342900">
                        <a:buAutoNum type="arabicPeriod" startAt="4"/>
                      </a:pP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44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9826"/>
    </mc:Choice>
    <mc:Fallback xmlns="">
      <p:transition spd="slow" advTm="159826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693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Provider Application</a:t>
            </a:r>
            <a:br>
              <a:rPr lang="en-US" dirty="0" smtClean="0"/>
            </a:br>
            <a:r>
              <a:rPr lang="en-US" dirty="0" smtClean="0"/>
              <a:t>Who Can Apply?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dirty="0" smtClean="0"/>
              <a:t>Allopathic </a:t>
            </a:r>
            <a:r>
              <a:rPr lang="en-US" dirty="0"/>
              <a:t>(MD) or </a:t>
            </a:r>
            <a:r>
              <a:rPr lang="en-US" dirty="0" smtClean="0"/>
              <a:t>Osteopathic </a:t>
            </a:r>
            <a:r>
              <a:rPr lang="en-US" dirty="0"/>
              <a:t>(DO) P</a:t>
            </a:r>
            <a:r>
              <a:rPr lang="en-US" dirty="0" smtClean="0"/>
              <a:t>hysician: Family Medicine</a:t>
            </a:r>
            <a:r>
              <a:rPr lang="en-US" dirty="0"/>
              <a:t>, </a:t>
            </a:r>
            <a:r>
              <a:rPr lang="en-US" dirty="0" smtClean="0"/>
              <a:t>Pediatrics</a:t>
            </a:r>
            <a:r>
              <a:rPr lang="en-US" dirty="0"/>
              <a:t>, </a:t>
            </a:r>
            <a:r>
              <a:rPr lang="en-US" dirty="0" smtClean="0"/>
              <a:t>Obstetrics/Gynecology, Internal Medicine</a:t>
            </a:r>
            <a:r>
              <a:rPr lang="en-US" dirty="0"/>
              <a:t>, </a:t>
            </a:r>
            <a:r>
              <a:rPr lang="en-US" dirty="0" smtClean="0"/>
              <a:t>Geriatrics</a:t>
            </a:r>
            <a:r>
              <a:rPr lang="en-US" dirty="0"/>
              <a:t>, or </a:t>
            </a:r>
            <a:r>
              <a:rPr lang="en-US" dirty="0" smtClean="0"/>
              <a:t>Psychiatry</a:t>
            </a:r>
            <a:r>
              <a:rPr lang="en-US" dirty="0"/>
              <a:t>; </a:t>
            </a:r>
            <a:endParaRPr lang="en-US" sz="3600" dirty="0"/>
          </a:p>
          <a:p>
            <a:pPr lvl="0"/>
            <a:r>
              <a:rPr lang="en-US" dirty="0" smtClean="0"/>
              <a:t>Advance </a:t>
            </a:r>
            <a:r>
              <a:rPr lang="en-US" dirty="0"/>
              <a:t>P</a:t>
            </a:r>
            <a:r>
              <a:rPr lang="en-US" dirty="0" smtClean="0"/>
              <a:t>ractice </a:t>
            </a:r>
            <a:r>
              <a:rPr lang="en-US" dirty="0"/>
              <a:t>P</a:t>
            </a:r>
            <a:r>
              <a:rPr lang="en-US" dirty="0" smtClean="0"/>
              <a:t>roviders</a:t>
            </a:r>
            <a:r>
              <a:rPr lang="en-US" dirty="0"/>
              <a:t>: </a:t>
            </a:r>
          </a:p>
          <a:p>
            <a:pPr lvl="1"/>
            <a:r>
              <a:rPr lang="en-US" dirty="0" smtClean="0"/>
              <a:t>A Nurse </a:t>
            </a:r>
            <a:r>
              <a:rPr lang="en-US" dirty="0"/>
              <a:t>P</a:t>
            </a:r>
            <a:r>
              <a:rPr lang="en-US" dirty="0" smtClean="0"/>
              <a:t>ractitioner </a:t>
            </a:r>
            <a:r>
              <a:rPr lang="en-US" dirty="0"/>
              <a:t>or a </a:t>
            </a:r>
            <a:r>
              <a:rPr lang="en-US" dirty="0" smtClean="0"/>
              <a:t>Physician </a:t>
            </a:r>
            <a:r>
              <a:rPr lang="en-US" dirty="0"/>
              <a:t>A</a:t>
            </a:r>
            <a:r>
              <a:rPr lang="en-US" dirty="0" smtClean="0"/>
              <a:t>ssistant (</a:t>
            </a:r>
            <a:r>
              <a:rPr lang="en-US" dirty="0"/>
              <a:t>Family Medicine, Pediatrics, Obstetrics/Gynecology, Internal Medicine, </a:t>
            </a:r>
            <a:r>
              <a:rPr lang="en-US" dirty="0" smtClean="0"/>
              <a:t>Geriatrics); </a:t>
            </a:r>
            <a:r>
              <a:rPr lang="en-US" dirty="0"/>
              <a:t>or a certified nurse midwife </a:t>
            </a:r>
          </a:p>
          <a:p>
            <a:pPr lvl="0"/>
            <a:r>
              <a:rPr lang="en-US" dirty="0" smtClean="0"/>
              <a:t>General Dentists</a:t>
            </a:r>
            <a:endParaRPr lang="en-US" dirty="0"/>
          </a:p>
          <a:p>
            <a:pPr lvl="0"/>
            <a:r>
              <a:rPr lang="en-US" dirty="0" smtClean="0"/>
              <a:t>Behavioral </a:t>
            </a:r>
            <a:r>
              <a:rPr lang="en-US" dirty="0"/>
              <a:t>Health Providers: </a:t>
            </a:r>
            <a:endParaRPr lang="en-US" dirty="0" smtClean="0"/>
          </a:p>
          <a:p>
            <a:pPr lvl="1"/>
            <a:r>
              <a:rPr lang="en-US" dirty="0" smtClean="0"/>
              <a:t>A </a:t>
            </a:r>
            <a:r>
              <a:rPr lang="en-US" dirty="0"/>
              <a:t>Nurse Practitioner or a </a:t>
            </a:r>
            <a:r>
              <a:rPr lang="en-US" dirty="0" smtClean="0"/>
              <a:t>Physician </a:t>
            </a:r>
            <a:r>
              <a:rPr lang="en-US" dirty="0"/>
              <a:t>A</a:t>
            </a:r>
            <a:r>
              <a:rPr lang="en-US" dirty="0" smtClean="0"/>
              <a:t>ssistant </a:t>
            </a:r>
            <a:r>
              <a:rPr lang="en-US" dirty="0"/>
              <a:t>who is certified to practice as a behavioral health </a:t>
            </a:r>
            <a:r>
              <a:rPr lang="en-US" dirty="0" smtClean="0"/>
              <a:t>specialist</a:t>
            </a:r>
          </a:p>
          <a:p>
            <a:pPr lvl="1"/>
            <a:r>
              <a:rPr lang="en-US" dirty="0" smtClean="0"/>
              <a:t>Licensed </a:t>
            </a:r>
            <a:r>
              <a:rPr lang="en-US" dirty="0"/>
              <a:t>C</a:t>
            </a:r>
            <a:r>
              <a:rPr lang="en-US" dirty="0" smtClean="0"/>
              <a:t>linical Social Worker</a:t>
            </a:r>
            <a:r>
              <a:rPr lang="en-US" dirty="0"/>
              <a:t>, </a:t>
            </a:r>
            <a:r>
              <a:rPr lang="en-US" dirty="0" smtClean="0"/>
              <a:t>Licensed </a:t>
            </a:r>
            <a:r>
              <a:rPr lang="en-US" dirty="0"/>
              <a:t>P</a:t>
            </a:r>
            <a:r>
              <a:rPr lang="en-US" dirty="0" smtClean="0"/>
              <a:t>rofessional Counselor</a:t>
            </a:r>
            <a:r>
              <a:rPr lang="en-US" dirty="0"/>
              <a:t>; </a:t>
            </a:r>
            <a:r>
              <a:rPr lang="en-US" dirty="0" smtClean="0"/>
              <a:t>Clinical </a:t>
            </a:r>
            <a:r>
              <a:rPr lang="en-US" dirty="0"/>
              <a:t>P</a:t>
            </a:r>
            <a:r>
              <a:rPr lang="en-US" dirty="0" smtClean="0"/>
              <a:t>sychologist</a:t>
            </a:r>
            <a:r>
              <a:rPr lang="en-US" dirty="0"/>
              <a:t>, or </a:t>
            </a:r>
            <a:r>
              <a:rPr lang="en-US" dirty="0" smtClean="0"/>
              <a:t>Licensed </a:t>
            </a:r>
            <a:r>
              <a:rPr lang="en-US" dirty="0"/>
              <a:t>M</a:t>
            </a:r>
            <a:r>
              <a:rPr lang="en-US" dirty="0" smtClean="0"/>
              <a:t>arriage </a:t>
            </a:r>
            <a:r>
              <a:rPr lang="en-US" dirty="0"/>
              <a:t>and </a:t>
            </a:r>
            <a:r>
              <a:rPr lang="en-US" dirty="0" smtClean="0"/>
              <a:t>Family </a:t>
            </a:r>
            <a:r>
              <a:rPr lang="en-US" dirty="0"/>
              <a:t>T</a:t>
            </a:r>
            <a:r>
              <a:rPr lang="en-US" dirty="0" smtClean="0"/>
              <a:t>herapist </a:t>
            </a:r>
            <a:endParaRPr lang="en-US" dirty="0"/>
          </a:p>
          <a:p>
            <a:pPr lvl="0"/>
            <a:r>
              <a:rPr lang="en-US" sz="3200" dirty="0" smtClean="0"/>
              <a:t>Pharmacists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86059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348"/>
    </mc:Choice>
    <mc:Fallback xmlns="">
      <p:transition spd="slow" advTm="64348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U.S. Citizen or U.S. National</a:t>
            </a:r>
          </a:p>
          <a:p>
            <a:r>
              <a:rPr lang="en-US" sz="2400" dirty="0" smtClean="0"/>
              <a:t>Licensed in Arizona</a:t>
            </a:r>
          </a:p>
          <a:p>
            <a:r>
              <a:rPr lang="en-US" sz="2400" dirty="0" smtClean="0"/>
              <a:t>Completed the final year of course of study</a:t>
            </a:r>
          </a:p>
          <a:p>
            <a:r>
              <a:rPr lang="en-US" sz="2400" dirty="0" smtClean="0"/>
              <a:t>For physicians, must have completed residency</a:t>
            </a:r>
          </a:p>
          <a:p>
            <a:pPr lvl="1"/>
            <a:r>
              <a:rPr lang="en-US" sz="2000" dirty="0" smtClean="0"/>
              <a:t>Board </a:t>
            </a:r>
            <a:r>
              <a:rPr lang="en-US" sz="2000" dirty="0"/>
              <a:t>E</a:t>
            </a:r>
            <a:r>
              <a:rPr lang="en-US" sz="2000" dirty="0" smtClean="0"/>
              <a:t>ligible or Board Certified</a:t>
            </a:r>
          </a:p>
          <a:p>
            <a:r>
              <a:rPr lang="en-US" sz="2400" dirty="0" smtClean="0"/>
              <a:t>Have a prospective or current employment (full-time or half-time) at an eligible site providing </a:t>
            </a:r>
            <a:r>
              <a:rPr lang="en-US" sz="2400" u="sng" dirty="0" smtClean="0"/>
              <a:t>outpatient</a:t>
            </a:r>
            <a:r>
              <a:rPr lang="en-US" sz="2400" dirty="0" smtClean="0"/>
              <a:t> primary medical, dental and behavioral health services</a:t>
            </a:r>
          </a:p>
          <a:p>
            <a:pPr lvl="1"/>
            <a:r>
              <a:rPr lang="en-US" sz="2000" dirty="0" smtClean="0"/>
              <a:t>Inpatient services in a Critical Access Hospital qualify for loan repayment in conjunction with outpatient services at the hospital-affiliated rural health clinic. </a:t>
            </a:r>
          </a:p>
          <a:p>
            <a:r>
              <a:rPr lang="en-US" sz="2400" dirty="0" smtClean="0"/>
              <a:t>Have qualifying loans that are still owed</a:t>
            </a:r>
          </a:p>
          <a:p>
            <a:r>
              <a:rPr lang="en-US" sz="2400" dirty="0" smtClean="0"/>
              <a:t>Have no current or unsatisfied obligation with any entity</a:t>
            </a:r>
          </a:p>
          <a:p>
            <a:endParaRPr lang="en-US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Provider Application</a:t>
            </a:r>
            <a:br>
              <a:rPr lang="en-US" dirty="0" smtClean="0"/>
            </a:br>
            <a:r>
              <a:rPr lang="en-US" dirty="0" smtClean="0"/>
              <a:t>Who Can Apply?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884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6408"/>
            <a:ext cx="8229600" cy="4814198"/>
          </a:xfrm>
        </p:spPr>
        <p:txBody>
          <a:bodyPr>
            <a:normAutofit/>
          </a:bodyPr>
          <a:lstStyle/>
          <a:p>
            <a:r>
              <a:rPr lang="en-US" sz="2400" dirty="0"/>
              <a:t>Public, </a:t>
            </a:r>
            <a:r>
              <a:rPr lang="en-US" sz="2400" dirty="0" smtClean="0"/>
              <a:t>Private Non-Profit </a:t>
            </a:r>
            <a:r>
              <a:rPr lang="en-US" sz="2400" dirty="0"/>
              <a:t>or </a:t>
            </a:r>
            <a:r>
              <a:rPr lang="en-US" sz="2400" dirty="0" smtClean="0"/>
              <a:t>RURAL Private </a:t>
            </a:r>
            <a:r>
              <a:rPr lang="en-US" sz="2400" dirty="0"/>
              <a:t>Practices </a:t>
            </a:r>
            <a:endParaRPr lang="en-US" sz="2400" dirty="0" smtClean="0"/>
          </a:p>
          <a:p>
            <a:r>
              <a:rPr lang="en-US" sz="2400" dirty="0" smtClean="0"/>
              <a:t>Located </a:t>
            </a:r>
            <a:r>
              <a:rPr lang="en-US" sz="2400" dirty="0"/>
              <a:t>in a </a:t>
            </a:r>
            <a:r>
              <a:rPr lang="en-US" sz="2400" dirty="0" smtClean="0"/>
              <a:t>HPSA specific to the provider’s discipline</a:t>
            </a:r>
          </a:p>
          <a:p>
            <a:r>
              <a:rPr lang="en-US" sz="2400" dirty="0" smtClean="0"/>
              <a:t>For </a:t>
            </a:r>
            <a:r>
              <a:rPr lang="en-US" sz="2400" dirty="0"/>
              <a:t>rural private practice sites, must meet Arizona Medically Underserved Area (</a:t>
            </a:r>
            <a:r>
              <a:rPr lang="en-US" sz="2400" dirty="0" err="1"/>
              <a:t>AzMUA</a:t>
            </a:r>
            <a:r>
              <a:rPr lang="en-US" sz="2400" dirty="0"/>
              <a:t>) designation if site is not in a </a:t>
            </a:r>
            <a:r>
              <a:rPr lang="en-US" sz="2400" dirty="0" smtClean="0"/>
              <a:t>HPSA</a:t>
            </a:r>
          </a:p>
          <a:p>
            <a:r>
              <a:rPr lang="en-US" sz="2400" dirty="0" smtClean="0"/>
              <a:t>AHCCCS</a:t>
            </a:r>
            <a:r>
              <a:rPr lang="en-US" sz="2400" dirty="0"/>
              <a:t>, Medicare, Qualifying Health </a:t>
            </a:r>
            <a:r>
              <a:rPr lang="en-US" sz="2400" dirty="0" smtClean="0"/>
              <a:t>Plan</a:t>
            </a:r>
          </a:p>
          <a:p>
            <a:r>
              <a:rPr lang="en-US" sz="2400" dirty="0" smtClean="0"/>
              <a:t>Sliding </a:t>
            </a:r>
            <a:r>
              <a:rPr lang="en-US" sz="2400" dirty="0"/>
              <a:t>Fee Scale (except free clinics and state prisons)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5073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Provider Application</a:t>
            </a:r>
          </a:p>
          <a:p>
            <a:r>
              <a:rPr lang="en-US" dirty="0" smtClean="0"/>
              <a:t>Site Eligibility Requirements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03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5087"/>
    </mc:Choice>
    <mc:Fallback xmlns="">
      <p:transition spd="slow" advTm="115087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6856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dirty="0"/>
              <a:t>Provider Application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200" dirty="0" smtClean="0"/>
              <a:t>Provider Responsibilities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588" y="1333832"/>
            <a:ext cx="8678849" cy="4525963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Understand program requirements and the online application system.  </a:t>
            </a:r>
          </a:p>
          <a:p>
            <a:endParaRPr lang="en-US" sz="2200" dirty="0"/>
          </a:p>
          <a:p>
            <a:pPr lvl="1"/>
            <a:r>
              <a:rPr lang="en-US" sz="2200" dirty="0" smtClean="0"/>
              <a:t>The Provider Reference Guide is available </a:t>
            </a:r>
            <a:r>
              <a:rPr lang="en-US" sz="2200" dirty="0"/>
              <a:t>online at </a:t>
            </a:r>
            <a:r>
              <a:rPr lang="en-US" sz="2200" dirty="0">
                <a:hlinkClick r:id="rId2"/>
              </a:rPr>
              <a:t>http://</a:t>
            </a:r>
            <a:r>
              <a:rPr lang="en-US" sz="2200" dirty="0" smtClean="0">
                <a:hlinkClick r:id="rId2"/>
              </a:rPr>
              <a:t>www.azdhs.gov/documents/prevention/health-systems-development/workforce-programs/loan-repayment/loan-repayment-application/apply-for-repayment/slrp-provider-and-application-guidance.pdf</a:t>
            </a:r>
            <a:endParaRPr lang="en-US" sz="2200" dirty="0" smtClean="0"/>
          </a:p>
          <a:p>
            <a:endParaRPr lang="en-US" sz="2400" dirty="0"/>
          </a:p>
          <a:p>
            <a:r>
              <a:rPr lang="en-US" sz="2400" dirty="0" smtClean="0"/>
              <a:t>Complete your application online including uploading all required supporting documents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Follow-up with your site administrator about your application.  Otherwise, you will not be able to complete your application.</a:t>
            </a:r>
          </a:p>
          <a:p>
            <a:pPr lvl="1"/>
            <a:r>
              <a:rPr lang="en-US" sz="2000" dirty="0" smtClean="0"/>
              <a:t>Site administrators must verify provider employment and provide additional eligibility verification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83474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733"/>
    </mc:Choice>
    <mc:Fallback xmlns="">
      <p:transition spd="slow" advTm="68733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713" y="214319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SLRP </a:t>
            </a:r>
            <a:r>
              <a:rPr lang="en-US" dirty="0" smtClean="0"/>
              <a:t>PORTAL </a:t>
            </a:r>
            <a:br>
              <a:rPr lang="en-US" dirty="0" smtClean="0"/>
            </a:br>
            <a:r>
              <a:rPr lang="en-US" dirty="0" smtClean="0"/>
              <a:t>Step-by-Step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13170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Create an Account</a:t>
            </a:r>
            <a:br>
              <a:rPr lang="en-US" sz="36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Log-in</a:t>
            </a:r>
            <a:r>
              <a:rPr lang="en-US" sz="2400" dirty="0"/>
              <a:t>: </a:t>
            </a:r>
            <a:r>
              <a:rPr lang="en-US" sz="2400" dirty="0">
                <a:hlinkClick r:id="rId2"/>
              </a:rPr>
              <a:t>https://</a:t>
            </a:r>
            <a:r>
              <a:rPr lang="en-US" sz="2400" dirty="0" smtClean="0">
                <a:hlinkClick r:id="rId2"/>
              </a:rPr>
              <a:t>apps.azdhs.gov/PCO/Account/Login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04862" y="1651559"/>
            <a:ext cx="7534275" cy="4152900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 flipH="1">
            <a:off x="4190337" y="4770783"/>
            <a:ext cx="2138901" cy="6917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819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1534</TotalTime>
  <Words>787</Words>
  <Application>Microsoft Office PowerPoint</Application>
  <PresentationFormat>On-screen Show (4:3)</PresentationFormat>
  <Paragraphs>125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IMPORTANT NOTES</vt:lpstr>
      <vt:lpstr>Provider Application What’s Improved?</vt:lpstr>
      <vt:lpstr>Provider Application Who Can Apply?</vt:lpstr>
      <vt:lpstr>Provider Application Who Can Apply?</vt:lpstr>
      <vt:lpstr>PowerPoint Presentation</vt:lpstr>
      <vt:lpstr>Provider Application Provider Responsibilities</vt:lpstr>
      <vt:lpstr>SLRP PORTAL  Step-by-Step</vt:lpstr>
      <vt:lpstr>Create an Account  Log-in: https://apps.azdhs.gov/PCO/Account/Login </vt:lpstr>
      <vt:lpstr>PowerPoint Presentation</vt:lpstr>
      <vt:lpstr>PowerPoint Presentation</vt:lpstr>
      <vt:lpstr>PowerPoint Presentation</vt:lpstr>
      <vt:lpstr>Landing Page</vt:lpstr>
      <vt:lpstr>Provider Application  Sections to Complete</vt:lpstr>
      <vt:lpstr>Provider Application  Documents To Prepare </vt:lpstr>
      <vt:lpstr>PowerPoint Presentation</vt:lpstr>
      <vt:lpstr>Customer Support </vt:lpstr>
      <vt:lpstr>Our Team</vt:lpstr>
      <vt:lpstr>PowerPoint Presentation</vt:lpstr>
      <vt:lpstr>Thank You!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BrookeWest</dc:creator>
  <cp:lastModifiedBy>Ashley Neves</cp:lastModifiedBy>
  <cp:revision>108</cp:revision>
  <cp:lastPrinted>2018-02-20T18:11:55Z</cp:lastPrinted>
  <dcterms:created xsi:type="dcterms:W3CDTF">2016-05-18T19:23:34Z</dcterms:created>
  <dcterms:modified xsi:type="dcterms:W3CDTF">2019-02-05T16:19:02Z</dcterms:modified>
</cp:coreProperties>
</file>